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1"/>
  </p:notesMasterIdLst>
  <p:handoutMasterIdLst>
    <p:handoutMasterId r:id="rId32"/>
  </p:handoutMasterIdLst>
  <p:sldIdLst>
    <p:sldId id="1271" r:id="rId5"/>
    <p:sldId id="1325" r:id="rId6"/>
    <p:sldId id="1281" r:id="rId7"/>
    <p:sldId id="1326" r:id="rId8"/>
    <p:sldId id="1327" r:id="rId9"/>
    <p:sldId id="1328" r:id="rId10"/>
    <p:sldId id="1329" r:id="rId11"/>
    <p:sldId id="1330" r:id="rId12"/>
    <p:sldId id="1332" r:id="rId13"/>
    <p:sldId id="1335" r:id="rId14"/>
    <p:sldId id="1336" r:id="rId15"/>
    <p:sldId id="1337" r:id="rId16"/>
    <p:sldId id="1333" r:id="rId17"/>
    <p:sldId id="1339" r:id="rId18"/>
    <p:sldId id="1338" r:id="rId19"/>
    <p:sldId id="1284" r:id="rId20"/>
    <p:sldId id="1319" r:id="rId21"/>
    <p:sldId id="1320" r:id="rId22"/>
    <p:sldId id="1340" r:id="rId23"/>
    <p:sldId id="1295" r:id="rId24"/>
    <p:sldId id="1324" r:id="rId25"/>
    <p:sldId id="1291" r:id="rId26"/>
    <p:sldId id="1314" r:id="rId27"/>
    <p:sldId id="1288" r:id="rId28"/>
    <p:sldId id="1297" r:id="rId29"/>
    <p:sldId id="1290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1" autoAdjust="0"/>
    <p:restoredTop sz="55423" autoAdjust="0"/>
  </p:normalViewPr>
  <p:slideViewPr>
    <p:cSldViewPr snapToGrid="0">
      <p:cViewPr varScale="1">
        <p:scale>
          <a:sx n="163" d="100"/>
          <a:sy n="163" d="100"/>
        </p:scale>
        <p:origin x="4296" y="15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it.pri.bms.com/thompj27/DGE.Tools2/blob/master/DGE_Tools_Training_Mar2019.pptx" TargetMode="External"/><Relationship Id="rId2" Type="http://schemas.openxmlformats.org/officeDocument/2006/relationships/hyperlink" Target="http://kraken.pri.bms.com/biohtml/nositeminder/B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git.pri.bms.com/thompj27/DGE.Tools2/blob/master/vignettes/DGE.ToolsPlotGallery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Mar2019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7538"/>
            <a:ext cx="8368347" cy="5371054"/>
          </a:xfrm>
        </p:spPr>
        <p:txBody>
          <a:bodyPr/>
          <a:lstStyle/>
          <a:p>
            <a:r>
              <a:rPr lang="en-US" sz="1600" b="0" dirty="0" smtClean="0"/>
              <a:t># create a design matrix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>
                <a:solidFill>
                  <a:srgbClr val="FF0000"/>
                </a:solidFill>
              </a:rPr>
              <a:t>model.matrix</a:t>
            </a:r>
            <a:r>
              <a:rPr lang="en-US" sz="1600" b="0" dirty="0">
                <a:solidFill>
                  <a:srgbClr val="FF0000"/>
                </a:solidFill>
              </a:rPr>
              <a:t>("~ 0 + treatment + disease</a:t>
            </a:r>
            <a:r>
              <a:rPr lang="en-US" sz="1600" b="0" dirty="0" smtClean="0">
                <a:solidFill>
                  <a:srgbClr val="FF0000"/>
                </a:solidFill>
              </a:rPr>
              <a:t>",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designTable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</a:t>
            </a:r>
            <a:r>
              <a:rPr lang="en-US" sz="1600" b="0" dirty="0" smtClean="0">
                <a:solidFill>
                  <a:srgbClr val="FF0000"/>
                </a:solidFill>
              </a:rPr>
              <a:t> &lt;- Counts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edger::</a:t>
            </a:r>
            <a:r>
              <a:rPr lang="en-US" sz="1600" dirty="0" err="1" smtClean="0">
                <a:solidFill>
                  <a:srgbClr val="FF0000"/>
                </a:solidFill>
              </a:rPr>
              <a:t>calcNormFactors</a:t>
            </a:r>
            <a:r>
              <a:rPr lang="en-US" sz="1600" b="0" dirty="0" smtClean="0">
                <a:solidFill>
                  <a:srgbClr val="FF0000"/>
                </a:solidFill>
              </a:rPr>
              <a:t>()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voomWithQualityWeights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lmFit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eBayes</a:t>
            </a:r>
            <a:r>
              <a:rPr lang="en-US" sz="1600" b="0" dirty="0" smtClean="0">
                <a:solidFill>
                  <a:srgbClr val="FF0000"/>
                </a:solidFill>
              </a:rPr>
              <a:t>(robust=TRUE)</a:t>
            </a:r>
          </a:p>
          <a:p>
            <a:r>
              <a:rPr lang="en-US" sz="1600" b="0" dirty="0" smtClean="0"/>
              <a:t># execute contrasts of interest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ContrastMatrix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makeContrasts</a:t>
            </a:r>
            <a:r>
              <a:rPr lang="en-US" sz="1600" b="0" dirty="0" smtClean="0">
                <a:solidFill>
                  <a:srgbClr val="FF0000"/>
                </a:solidFill>
              </a:rPr>
              <a:t>(contrasts = </a:t>
            </a:r>
            <a:r>
              <a:rPr lang="en-US" sz="1600" b="0" dirty="0" err="1" smtClean="0">
                <a:solidFill>
                  <a:srgbClr val="FF0000"/>
                </a:solidFill>
              </a:rPr>
              <a:t>contrastList</a:t>
            </a:r>
            <a:r>
              <a:rPr lang="en-US" sz="1600" b="0" dirty="0" smtClean="0">
                <a:solidFill>
                  <a:srgbClr val="FF0000"/>
                </a:solidFill>
              </a:rPr>
              <a:t>, levels =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&lt;- </a:t>
            </a:r>
            <a:r>
              <a:rPr lang="en-US" sz="1600" dirty="0" err="1">
                <a:solidFill>
                  <a:srgbClr val="FF0000"/>
                </a:solidFill>
              </a:rPr>
              <a:t>limma</a:t>
            </a:r>
            <a:r>
              <a:rPr lang="en-US" sz="1600" dirty="0">
                <a:solidFill>
                  <a:srgbClr val="FF0000"/>
                </a:solidFill>
              </a:rPr>
              <a:t>::</a:t>
            </a:r>
            <a:r>
              <a:rPr lang="en-US" sz="1600" dirty="0" err="1">
                <a:solidFill>
                  <a:srgbClr val="FF0000"/>
                </a:solidFill>
              </a:rPr>
              <a:t>contrasts.fit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0" dirty="0">
                <a:solidFill>
                  <a:srgbClr val="FF0000"/>
                </a:solidFill>
              </a:rPr>
              <a:t>fit, </a:t>
            </a:r>
            <a:r>
              <a:rPr lang="en-US" sz="1600" b="0" dirty="0" err="1">
                <a:solidFill>
                  <a:srgbClr val="FF0000"/>
                </a:solidFill>
              </a:rPr>
              <a:t>ContrastMatrix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MyContrasts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topTable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7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design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getItem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"design")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formula </a:t>
            </a:r>
            <a:r>
              <a:rPr lang="en-US" sz="1200" b="0" dirty="0">
                <a:solidFill>
                  <a:srgbClr val="FF0000"/>
                </a:solidFill>
              </a:rPr>
              <a:t>&lt;- '~ 0 + Treatment + </a:t>
            </a:r>
            <a:r>
              <a:rPr lang="en-US" sz="1200" b="0" dirty="0" smtClean="0">
                <a:solidFill>
                  <a:srgbClr val="FF0000"/>
                </a:solidFill>
              </a:rPr>
              <a:t>Disease + Batch'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model.matrix</a:t>
            </a:r>
            <a:r>
              <a:rPr lang="en-US" sz="1200" b="0" dirty="0">
                <a:solidFill>
                  <a:srgbClr val="FF0000"/>
                </a:solidFill>
              </a:rPr>
              <a:t> (</a:t>
            </a:r>
            <a:r>
              <a:rPr lang="en-US" sz="1200" b="0" dirty="0" err="1">
                <a:solidFill>
                  <a:srgbClr val="FF0000"/>
                </a:solidFill>
              </a:rPr>
              <a:t>as.formula</a:t>
            </a:r>
            <a:r>
              <a:rPr lang="en-US" sz="1200" b="0" dirty="0">
                <a:solidFill>
                  <a:srgbClr val="FF0000"/>
                </a:solidFill>
              </a:rPr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setAttributes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addItem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item=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>
                <a:solidFill>
                  <a:srgbClr val="FF0000"/>
                </a:solidFill>
              </a:rPr>
              <a:t>itemName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>
                <a:solidFill>
                  <a:srgbClr val="FF0000"/>
                </a:solidFill>
              </a:rPr>
              <a:t>"</a:t>
            </a:r>
            <a:r>
              <a:rPr lang="en-US" sz="1200" b="0" dirty="0" err="1">
                <a:solidFill>
                  <a:srgbClr val="FF0000"/>
                </a:solidFill>
              </a:rPr>
              <a:t>Treatment_Disease_Batch</a:t>
            </a:r>
            <a:r>
              <a:rPr lang="en-US" sz="1200" b="0" dirty="0" smtClean="0">
                <a:solidFill>
                  <a:srgbClr val="FF0000"/>
                </a:solidFill>
              </a:rPr>
              <a:t>", 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</a:rPr>
              <a:t>itemType</a:t>
            </a:r>
            <a:r>
              <a:rPr lang="en-US" sz="1200" b="0" dirty="0">
                <a:solidFill>
                  <a:srgbClr val="FF0000"/>
                </a:solidFill>
              </a:rPr>
              <a:t>="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", parent</a:t>
            </a:r>
            <a:r>
              <a:rPr lang="en-US" sz="1200" b="0" dirty="0">
                <a:solidFill>
                  <a:srgbClr val="FF0000"/>
                </a:solidFill>
              </a:rPr>
              <a:t>="design", overwrite=TRUE</a:t>
            </a:r>
            <a:r>
              <a:rPr lang="en-US" sz="12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runEdgeRNorm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)  #TMM is the </a:t>
            </a:r>
            <a:r>
              <a:rPr lang="en-US" sz="1200" b="0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runVoom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qualityWeights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smtClean="0">
                <a:solidFill>
                  <a:srgbClr val="FF0000"/>
                </a:solidFill>
              </a:rPr>
              <a:t>TRUE) # runs </a:t>
            </a:r>
            <a:r>
              <a:rPr lang="en-US" sz="1200" b="0" dirty="0" err="1" smtClean="0">
                <a:solidFill>
                  <a:srgbClr val="FF0000"/>
                </a:solidFill>
              </a:rPr>
              <a:t>voom</a:t>
            </a:r>
            <a:r>
              <a:rPr lang="en-US" sz="1200" b="0" dirty="0" smtClean="0">
                <a:solidFill>
                  <a:srgbClr val="FF0000"/>
                </a:solidFill>
              </a:rPr>
              <a:t> and </a:t>
            </a:r>
            <a:r>
              <a:rPr lang="en-US" sz="1200" b="0" dirty="0" err="1" smtClean="0">
                <a:solidFill>
                  <a:srgbClr val="FF0000"/>
                </a:solidFill>
              </a:rPr>
              <a:t>lmFit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  &lt;- list(TGFb10_vs_Veh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"TGFbeta_10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</a:t>
            </a:r>
            <a:r>
              <a:rPr lang="en-US" sz="1200" b="0" dirty="0">
                <a:solidFill>
                  <a:srgbClr val="FF0000"/>
                </a:solidFill>
              </a:rPr>
              <a:t>",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TGFb25_vs_Veh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"TGFbeta_25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vehicle“)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runContrasts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 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=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Qvalue</a:t>
            </a:r>
            <a:r>
              <a:rPr lang="en-US" sz="1200" b="0" dirty="0" smtClean="0">
                <a:solidFill>
                  <a:srgbClr val="FF0000"/>
                </a:solidFill>
              </a:rPr>
              <a:t>=TRUE, IHW=TRUE)</a:t>
            </a:r>
          </a:p>
          <a:p>
            <a:r>
              <a:rPr lang="en-US" sz="1600" i="1" dirty="0" smtClean="0"/>
              <a:t>All intermediate output captured in the DGEobj; Easy to save as .RDS file and share or upload to GECO</a:t>
            </a:r>
          </a:p>
          <a:p>
            <a:r>
              <a:rPr lang="en-US" sz="1600" dirty="0" smtClean="0"/>
              <a:t>Shared DGEobj folder: /</a:t>
            </a:r>
            <a:r>
              <a:rPr lang="en-US" sz="1600" dirty="0" smtClean="0"/>
              <a:t>stash/data/</a:t>
            </a:r>
            <a:r>
              <a:rPr lang="en-US" sz="1600" dirty="0" err="1" smtClean="0"/>
              <a:t>nonclin</a:t>
            </a:r>
            <a:r>
              <a:rPr lang="en-US" sz="1600" dirty="0" smtClean="0"/>
              <a:t>/</a:t>
            </a:r>
            <a:r>
              <a:rPr lang="en-US" sz="1600" dirty="0" err="1" smtClean="0"/>
              <a:t>DGEobj_library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 (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eBayes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DGEobj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27013" lvl="1" indent="-227013">
              <a:lnSpc>
                <a:spcPct val="90000"/>
              </a:lnSpc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runDGEWorkflow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 (combines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runEdgeRNorm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+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runVoom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with less options)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voomWithQualityWeights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lmFIT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eBayes</a:t>
            </a:r>
            <a:r>
              <a:rPr lang="en-US" sz="1400" b="0" dirty="0" smtClean="0"/>
              <a:t> with robust = TRUE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Optionally </a:t>
            </a:r>
            <a:r>
              <a:rPr lang="en-US" sz="1400" b="0" dirty="0" err="1" smtClean="0"/>
              <a:t>duplicateCorrelation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access data in DGEobj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in a DGEobj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n</a:t>
            </a:r>
            <a:r>
              <a:rPr lang="en-US" sz="2000" b="0" dirty="0" smtClean="0">
                <a:solidFill>
                  <a:srgbClr val="FF0000"/>
                </a:solidFill>
              </a:rPr>
              <a:t>ames(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nventory(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DGEobj annotation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0000"/>
                </a:solidFill>
              </a:rPr>
              <a:t>showMeta</a:t>
            </a:r>
            <a:r>
              <a:rPr lang="en-US" sz="2000" b="0" dirty="0">
                <a:solidFill>
                  <a:srgbClr val="FF0000"/>
                </a:solidFill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getItems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getType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getBaseType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list references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after all, it is a list of data items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dgeObj$design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[[“design”]]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TPM, CPM or FPKM?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intensity datatypes are not stored.</a:t>
            </a:r>
          </a:p>
          <a:p>
            <a:r>
              <a:rPr lang="en-US" dirty="0" smtClean="0"/>
              <a:t>Instead we use the </a:t>
            </a:r>
            <a:r>
              <a:rPr lang="en-US" dirty="0" err="1" smtClean="0"/>
              <a:t>convertCounts</a:t>
            </a:r>
            <a:r>
              <a:rPr lang="en-US" dirty="0" smtClean="0"/>
              <a:t> function:</a:t>
            </a:r>
          </a:p>
          <a:p>
            <a:endParaRPr lang="en-US" sz="2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log2cpm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cpm</a:t>
            </a:r>
            <a:r>
              <a:rPr lang="en-US" sz="1800" b="0" dirty="0">
                <a:solidFill>
                  <a:srgbClr val="FF0000"/>
                </a:solidFill>
              </a:rPr>
              <a:t>",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 smtClean="0"/>
          </a:p>
          <a:p>
            <a:r>
              <a:rPr lang="en-US" sz="1800" b="0" dirty="0" err="1">
                <a:solidFill>
                  <a:srgbClr val="FF0000"/>
                </a:solidFill>
              </a:rPr>
              <a:t>t</a:t>
            </a:r>
            <a:r>
              <a:rPr lang="en-US" sz="1800" b="0" dirty="0" err="1" smtClean="0">
                <a:solidFill>
                  <a:srgbClr val="FF0000"/>
                </a:solidFill>
              </a:rPr>
              <a:t>pm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convertCounts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unit=“</a:t>
            </a:r>
            <a:r>
              <a:rPr lang="en-US" sz="1800" b="0" dirty="0" err="1" smtClean="0">
                <a:solidFill>
                  <a:srgbClr val="FF0000"/>
                </a:solidFill>
              </a:rPr>
              <a:t>tpm</a:t>
            </a:r>
            <a:r>
              <a:rPr lang="en-US" sz="1800" b="0" dirty="0">
                <a:solidFill>
                  <a:srgbClr val="FF0000"/>
                </a:solidFill>
              </a:rPr>
              <a:t>” 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log2fpkm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fpkm</a:t>
            </a:r>
            <a:r>
              <a:rPr lang="en-US" sz="1800" b="0" dirty="0">
                <a:solidFill>
                  <a:srgbClr val="FF0000"/>
                </a:solidFill>
              </a:rPr>
              <a:t>",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filtering and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Intensity Filtering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lowIntFilter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</a:rPr>
              <a:t>zfpkmThreshold</a:t>
            </a:r>
            <a:r>
              <a:rPr lang="en-US" sz="1800" b="0" dirty="0" smtClean="0">
                <a:solidFill>
                  <a:srgbClr val="FF0000"/>
                </a:solidFill>
              </a:rPr>
              <a:t> = -3,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countThreshold</a:t>
            </a:r>
            <a:r>
              <a:rPr lang="en-US" sz="1800" b="0" dirty="0" smtClean="0">
                <a:solidFill>
                  <a:srgbClr val="FF0000"/>
                </a:solidFill>
              </a:rPr>
              <a:t> = 10, </a:t>
            </a:r>
            <a:r>
              <a:rPr lang="en-US" sz="1800" b="0" dirty="0" err="1" smtClean="0">
                <a:solidFill>
                  <a:srgbClr val="FF0000"/>
                </a:solidFill>
              </a:rPr>
              <a:t>sampleFraction</a:t>
            </a:r>
            <a:r>
              <a:rPr lang="en-US" sz="1800" b="0" dirty="0" smtClean="0">
                <a:solidFill>
                  <a:srgbClr val="FF0000"/>
                </a:solidFill>
              </a:rPr>
              <a:t> = 0.5, 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 =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Filter by counts,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and/or FPK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Set fraction of samples required to meet thresholds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geneLength</a:t>
            </a:r>
            <a:r>
              <a:rPr lang="en-US" sz="1800" b="0" dirty="0" smtClean="0"/>
              <a:t> required for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 FPK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Square bracket </a:t>
            </a:r>
            <a:r>
              <a:rPr lang="en-US" dirty="0" err="1" smtClean="0"/>
              <a:t>subsetting</a:t>
            </a:r>
            <a:r>
              <a:rPr lang="en-US" dirty="0" smtClean="0"/>
              <a:t> supported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Each </a:t>
            </a:r>
            <a:r>
              <a:rPr lang="en-US" sz="1800" b="0" dirty="0" err="1" smtClean="0"/>
              <a:t>basetype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subsetted</a:t>
            </a:r>
            <a:r>
              <a:rPr lang="en-US" sz="1800" b="0" dirty="0" smtClean="0"/>
              <a:t> appropriately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100 genes,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[1:100, 1:10]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981532"/>
          </a:xfrm>
        </p:spPr>
        <p:txBody>
          <a:bodyPr/>
          <a:lstStyle/>
          <a:p>
            <a:r>
              <a:rPr lang="en-US" sz="2400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plotDisp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version of </a:t>
            </a:r>
            <a:r>
              <a:rPr lang="en-US" sz="1400" b="0" dirty="0" err="1" smtClean="0"/>
              <a:t>EdgeR</a:t>
            </a:r>
            <a:r>
              <a:rPr lang="en-US" sz="1400" b="0" dirty="0" smtClean="0"/>
              <a:t> dispersion plot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Mean-variance: 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Quality Weights: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barplot</a:t>
            </a:r>
            <a:r>
              <a:rPr lang="en-US" sz="14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plotPvalHist</a:t>
            </a:r>
            <a:r>
              <a:rPr lang="en-US" sz="1400" b="0" dirty="0" smtClean="0"/>
              <a:t>: evaluate distribution of </a:t>
            </a:r>
            <a:r>
              <a:rPr lang="en-US" sz="1400" b="0" dirty="0" err="1" smtClean="0"/>
              <a:t>pvalues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plotNorm</a:t>
            </a:r>
            <a:r>
              <a:rPr lang="en-US" sz="1400" b="0" dirty="0" smtClean="0"/>
              <a:t>: distributions or boxplots before/after 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QCplots</a:t>
            </a:r>
            <a:r>
              <a:rPr lang="en-US" sz="1400" b="0" dirty="0" smtClean="0"/>
              <a:t>: Plots alignment QC from a </a:t>
            </a:r>
            <a:r>
              <a:rPr lang="en-US" sz="1400" b="0" dirty="0" err="1" smtClean="0"/>
              <a:t>dataframe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checkSex</a:t>
            </a:r>
            <a:r>
              <a:rPr lang="en-US" sz="1400" b="0" dirty="0" smtClean="0"/>
              <a:t>:  plot X and Y linked genes to infer sex</a:t>
            </a:r>
          </a:p>
          <a:p>
            <a:r>
              <a:rPr lang="en-US" sz="2400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profilePlot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LogIntensity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volcanoPlot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NegLogPval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comparePlot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logRatioPlot</a:t>
            </a:r>
            <a:r>
              <a:rPr lang="en-US" sz="1400" b="0" dirty="0" smtClean="0"/>
              <a:t>:  Gene of interest: plots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+/- 95% CI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obsPlot2: intensity boxplots for GOI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ggplotMDS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wrapper around </a:t>
            </a:r>
            <a:r>
              <a:rPr lang="en-US" sz="1400" b="0" dirty="0" err="1" smtClean="0"/>
              <a:t>limma:plotMDS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MDS_var_explained</a:t>
            </a:r>
            <a:r>
              <a:rPr lang="en-US" sz="1400" b="0" dirty="0" smtClean="0"/>
              <a:t>:  plot variance associated with each component.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newType(DGEobj, </a:t>
            </a:r>
            <a:r>
              <a:rPr lang="en-US" sz="2000" b="0" dirty="0" err="1" smtClean="0">
                <a:solidFill>
                  <a:srgbClr val="FF0000"/>
                </a:solidFill>
              </a:rPr>
              <a:t>itemType</a:t>
            </a:r>
            <a:r>
              <a:rPr lang="en-US" sz="2000" b="0" dirty="0" smtClean="0">
                <a:solidFill>
                  <a:srgbClr val="FF0000"/>
                </a:solidFill>
              </a:rPr>
              <a:t> = “IHC”,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 smtClean="0">
                <a:solidFill>
                  <a:srgbClr val="FF0000"/>
                </a:solidFill>
              </a:rPr>
              <a:t>baseType</a:t>
            </a:r>
            <a:r>
              <a:rPr lang="en-US" sz="2000" b="0" dirty="0" smtClean="0">
                <a:solidFill>
                  <a:srgbClr val="FF0000"/>
                </a:solidFill>
              </a:rPr>
              <a:t> = “assay”) 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The type definitions are stored within the DGEobj as an attribute (</a:t>
            </a:r>
            <a:r>
              <a:rPr lang="en-US" sz="2000" b="0" dirty="0" err="1" smtClean="0"/>
              <a:t>objDef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showTypes</a:t>
            </a:r>
            <a:r>
              <a:rPr lang="en-US" sz="2000" b="0" dirty="0" smtClean="0">
                <a:solidFill>
                  <a:srgbClr val="FF0000"/>
                </a:solidFill>
              </a:rPr>
              <a:t>(DGEobj)</a:t>
            </a:r>
          </a:p>
          <a:p>
            <a:pPr marL="1252538" lvl="2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Lists predefined types</a:t>
            </a:r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For RNA-seq  “counts”, “design” and “</a:t>
            </a:r>
            <a:r>
              <a:rPr lang="en-US" sz="2000" b="0" dirty="0" err="1" smtClean="0"/>
              <a:t>geneAnnotation</a:t>
            </a:r>
            <a:r>
              <a:rPr lang="en-US" sz="2000" b="0" dirty="0" smtClean="0"/>
              <a:t>” item types are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JRTutil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28" y="1272030"/>
            <a:ext cx="7769225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bit of a hodgepodge package: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BMS-specific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buildOmicsoftDGEobj</a:t>
            </a:r>
            <a:r>
              <a:rPr lang="en-US" sz="1600" b="0" dirty="0" smtClean="0"/>
              <a:t>: from data in OS S3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checkDGEobj</a:t>
            </a:r>
            <a:r>
              <a:rPr lang="en-US" sz="1600" b="0" dirty="0" smtClean="0"/>
              <a:t>: checks structure before importing into GECO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getRDSobjFromStash</a:t>
            </a:r>
            <a:r>
              <a:rPr lang="en-US" sz="1600" b="0" dirty="0" smtClean="0"/>
              <a:t>: read .RDS data from a stash location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getStashPath</a:t>
            </a:r>
            <a:r>
              <a:rPr lang="en-US" sz="1600" b="0" dirty="0" smtClean="0"/>
              <a:t>(): platform independent stash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Mapping/Annotation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EnsemblAnnotation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biomaRt</a:t>
            </a:r>
            <a:r>
              <a:rPr lang="en-US" sz="1600" b="0" dirty="0" smtClean="0"/>
              <a:t> queries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EnsemblGeneSpeciesMapping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EnsemblGene2Entrez:  via org.**.</a:t>
            </a:r>
            <a:r>
              <a:rPr lang="en-US" sz="1600" b="0" dirty="0" err="1" smtClean="0"/>
              <a:t>eg.db</a:t>
            </a:r>
            <a:r>
              <a:rPr lang="en-US" sz="1600" b="0" dirty="0" smtClean="0"/>
              <a:t> databases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EntrezGene2Ensembl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Entrez2GeneSym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Other general utility functions</a:t>
            </a:r>
            <a:endParaRPr lang="en-US" sz="18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324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Overview of DGEobj, DGE.Tools2 and </a:t>
            </a:r>
            <a:r>
              <a:rPr lang="en-US" dirty="0" err="1" smtClean="0"/>
              <a:t>JRTutil</a:t>
            </a:r>
            <a:r>
              <a:rPr lang="en-US" dirty="0" smtClean="0"/>
              <a:t>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DGEobj </a:t>
            </a:r>
            <a:r>
              <a:rPr lang="en-US" dirty="0"/>
              <a:t>as extension of the Summarized Experiment or Expression Set concept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get data into DGEobj 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run the </a:t>
            </a:r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pipeline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annotate a DGEobj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access data in DGEobj </a:t>
            </a:r>
            <a:r>
              <a:rPr lang="en-US" dirty="0" smtClean="0"/>
              <a:t>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DGE.Tools2 Plotting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DGEobj and other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037756" cy="4785756"/>
          </a:xfrm>
        </p:spPr>
        <p:txBody>
          <a:bodyPr/>
          <a:lstStyle/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latin typeface="Arial Unicode MS"/>
              </a:rPr>
              <a:t># One time setup for BRAN repository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solidFill>
                  <a:srgbClr val="FF0000"/>
                </a:solidFill>
                <a:latin typeface="Arial Unicode MS"/>
              </a:rPr>
              <a:t>source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('http://bran.pri.bms.com/resources/</a:t>
            </a:r>
            <a:r>
              <a:rPr lang="en-US" altLang="en-US" sz="1600" b="0" dirty="0" err="1">
                <a:solidFill>
                  <a:srgbClr val="FF0000"/>
                </a:solidFill>
                <a:latin typeface="Arial Unicode MS"/>
              </a:rPr>
              <a:t>configureRepo.R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')</a:t>
            </a:r>
            <a:r>
              <a:rPr lang="en-US" altLang="en-US" sz="1200" b="0" dirty="0">
                <a:solidFill>
                  <a:srgbClr val="FF0000"/>
                </a:solidFill>
              </a:rPr>
              <a:t> </a:t>
            </a:r>
            <a:endParaRPr lang="en-US" altLang="en-US" sz="3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smtClean="0"/>
              <a:t># </a:t>
            </a:r>
            <a:r>
              <a:rPr lang="en-US" sz="1600" b="0" dirty="0"/>
              <a:t>... then you can use </a:t>
            </a:r>
            <a:r>
              <a:rPr lang="en-US" sz="1600" b="0" dirty="0" err="1"/>
              <a:t>install.packages</a:t>
            </a:r>
            <a:r>
              <a:rPr lang="en-US" sz="1600" b="0" dirty="0"/>
              <a:t>() to add </a:t>
            </a:r>
            <a:r>
              <a:rPr lang="en-US" sz="1600" b="0" dirty="0" smtClean="0"/>
              <a:t>BRAN or CRAN packages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/>
              <a:t># </a:t>
            </a:r>
            <a:r>
              <a:rPr lang="en-US" sz="1600" b="0" dirty="0" smtClean="0"/>
              <a:t> See: </a:t>
            </a:r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://kraken.pri.bms.com/biohtml/nositeminder/BRAN</a:t>
            </a:r>
            <a:r>
              <a:rPr lang="en-US" sz="1600" b="0" dirty="0" smtClean="0">
                <a:hlinkClick r:id="rId2"/>
              </a:rPr>
              <a:t>/</a:t>
            </a:r>
            <a:endParaRPr lang="en-US" sz="16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1600" b="0" dirty="0" smtClean="0">
                <a:solidFill>
                  <a:srgbClr val="FF0000"/>
                </a:solidFill>
              </a:rPr>
              <a:t>(c(“DGEobj”, “DGE.Tools2”,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rXpress</a:t>
            </a:r>
            <a:r>
              <a:rPr lang="en-US" sz="1600" b="0" dirty="0" smtClean="0">
                <a:solidFill>
                  <a:srgbClr val="FF0000"/>
                </a:solidFill>
              </a:rPr>
              <a:t>”, “Xpress2R”)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600" b="0" dirty="0">
              <a:solidFill>
                <a:srgbClr val="FF0000"/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dirty="0" smtClean="0"/>
              <a:t>Documentation</a:t>
            </a:r>
            <a:r>
              <a:rPr lang="en-US" sz="2000" b="0" dirty="0" smtClean="0"/>
              <a:t>: </a:t>
            </a:r>
          </a:p>
          <a:p>
            <a:pPr marL="119062" lvl="1" indent="0">
              <a:buNone/>
            </a:pPr>
            <a:r>
              <a:rPr lang="en-US" sz="2000" b="0" dirty="0" smtClean="0"/>
              <a:t>?</a:t>
            </a:r>
            <a:r>
              <a:rPr lang="en-US" sz="2000" b="0" dirty="0" err="1" smtClean="0"/>
              <a:t>functionName</a:t>
            </a:r>
            <a:r>
              <a:rPr lang="en-US" sz="2000" b="0" dirty="0" smtClean="0"/>
              <a:t>: most authoritative and up-to-date documentation</a:t>
            </a:r>
            <a:endParaRPr lang="en-US" sz="2000" b="0" dirty="0"/>
          </a:p>
          <a:p>
            <a:pPr marL="119062" lvl="1" indent="0">
              <a:buNone/>
            </a:pPr>
            <a:r>
              <a:rPr lang="en-US" sz="2000" b="0" dirty="0" smtClean="0"/>
              <a:t>This </a:t>
            </a:r>
            <a:r>
              <a:rPr lang="en-US" sz="2000" b="0" dirty="0"/>
              <a:t>slide deck: </a:t>
            </a:r>
            <a:r>
              <a:rPr lang="en-US" sz="1400" b="0" dirty="0">
                <a:hlinkClick r:id="rId3"/>
              </a:rPr>
              <a:t>https://</a:t>
            </a:r>
            <a:r>
              <a:rPr lang="en-US" sz="1400" b="0" dirty="0" smtClean="0">
                <a:hlinkClick r:id="rId3"/>
              </a:rPr>
              <a:t>biogit.pri.bms.com/thompj27/DGE.Tools2/blob/master/DGE_Tools_Training_Mar2019.pptx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/>
              <a:t>Plotting tools: </a:t>
            </a:r>
            <a:r>
              <a:rPr lang="en-US" sz="1400" b="0" dirty="0">
                <a:hlinkClick r:id="rId4"/>
              </a:rPr>
              <a:t>https://</a:t>
            </a:r>
            <a:r>
              <a:rPr lang="en-US" sz="1400" b="0" dirty="0" smtClean="0">
                <a:hlinkClick r:id="rId4"/>
              </a:rPr>
              <a:t>biogit.pri.bms.com/thompj27/DGE.Tools2/blob/master/vignettes/DGE.ToolsPlotGallery.pdf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 smtClean="0"/>
              <a:t>DGEobj vignette:  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400" b="0" dirty="0" err="1" smtClean="0"/>
              <a:t>browseVignettes</a:t>
            </a:r>
            <a:r>
              <a:rPr lang="en-US" sz="1400" b="0" dirty="0" smtClean="0"/>
              <a:t>(“DGEobj”)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000" dirty="0"/>
              <a:t>DGEobj: </a:t>
            </a:r>
            <a:r>
              <a:rPr lang="en-US" sz="1800" b="0" dirty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Designed for DGE workflow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e.g. proteomics, panel assays etc.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1800" dirty="0" smtClean="0"/>
              <a:t>You do not need DGE.Tools2 to create and use a DGEobj</a:t>
            </a:r>
          </a:p>
          <a:p>
            <a:r>
              <a:rPr lang="en-US" sz="1800" dirty="0" smtClean="0"/>
              <a:t>Using DGE.Tools2 insures a consistent naming and annotation style.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 (</a:t>
            </a:r>
            <a:r>
              <a:rPr lang="en-US" sz="1600" b="0" dirty="0" err="1" smtClean="0"/>
              <a:t>DGEList</a:t>
            </a:r>
            <a:r>
              <a:rPr lang="en-US" sz="1600" b="0" dirty="0" smtClean="0"/>
              <a:t>, design matrix, fit objects,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 (owner, genome version,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relationships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 (add and get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8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/>
              <a:t>Wrapper around </a:t>
            </a:r>
            <a:r>
              <a:rPr lang="en-US" sz="2400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Implements </a:t>
            </a:r>
            <a:r>
              <a:rPr lang="en-US" sz="2400" b="0" dirty="0" err="1" smtClean="0"/>
              <a:t>Limma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Voom</a:t>
            </a:r>
            <a:r>
              <a:rPr lang="en-US" sz="2400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voom</a:t>
            </a:r>
            <a:r>
              <a:rPr lang="en-US" sz="2000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Provides assorted plotting tools for common plots (</a:t>
            </a:r>
            <a:r>
              <a:rPr lang="en-US" sz="2400" b="0" dirty="0" err="1" smtClean="0"/>
              <a:t>ggplot</a:t>
            </a:r>
            <a:r>
              <a:rPr lang="en-US" sz="2400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Automates collection of parent/child relationships, some annotations and standardizes some item names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Codifies best practices for DGE analysis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dirty="0" smtClean="0"/>
              <a:t>From RSE: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convertRSE</a:t>
            </a:r>
            <a:r>
              <a:rPr lang="en-US" sz="1800" b="0" dirty="0">
                <a:solidFill>
                  <a:srgbClr val="FF0000"/>
                </a:solidFill>
              </a:rPr>
              <a:t>(RSE, </a:t>
            </a:r>
            <a:r>
              <a:rPr lang="en-US" sz="1800" b="0" dirty="0" smtClean="0">
                <a:solidFill>
                  <a:srgbClr val="FF0000"/>
                </a:solidFill>
              </a:rPr>
              <a:t>Class="DGEobj")</a:t>
            </a:r>
          </a:p>
          <a:p>
            <a:r>
              <a:rPr lang="en-US" dirty="0" smtClean="0"/>
              <a:t>From ES:</a:t>
            </a:r>
          </a:p>
          <a:p>
            <a:pPr marL="119062" lvl="1" indent="0">
              <a:buNone/>
            </a:pPr>
            <a:r>
              <a:rPr lang="en-US" sz="1600" b="0" dirty="0">
                <a:solidFill>
                  <a:srgbClr val="FF0000"/>
                </a:solidFill>
              </a:rPr>
              <a:t>library(</a:t>
            </a:r>
            <a:r>
              <a:rPr lang="en-US" sz="1600" b="0" dirty="0" err="1">
                <a:solidFill>
                  <a:srgbClr val="FF0000"/>
                </a:solidFill>
              </a:rPr>
              <a:t>SummarizedExperiment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MyRSE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dirty="0">
                <a:solidFill>
                  <a:srgbClr val="FF0000"/>
                </a:solidFill>
              </a:rPr>
              <a:t>as</a:t>
            </a:r>
            <a:r>
              <a:rPr lang="en-US" sz="1600" b="0" dirty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MyES</a:t>
            </a:r>
            <a:r>
              <a:rPr lang="en-US" sz="1600" b="0" dirty="0">
                <a:solidFill>
                  <a:srgbClr val="FF0000"/>
                </a:solidFill>
              </a:rPr>
              <a:t>, "</a:t>
            </a:r>
            <a:r>
              <a:rPr lang="en-US" sz="1600" b="0" dirty="0" err="1">
                <a:solidFill>
                  <a:srgbClr val="FF0000"/>
                </a:solidFill>
              </a:rPr>
              <a:t>RangedSummarizedExperiment</a:t>
            </a:r>
            <a:r>
              <a:rPr lang="en-US" sz="1600" b="0" dirty="0" smtClean="0">
                <a:solidFill>
                  <a:srgbClr val="FF0000"/>
                </a:solidFill>
              </a:rPr>
              <a:t>")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dgeObj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b="0" dirty="0" smtClean="0">
                <a:solidFill>
                  <a:srgbClr val="FF0000"/>
                </a:solidFill>
              </a:rPr>
              <a:t>DGEobj::</a:t>
            </a:r>
            <a:r>
              <a:rPr lang="en-US" sz="1600" dirty="0" err="1" smtClean="0">
                <a:solidFill>
                  <a:srgbClr val="FF0000"/>
                </a:solidFill>
              </a:rPr>
              <a:t>convertRSE</a:t>
            </a:r>
            <a:r>
              <a:rPr lang="en-US" sz="1600" b="0" dirty="0" smtClean="0">
                <a:solidFill>
                  <a:srgbClr val="FF0000"/>
                </a:solidFill>
              </a:rPr>
              <a:t>(RSE</a:t>
            </a:r>
            <a:r>
              <a:rPr lang="en-US" sz="1600" b="0" dirty="0">
                <a:solidFill>
                  <a:srgbClr val="FF0000"/>
                </a:solidFill>
              </a:rPr>
              <a:t>, Class="DGEobj")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Omicsoft:</a:t>
            </a:r>
          </a:p>
          <a:p>
            <a:pPr marL="119062" lvl="1" indent="0">
              <a:buNone/>
            </a:pPr>
            <a:r>
              <a:rPr lang="en-US" sz="1600" b="0" dirty="0" smtClean="0"/>
              <a:t>#use s3fs or Cloudberry drive to mount </a:t>
            </a:r>
            <a:r>
              <a:rPr lang="en-US" sz="1600" b="0" dirty="0" err="1" smtClean="0"/>
              <a:t>bmsrd-ngs-arrayserver</a:t>
            </a:r>
            <a:endParaRPr lang="en-US" sz="1600" b="0" dirty="0" smtClean="0"/>
          </a:p>
          <a:p>
            <a:pPr marL="119062" lvl="1" indent="0"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buildOmicsoftDGEobj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OmicsoftProjectName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mountpoint</a:t>
            </a:r>
            <a:r>
              <a:rPr lang="en-US" sz="1600" b="0" dirty="0" smtClean="0">
                <a:solidFill>
                  <a:srgbClr val="FF0000"/>
                </a:solidFill>
              </a:rPr>
              <a:t>=s3mp)</a:t>
            </a:r>
          </a:p>
          <a:p>
            <a:r>
              <a:rPr lang="en-US" dirty="0" smtClean="0"/>
              <a:t>From GECO: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# </a:t>
            </a:r>
            <a:r>
              <a:rPr lang="en-US" sz="1600" b="0" dirty="0" smtClean="0">
                <a:solidFill>
                  <a:schemeClr val="tx1"/>
                </a:solidFill>
              </a:rPr>
              <a:t>see 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chemeClr val="tx1"/>
                </a:solidFill>
              </a:rPr>
              <a:t>stash/data/</a:t>
            </a:r>
            <a:r>
              <a:rPr lang="en-US" sz="1600" b="0" dirty="0" err="1" smtClean="0">
                <a:solidFill>
                  <a:schemeClr val="tx1"/>
                </a:solidFill>
              </a:rPr>
              <a:t>nonclin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err="1" smtClean="0">
                <a:solidFill>
                  <a:schemeClr val="tx1"/>
                </a:solidFill>
              </a:rPr>
              <a:t>DGEobj_library</a:t>
            </a:r>
            <a:r>
              <a:rPr lang="en-US" sz="1600" b="0" dirty="0" smtClean="0">
                <a:solidFill>
                  <a:schemeClr val="tx1"/>
                </a:solidFill>
              </a:rPr>
              <a:t> for list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getRDSobjFromStash</a:t>
            </a:r>
            <a:r>
              <a:rPr lang="en-US" sz="1600" b="0" dirty="0" smtClean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9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Get the Xpress ID from a URL:</a:t>
            </a:r>
          </a:p>
          <a:p>
            <a:r>
              <a:rPr lang="en-US" sz="2000" b="0" dirty="0"/>
              <a:t>http://xpress.pri.bms.com/CGI/project_summary.cgi?project=</a:t>
            </a:r>
            <a:r>
              <a:rPr lang="en-US" sz="2000" dirty="0">
                <a:solidFill>
                  <a:srgbClr val="FF0000"/>
                </a:solidFill>
              </a:rPr>
              <a:t>21194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 &lt;- Xpress2R::Xpress2DGEO (21194, level="gene“)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/>
              <a:t>From </a:t>
            </a:r>
            <a:r>
              <a:rPr lang="en-US" dirty="0" err="1" smtClean="0"/>
              <a:t>Somalogic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files: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 &lt;- DGEobj::</a:t>
            </a:r>
            <a:r>
              <a:rPr lang="en-US" sz="2000" b="0" dirty="0" err="1">
                <a:solidFill>
                  <a:srgbClr val="FF0000"/>
                </a:solidFill>
              </a:rPr>
              <a:t>adatToDGEobj</a:t>
            </a:r>
            <a:r>
              <a:rPr lang="en-US" sz="2000" b="0" dirty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annotate a </a:t>
            </a:r>
            <a:r>
              <a:rPr lang="en-US" dirty="0" smtClean="0"/>
              <a:t>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 attributes are used to attach annotations to a DGEobj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Attributes can be attached individually using base::</a:t>
            </a:r>
            <a:r>
              <a:rPr lang="en-US" sz="2000" b="0" dirty="0" err="1" smtClean="0"/>
              <a:t>attr</a:t>
            </a:r>
            <a:r>
              <a:rPr lang="en-US" sz="2000" b="0" dirty="0" smtClean="0"/>
              <a:t> function</a:t>
            </a:r>
            <a:r>
              <a:rPr lang="en-US" b="0" dirty="0" smtClean="0"/>
              <a:t>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attr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"source“) &lt;- "</a:t>
            </a:r>
            <a:r>
              <a:rPr lang="en-US" sz="1800" b="0" dirty="0" err="1" smtClean="0">
                <a:solidFill>
                  <a:srgbClr val="FF0000"/>
                </a:solidFill>
              </a:rPr>
              <a:t>mymarkdown.Rmd</a:t>
            </a:r>
            <a:r>
              <a:rPr lang="en-US" sz="1800" b="0" dirty="0" smtClean="0">
                <a:solidFill>
                  <a:srgbClr val="FF0000"/>
                </a:solidFill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DGEobj::</a:t>
            </a:r>
            <a:r>
              <a:rPr lang="en-US" sz="2000" b="0" dirty="0" err="1" smtClean="0"/>
              <a:t>annotateDGEobj</a:t>
            </a:r>
            <a:r>
              <a:rPr lang="en-US" sz="2000" b="0" dirty="0" smtClean="0"/>
              <a:t> function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Reads attributes as key=value pairs from a text file: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annotateDGEobj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regfile</a:t>
            </a:r>
            <a:r>
              <a:rPr lang="en-US" sz="1600" b="0" dirty="0" smtClean="0">
                <a:solidFill>
                  <a:srgbClr val="FF0000"/>
                </a:solidFill>
              </a:rPr>
              <a:t> = "myannotation.txt“)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Required for GECO: </a:t>
            </a:r>
            <a:r>
              <a:rPr lang="en-US" sz="1400" b="0" dirty="0"/>
              <a:t>c("class", "level", "ID", "Title</a:t>
            </a:r>
            <a:r>
              <a:rPr lang="en-US" sz="1400" b="0" dirty="0" smtClean="0"/>
              <a:t>", "</a:t>
            </a:r>
            <a:r>
              <a:rPr lang="en-US" sz="1400" b="0" dirty="0"/>
              <a:t>BMS_PID", "Organism", "</a:t>
            </a:r>
            <a:r>
              <a:rPr lang="en-US" sz="1400" b="0" dirty="0" err="1"/>
              <a:t>PlatformType</a:t>
            </a:r>
            <a:r>
              <a:rPr lang="en-US" sz="1400" b="0" dirty="0"/>
              <a:t>", "source", "repo</a:t>
            </a:r>
            <a:r>
              <a:rPr lang="en-US" sz="1400" b="0" dirty="0" smtClean="0"/>
              <a:t>")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Highly recommended: </a:t>
            </a:r>
            <a:r>
              <a:rPr lang="en-US" sz="1400" b="0" dirty="0"/>
              <a:t>c("Description", "Keywords", "Disease", "Tissue</a:t>
            </a:r>
            <a:r>
              <a:rPr lang="en-US" sz="1400" b="0" dirty="0" smtClean="0"/>
              <a:t>",   </a:t>
            </a:r>
            <a:r>
              <a:rPr lang="en-US" sz="1400" b="0" dirty="0"/>
              <a:t>"</a:t>
            </a:r>
            <a:r>
              <a:rPr lang="en-US" sz="1400" b="0" dirty="0" err="1"/>
              <a:t>BusinessUnit</a:t>
            </a:r>
            <a:r>
              <a:rPr lang="en-US" sz="1400" b="0" dirty="0"/>
              <a:t>", "</a:t>
            </a:r>
            <a:r>
              <a:rPr lang="en-US" sz="1400" b="0" dirty="0" err="1"/>
              <a:t>FunctionalArea</a:t>
            </a:r>
            <a:r>
              <a:rPr lang="en-US" sz="1400" b="0" dirty="0"/>
              <a:t>", "Disease", "Vendor", "Technology</a:t>
            </a:r>
            <a:r>
              <a:rPr lang="en-US" sz="1400" b="0" dirty="0" smtClean="0"/>
              <a:t>", </a:t>
            </a:r>
            <a:r>
              <a:rPr lang="en-US" sz="1400" b="0" dirty="0"/>
              <a:t>"</a:t>
            </a:r>
            <a:r>
              <a:rPr lang="en-US" sz="1400" b="0" dirty="0" err="1"/>
              <a:t>LibraryPrep</a:t>
            </a:r>
            <a:r>
              <a:rPr lang="en-US" sz="1400" b="0" dirty="0"/>
              <a:t>", "</a:t>
            </a:r>
            <a:r>
              <a:rPr lang="en-US" sz="1400" b="0" dirty="0" err="1"/>
              <a:t>AlignmentReference</a:t>
            </a:r>
            <a:r>
              <a:rPr lang="en-US" sz="1400" b="0" dirty="0"/>
              <a:t>", "</a:t>
            </a:r>
            <a:r>
              <a:rPr lang="en-US" sz="1400" b="0" dirty="0" err="1"/>
              <a:t>GeneModel</a:t>
            </a:r>
            <a:r>
              <a:rPr lang="en-US" sz="1400" b="0" dirty="0"/>
              <a:t>", "</a:t>
            </a:r>
            <a:r>
              <a:rPr lang="en-US" sz="1400" b="0" dirty="0" err="1"/>
              <a:t>TA_Owner</a:t>
            </a:r>
            <a:r>
              <a:rPr lang="en-US" sz="1400" b="0" dirty="0"/>
              <a:t>", "</a:t>
            </a:r>
            <a:r>
              <a:rPr lang="en-US" sz="1400" b="0" dirty="0" err="1"/>
              <a:t>ReadType</a:t>
            </a:r>
            <a:r>
              <a:rPr lang="en-US" sz="1400" b="0" dirty="0" smtClean="0"/>
              <a:t>",  </a:t>
            </a:r>
            <a:r>
              <a:rPr lang="en-US" sz="1400" b="0" dirty="0"/>
              <a:t>"Pipeline", "</a:t>
            </a:r>
            <a:r>
              <a:rPr lang="en-US" sz="1400" b="0" dirty="0" err="1"/>
              <a:t>AlignmentAlgorithm</a:t>
            </a:r>
            <a:r>
              <a:rPr lang="en-US" sz="1400" b="0" dirty="0"/>
              <a:t>", "</a:t>
            </a:r>
            <a:r>
              <a:rPr lang="en-US" sz="1400" b="0" dirty="0" err="1"/>
              <a:t>ScriptID</a:t>
            </a:r>
            <a:r>
              <a:rPr lang="en-US" sz="1400" b="0" dirty="0" smtClean="0"/>
              <a:t>")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showMeta</a:t>
            </a:r>
            <a:r>
              <a:rPr lang="en-US" sz="2000" b="0" dirty="0" smtClean="0">
                <a:solidFill>
                  <a:srgbClr val="FF0000"/>
                </a:solidFill>
              </a:rPr>
              <a:t> 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3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16232</TotalTime>
  <Words>1697</Words>
  <Application>Microsoft Office PowerPoint</Application>
  <PresentationFormat>On-screen Show (4:3)</PresentationFormat>
  <Paragraphs>305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Outline</vt:lpstr>
      <vt:lpstr> Motivation</vt:lpstr>
      <vt:lpstr>DGEobj Overview</vt:lpstr>
      <vt:lpstr>Summarized Experiment structure</vt:lpstr>
      <vt:lpstr>DGE.Tools2 Package</vt:lpstr>
      <vt:lpstr>Getting Data Into a DGEobj</vt:lpstr>
      <vt:lpstr>Getting Data Into a DGEobj (2)</vt:lpstr>
      <vt:lpstr>How to annotate a DGEobj</vt:lpstr>
      <vt:lpstr>Limma Voom/lmFit pipeline (without DGE.Tools)</vt:lpstr>
      <vt:lpstr>DGE.Tools Pipeline</vt:lpstr>
      <vt:lpstr>DGE.Tools: DGE Pipeline Functions</vt:lpstr>
      <vt:lpstr>How to access data in DGEobj format</vt:lpstr>
      <vt:lpstr>Where do I find TPM, CPM or FPKM?</vt:lpstr>
      <vt:lpstr>DGEobj filtering and subsetting</vt:lpstr>
      <vt:lpstr>DGE.Tools: DGE Plotting Functions</vt:lpstr>
      <vt:lpstr>Inspecting a DGEobj</vt:lpstr>
      <vt:lpstr>DGEobj Extensibility</vt:lpstr>
      <vt:lpstr>JRTutil</vt:lpstr>
      <vt:lpstr>Installing DGEobj and other packages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Contrasts: F. runContrasts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292</cp:revision>
  <cp:lastPrinted>2003-06-17T16:44:48Z</cp:lastPrinted>
  <dcterms:created xsi:type="dcterms:W3CDTF">2015-08-17T00:00:10Z</dcterms:created>
  <dcterms:modified xsi:type="dcterms:W3CDTF">2019-03-20T20:23:11Z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