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1271" r:id="rId5"/>
    <p:sldId id="1281" r:id="rId6"/>
    <p:sldId id="1307" r:id="rId7"/>
    <p:sldId id="1272" r:id="rId8"/>
    <p:sldId id="1313" r:id="rId9"/>
    <p:sldId id="1308" r:id="rId10"/>
    <p:sldId id="1284" r:id="rId11"/>
    <p:sldId id="1316" r:id="rId12"/>
    <p:sldId id="1310" r:id="rId13"/>
    <p:sldId id="1291" r:id="rId14"/>
    <p:sldId id="1314" r:id="rId15"/>
    <p:sldId id="1315" r:id="rId16"/>
    <p:sldId id="1288" r:id="rId17"/>
    <p:sldId id="1297" r:id="rId18"/>
    <p:sldId id="1309" r:id="rId19"/>
    <p:sldId id="1290" r:id="rId20"/>
    <p:sldId id="1311" r:id="rId21"/>
    <p:sldId id="1295" r:id="rId22"/>
    <p:sldId id="1302" r:id="rId23"/>
    <p:sldId id="1300" r:id="rId24"/>
    <p:sldId id="1301" r:id="rId25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109" d="100"/>
          <a:sy n="109" d="100"/>
        </p:scale>
        <p:origin x="510" y="96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2231604"/>
            <a:ext cx="7772400" cy="694036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27Feb2017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err="1" smtClean="0"/>
              <a:t>Ammar</a:t>
            </a:r>
            <a:endParaRPr lang="en-US" sz="2400" b="0" dirty="0" smtClean="0"/>
          </a:p>
          <a:p>
            <a:r>
              <a:rPr lang="en-US" sz="2400" b="0" dirty="0" smtClean="0"/>
              <a:t>Packaged by: JRT</a:t>
            </a:r>
          </a:p>
          <a:p>
            <a:r>
              <a:rPr lang="en-US" sz="1800" b="0" dirty="0" smtClean="0"/>
              <a:t>Note: you should use zFPKM or some other method to remove undetected genes or your model fit will be compromised.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2344340"/>
          </a:xfrm>
        </p:spPr>
        <p:txBody>
          <a:bodyPr/>
          <a:lstStyle/>
          <a:p>
            <a:r>
              <a:rPr lang="en-US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Mincount</a:t>
            </a:r>
            <a:r>
              <a:rPr lang="en-US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zFPKM</a:t>
            </a:r>
            <a:r>
              <a:rPr lang="en-US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(FPK &amp; </a:t>
            </a:r>
            <a:r>
              <a:rPr lang="en-US" dirty="0" err="1" smtClean="0"/>
              <a:t>Mincount</a:t>
            </a:r>
            <a:r>
              <a:rPr lang="en-US" dirty="0" smtClean="0"/>
              <a:t>) or (</a:t>
            </a:r>
            <a:r>
              <a:rPr lang="en-US" dirty="0" err="1" smtClean="0"/>
              <a:t>zFPKM</a:t>
            </a:r>
            <a:r>
              <a:rPr lang="en-US" dirty="0" smtClean="0"/>
              <a:t> &amp; </a:t>
            </a:r>
            <a:r>
              <a:rPr lang="en-US" dirty="0" err="1" smtClean="0"/>
              <a:t>Mincount</a:t>
            </a:r>
            <a:r>
              <a:rPr lang="en-US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5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MyDgeObj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err="1" smtClean="0"/>
              <a:t>MyDgeObj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MyDgeObj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DGE.Tools</a:t>
            </a:r>
            <a:r>
              <a:rPr lang="en-US" sz="1400" b="0" dirty="0" smtClean="0"/>
              <a:t> </a:t>
            </a:r>
            <a:r>
              <a:rPr lang="en-US" sz="1400" b="0" dirty="0"/>
              <a:t>and zFPKM packages have been deposited in the BMS </a:t>
            </a:r>
            <a:r>
              <a:rPr lang="en-US" sz="1400" b="0" dirty="0" err="1" smtClean="0"/>
              <a:t>Github</a:t>
            </a:r>
            <a:r>
              <a:rPr lang="en-US" sz="1400" b="0" dirty="0" smtClean="0"/>
              <a:t>. 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For </a:t>
            </a:r>
            <a:r>
              <a:rPr lang="en-US" sz="1400" b="0" dirty="0"/>
              <a:t>install instructions: 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IPF Fibroblasts from normal, rapid and slow </a:t>
            </a:r>
            <a:r>
              <a:rPr lang="en-US" sz="1800" b="0" dirty="0" err="1" smtClean="0"/>
              <a:t>progressors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3 donors each; 9 cell lines total, treated and untreated.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Challenged in vitro with </a:t>
            </a:r>
            <a:r>
              <a:rPr lang="en-US" sz="1800" b="0" dirty="0" err="1" smtClean="0"/>
              <a:t>Veh</a:t>
            </a:r>
            <a:r>
              <a:rPr lang="en-US" sz="1800" b="0" dirty="0" smtClean="0"/>
              <a:t> or </a:t>
            </a:r>
            <a:r>
              <a:rPr lang="en-US" sz="1800" b="0" dirty="0" err="1" smtClean="0"/>
              <a:t>TGFb</a:t>
            </a:r>
            <a:endParaRPr lang="en-US" sz="1800" b="0" dirty="0" smtClean="0"/>
          </a:p>
          <a:p>
            <a:r>
              <a:rPr lang="en-US" sz="1800" dirty="0"/>
              <a:t>Data </a:t>
            </a:r>
            <a:r>
              <a:rPr lang="en-US" sz="1800" dirty="0" smtClean="0"/>
              <a:t>Folder : …/</a:t>
            </a:r>
            <a:r>
              <a:rPr lang="en-US" sz="1800" b="0" dirty="0" smtClean="0"/>
              <a:t>library/DGE.Tools2/</a:t>
            </a:r>
            <a:r>
              <a:rPr lang="en-US" sz="1800" b="0" dirty="0" err="1" smtClean="0"/>
              <a:t>extdata</a:t>
            </a:r>
            <a:endParaRPr lang="en-US" sz="1600" b="0" dirty="0" smtClean="0"/>
          </a:p>
          <a:p>
            <a:pPr marL="749300" lvl="1" indent="-285750"/>
            <a:r>
              <a:rPr lang="en-US" sz="1400" b="0" dirty="0" smtClean="0"/>
              <a:t>Tutorial vignette being prepared</a:t>
            </a:r>
            <a:endParaRPr lang="en-US" sz="1400" b="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suite of R functions and </a:t>
            </a:r>
            <a:r>
              <a:rPr lang="en-US" sz="2800" dirty="0" smtClean="0"/>
              <a:t>a data structure </a:t>
            </a:r>
            <a:r>
              <a:rPr lang="en-US" sz="2800" dirty="0"/>
              <a:t>to standardize </a:t>
            </a:r>
            <a:r>
              <a:rPr lang="en-US" sz="2800" dirty="0" smtClean="0"/>
              <a:t>scripted </a:t>
            </a:r>
            <a:r>
              <a:rPr lang="en-US" sz="2800" dirty="0"/>
              <a:t>DGE analysis</a:t>
            </a:r>
          </a:p>
          <a:p>
            <a:r>
              <a:rPr lang="en-US" sz="2400" dirty="0" smtClean="0"/>
              <a:t>Standardize functions to establish common “best practice”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does NOT mean people shouldn’t experiment with variations of </a:t>
            </a:r>
            <a:r>
              <a:rPr lang="en-US" sz="1800" dirty="0" err="1" smtClean="0"/>
              <a:t>edgeR</a:t>
            </a:r>
            <a:r>
              <a:rPr lang="en-US" sz="1800" dirty="0" smtClean="0"/>
              <a:t>, DESeq2, etc.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we should establish common, rational parameters for running each of these methods</a:t>
            </a:r>
          </a:p>
          <a:p>
            <a:r>
              <a:rPr lang="en-US" sz="2400" dirty="0" smtClean="0"/>
              <a:t>Standardized Data Structure 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Improves reusability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osters sharing of code and data among analysts. 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Facilitates data re-use for downstream applications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Support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and simplify analysis while remaining flexible enough to handle many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(SVA)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Tools Evolution of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7769225" cy="4785756"/>
          </a:xfrm>
        </p:spPr>
        <p:txBody>
          <a:bodyPr/>
          <a:lstStyle/>
          <a:p>
            <a:r>
              <a:rPr lang="en-US" sz="1800" dirty="0" smtClean="0"/>
              <a:t>Two standard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RangedSummarizedExperiment (RSE): </a:t>
            </a:r>
            <a:r>
              <a:rPr lang="en-US" sz="1600" b="0" dirty="0" smtClean="0"/>
              <a:t>for Raw processed data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Limitation: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most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dirty="0" smtClean="0"/>
              <a:t>Goal: provide a general purpose object to capture raw data (counts) and downstream analysis AND facilitate facile reuse of data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 of assay, row, col, meta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Package provides function primitive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print, …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" y="1780684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185" y="1662674"/>
            <a:ext cx="454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New </a:t>
            </a:r>
            <a:r>
              <a:rPr lang="en-US" b="0" dirty="0" err="1"/>
              <a:t>DGEobj</a:t>
            </a:r>
            <a:r>
              <a:rPr lang="en-US" b="0" dirty="0"/>
              <a:t> </a:t>
            </a:r>
            <a:r>
              <a:rPr lang="en-US" b="0" dirty="0" smtClean="0"/>
              <a:t>package builds </a:t>
            </a:r>
            <a:r>
              <a:rPr lang="en-US" b="0" dirty="0"/>
              <a:t>on </a:t>
            </a:r>
            <a:r>
              <a:rPr lang="en-US" b="0" dirty="0" smtClean="0"/>
              <a:t>RSE concept</a:t>
            </a:r>
            <a:endParaRPr lang="en-US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 smtClean="0"/>
              <a:t>Parent </a:t>
            </a:r>
            <a:r>
              <a:rPr lang="en-US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83" y="383654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A common well annotated data object enables downstream re-use e.g. build a database of contrast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initDGEobj</a:t>
            </a:r>
            <a:r>
              <a:rPr lang="en-US" sz="1600" b="0" dirty="0" smtClean="0"/>
              <a:t>: Convert Text Files to RSE data structure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Minimally requires Counts, Gene Annotation and Sample Annotation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Produces a class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variable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smtClean="0"/>
              <a:t>runEdgeRNorm: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err="1"/>
              <a:t>topTreat</a:t>
            </a:r>
            <a:r>
              <a:rPr lang="en-US" sz="1200" b="0" dirty="0"/>
              <a:t> 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JRT_heatmap</a:t>
            </a:r>
            <a:r>
              <a:rPr lang="en-US" sz="2000" b="0" dirty="0" smtClean="0"/>
              <a:t>: Convenience wrapper for </a:t>
            </a:r>
            <a:r>
              <a:rPr lang="en-US" sz="2000" b="0" dirty="0" err="1" smtClean="0"/>
              <a:t>pheatmap</a:t>
            </a:r>
            <a:r>
              <a:rPr lang="en-US" sz="2000" b="0" dirty="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Voom</a:t>
            </a:r>
            <a:r>
              <a:rPr lang="en-US" dirty="0" smtClean="0"/>
              <a:t> – </a:t>
            </a:r>
            <a:r>
              <a:rPr lang="en-US" dirty="0" err="1" smtClean="0"/>
              <a:t>lmFit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dirty="0" err="1" smtClean="0"/>
              <a:t>MyFit</a:t>
            </a:r>
            <a:r>
              <a:rPr lang="en-US" dirty="0" smtClean="0"/>
              <a:t> &lt;- Counts %&gt;% </a:t>
            </a:r>
          </a:p>
          <a:p>
            <a:r>
              <a:rPr lang="en-US" dirty="0"/>
              <a:t>	</a:t>
            </a:r>
            <a:r>
              <a:rPr lang="en-US" dirty="0" smtClean="0"/>
              <a:t>edger::</a:t>
            </a:r>
            <a:r>
              <a:rPr lang="en-US" dirty="0" err="1" smtClean="0"/>
              <a:t>calcNormFactors</a:t>
            </a:r>
            <a:r>
              <a:rPr lang="en-US" dirty="0" smtClean="0"/>
              <a:t>()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voom</a:t>
            </a:r>
            <a:r>
              <a:rPr lang="en-US" dirty="0" smtClean="0"/>
              <a:t>(design=</a:t>
            </a:r>
            <a:r>
              <a:rPr lang="en-US" dirty="0" err="1" smtClean="0"/>
              <a:t>mydesignmatrix</a:t>
            </a:r>
            <a:r>
              <a:rPr lang="en-US" dirty="0" smtClean="0"/>
              <a:t>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lmFit</a:t>
            </a:r>
            <a:r>
              <a:rPr lang="en-US" dirty="0" smtClean="0"/>
              <a:t> (design=</a:t>
            </a:r>
            <a:r>
              <a:rPr lang="en-US" dirty="0" err="1" smtClean="0"/>
              <a:t>mydesignmatrix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MyContrasts</a:t>
            </a:r>
            <a:r>
              <a:rPr lang="en-US" dirty="0" smtClean="0"/>
              <a:t> &lt;- </a:t>
            </a:r>
            <a:r>
              <a:rPr lang="en-US" dirty="0" err="1" smtClean="0"/>
              <a:t>topTable</a:t>
            </a:r>
            <a:r>
              <a:rPr lang="en-US" dirty="0" smtClean="0"/>
              <a:t>(</a:t>
            </a:r>
            <a:r>
              <a:rPr lang="en-US" dirty="0" err="1" smtClean="0"/>
              <a:t>MyFit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	Result is </a:t>
            </a:r>
            <a:r>
              <a:rPr lang="en-US" dirty="0" err="1" smtClean="0"/>
              <a:t>Dataframe</a:t>
            </a:r>
            <a:r>
              <a:rPr lang="en-US" dirty="0" smtClean="0"/>
              <a:t> with </a:t>
            </a:r>
            <a:r>
              <a:rPr lang="en-US" dirty="0" err="1" smtClean="0"/>
              <a:t>logFC</a:t>
            </a:r>
            <a:r>
              <a:rPr lang="en-US" dirty="0" smtClean="0"/>
              <a:t>, </a:t>
            </a:r>
            <a:r>
              <a:rPr lang="en-US" dirty="0" err="1" smtClean="0"/>
              <a:t>pval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8017" y="1542295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60814" y="477882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7017</TotalTime>
  <Words>1345</Words>
  <Application>Microsoft Office PowerPoint</Application>
  <PresentationFormat>On-screen Show (4:3)</PresentationFormat>
  <Paragraphs>253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Narrow</vt:lpstr>
      <vt:lpstr>Wingdings</vt:lpstr>
      <vt:lpstr>BMS_White_template</vt:lpstr>
      <vt:lpstr>DGE.Tools OverView</vt:lpstr>
      <vt:lpstr>DGE.Tools Motivation</vt:lpstr>
      <vt:lpstr>DGE.Tools Support Areas</vt:lpstr>
      <vt:lpstr>DGE Tools Evolution of Data Objects</vt:lpstr>
      <vt:lpstr>Summarized Experiment structure</vt:lpstr>
      <vt:lpstr>DGE.Tools: DGE Pipeline Functions</vt:lpstr>
      <vt:lpstr>DGE.Tools: DGE Plotting Functions</vt:lpstr>
      <vt:lpstr>Basic Voom – lmFit pipeline</vt:lpstr>
      <vt:lpstr>DGE Workflows : Illustrated Overview</vt:lpstr>
      <vt:lpstr>Use zFPKM to select expressed genes</vt:lpstr>
      <vt:lpstr>zFPKM Analysis</vt:lpstr>
      <vt:lpstr>Practical Noise Filtering</vt:lpstr>
      <vt:lpstr>Normalization:  F. runEdgeRNorm</vt:lpstr>
      <vt:lpstr>Fit Model:  F. runVoom</vt:lpstr>
      <vt:lpstr>Surrogate Variable Analysis: F. runSVA</vt:lpstr>
      <vt:lpstr>Contrasts: F. runContrasts</vt:lpstr>
      <vt:lpstr>Exploratory Data Analysis</vt:lpstr>
      <vt:lpstr>Installing DGE.Tools</vt:lpstr>
      <vt:lpstr>Sample Data and Markdown</vt:lpstr>
      <vt:lpstr>Example Dispersion QC plot {edgeR}</vt:lpstr>
      <vt:lpstr>F. plotPvalHist Example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192</cp:revision>
  <cp:lastPrinted>2003-06-17T16:44:48Z</cp:lastPrinted>
  <dcterms:created xsi:type="dcterms:W3CDTF">2015-08-17T00:00:10Z</dcterms:created>
  <dcterms:modified xsi:type="dcterms:W3CDTF">2017-03-01T19:15:49Z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