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1321" r:id="rId5"/>
    <p:sldId id="1322" r:id="rId6"/>
    <p:sldId id="1323" r:id="rId7"/>
    <p:sldId id="1327" r:id="rId8"/>
    <p:sldId id="1324" r:id="rId9"/>
    <p:sldId id="1326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4" autoAdjust="0"/>
    <p:restoredTop sz="55423" autoAdjust="0"/>
  </p:normalViewPr>
  <p:slideViewPr>
    <p:cSldViewPr snapToGrid="0">
      <p:cViewPr varScale="1">
        <p:scale>
          <a:sx n="75" d="100"/>
          <a:sy n="75" d="100"/>
        </p:scale>
        <p:origin x="72" y="738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DGEobj: An R object to capture DGE Workflows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16May2019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9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Painlessly 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</a:t>
            </a:r>
            <a:r>
              <a:rPr lang="en-US" sz="1600" b="0"/>
              <a:t>automated </a:t>
            </a:r>
            <a:r>
              <a:rPr lang="en-US" sz="1600" b="0" smtClean="0"/>
              <a:t>meta-analysis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692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59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While the DGEobj inherits features from the ES and RSE data structures, it is not an extension of those S4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DGEobj (an S3 object) is fundamentally a list of data objects (e.g. counts, gene annotation, sample annotation, design matrix, fit object, </a:t>
            </a:r>
            <a:r>
              <a:rPr lang="en-US" b="0" dirty="0" err="1" smtClean="0"/>
              <a:t>etc</a:t>
            </a:r>
            <a:r>
              <a:rPr lang="en-US" b="0" dirty="0" smtClean="0"/>
              <a:t>).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We store information about the data objects as R attributes on the DGEobj.  In some cases individual elements have attributes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Project level metadata is also captured in attributes (e.g. </a:t>
            </a:r>
            <a:r>
              <a:rPr lang="en-US" b="0" dirty="0" err="1" smtClean="0"/>
              <a:t>TBio</a:t>
            </a:r>
            <a:r>
              <a:rPr lang="en-US" b="0" dirty="0" smtClean="0"/>
              <a:t> owner, genome version, gene model, </a:t>
            </a:r>
            <a:r>
              <a:rPr lang="en-US" b="0" dirty="0" err="1" smtClean="0"/>
              <a:t>git</a:t>
            </a:r>
            <a:r>
              <a:rPr lang="en-US" b="0" dirty="0" smtClean="0"/>
              <a:t> repo </a:t>
            </a:r>
            <a:r>
              <a:rPr lang="en-US" b="0" dirty="0" err="1" smtClean="0"/>
              <a:t>url</a:t>
            </a:r>
            <a:r>
              <a:rPr lang="en-US" b="0" dirty="0" smtClean="0"/>
              <a:t>, </a:t>
            </a:r>
            <a:r>
              <a:rPr lang="en-US" b="0" dirty="0" err="1" smtClean="0"/>
              <a:t>etc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8598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Wrapper around </a:t>
            </a:r>
            <a:r>
              <a:rPr lang="en-US" b="0" dirty="0" smtClean="0"/>
              <a:t>DGEobj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Insures consistent annotation</a:t>
            </a:r>
            <a:endParaRPr lang="en-US" b="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Implements </a:t>
            </a:r>
            <a:r>
              <a:rPr lang="en-US" b="0" dirty="0" err="1" smtClean="0"/>
              <a:t>Limma</a:t>
            </a:r>
            <a:r>
              <a:rPr lang="en-US" b="0" dirty="0" smtClean="0"/>
              <a:t>/</a:t>
            </a:r>
            <a:r>
              <a:rPr lang="en-US" b="0" dirty="0" err="1" smtClean="0"/>
              <a:t>Voom</a:t>
            </a:r>
            <a:r>
              <a:rPr lang="en-US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err="1" smtClean="0"/>
              <a:t>voom</a:t>
            </a:r>
            <a:r>
              <a:rPr lang="en-US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Provides assorted plotting tools for common plots (</a:t>
            </a:r>
            <a:r>
              <a:rPr lang="en-US" b="0" dirty="0" err="1" smtClean="0"/>
              <a:t>ggplot</a:t>
            </a:r>
            <a:r>
              <a:rPr lang="en-US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Codifies best practices for DGE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435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82" y="356444"/>
            <a:ext cx="8400011" cy="584200"/>
          </a:xfrm>
        </p:spPr>
        <p:txBody>
          <a:bodyPr/>
          <a:lstStyle/>
          <a:p>
            <a:r>
              <a:rPr lang="en-US" dirty="0" smtClean="0"/>
              <a:t>DGE.Tools2 Plotting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29554" y="1409925"/>
            <a:ext cx="1469045" cy="55245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runContrasts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 bwMode="auto">
          <a:xfrm>
            <a:off x="1164077" y="1962375"/>
            <a:ext cx="0" cy="413511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43128" y="237588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DGEobj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7" idx="2"/>
            <a:endCxn id="60" idx="0"/>
          </p:cNvCxnSpPr>
          <p:nvPr/>
        </p:nvCxnSpPr>
        <p:spPr bwMode="auto">
          <a:xfrm flipH="1">
            <a:off x="1160097" y="2683663"/>
            <a:ext cx="3980" cy="69886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63807" y="3382529"/>
            <a:ext cx="992579" cy="369332"/>
          </a:xfrm>
          <a:prstGeom prst="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1800" b="0" i="0" u="none" strike="noStrike" cap="none" normalizeH="0" baseline="0">
                <a:ln>
                  <a:noFill/>
                </a:ln>
                <a:effectLst/>
              </a:defRPr>
            </a:lvl1pPr>
          </a:lstStyle>
          <a:p>
            <a:r>
              <a:rPr lang="en-US" dirty="0" smtClean="0"/>
              <a:t>Plot Tools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2521385" y="5575273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comparePlot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2521388" y="4346260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volcanoPlot</a:t>
            </a:r>
            <a:endParaRPr lang="en-US" sz="1400" b="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2521388" y="3936589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profilePlot</a:t>
            </a:r>
            <a:endParaRPr lang="en-US" sz="1400" b="0" dirty="0"/>
          </a:p>
        </p:txBody>
      </p:sp>
      <p:sp>
        <p:nvSpPr>
          <p:cNvPr id="66" name="Rounded Rectangle 65"/>
          <p:cNvSpPr/>
          <p:nvPr/>
        </p:nvSpPr>
        <p:spPr bwMode="auto">
          <a:xfrm>
            <a:off x="2521388" y="3526918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plotPvalHist</a:t>
            </a:r>
            <a:endParaRPr lang="en-US" sz="1400" b="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2521388" y="2707576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plotDispersion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2521388" y="3117247"/>
            <a:ext cx="1459186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0" dirty="0" err="1"/>
              <a:t>ggplotMDS</a:t>
            </a:r>
            <a:endParaRPr lang="en-US" sz="1400" b="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21386" y="4755931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cdfPlot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2521386" y="5165602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obsPlot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521384" y="5984944"/>
            <a:ext cx="1357313" cy="274320"/>
          </a:xfrm>
          <a:prstGeom prst="roundRect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GOI Plots</a:t>
            </a:r>
          </a:p>
        </p:txBody>
      </p:sp>
      <p:cxnSp>
        <p:nvCxnSpPr>
          <p:cNvPr id="74" name="Straight Arrow Connector 73"/>
          <p:cNvCxnSpPr>
            <a:stCxn id="60" idx="3"/>
            <a:endCxn id="67" idx="1"/>
          </p:cNvCxnSpPr>
          <p:nvPr/>
        </p:nvCxnSpPr>
        <p:spPr bwMode="auto">
          <a:xfrm flipV="1">
            <a:off x="1656386" y="2844736"/>
            <a:ext cx="865002" cy="72245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" name="Straight Arrow Connector 74"/>
          <p:cNvCxnSpPr>
            <a:stCxn id="60" idx="3"/>
            <a:endCxn id="68" idx="1"/>
          </p:cNvCxnSpPr>
          <p:nvPr/>
        </p:nvCxnSpPr>
        <p:spPr bwMode="auto">
          <a:xfrm flipV="1">
            <a:off x="1656386" y="3254407"/>
            <a:ext cx="865002" cy="31278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60" idx="3"/>
            <a:endCxn id="66" idx="1"/>
          </p:cNvCxnSpPr>
          <p:nvPr/>
        </p:nvCxnSpPr>
        <p:spPr bwMode="auto">
          <a:xfrm>
            <a:off x="1656386" y="3567195"/>
            <a:ext cx="865002" cy="96883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" name="Straight Arrow Connector 76"/>
          <p:cNvCxnSpPr>
            <a:stCxn id="60" idx="3"/>
            <a:endCxn id="65" idx="1"/>
          </p:cNvCxnSpPr>
          <p:nvPr/>
        </p:nvCxnSpPr>
        <p:spPr bwMode="auto">
          <a:xfrm>
            <a:off x="1656386" y="3567195"/>
            <a:ext cx="865002" cy="506554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Arrow Connector 77"/>
          <p:cNvCxnSpPr>
            <a:stCxn id="60" idx="3"/>
            <a:endCxn id="64" idx="1"/>
          </p:cNvCxnSpPr>
          <p:nvPr/>
        </p:nvCxnSpPr>
        <p:spPr bwMode="auto">
          <a:xfrm>
            <a:off x="1656386" y="3567195"/>
            <a:ext cx="865002" cy="916225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9" name="Straight Arrow Connector 78"/>
          <p:cNvCxnSpPr>
            <a:stCxn id="60" idx="3"/>
            <a:endCxn id="69" idx="1"/>
          </p:cNvCxnSpPr>
          <p:nvPr/>
        </p:nvCxnSpPr>
        <p:spPr bwMode="auto">
          <a:xfrm>
            <a:off x="1656386" y="3567195"/>
            <a:ext cx="865000" cy="1325896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" name="Straight Arrow Connector 79"/>
          <p:cNvCxnSpPr>
            <a:stCxn id="60" idx="3"/>
            <a:endCxn id="70" idx="1"/>
          </p:cNvCxnSpPr>
          <p:nvPr/>
        </p:nvCxnSpPr>
        <p:spPr bwMode="auto">
          <a:xfrm>
            <a:off x="1656386" y="3567195"/>
            <a:ext cx="865000" cy="1735567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1" name="Straight Arrow Connector 80"/>
          <p:cNvCxnSpPr>
            <a:stCxn id="60" idx="3"/>
            <a:endCxn id="63" idx="1"/>
          </p:cNvCxnSpPr>
          <p:nvPr/>
        </p:nvCxnSpPr>
        <p:spPr bwMode="auto">
          <a:xfrm>
            <a:off x="1656386" y="3567195"/>
            <a:ext cx="864999" cy="2145238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" name="Straight Arrow Connector 81"/>
          <p:cNvCxnSpPr>
            <a:stCxn id="60" idx="3"/>
            <a:endCxn id="72" idx="1"/>
          </p:cNvCxnSpPr>
          <p:nvPr/>
        </p:nvCxnSpPr>
        <p:spPr bwMode="auto">
          <a:xfrm>
            <a:off x="1656386" y="3567195"/>
            <a:ext cx="864998" cy="2554909"/>
          </a:xfrm>
          <a:prstGeom prst="straightConnector1">
            <a:avLst/>
          </a:prstGeom>
          <a:gradFill rotWithShape="1">
            <a:gsLst>
              <a:gs pos="0">
                <a:srgbClr val="E5FCFF"/>
              </a:gs>
              <a:gs pos="100000">
                <a:schemeClr val="hlink"/>
              </a:gs>
            </a:gsLst>
            <a:lin ang="18900000" scaled="1"/>
          </a:gra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18" y="1377378"/>
            <a:ext cx="1828800" cy="13062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287967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99" y="3117247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68" y="4815818"/>
            <a:ext cx="1828800" cy="13062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4892452" y="42544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profilePlot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807736" y="6071869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LogRatio</a:t>
            </a:r>
            <a:r>
              <a:rPr lang="en-US" sz="1200" dirty="0" smtClean="0"/>
              <a:t> GOI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62340" y="2703277"/>
            <a:ext cx="1116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comparePlot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17887" y="4429218"/>
            <a:ext cx="10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volcanoPlot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74146" y="6092279"/>
            <a:ext cx="1074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plotPvalHist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4" y="4616933"/>
            <a:ext cx="1828800" cy="1479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8" y="1286858"/>
            <a:ext cx="1676988" cy="1197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4892452" y="2466859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MDS 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39942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2D02B40-73A0-49EC-984E-6E21484878D7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7090</TotalTime>
  <Words>325</Words>
  <Application>Microsoft Office PowerPoint</Application>
  <PresentationFormat>On-screen Show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Wingdings</vt:lpstr>
      <vt:lpstr>BMS_White_template</vt:lpstr>
      <vt:lpstr>DGEobj: An R object to capture DGE Workflows</vt:lpstr>
      <vt:lpstr>DGEobj Overview</vt:lpstr>
      <vt:lpstr>Summarized Experiment structure</vt:lpstr>
      <vt:lpstr>DGEobj Engineering</vt:lpstr>
      <vt:lpstr>DGE.Tools2 Package</vt:lpstr>
      <vt:lpstr>DGE.Tools2 Plotting Functions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212</cp:revision>
  <cp:lastPrinted>2003-06-17T16:44:48Z</cp:lastPrinted>
  <dcterms:created xsi:type="dcterms:W3CDTF">2015-08-17T00:00:10Z</dcterms:created>
  <dcterms:modified xsi:type="dcterms:W3CDTF">2019-05-16T13:34:42Z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