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4"/>
  </p:notesMasterIdLst>
  <p:handoutMasterIdLst>
    <p:handoutMasterId r:id="rId35"/>
  </p:handoutMasterIdLst>
  <p:sldIdLst>
    <p:sldId id="1271" r:id="rId5"/>
    <p:sldId id="1281" r:id="rId6"/>
    <p:sldId id="1307" r:id="rId7"/>
    <p:sldId id="1272" r:id="rId8"/>
    <p:sldId id="1299" r:id="rId9"/>
    <p:sldId id="1308" r:id="rId10"/>
    <p:sldId id="1284" r:id="rId11"/>
    <p:sldId id="1296" r:id="rId12"/>
    <p:sldId id="1310" r:id="rId13"/>
    <p:sldId id="1285" r:id="rId14"/>
    <p:sldId id="1287" r:id="rId15"/>
    <p:sldId id="1286" r:id="rId16"/>
    <p:sldId id="1291" r:id="rId17"/>
    <p:sldId id="1292" r:id="rId18"/>
    <p:sldId id="1293" r:id="rId19"/>
    <p:sldId id="1288" r:id="rId20"/>
    <p:sldId id="1297" r:id="rId21"/>
    <p:sldId id="1309" r:id="rId22"/>
    <p:sldId id="1289" r:id="rId23"/>
    <p:sldId id="1290" r:id="rId24"/>
    <p:sldId id="1298" r:id="rId25"/>
    <p:sldId id="1312" r:id="rId26"/>
    <p:sldId id="1311" r:id="rId27"/>
    <p:sldId id="1295" r:id="rId28"/>
    <p:sldId id="1302" r:id="rId29"/>
    <p:sldId id="1300" r:id="rId30"/>
    <p:sldId id="1301" r:id="rId31"/>
    <p:sldId id="1279" r:id="rId32"/>
    <p:sldId id="1280" r:id="rId33"/>
  </p:sldIdLst>
  <p:sldSz cx="9144000" cy="6858000" type="screen4x3"/>
  <p:notesSz cx="7010400" cy="92964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101" d="100"/>
          <a:sy n="101" d="100"/>
        </p:scale>
        <p:origin x="114" y="276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ormatics.bms.com/active/biohtml/thompj27/DGE.Tools/SubsettableListOfArrays.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2231604"/>
            <a:ext cx="7772400" cy="694036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smtClean="0">
                <a:solidFill>
                  <a:schemeClr val="tx1"/>
                </a:solidFill>
              </a:rPr>
              <a:t>7Jan2016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Build_RSE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1418298"/>
            <a:ext cx="7769225" cy="4785756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sz="2400" dirty="0" smtClean="0"/>
              <a:t>Input = Tabbed Text for: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Row (gene) and Column (sample) annotation</a:t>
            </a:r>
          </a:p>
          <a:p>
            <a:pPr marL="687388" lvl="1" indent="-223838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Row annotation should have </a:t>
            </a:r>
            <a:r>
              <a:rPr lang="en-US" sz="1600" b="0" dirty="0" err="1" smtClean="0"/>
              <a:t>chr</a:t>
            </a:r>
            <a:r>
              <a:rPr lang="en-US" sz="1600" b="0" dirty="0" smtClean="0"/>
              <a:t>, start, end, strand info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“assay” data: Counts (required)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Optionally: FPKM, CPM, TPM, zFPKM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Metadata: any </a:t>
            </a:r>
            <a:r>
              <a:rPr lang="en-US" sz="2000" b="0" dirty="0" err="1" smtClean="0"/>
              <a:t>dataframe</a:t>
            </a:r>
            <a:r>
              <a:rPr lang="en-US" sz="2000" b="0" dirty="0" smtClean="0"/>
              <a:t> not row or col oriented</a:t>
            </a:r>
          </a:p>
          <a:p>
            <a:pPr>
              <a:spcBef>
                <a:spcPts val="700"/>
              </a:spcBef>
            </a:pPr>
            <a:r>
              <a:rPr lang="en-US" sz="2400" dirty="0"/>
              <a:t>Preconfigured for </a:t>
            </a:r>
            <a:r>
              <a:rPr lang="en-US" sz="2400" dirty="0" err="1"/>
              <a:t>Omicsoft</a:t>
            </a:r>
            <a:r>
              <a:rPr lang="en-US" sz="2400" dirty="0"/>
              <a:t> Pipeline output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Easily reconfigured for files from other pipelines</a:t>
            </a:r>
          </a:p>
          <a:p>
            <a:pPr>
              <a:spcBef>
                <a:spcPts val="700"/>
              </a:spcBef>
            </a:pPr>
            <a:r>
              <a:rPr lang="en-US" sz="2400" dirty="0"/>
              <a:t>Output = RSE object </a:t>
            </a:r>
          </a:p>
          <a:p>
            <a:pPr>
              <a:spcBef>
                <a:spcPts val="700"/>
              </a:spcBef>
            </a:pPr>
            <a:r>
              <a:rPr lang="en-US" sz="2400" dirty="0" smtClean="0"/>
              <a:t>Example:</a:t>
            </a:r>
          </a:p>
          <a:p>
            <a:pPr>
              <a:spcBef>
                <a:spcPts val="700"/>
              </a:spcBef>
            </a:pPr>
            <a:r>
              <a:rPr lang="en-US" sz="1800" b="0" dirty="0" err="1" smtClean="0"/>
              <a:t>MyRSE</a:t>
            </a:r>
            <a:r>
              <a:rPr lang="en-US" sz="1800" b="0" dirty="0" smtClean="0"/>
              <a:t> </a:t>
            </a:r>
            <a:r>
              <a:rPr lang="en-US" sz="1800" b="0" dirty="0"/>
              <a:t>= </a:t>
            </a:r>
            <a:r>
              <a:rPr lang="en-US" sz="1800" b="0" dirty="0" err="1"/>
              <a:t>Build_RSE</a:t>
            </a:r>
            <a:r>
              <a:rPr lang="en-US" sz="1800" b="0" dirty="0"/>
              <a:t>(</a:t>
            </a:r>
            <a:r>
              <a:rPr lang="en-US" sz="1800" b="0" dirty="0" err="1"/>
              <a:t>GeneData</a:t>
            </a:r>
            <a:r>
              <a:rPr lang="en-US" sz="1800" b="0" dirty="0"/>
              <a:t>, </a:t>
            </a:r>
            <a:r>
              <a:rPr lang="en-US" sz="1800" b="0" dirty="0" err="1" smtClean="0"/>
              <a:t>OutputPath</a:t>
            </a:r>
            <a:r>
              <a:rPr lang="en-US" sz="1800" b="0" dirty="0" smtClean="0"/>
              <a:t>=“./</a:t>
            </a:r>
            <a:r>
              <a:rPr lang="en-US" sz="1800" b="0" dirty="0" err="1" smtClean="0"/>
              <a:t>Rdata</a:t>
            </a:r>
            <a:r>
              <a:rPr lang="en-US" sz="1800" b="0" dirty="0" smtClean="0"/>
              <a:t>”)</a:t>
            </a:r>
          </a:p>
          <a:p>
            <a:pPr>
              <a:spcBef>
                <a:spcPts val="700"/>
              </a:spcBef>
            </a:pPr>
            <a:r>
              <a:rPr lang="en-US" sz="1800" b="0" dirty="0" err="1" smtClean="0"/>
              <a:t>saveRDS</a:t>
            </a:r>
            <a:r>
              <a:rPr lang="en-US" sz="1800" b="0" dirty="0" smtClean="0"/>
              <a:t> (</a:t>
            </a:r>
            <a:r>
              <a:rPr lang="en-US" sz="1800" b="0" dirty="0" err="1" smtClean="0"/>
              <a:t>MyRSE</a:t>
            </a:r>
            <a:r>
              <a:rPr lang="en-US" sz="1800" b="0" dirty="0" smtClean="0"/>
              <a:t>, file=“./</a:t>
            </a:r>
            <a:r>
              <a:rPr lang="en-US" sz="1800" b="0" dirty="0" err="1" smtClean="0"/>
              <a:t>Rdata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MyRSE.RDS</a:t>
            </a:r>
            <a:r>
              <a:rPr lang="en-US" sz="1800" b="0" dirty="0" smtClean="0"/>
              <a:t>”)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0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Genedata</a:t>
            </a:r>
            <a:r>
              <a:rPr lang="en-US" dirty="0" smtClean="0"/>
              <a:t> and </a:t>
            </a:r>
            <a:r>
              <a:rPr lang="en-US" dirty="0" err="1" smtClean="0"/>
              <a:t>Transcriptdata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lists defining input files</a:t>
            </a:r>
          </a:p>
          <a:p>
            <a:r>
              <a:rPr lang="en-US" sz="1200" b="0" dirty="0" err="1" smtClean="0"/>
              <a:t>GeneData</a:t>
            </a:r>
            <a:r>
              <a:rPr lang="en-US" sz="1200" b="0" dirty="0" smtClean="0"/>
              <a:t> </a:t>
            </a:r>
            <a:r>
              <a:rPr lang="en-US" sz="1200" b="0" dirty="0"/>
              <a:t>= list(</a:t>
            </a:r>
          </a:p>
          <a:p>
            <a:r>
              <a:rPr lang="en-US" sz="1200" b="0" dirty="0"/>
              <a:t>  </a:t>
            </a:r>
            <a:r>
              <a:rPr lang="en-US" sz="1200" b="0" dirty="0" smtClean="0"/>
              <a:t>Annotation = list(name </a:t>
            </a:r>
            <a:r>
              <a:rPr lang="en-US" sz="1200" b="0" dirty="0"/>
              <a:t>= "</a:t>
            </a:r>
            <a:r>
              <a:rPr lang="en-US" sz="1200" b="0" dirty="0" err="1"/>
              <a:t>Gene.Annotation</a:t>
            </a:r>
            <a:r>
              <a:rPr lang="en-US" sz="1200" b="0" dirty="0"/>
              <a:t>", file = "</a:t>
            </a:r>
            <a:r>
              <a:rPr lang="en-US" sz="1200" b="0" dirty="0">
                <a:solidFill>
                  <a:srgbClr val="FF0000"/>
                </a:solidFill>
              </a:rPr>
              <a:t>RNA-Seq.Count.Annotation.txt</a:t>
            </a:r>
            <a:r>
              <a:rPr lang="en-US" sz="1200" b="0" dirty="0"/>
              <a:t>", type = "</a:t>
            </a:r>
            <a:r>
              <a:rPr lang="en-US" sz="1200" b="0" dirty="0" err="1"/>
              <a:t>rowRanges</a:t>
            </a:r>
            <a:r>
              <a:rPr lang="en-US" sz="1200" b="0" dirty="0"/>
              <a:t>"),</a:t>
            </a:r>
          </a:p>
          <a:p>
            <a:r>
              <a:rPr lang="en-US" sz="1200" b="0" dirty="0"/>
              <a:t>  </a:t>
            </a:r>
            <a:r>
              <a:rPr lang="en-US" sz="1200" b="0" dirty="0" smtClean="0"/>
              <a:t>Design = list(name </a:t>
            </a:r>
            <a:r>
              <a:rPr lang="en-US" sz="1200" b="0" dirty="0"/>
              <a:t>= "Design", file = "</a:t>
            </a:r>
            <a:r>
              <a:rPr lang="en-US" sz="1200" b="0" dirty="0">
                <a:solidFill>
                  <a:srgbClr val="FF0000"/>
                </a:solidFill>
              </a:rPr>
              <a:t>RNA-Seq.Design.txt</a:t>
            </a:r>
            <a:r>
              <a:rPr lang="en-US" sz="1200" b="0" dirty="0"/>
              <a:t>", type = "</a:t>
            </a:r>
            <a:r>
              <a:rPr lang="en-US" sz="1200" b="0" dirty="0" err="1"/>
              <a:t>colData</a:t>
            </a:r>
            <a:r>
              <a:rPr lang="en-US" sz="1200" b="0" dirty="0"/>
              <a:t>"),</a:t>
            </a:r>
          </a:p>
          <a:p>
            <a:r>
              <a:rPr lang="en-US" sz="1200" b="0" dirty="0"/>
              <a:t>  </a:t>
            </a:r>
            <a:r>
              <a:rPr lang="en-US" sz="1200" b="0" dirty="0" smtClean="0"/>
              <a:t>Counts = list(name </a:t>
            </a:r>
            <a:r>
              <a:rPr lang="en-US" sz="1200" b="0" dirty="0"/>
              <a:t>= "</a:t>
            </a:r>
            <a:r>
              <a:rPr lang="en-US" sz="1200" b="0" dirty="0" err="1"/>
              <a:t>Gene.Counts</a:t>
            </a:r>
            <a:r>
              <a:rPr lang="en-US" sz="1200" b="0" dirty="0"/>
              <a:t>", file = "</a:t>
            </a:r>
            <a:r>
              <a:rPr lang="en-US" sz="1200" b="0" dirty="0">
                <a:solidFill>
                  <a:srgbClr val="FF0000"/>
                </a:solidFill>
              </a:rPr>
              <a:t>RNA-Seq.Count.Table.tx</a:t>
            </a:r>
            <a:r>
              <a:rPr lang="en-US" sz="1200" b="0" dirty="0"/>
              <a:t>t", type = "Assay"),</a:t>
            </a:r>
          </a:p>
          <a:p>
            <a:r>
              <a:rPr lang="en-US" sz="1200" b="0" dirty="0" smtClean="0"/>
              <a:t>  Level = list(name = </a:t>
            </a:r>
            <a:r>
              <a:rPr lang="en-US" sz="1200" b="0" dirty="0"/>
              <a:t>"</a:t>
            </a:r>
            <a:r>
              <a:rPr lang="en-US" sz="1200" b="0" dirty="0" smtClean="0"/>
              <a:t>Level</a:t>
            </a:r>
            <a:r>
              <a:rPr lang="en-US" sz="1200" b="0" dirty="0"/>
              <a:t>"</a:t>
            </a:r>
            <a:r>
              <a:rPr lang="en-US" sz="1200" b="0" dirty="0" smtClean="0"/>
              <a:t>, level = </a:t>
            </a:r>
            <a:r>
              <a:rPr lang="en-US" sz="1200" b="0" dirty="0"/>
              <a:t>"</a:t>
            </a:r>
            <a:r>
              <a:rPr lang="en-US" sz="1200" b="0" dirty="0" smtClean="0"/>
              <a:t>Gene", type = </a:t>
            </a:r>
            <a:r>
              <a:rPr lang="en-US" sz="1200" b="0"/>
              <a:t>"</a:t>
            </a:r>
            <a:r>
              <a:rPr lang="en-US" sz="1200" b="0" smtClean="0"/>
              <a:t>metadata</a:t>
            </a:r>
            <a:r>
              <a:rPr lang="en-US" sz="1200" b="0"/>
              <a:t>"</a:t>
            </a:r>
            <a:endParaRPr lang="en-US" sz="1200" b="0" dirty="0"/>
          </a:p>
          <a:p>
            <a:r>
              <a:rPr lang="en-US" sz="1200" b="0" dirty="0" smtClean="0"/>
              <a:t>)</a:t>
            </a:r>
          </a:p>
          <a:p>
            <a:r>
              <a:rPr lang="en-US" sz="2000" b="0" dirty="0" smtClean="0"/>
              <a:t>These 4 items required; can add other items</a:t>
            </a:r>
          </a:p>
          <a:p>
            <a:r>
              <a:rPr lang="en-US" sz="2000" b="0" dirty="0" smtClean="0"/>
              <a:t>Customize </a:t>
            </a:r>
            <a:r>
              <a:rPr lang="en-US" sz="2000" b="0" dirty="0"/>
              <a:t>filenames for data from other </a:t>
            </a:r>
            <a:r>
              <a:rPr lang="en-US" sz="2000" b="0" dirty="0" smtClean="0"/>
              <a:t>pipelines</a:t>
            </a:r>
          </a:p>
          <a:p>
            <a:r>
              <a:rPr lang="en-US" sz="2000" b="0" dirty="0" smtClean="0"/>
              <a:t>Only one slot each for row and column data; multiple slots for metadata</a:t>
            </a:r>
          </a:p>
          <a:p>
            <a:r>
              <a:rPr lang="en-US" sz="2000" b="0" dirty="0" smtClean="0"/>
              <a:t>Row data requires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, start, end, strand info and any other columns</a:t>
            </a:r>
            <a:endParaRPr lang="en-US" sz="2000" b="0" dirty="0"/>
          </a:p>
          <a:p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 for RSE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err="1" smtClean="0"/>
              <a:t>Accessor</a:t>
            </a:r>
            <a:r>
              <a:rPr lang="en-US" sz="2000" dirty="0" smtClean="0"/>
              <a:t> Functions used to extract parts of the RSE objects</a:t>
            </a:r>
          </a:p>
          <a:p>
            <a:r>
              <a:rPr lang="en-US" sz="1400" b="0" dirty="0" smtClean="0"/>
              <a:t>• </a:t>
            </a:r>
            <a:r>
              <a:rPr lang="en-US" sz="1400" b="0" dirty="0"/>
              <a:t>print(RSE</a:t>
            </a:r>
            <a:r>
              <a:rPr lang="en-US" sz="1400" b="0" dirty="0" smtClean="0"/>
              <a:t>)      #</a:t>
            </a:r>
            <a:r>
              <a:rPr lang="en-US" sz="1400" b="0" dirty="0"/>
              <a:t>prints a summary of the contents</a:t>
            </a:r>
          </a:p>
          <a:p>
            <a:pPr>
              <a:spcBef>
                <a:spcPts val="1500"/>
              </a:spcBef>
            </a:pPr>
            <a:r>
              <a:rPr lang="en-US" sz="1400" b="0" dirty="0"/>
              <a:t>• </a:t>
            </a:r>
            <a:r>
              <a:rPr lang="en-US" sz="1400" b="0" dirty="0" err="1"/>
              <a:t>MyCounts</a:t>
            </a:r>
            <a:r>
              <a:rPr lang="en-US" sz="1400" b="0" dirty="0"/>
              <a:t> = </a:t>
            </a:r>
            <a:r>
              <a:rPr lang="en-US" sz="1400" b="0" dirty="0">
                <a:solidFill>
                  <a:srgbClr val="FF0000"/>
                </a:solidFill>
              </a:rPr>
              <a:t>assay</a:t>
            </a:r>
            <a:r>
              <a:rPr lang="en-US" sz="1400" b="0" dirty="0"/>
              <a:t>(RSE, “</a:t>
            </a:r>
            <a:r>
              <a:rPr lang="en-US" sz="1400" b="0" dirty="0" err="1"/>
              <a:t>Gene.Counts</a:t>
            </a:r>
            <a:r>
              <a:rPr lang="en-US" sz="1400" b="0" dirty="0"/>
              <a:t>”) </a:t>
            </a:r>
            <a:r>
              <a:rPr lang="en-US" sz="1400" b="0" dirty="0" smtClean="0"/>
              <a:t>    #</a:t>
            </a:r>
            <a:r>
              <a:rPr lang="en-US" sz="1400" b="0" dirty="0"/>
              <a:t>returns a </a:t>
            </a:r>
            <a:r>
              <a:rPr lang="en-US" sz="1400" b="0" dirty="0" smtClean="0"/>
              <a:t>matrix</a:t>
            </a:r>
            <a:endParaRPr lang="en-US" sz="1400" b="0" dirty="0"/>
          </a:p>
          <a:p>
            <a:r>
              <a:rPr lang="en-US" sz="1400" b="0" dirty="0"/>
              <a:t>• </a:t>
            </a:r>
            <a:r>
              <a:rPr lang="en-US" sz="1400" b="0" dirty="0" err="1"/>
              <a:t>MyTPM</a:t>
            </a:r>
            <a:r>
              <a:rPr lang="en-US" sz="1400" b="0" dirty="0"/>
              <a:t> = </a:t>
            </a:r>
            <a:r>
              <a:rPr lang="en-US" sz="1400" b="0" dirty="0">
                <a:solidFill>
                  <a:srgbClr val="FF0000"/>
                </a:solidFill>
              </a:rPr>
              <a:t>assay</a:t>
            </a:r>
            <a:r>
              <a:rPr lang="en-US" sz="1400" b="0" dirty="0"/>
              <a:t>(RSE, “</a:t>
            </a:r>
            <a:r>
              <a:rPr lang="en-US" sz="1400" b="0" dirty="0" err="1"/>
              <a:t>Gene.TPM</a:t>
            </a:r>
            <a:r>
              <a:rPr lang="en-US" sz="1400" b="0" dirty="0"/>
              <a:t>”) #returns a matrix</a:t>
            </a:r>
          </a:p>
          <a:p>
            <a:r>
              <a:rPr lang="en-US" sz="1400" b="0" dirty="0"/>
              <a:t>• </a:t>
            </a:r>
            <a:r>
              <a:rPr lang="en-US" sz="1400" b="0" dirty="0" err="1"/>
              <a:t>MyzFPKM</a:t>
            </a:r>
            <a:r>
              <a:rPr lang="en-US" sz="1400" b="0" dirty="0"/>
              <a:t> = </a:t>
            </a:r>
            <a:r>
              <a:rPr lang="en-US" sz="1400" b="0" dirty="0">
                <a:solidFill>
                  <a:srgbClr val="FF0000"/>
                </a:solidFill>
              </a:rPr>
              <a:t>assay</a:t>
            </a:r>
            <a:r>
              <a:rPr lang="en-US" sz="1400" b="0" dirty="0"/>
              <a:t>(RSE, “</a:t>
            </a:r>
            <a:r>
              <a:rPr lang="en-US" sz="1400" b="0" dirty="0" err="1"/>
              <a:t>Gene.zFPKM</a:t>
            </a:r>
            <a:r>
              <a:rPr lang="en-US" sz="1400" b="0" dirty="0"/>
              <a:t>”) #returns a matrix</a:t>
            </a:r>
          </a:p>
          <a:p>
            <a:pPr>
              <a:spcBef>
                <a:spcPts val="1500"/>
              </a:spcBef>
            </a:pPr>
            <a:r>
              <a:rPr lang="en-US" sz="1400" b="0" dirty="0"/>
              <a:t>• </a:t>
            </a:r>
            <a:r>
              <a:rPr lang="en-US" sz="1400" b="0" dirty="0" err="1"/>
              <a:t>MySampleAnnotation</a:t>
            </a:r>
            <a:r>
              <a:rPr lang="en-US" sz="1400" b="0" dirty="0"/>
              <a:t> = </a:t>
            </a:r>
            <a:r>
              <a:rPr lang="en-US" sz="1400" b="0" dirty="0" err="1">
                <a:solidFill>
                  <a:srgbClr val="FF0000"/>
                </a:solidFill>
              </a:rPr>
              <a:t>colData</a:t>
            </a:r>
            <a:r>
              <a:rPr lang="en-US" sz="1400" b="0" dirty="0"/>
              <a:t>(RSE) #Returns a </a:t>
            </a:r>
            <a:r>
              <a:rPr lang="en-US" sz="1400" dirty="0" err="1"/>
              <a:t>DataFrame</a:t>
            </a:r>
            <a:r>
              <a:rPr lang="en-US" sz="1400" b="0" dirty="0"/>
              <a:t> (behaves similar </a:t>
            </a:r>
            <a:r>
              <a:rPr lang="en-US" sz="1400" b="0" dirty="0" smtClean="0"/>
              <a:t>to </a:t>
            </a:r>
            <a:r>
              <a:rPr lang="en-US" sz="1400" dirty="0" err="1" smtClean="0"/>
              <a:t>data.frame</a:t>
            </a:r>
            <a:r>
              <a:rPr lang="en-US" sz="1400" b="0" dirty="0" smtClean="0"/>
              <a:t>)</a:t>
            </a:r>
            <a:endParaRPr lang="en-US" sz="1400" b="0" dirty="0"/>
          </a:p>
          <a:p>
            <a:r>
              <a:rPr lang="en-US" sz="1400" b="0" dirty="0"/>
              <a:t>• </a:t>
            </a:r>
            <a:r>
              <a:rPr lang="en-US" sz="1400" b="0" dirty="0" err="1"/>
              <a:t>MySampleAnnotation</a:t>
            </a:r>
            <a:r>
              <a:rPr lang="en-US" sz="1400" b="0" dirty="0"/>
              <a:t> = </a:t>
            </a:r>
            <a:r>
              <a:rPr lang="en-US" sz="1400" b="0" dirty="0" err="1">
                <a:solidFill>
                  <a:srgbClr val="FF0000"/>
                </a:solidFill>
              </a:rPr>
              <a:t>colData</a:t>
            </a:r>
            <a:r>
              <a:rPr lang="en-US" sz="1400" b="0" dirty="0"/>
              <a:t>(RSE) %&gt;% </a:t>
            </a:r>
            <a:r>
              <a:rPr lang="en-US" sz="1400" b="0" dirty="0" err="1"/>
              <a:t>as.data.frame</a:t>
            </a:r>
            <a:r>
              <a:rPr lang="en-US" sz="1400" b="0" dirty="0"/>
              <a:t> </a:t>
            </a:r>
            <a:r>
              <a:rPr lang="en-US" sz="1400" b="0" dirty="0" smtClean="0"/>
              <a:t>     #</a:t>
            </a:r>
            <a:r>
              <a:rPr lang="en-US" sz="1400" b="0" dirty="0"/>
              <a:t>Returns a base </a:t>
            </a:r>
            <a:r>
              <a:rPr lang="en-US" sz="1400" b="0" dirty="0" err="1" smtClean="0"/>
              <a:t>data.frame</a:t>
            </a:r>
            <a:endParaRPr lang="en-US" sz="1400" b="0" dirty="0"/>
          </a:p>
          <a:p>
            <a:pPr>
              <a:spcBef>
                <a:spcPts val="1500"/>
              </a:spcBef>
            </a:pPr>
            <a:r>
              <a:rPr lang="en-US" sz="1400" b="0" dirty="0" smtClean="0"/>
              <a:t>• </a:t>
            </a:r>
            <a:r>
              <a:rPr lang="en-US" sz="1400" b="0" dirty="0" err="1"/>
              <a:t>MyGeneAnnotation</a:t>
            </a:r>
            <a:r>
              <a:rPr lang="en-US" sz="1400" b="0" dirty="0"/>
              <a:t> = </a:t>
            </a:r>
            <a:r>
              <a:rPr lang="en-US" sz="1400" b="0" dirty="0" err="1">
                <a:solidFill>
                  <a:srgbClr val="FF0000"/>
                </a:solidFill>
              </a:rPr>
              <a:t>mcols</a:t>
            </a:r>
            <a:r>
              <a:rPr lang="en-US" sz="1400" b="0" dirty="0"/>
              <a:t>(RSE) %&gt;% </a:t>
            </a:r>
            <a:r>
              <a:rPr lang="en-US" sz="1400" b="0" dirty="0" err="1"/>
              <a:t>as.data.frame</a:t>
            </a:r>
            <a:r>
              <a:rPr lang="en-US" sz="1400" b="0" dirty="0"/>
              <a:t> </a:t>
            </a:r>
            <a:endParaRPr lang="en-US" sz="1400" b="0" dirty="0" smtClean="0"/>
          </a:p>
          <a:p>
            <a:pPr>
              <a:spcBef>
                <a:spcPts val="1500"/>
              </a:spcBef>
            </a:pPr>
            <a:r>
              <a:rPr lang="en-US" sz="1400" b="0" dirty="0" smtClean="0"/>
              <a:t>• </a:t>
            </a:r>
            <a:r>
              <a:rPr lang="en-US" sz="1400" b="0" dirty="0" err="1"/>
              <a:t>QC.Metrics.Summary</a:t>
            </a:r>
            <a:r>
              <a:rPr lang="en-US" sz="1400" b="0" dirty="0"/>
              <a:t> = </a:t>
            </a:r>
            <a:r>
              <a:rPr lang="en-US" sz="1400" b="0" dirty="0">
                <a:solidFill>
                  <a:srgbClr val="FF0000"/>
                </a:solidFill>
              </a:rPr>
              <a:t>metadata</a:t>
            </a:r>
            <a:r>
              <a:rPr lang="en-US" sz="1400" b="0" dirty="0"/>
              <a:t>(RSE)[[“</a:t>
            </a:r>
            <a:r>
              <a:rPr lang="en-US" sz="1400" b="0" dirty="0" err="1"/>
              <a:t>QC.Metrics.Summary</a:t>
            </a:r>
            <a:r>
              <a:rPr lang="en-US" sz="1400" b="0" dirty="0"/>
              <a:t>”]] #Returns </a:t>
            </a:r>
            <a:r>
              <a:rPr lang="en-US" sz="1400" b="0" dirty="0" smtClean="0"/>
              <a:t>a DF of </a:t>
            </a:r>
            <a:r>
              <a:rPr lang="en-US" sz="1400" b="0" dirty="0"/>
              <a:t>alignment stats</a:t>
            </a:r>
          </a:p>
          <a:p>
            <a:r>
              <a:rPr lang="en-US" sz="1400" b="0" dirty="0"/>
              <a:t>• Created = </a:t>
            </a:r>
            <a:r>
              <a:rPr lang="en-US" sz="1400" b="0" dirty="0">
                <a:solidFill>
                  <a:srgbClr val="FF0000"/>
                </a:solidFill>
              </a:rPr>
              <a:t>metadata</a:t>
            </a:r>
            <a:r>
              <a:rPr lang="en-US" sz="1400" b="0" dirty="0"/>
              <a:t>(RSE)[[“Created”]] #</a:t>
            </a:r>
            <a:r>
              <a:rPr lang="en-US" sz="1400" b="0" dirty="0" smtClean="0"/>
              <a:t>Returns </a:t>
            </a:r>
            <a:r>
              <a:rPr lang="en-US" sz="1400" b="0" dirty="0"/>
              <a:t>a </a:t>
            </a:r>
            <a:r>
              <a:rPr lang="en-US" sz="1400" b="0" dirty="0" smtClean="0"/>
              <a:t>list of object documentation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03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err="1" smtClean="0"/>
              <a:t>Ammar</a:t>
            </a:r>
            <a:endParaRPr lang="en-US" sz="2400" b="0" dirty="0" smtClean="0"/>
          </a:p>
          <a:p>
            <a:r>
              <a:rPr lang="en-US" sz="2400" b="0" dirty="0" smtClean="0"/>
              <a:t>Packaged by: JRT</a:t>
            </a:r>
          </a:p>
          <a:p>
            <a:r>
              <a:rPr lang="en-US" sz="1800" b="0" dirty="0" smtClean="0"/>
              <a:t>Note: you should use zFPKM or some other method to remove undetected genes or your model fit will be compromised.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84" y="1231463"/>
            <a:ext cx="5025898" cy="37694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zFKPM</a:t>
            </a:r>
            <a:r>
              <a:rPr lang="en-US" dirty="0" smtClean="0"/>
              <a:t> Procedure and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2531" y="5053791"/>
            <a:ext cx="719780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FPKM, TPM plots shows bimodal distribution (red)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Larger, right peak corresponds to genes with open promoters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Fit right half of right peak, then mirror to fit the expressed gene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Calculate </a:t>
            </a:r>
            <a:r>
              <a:rPr lang="en-US" sz="1600" b="0" dirty="0" err="1" smtClean="0"/>
              <a:t>Zscores</a:t>
            </a:r>
            <a:r>
              <a:rPr lang="en-US" sz="1600" b="0" dirty="0" smtClean="0"/>
              <a:t> from the fit curve (blue)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Use only with Gene Level (not transcript level)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375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filter for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zFPKM = </a:t>
            </a:r>
            <a:r>
              <a:rPr lang="en-US" sz="1400" b="0" dirty="0" smtClean="0"/>
              <a:t>assay(RSE</a:t>
            </a:r>
            <a:r>
              <a:rPr lang="en-US" sz="1400" b="0" dirty="0"/>
              <a:t>, "</a:t>
            </a:r>
            <a:r>
              <a:rPr lang="en-US" sz="1400" b="0" dirty="0" err="1"/>
              <a:t>Gene.zFPKM</a:t>
            </a:r>
            <a:r>
              <a:rPr lang="en-US" sz="1400" b="0" dirty="0" smtClean="0"/>
              <a:t>")  #extract zFPKM from RSE object</a:t>
            </a:r>
            <a:endParaRPr lang="en-US" sz="1400" b="0" dirty="0"/>
          </a:p>
          <a:p>
            <a:r>
              <a:rPr lang="en-US" sz="1400" b="0" dirty="0"/>
              <a:t>present = zFPKM &gt; -3  #</a:t>
            </a:r>
            <a:r>
              <a:rPr lang="en-US" sz="1400" b="0" dirty="0" err="1"/>
              <a:t>boolean</a:t>
            </a:r>
            <a:r>
              <a:rPr lang="en-US" sz="1400" b="0" dirty="0"/>
              <a:t> matrix true for each gene above </a:t>
            </a:r>
            <a:r>
              <a:rPr lang="en-US" sz="1400" b="0" dirty="0" smtClean="0"/>
              <a:t>threshold</a:t>
            </a:r>
          </a:p>
          <a:p>
            <a:endParaRPr lang="en-US" sz="1400" b="0" dirty="0"/>
          </a:p>
          <a:p>
            <a:r>
              <a:rPr lang="en-US" sz="1400" b="0" dirty="0"/>
              <a:t>#count genes present for each sample</a:t>
            </a:r>
          </a:p>
          <a:p>
            <a:r>
              <a:rPr lang="en-US" sz="1400" b="0" dirty="0" err="1"/>
              <a:t>samplePresent</a:t>
            </a:r>
            <a:r>
              <a:rPr lang="en-US" sz="1400" b="0" dirty="0"/>
              <a:t> = apply (present, 2, </a:t>
            </a:r>
            <a:r>
              <a:rPr lang="en-US" sz="1400" b="0" dirty="0" smtClean="0"/>
              <a:t>sum)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#Define three different stringency filters</a:t>
            </a:r>
            <a:endParaRPr lang="en-US" sz="1400" b="0" dirty="0"/>
          </a:p>
          <a:p>
            <a:r>
              <a:rPr lang="en-US" sz="1400" b="0" dirty="0" err="1" smtClean="0"/>
              <a:t>present.all</a:t>
            </a:r>
            <a:r>
              <a:rPr lang="en-US" sz="1400" b="0" dirty="0" smtClean="0"/>
              <a:t> </a:t>
            </a:r>
            <a:r>
              <a:rPr lang="en-US" sz="1400" b="0" dirty="0"/>
              <a:t>= apply(present, 1, sum) == </a:t>
            </a:r>
            <a:r>
              <a:rPr lang="en-US" sz="1400" b="0" dirty="0" err="1"/>
              <a:t>ncol</a:t>
            </a:r>
            <a:r>
              <a:rPr lang="en-US" sz="1400" b="0" dirty="0"/>
              <a:t>(present)</a:t>
            </a:r>
          </a:p>
          <a:p>
            <a:r>
              <a:rPr lang="en-US" sz="1400" b="0" dirty="0" smtClean="0"/>
              <a:t>present.50 </a:t>
            </a:r>
            <a:r>
              <a:rPr lang="en-US" sz="1400" b="0" dirty="0"/>
              <a:t>= apply(present, 1, sum) &gt;= (</a:t>
            </a:r>
            <a:r>
              <a:rPr lang="en-US" sz="1400" b="0" dirty="0" err="1"/>
              <a:t>ncol</a:t>
            </a:r>
            <a:r>
              <a:rPr lang="en-US" sz="1400" b="0" dirty="0"/>
              <a:t>(present)/2)</a:t>
            </a:r>
          </a:p>
          <a:p>
            <a:r>
              <a:rPr lang="en-US" sz="1400" b="0" dirty="0" err="1" smtClean="0"/>
              <a:t>present.any</a:t>
            </a:r>
            <a:r>
              <a:rPr lang="en-US" sz="1400" b="0" dirty="0" smtClean="0"/>
              <a:t> </a:t>
            </a:r>
            <a:r>
              <a:rPr lang="en-US" sz="1400" b="0" dirty="0"/>
              <a:t>= apply(present, 1, sum) &gt;= </a:t>
            </a:r>
            <a:r>
              <a:rPr lang="en-US" sz="1400" b="0" dirty="0" smtClean="0"/>
              <a:t>1</a:t>
            </a:r>
          </a:p>
          <a:p>
            <a:endParaRPr lang="en-US" sz="1400" b="0" dirty="0"/>
          </a:p>
          <a:p>
            <a:r>
              <a:rPr lang="en-US" sz="1400" b="0" dirty="0" smtClean="0"/>
              <a:t>#use </a:t>
            </a:r>
            <a:r>
              <a:rPr lang="en-US" sz="1400" b="0" dirty="0" err="1" smtClean="0"/>
              <a:t>present.any</a:t>
            </a:r>
            <a:r>
              <a:rPr lang="en-US" sz="1400" b="0" dirty="0" smtClean="0"/>
              <a:t> to filter the RSE object</a:t>
            </a:r>
          </a:p>
          <a:p>
            <a:r>
              <a:rPr lang="en-US" sz="1400" b="0" dirty="0" err="1" smtClean="0"/>
              <a:t>pRSE</a:t>
            </a:r>
            <a:r>
              <a:rPr lang="en-US" sz="1400" b="0" dirty="0" smtClean="0"/>
              <a:t> = RSE[</a:t>
            </a:r>
            <a:r>
              <a:rPr lang="en-US" sz="1400" b="0" dirty="0" err="1" smtClean="0"/>
              <a:t>present.any</a:t>
            </a:r>
            <a:r>
              <a:rPr lang="en-US" sz="1400" b="0" dirty="0" smtClean="0"/>
              <a:t>,]</a:t>
            </a:r>
          </a:p>
          <a:p>
            <a:r>
              <a:rPr lang="en-US" sz="1400" b="0" dirty="0" smtClean="0"/>
              <a:t>#extract the counts for present genes</a:t>
            </a:r>
          </a:p>
          <a:p>
            <a:r>
              <a:rPr lang="en-US" sz="1400" b="0" dirty="0" err="1" smtClean="0"/>
              <a:t>MyCounts</a:t>
            </a:r>
            <a:r>
              <a:rPr lang="en-US" sz="1400" b="0" dirty="0" smtClean="0"/>
              <a:t> = assay(</a:t>
            </a:r>
            <a:r>
              <a:rPr lang="en-US" sz="1400" b="0" dirty="0" err="1" smtClean="0"/>
              <a:t>pRSE</a:t>
            </a:r>
            <a:r>
              <a:rPr lang="en-US" sz="1400" b="0" dirty="0" smtClean="0"/>
              <a:t>, “</a:t>
            </a:r>
            <a:r>
              <a:rPr lang="en-US" sz="1400" b="0" dirty="0" err="1" smtClean="0"/>
              <a:t>Gene.Counts</a:t>
            </a:r>
            <a:r>
              <a:rPr lang="en-US" sz="1400" b="0" dirty="0" smtClean="0"/>
              <a:t>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3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RSE object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Formula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Design table (</a:t>
            </a:r>
            <a:r>
              <a:rPr lang="en-US" sz="1800" b="0" dirty="0" err="1" smtClean="0"/>
              <a:t>data.frame</a:t>
            </a:r>
            <a:r>
              <a:rPr lang="en-US" sz="1800" b="0" dirty="0" smtClean="0"/>
              <a:t>)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smtClean="0"/>
              <a:t>SLOA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containing TMM normalized Log2CPM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Row and col annotation and counts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and Design table</a:t>
            </a:r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/>
              <a:t>MySLOA</a:t>
            </a:r>
            <a:r>
              <a:rPr lang="en-US" sz="1800" b="0" dirty="0"/>
              <a:t> = </a:t>
            </a:r>
            <a:r>
              <a:rPr lang="en-US" sz="1800" b="0" dirty="0" err="1"/>
              <a:t>runEdgeRNorm</a:t>
            </a:r>
            <a:r>
              <a:rPr lang="en-US" sz="1800" b="0" dirty="0"/>
              <a:t>(</a:t>
            </a:r>
            <a:r>
              <a:rPr lang="en-US" sz="1800" b="0" dirty="0" err="1"/>
              <a:t>pRSE</a:t>
            </a:r>
            <a:r>
              <a:rPr lang="en-US" sz="1800" b="0" dirty="0"/>
              <a:t>, </a:t>
            </a:r>
            <a:r>
              <a:rPr lang="en-US" sz="1800" b="0" dirty="0" err="1" smtClean="0"/>
              <a:t>MyFormula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MyDesign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SLOA object with DGElist (containing normalized log2counts)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err="1"/>
              <a:t>SLOA$colData$block</a:t>
            </a:r>
            <a:r>
              <a:rPr lang="en-US" sz="1800" b="0" dirty="0"/>
              <a:t> data column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smtClean="0"/>
              <a:t>SLOA object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Now containing Fit object and other model-associated data</a:t>
            </a: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Examples: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MySLOA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MySLOA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PlotFile</a:t>
            </a:r>
            <a:r>
              <a:rPr lang="en-US" sz="1400" b="0" dirty="0" smtClean="0"/>
              <a:t> = "MVplot.png")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#with 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 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MySLOA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MySLOA</a:t>
            </a:r>
            <a:r>
              <a:rPr lang="en-US" sz="1400" b="0" dirty="0" smtClean="0"/>
              <a:t>, dupCor = TRUE)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#turn off QualityWeights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MySLOA</a:t>
            </a:r>
            <a:r>
              <a:rPr lang="en-US" sz="1400" b="0" dirty="0" smtClean="0"/>
              <a:t> &lt;- runVoom(</a:t>
            </a:r>
            <a:r>
              <a:rPr lang="en-US" sz="1400" b="0" dirty="0" err="1" smtClean="0"/>
              <a:t>MySLOA</a:t>
            </a:r>
            <a:r>
              <a:rPr lang="en-US" sz="1400" b="0" dirty="0" smtClean="0"/>
              <a:t>, qualityWeights = FALSE)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#Save the results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/>
              <a:t>saveRDS</a:t>
            </a:r>
            <a:r>
              <a:rPr lang="en-US" sz="1400" b="0" dirty="0"/>
              <a:t> (</a:t>
            </a:r>
            <a:r>
              <a:rPr lang="en-US" sz="1400" b="0" dirty="0" err="1"/>
              <a:t>MySLOA</a:t>
            </a:r>
            <a:r>
              <a:rPr lang="en-US" sz="1400" b="0" dirty="0"/>
              <a:t>, file = "</a:t>
            </a:r>
            <a:r>
              <a:rPr lang="en-US" sz="1400" b="0" dirty="0" err="1" smtClean="0"/>
              <a:t>MySLOA.RDS</a:t>
            </a:r>
            <a:r>
              <a:rPr lang="en-US" sz="1400" b="0" dirty="0"/>
              <a:t>")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SLOA object from runVoom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SLOA Object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Design table and </a:t>
            </a: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800" b="0" dirty="0" err="1" smtClean="0"/>
              <a:t>MySLOA</a:t>
            </a:r>
            <a:r>
              <a:rPr lang="en-US" sz="1800" b="0" dirty="0" smtClean="0"/>
              <a:t> = </a:t>
            </a:r>
            <a:r>
              <a:rPr lang="en-US" sz="1800" b="0" dirty="0" err="1" smtClean="0"/>
              <a:t>runSVA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MySLOA</a:t>
            </a:r>
            <a:r>
              <a:rPr lang="en-US" sz="1800" b="0" dirty="0" smtClean="0"/>
              <a:t>)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SLOA Definition Code:  (Informational; you don’t need to include this)</a:t>
            </a:r>
          </a:p>
          <a:p>
            <a:r>
              <a:rPr lang="en-US" sz="1400" b="0" dirty="0"/>
              <a:t>SLOA &lt;- </a:t>
            </a:r>
            <a:r>
              <a:rPr lang="en-US" sz="1400" b="0" dirty="0" err="1"/>
              <a:t>defineSLOASubclass</a:t>
            </a:r>
            <a:r>
              <a:rPr lang="en-US" sz="1400" b="0" dirty="0"/>
              <a:t>("SLOA",</a:t>
            </a:r>
          </a:p>
          <a:p>
            <a:r>
              <a:rPr lang="en-US" sz="1400" b="0" dirty="0"/>
              <a:t>                           I="</a:t>
            </a:r>
            <a:r>
              <a:rPr lang="en-US" sz="1400" b="0" dirty="0" err="1"/>
              <a:t>RowRanges</a:t>
            </a:r>
            <a:r>
              <a:rPr lang="en-US" sz="1400" b="0" dirty="0"/>
              <a:t>",</a:t>
            </a:r>
          </a:p>
          <a:p>
            <a:r>
              <a:rPr lang="en-US" sz="1400" b="0" dirty="0" smtClean="0"/>
              <a:t>	         IX=c</a:t>
            </a:r>
            <a:r>
              <a:rPr lang="en-US" sz="1400" b="0" dirty="0"/>
              <a:t>("</a:t>
            </a:r>
            <a:r>
              <a:rPr lang="en-US" sz="1400" b="0" dirty="0" err="1"/>
              <a:t>rowData</a:t>
            </a:r>
            <a:r>
              <a:rPr lang="en-US" sz="1400" b="0" dirty="0"/>
              <a:t>", "Fit"),  #objects indexed as </a:t>
            </a:r>
            <a:r>
              <a:rPr lang="en-US" sz="1400" b="0" dirty="0" err="1"/>
              <a:t>rowdata</a:t>
            </a:r>
            <a:endParaRPr lang="en-US" sz="1400" b="0" dirty="0"/>
          </a:p>
          <a:p>
            <a:r>
              <a:rPr lang="en-US" sz="1400" b="0" dirty="0"/>
              <a:t>                           JX=c("</a:t>
            </a:r>
            <a:r>
              <a:rPr lang="en-US" sz="1400" b="0" dirty="0" err="1"/>
              <a:t>colData</a:t>
            </a:r>
            <a:r>
              <a:rPr lang="en-US" sz="1400" b="0" dirty="0"/>
              <a:t>",  "</a:t>
            </a:r>
            <a:r>
              <a:rPr lang="en-US" sz="1400" b="0" dirty="0" err="1"/>
              <a:t>DesignMatrix</a:t>
            </a:r>
            <a:r>
              <a:rPr lang="en-US" sz="1400" b="0" dirty="0"/>
              <a:t> ", " </a:t>
            </a:r>
            <a:r>
              <a:rPr lang="en-US" sz="1400" b="0" dirty="0" err="1" smtClean="0"/>
              <a:t>var.design</a:t>
            </a:r>
            <a:r>
              <a:rPr lang="en-US" sz="1400" b="0" dirty="0"/>
              <a:t> "), #objects indexed as col data</a:t>
            </a:r>
          </a:p>
          <a:p>
            <a:r>
              <a:rPr lang="en-US" sz="1400" b="0" dirty="0"/>
              <a:t>                           IJ=c("RSE", "</a:t>
            </a:r>
            <a:r>
              <a:rPr lang="en-US" sz="1400" b="0" dirty="0" err="1"/>
              <a:t>DGElist</a:t>
            </a:r>
            <a:r>
              <a:rPr lang="en-US" sz="1400" b="0" dirty="0"/>
              <a:t>", "</a:t>
            </a:r>
            <a:r>
              <a:rPr lang="en-US" sz="1400" b="0" dirty="0" err="1"/>
              <a:t>Elist</a:t>
            </a:r>
            <a:r>
              <a:rPr lang="en-US" sz="1400" b="0" dirty="0"/>
              <a:t>", "Counts", "FPKM",</a:t>
            </a:r>
          </a:p>
          <a:p>
            <a:r>
              <a:rPr lang="en-US" sz="1400" b="0" dirty="0"/>
              <a:t>                                "Log2CPM", "TPM", "Residuals"), #data matrices</a:t>
            </a:r>
          </a:p>
          <a:p>
            <a:r>
              <a:rPr lang="en-US" sz="1400" b="0" dirty="0"/>
              <a:t>                           required=c("</a:t>
            </a:r>
            <a:r>
              <a:rPr lang="en-US" sz="1400" b="0" dirty="0" err="1"/>
              <a:t>rowData</a:t>
            </a:r>
            <a:r>
              <a:rPr lang="en-US" sz="1400" b="0" dirty="0"/>
              <a:t>", "</a:t>
            </a:r>
            <a:r>
              <a:rPr lang="en-US" sz="1400" b="0" dirty="0" err="1"/>
              <a:t>colData</a:t>
            </a:r>
            <a:r>
              <a:rPr lang="en-US" sz="1400" b="0" dirty="0"/>
              <a:t>", "Counts</a:t>
            </a:r>
            <a:r>
              <a:rPr lang="en-US" sz="1400" b="0" dirty="0" smtClean="0"/>
              <a:t>"))</a:t>
            </a:r>
            <a:endParaRPr lang="en-US" sz="1400" b="0" dirty="0"/>
          </a:p>
          <a:p>
            <a:pPr>
              <a:tabLst>
                <a:tab pos="806450" algn="l"/>
              </a:tabLst>
            </a:pPr>
            <a:r>
              <a:rPr lang="en-US" sz="1800" dirty="0" smtClean="0"/>
              <a:t>SLOA Construction:</a:t>
            </a:r>
          </a:p>
          <a:p>
            <a:pPr>
              <a:tabLst>
                <a:tab pos="806450" algn="l"/>
              </a:tabLst>
            </a:pPr>
            <a:r>
              <a:rPr lang="en-US" sz="1800" b="0" dirty="0">
                <a:solidFill>
                  <a:srgbClr val="FF0000"/>
                </a:solidFill>
              </a:rPr>
              <a:t>#note the RSE should </a:t>
            </a:r>
            <a:r>
              <a:rPr lang="en-US" sz="1800" b="0" dirty="0" smtClean="0">
                <a:solidFill>
                  <a:srgbClr val="FF0000"/>
                </a:solidFill>
              </a:rPr>
              <a:t>first be </a:t>
            </a:r>
            <a:r>
              <a:rPr lang="en-US" sz="1800" b="0" dirty="0">
                <a:solidFill>
                  <a:srgbClr val="FF0000"/>
                </a:solidFill>
              </a:rPr>
              <a:t>filtered to remove non-expressed </a:t>
            </a:r>
            <a:r>
              <a:rPr lang="en-US" sz="1800" b="0" dirty="0" smtClean="0">
                <a:solidFill>
                  <a:srgbClr val="FF0000"/>
                </a:solidFill>
              </a:rPr>
              <a:t>genes</a:t>
            </a:r>
          </a:p>
          <a:p>
            <a:pPr>
              <a:tabLst>
                <a:tab pos="806450" algn="l"/>
              </a:tabLst>
            </a:pPr>
            <a:r>
              <a:rPr lang="en-US" sz="1800" b="0" dirty="0">
                <a:solidFill>
                  <a:srgbClr val="FF0000"/>
                </a:solidFill>
              </a:rPr>
              <a:t>s</a:t>
            </a:r>
            <a:r>
              <a:rPr lang="en-US" sz="1800" b="0" dirty="0" smtClean="0">
                <a:solidFill>
                  <a:srgbClr val="FF0000"/>
                </a:solidFill>
              </a:rPr>
              <a:t>ource (</a:t>
            </a:r>
            <a:r>
              <a:rPr lang="en-US" sz="1800" b="0" dirty="0">
                <a:solidFill>
                  <a:srgbClr val="FF0000"/>
                </a:solidFill>
              </a:rPr>
              <a:t>"</a:t>
            </a:r>
            <a:r>
              <a:rPr lang="en-US" sz="1800" b="0" dirty="0" smtClean="0">
                <a:solidFill>
                  <a:srgbClr val="FF0000"/>
                </a:solidFill>
              </a:rPr>
              <a:t>~/R/lib/</a:t>
            </a:r>
            <a:r>
              <a:rPr lang="en-US" sz="1800" b="0" dirty="0" err="1" smtClean="0">
                <a:solidFill>
                  <a:srgbClr val="FF0000"/>
                </a:solidFill>
              </a:rPr>
              <a:t>SubsettableListOfArrays.R</a:t>
            </a:r>
            <a:r>
              <a:rPr lang="en-US" sz="1800" b="0" dirty="0">
                <a:solidFill>
                  <a:srgbClr val="FF0000"/>
                </a:solidFill>
              </a:rPr>
              <a:t>"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  <a:endParaRPr lang="en-US" sz="1800" b="0" dirty="0">
              <a:solidFill>
                <a:srgbClr val="FF0000"/>
              </a:solidFill>
            </a:endParaRPr>
          </a:p>
          <a:p>
            <a:pPr>
              <a:tabLst>
                <a:tab pos="806450" algn="l"/>
              </a:tabLst>
            </a:pPr>
            <a:r>
              <a:rPr lang="en-US" sz="1800" b="0" dirty="0" err="1" smtClean="0"/>
              <a:t>MySLOA</a:t>
            </a:r>
            <a:r>
              <a:rPr lang="en-US" sz="1800" b="0" dirty="0" smtClean="0"/>
              <a:t> </a:t>
            </a:r>
            <a:r>
              <a:rPr lang="en-US" sz="1800" b="0" dirty="0"/>
              <a:t>=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(RSE</a:t>
            </a:r>
            <a:r>
              <a:rPr lang="en-US" sz="1800" b="0" dirty="0"/>
              <a:t>, </a:t>
            </a:r>
            <a:r>
              <a:rPr lang="en-US" sz="1800" b="0" dirty="0" err="1"/>
              <a:t>MyFormula</a:t>
            </a:r>
            <a:r>
              <a:rPr lang="en-US" sz="1800" b="0" dirty="0"/>
              <a:t>, </a:t>
            </a:r>
            <a:r>
              <a:rPr lang="en-US" sz="1800" b="0" dirty="0" err="1"/>
              <a:t>MyDesign</a:t>
            </a:r>
            <a:r>
              <a:rPr lang="en-US" sz="1800" b="0" dirty="0" smtClean="0"/>
              <a:t>)</a:t>
            </a:r>
          </a:p>
          <a:p>
            <a:pPr>
              <a:tabLst>
                <a:tab pos="806450" algn="l"/>
              </a:tabLst>
            </a:pPr>
            <a:r>
              <a:rPr lang="en-US" sz="1800" b="0" dirty="0" err="1"/>
              <a:t>MySLOA</a:t>
            </a:r>
            <a:r>
              <a:rPr lang="en-US" sz="1800" b="0" dirty="0"/>
              <a:t> = runVoom (</a:t>
            </a:r>
            <a:r>
              <a:rPr lang="en-US" sz="1800" b="0" dirty="0" err="1"/>
              <a:t>MySLOA</a:t>
            </a:r>
            <a:r>
              <a:rPr lang="en-US" sz="1800" b="0" dirty="0"/>
              <a:t>, </a:t>
            </a:r>
            <a:r>
              <a:rPr lang="en-US" sz="1800" b="0" dirty="0" err="1"/>
              <a:t>PlotFile</a:t>
            </a:r>
            <a:r>
              <a:rPr lang="en-US" sz="1800" b="0" dirty="0"/>
              <a:t>="MVplot.png</a:t>
            </a:r>
            <a:r>
              <a:rPr lang="en-US" sz="1800" b="0" dirty="0" smtClean="0"/>
              <a:t>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8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suite of R functions and </a:t>
            </a:r>
            <a:r>
              <a:rPr lang="en-US" sz="2800" dirty="0" smtClean="0"/>
              <a:t>data structures </a:t>
            </a:r>
            <a:r>
              <a:rPr lang="en-US" sz="2800" dirty="0"/>
              <a:t>to standardize </a:t>
            </a:r>
            <a:r>
              <a:rPr lang="en-US" sz="2800" dirty="0" smtClean="0"/>
              <a:t>scripted </a:t>
            </a:r>
            <a:r>
              <a:rPr lang="en-US" sz="2800" dirty="0"/>
              <a:t>DGE analysis</a:t>
            </a:r>
          </a:p>
          <a:p>
            <a:r>
              <a:rPr lang="en-US" sz="2400" dirty="0" smtClean="0"/>
              <a:t>Standardize functions to establish common “best practice”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does NOT mean people shouldn’t experiment with variations of </a:t>
            </a:r>
            <a:r>
              <a:rPr lang="en-US" sz="1800" dirty="0" err="1" smtClean="0"/>
              <a:t>edgeR</a:t>
            </a:r>
            <a:r>
              <a:rPr lang="en-US" sz="1800" dirty="0" smtClean="0"/>
              <a:t>, DESeq2, etc.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we should establish common, rational parameters for running each of these methods</a:t>
            </a:r>
          </a:p>
          <a:p>
            <a:r>
              <a:rPr lang="en-US" sz="2400" dirty="0" smtClean="0"/>
              <a:t>Standardized Data Structures 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Improves reusability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osters sharing of code and data among analysts. 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Facilitates use of other </a:t>
            </a:r>
            <a:r>
              <a:rPr lang="en-US" sz="1800" dirty="0" err="1" smtClean="0"/>
              <a:t>Bioconducter</a:t>
            </a:r>
            <a:r>
              <a:rPr lang="en-US" sz="1800" dirty="0" smtClean="0"/>
              <a:t> packages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  <a:r>
              <a:rPr lang="en-US" sz="2400" b="0" dirty="0" smtClean="0"/>
              <a:t>SLOA object with Fit and </a:t>
            </a:r>
            <a:r>
              <a:rPr lang="en-US" sz="2400" b="0" dirty="0" err="1" smtClean="0"/>
              <a:t>DesignMatrix</a:t>
            </a:r>
            <a:endParaRPr lang="en-US" sz="2400" b="0" dirty="0" smtClean="0"/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smtClean="0"/>
              <a:t>a List of result objects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7637" y="2802473"/>
            <a:ext cx="4479288" cy="289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list of lists naming and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err="1">
                <a:solidFill>
                  <a:srgbClr val="0070C0"/>
                </a:solidFill>
              </a:rPr>
              <a:t>DTcontrasts</a:t>
            </a:r>
            <a:r>
              <a:rPr lang="en-US" sz="1400" b="0" dirty="0">
                <a:solidFill>
                  <a:srgbClr val="0070C0"/>
                </a:solidFill>
              </a:rPr>
              <a:t> </a:t>
            </a:r>
            <a:r>
              <a:rPr lang="en-US" sz="1400" b="0" dirty="0" smtClean="0">
                <a:solidFill>
                  <a:srgbClr val="0070C0"/>
                </a:solidFill>
              </a:rPr>
              <a:t>&lt;- </a:t>
            </a:r>
            <a:r>
              <a:rPr lang="en-US" sz="1400" b="0" dirty="0" err="1">
                <a:solidFill>
                  <a:srgbClr val="0070C0"/>
                </a:solidFill>
              </a:rPr>
              <a:t>runContrasts</a:t>
            </a:r>
            <a:r>
              <a:rPr lang="en-US" sz="1400" b="0" dirty="0">
                <a:solidFill>
                  <a:srgbClr val="0070C0"/>
                </a:solidFill>
              </a:rPr>
              <a:t>(</a:t>
            </a:r>
            <a:r>
              <a:rPr lang="en-US" sz="1400" b="0" dirty="0" err="1">
                <a:solidFill>
                  <a:srgbClr val="0070C0"/>
                </a:solidFill>
              </a:rPr>
              <a:t>MySLOA</a:t>
            </a:r>
            <a:r>
              <a:rPr lang="en-US" sz="1400" b="0" dirty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  <a:p>
            <a:pPr algn="l">
              <a:spcBef>
                <a:spcPts val="500"/>
              </a:spcBef>
            </a:pPr>
            <a:r>
              <a:rPr lang="en-US" sz="1200" b="0" dirty="0" smtClean="0"/>
              <a:t>&gt; </a:t>
            </a:r>
            <a:r>
              <a:rPr lang="en-US" sz="1200" b="0" dirty="0"/>
              <a:t>names(</a:t>
            </a:r>
            <a:r>
              <a:rPr lang="en-US" sz="1200" b="0" dirty="0" err="1"/>
              <a:t>DTcontrasts</a:t>
            </a:r>
            <a:r>
              <a:rPr lang="en-US" sz="1200" b="0" dirty="0"/>
              <a:t>)</a:t>
            </a:r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 err="1" smtClean="0"/>
              <a:t>ContrastMatrix</a:t>
            </a:r>
            <a:r>
              <a:rPr lang="en-US" sz="1200" b="0" dirty="0"/>
              <a:t>"   </a:t>
            </a:r>
            <a:endParaRPr lang="en-US" sz="1200" b="0" dirty="0" smtClean="0"/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 err="1"/>
              <a:t>Fit.Contrasts</a:t>
            </a:r>
            <a:r>
              <a:rPr lang="en-US" sz="1200" b="0" dirty="0"/>
              <a:t>"    </a:t>
            </a:r>
            <a:endParaRPr lang="en-US" sz="1200" b="0" dirty="0" smtClean="0"/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 err="1"/>
              <a:t>TopTableList</a:t>
            </a:r>
            <a:r>
              <a:rPr lang="en-US" sz="1200" b="0" dirty="0"/>
              <a:t>"     </a:t>
            </a:r>
            <a:endParaRPr lang="en-US" sz="1200" b="0" dirty="0" smtClean="0"/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 err="1"/>
              <a:t>TopTreatList</a:t>
            </a:r>
            <a:r>
              <a:rPr lang="en-US" sz="1200" b="0" dirty="0"/>
              <a:t>"     </a:t>
            </a:r>
            <a:endParaRPr lang="en-US" sz="1200" b="0" dirty="0" smtClean="0"/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 err="1"/>
              <a:t>SigCountsSummary</a:t>
            </a:r>
            <a:r>
              <a:rPr lang="en-US" sz="1200" b="0" dirty="0"/>
              <a:t>" </a:t>
            </a:r>
            <a:endParaRPr lang="en-US" sz="1200" b="0" dirty="0" smtClean="0"/>
          </a:p>
          <a:p>
            <a:pPr algn="l">
              <a:spcBef>
                <a:spcPts val="200"/>
              </a:spcBef>
            </a:pPr>
            <a:r>
              <a:rPr lang="en-US" sz="1200" b="0" dirty="0" smtClean="0"/>
              <a:t>"</a:t>
            </a:r>
            <a:r>
              <a:rPr lang="en-US" sz="1200" b="0" dirty="0"/>
              <a:t>Created"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2766645" y="4449489"/>
            <a:ext cx="281355" cy="326199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2778025" y="4848364"/>
            <a:ext cx="281355" cy="326199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8" y="4460619"/>
            <a:ext cx="3108268" cy="261610"/>
          </a:xfrm>
          <a:prstGeom prst="rect">
            <a:avLst/>
          </a:prstGeom>
          <a:noFill/>
          <a:ln>
            <a:solidFill>
              <a:schemeClr val="hlink">
                <a:alpha val="7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b="0"/>
            </a:lvl1pPr>
          </a:lstStyle>
          <a:p>
            <a:r>
              <a:rPr lang="en-US" sz="1100" dirty="0"/>
              <a:t>From </a:t>
            </a:r>
            <a:r>
              <a:rPr lang="en-US" sz="1100" dirty="0" err="1"/>
              <a:t>makeContrasts</a:t>
            </a:r>
            <a:r>
              <a:rPr lang="en-US" sz="1100" dirty="0"/>
              <a:t> and </a:t>
            </a:r>
            <a:r>
              <a:rPr lang="en-US" sz="1100" dirty="0" err="1"/>
              <a:t>contrasts.fit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9380" y="4865985"/>
            <a:ext cx="3013732" cy="261610"/>
          </a:xfrm>
          <a:prstGeom prst="rect">
            <a:avLst/>
          </a:prstGeom>
          <a:noFill/>
          <a:ln>
            <a:solidFill>
              <a:schemeClr val="hlink">
                <a:alpha val="7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b="0"/>
            </a:lvl1pPr>
          </a:lstStyle>
          <a:p>
            <a:r>
              <a:rPr lang="en-US" sz="1100" dirty="0"/>
              <a:t>List of </a:t>
            </a:r>
            <a:r>
              <a:rPr lang="en-US" sz="1100" dirty="0" err="1"/>
              <a:t>topTable</a:t>
            </a:r>
            <a:r>
              <a:rPr lang="en-US" sz="1100" dirty="0"/>
              <a:t>/</a:t>
            </a:r>
            <a:r>
              <a:rPr lang="en-US" sz="1100" dirty="0" err="1"/>
              <a:t>topTreat</a:t>
            </a:r>
            <a:r>
              <a:rPr lang="en-US" sz="1100" dirty="0"/>
              <a:t> </a:t>
            </a:r>
            <a:r>
              <a:rPr lang="en-US" sz="1100" dirty="0" err="1"/>
              <a:t>dataframes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380" y="5206274"/>
            <a:ext cx="3013732" cy="261610"/>
          </a:xfrm>
          <a:prstGeom prst="rect">
            <a:avLst/>
          </a:prstGeom>
          <a:noFill/>
          <a:ln>
            <a:solidFill>
              <a:schemeClr val="hlink"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100" b="0" dirty="0" smtClean="0"/>
              <a:t>Significant Gene counts for all contrasts</a:t>
            </a:r>
            <a:endParaRPr lang="en-US" sz="11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3068905" y="5475595"/>
            <a:ext cx="3013732" cy="261610"/>
          </a:xfrm>
          <a:prstGeom prst="rect">
            <a:avLst/>
          </a:prstGeom>
          <a:noFill/>
          <a:ln>
            <a:solidFill>
              <a:schemeClr val="hlink"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100" b="0" dirty="0" err="1" smtClean="0"/>
              <a:t>SessionInfo</a:t>
            </a:r>
            <a:r>
              <a:rPr lang="en-US" sz="1100" b="0" dirty="0" smtClean="0"/>
              <a:t> and other documentation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Summary Table: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779508"/>
          </a:xfrm>
        </p:spPr>
        <p:txBody>
          <a:bodyPr/>
          <a:lstStyle/>
          <a:p>
            <a:r>
              <a:rPr lang="en-US" dirty="0" err="1" smtClean="0"/>
              <a:t>MyContrasts$SigCountSummary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1" b="26901"/>
          <a:stretch/>
        </p:blipFill>
        <p:spPr>
          <a:xfrm>
            <a:off x="868254" y="1971414"/>
            <a:ext cx="6400813" cy="2910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415" y="5622182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FDR = BH FDR from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topTreat</a:t>
            </a:r>
            <a:endParaRPr lang="en-US" sz="1600" b="0" dirty="0" smtClean="0"/>
          </a:p>
          <a:p>
            <a:pPr algn="l"/>
            <a:r>
              <a:rPr lang="en-US" sz="1600" b="0" dirty="0" smtClean="0"/>
              <a:t>LFDR = local FDR from </a:t>
            </a:r>
            <a:r>
              <a:rPr lang="en-US" sz="1600" b="0" dirty="0" err="1" smtClean="0"/>
              <a:t>qvalue</a:t>
            </a:r>
            <a:r>
              <a:rPr lang="en-US" sz="1600" b="0" dirty="0" smtClean="0"/>
              <a:t> package</a:t>
            </a:r>
            <a:endParaRPr lang="en-US" sz="1600" b="0" dirty="0"/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3010049" y="4149119"/>
            <a:ext cx="157993" cy="1308556"/>
          </a:xfrm>
          <a:prstGeom prst="rightBrace">
            <a:avLst/>
          </a:prstGeom>
          <a:noFill/>
          <a:ln w="19050" cap="flat" cmpd="sng" algn="ctr">
            <a:solidFill>
              <a:schemeClr val="tx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4085938" y="4341435"/>
            <a:ext cx="238696" cy="923924"/>
          </a:xfrm>
          <a:prstGeom prst="rightBrace">
            <a:avLst/>
          </a:prstGeom>
          <a:noFill/>
          <a:ln w="19050" cap="flat" cmpd="sng" algn="ctr">
            <a:solidFill>
              <a:schemeClr val="tx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848810" y="3502491"/>
            <a:ext cx="238697" cy="2601816"/>
          </a:xfrm>
          <a:prstGeom prst="rightBrace">
            <a:avLst>
              <a:gd name="adj1" fmla="val 8333"/>
              <a:gd name="adj2" fmla="val 50366"/>
            </a:avLst>
          </a:prstGeom>
          <a:noFill/>
          <a:ln w="19050" cap="flat" cmpd="sng" algn="ctr">
            <a:solidFill>
              <a:schemeClr val="tx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403" y="4862780"/>
            <a:ext cx="86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 smtClean="0"/>
              <a:t>topTable</a:t>
            </a:r>
            <a:endParaRPr lang="en-US" sz="14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3845054" y="488239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 smtClean="0"/>
              <a:t>qvalue</a:t>
            </a:r>
            <a:endParaRPr lang="en-US" sz="1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5546536" y="4872587"/>
            <a:ext cx="84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 smtClean="0"/>
              <a:t>topTreat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9758292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Build_RSE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994342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zFPKM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107981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384992" y="1790700"/>
            <a:ext cx="1146651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1018" y="1542294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1485" y="1542295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RSE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819679" y="232128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590430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4815609" y="565316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410153" y="50866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140162" y="477882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8725" y="30484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7601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 flipH="1">
            <a:off x="1164076" y="1962375"/>
            <a:ext cx="1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0309" y="237588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85418" y="3074752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3066364" y="866163"/>
            <a:ext cx="405090" cy="2922134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8" idx="0"/>
          </p:cNvCxnSpPr>
          <p:nvPr/>
        </p:nvCxnSpPr>
        <p:spPr bwMode="auto">
          <a:xfrm flipH="1">
            <a:off x="1164075" y="2683663"/>
            <a:ext cx="1" cy="39108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20308" y="3619729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RSE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Contrast </a:t>
            </a:r>
            <a:r>
              <a:rPr lang="en-US" sz="1400" dirty="0" smtClean="0">
                <a:solidFill>
                  <a:srgbClr val="FF0000"/>
                </a:solidFill>
              </a:rPr>
              <a:t>List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807840" y="2844736"/>
            <a:ext cx="713548" cy="11443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807840" y="3254407"/>
            <a:ext cx="713548" cy="7346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 flipV="1">
            <a:off x="1807840" y="3664078"/>
            <a:ext cx="713548" cy="3249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807840" y="3989061"/>
            <a:ext cx="713548" cy="846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807840" y="3989061"/>
            <a:ext cx="713548" cy="4943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807840" y="3989061"/>
            <a:ext cx="713546" cy="90403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807840" y="3989061"/>
            <a:ext cx="713546" cy="131370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807840" y="3989061"/>
            <a:ext cx="713545" cy="17233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807840" y="3989061"/>
            <a:ext cx="713544" cy="213304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642720" y="4044393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RvN</a:t>
            </a:r>
            <a:r>
              <a:rPr lang="en-US" sz="1200" b="0" dirty="0" smtClean="0"/>
              <a:t>)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663840" y="5847899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LogRatios</a:t>
            </a:r>
            <a:r>
              <a:rPr lang="en-US" sz="1200" b="0" dirty="0" smtClean="0"/>
              <a:t>)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346924" y="270327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df</a:t>
            </a:r>
            <a:r>
              <a:rPr lang="en-US" sz="1200" b="0" dirty="0" smtClean="0"/>
              <a:t>)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72816" y="442921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RvN</a:t>
            </a:r>
            <a:r>
              <a:rPr lang="en-US" sz="1200" b="0" dirty="0" smtClean="0"/>
              <a:t>)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137089" y="609227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r>
              <a:rPr lang="en-US" sz="1200" b="0" dirty="0" smtClean="0"/>
              <a:t>(</a:t>
            </a:r>
            <a:r>
              <a:rPr lang="en-US" sz="1200" b="0" dirty="0" err="1" smtClean="0"/>
              <a:t>RvN</a:t>
            </a:r>
            <a:r>
              <a:rPr lang="en-US" sz="1200" b="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/>
              <a:t>DGE.Tools</a:t>
            </a:r>
            <a:r>
              <a:rPr lang="en-US" sz="1400" b="0" dirty="0"/>
              <a:t> and zFPKM packages have been deposited in the BMS </a:t>
            </a:r>
            <a:r>
              <a:rPr lang="en-US" sz="1400" b="0" dirty="0" err="1"/>
              <a:t>Github</a:t>
            </a:r>
            <a:r>
              <a:rPr lang="en-US" sz="1400" b="0" dirty="0"/>
              <a:t> and can be installed with </a:t>
            </a:r>
            <a:r>
              <a:rPr lang="en-US" sz="1400" b="0" dirty="0" smtClean="0"/>
              <a:t>the following </a:t>
            </a:r>
            <a:r>
              <a:rPr lang="en-US" sz="1400" b="0" dirty="0"/>
              <a:t>commands</a:t>
            </a:r>
            <a:r>
              <a:rPr lang="en-US" sz="1400" b="0" dirty="0" smtClean="0"/>
              <a:t>:</a:t>
            </a:r>
          </a:p>
          <a:p>
            <a:endParaRPr lang="en-US" sz="1400" b="0" dirty="0"/>
          </a:p>
          <a:p>
            <a:pPr lvl="1">
              <a:spcBef>
                <a:spcPts val="300"/>
              </a:spcBef>
            </a:pP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Library(</a:t>
            </a:r>
            <a:r>
              <a:rPr lang="en-US" sz="1200" b="0" dirty="0" err="1" smtClean="0">
                <a:solidFill>
                  <a:schemeClr val="accent2">
                    <a:lumMod val="50000"/>
                  </a:schemeClr>
                </a:solidFill>
              </a:rPr>
              <a:t>devtools</a:t>
            </a: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1200" b="0" dirty="0" err="1" smtClean="0">
                <a:solidFill>
                  <a:schemeClr val="accent2">
                    <a:lumMod val="50000"/>
                  </a:schemeClr>
                </a:solidFill>
              </a:rPr>
              <a:t>install_git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</a:rPr>
              <a:t>("http://biogit.pri.bms.com/thompj27/</a:t>
            </a:r>
            <a:r>
              <a:rPr lang="en-US" sz="1200" b="0" dirty="0" err="1">
                <a:solidFill>
                  <a:schemeClr val="accent2">
                    <a:lumMod val="50000"/>
                  </a:schemeClr>
                </a:solidFill>
              </a:rPr>
              <a:t>zFPKM</a:t>
            </a: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pPr lvl="1">
              <a:spcBef>
                <a:spcPts val="300"/>
              </a:spcBef>
            </a:pPr>
            <a:r>
              <a:rPr lang="sv-SE" sz="1200" b="0" dirty="0">
                <a:solidFill>
                  <a:schemeClr val="accent2">
                    <a:lumMod val="50000"/>
                  </a:schemeClr>
                </a:solidFill>
              </a:rPr>
              <a:t>install_git("http://biogit.pri.bms.com/thompj27/DGE.Tools", repos=BiocInstaller::biocinstallRepos()) </a:t>
            </a: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library(</a:t>
            </a:r>
            <a:r>
              <a:rPr lang="en-US" sz="1200" b="0" dirty="0" err="1" smtClean="0">
                <a:solidFill>
                  <a:schemeClr val="accent2">
                    <a:lumMod val="50000"/>
                  </a:schemeClr>
                </a:solidFill>
              </a:rPr>
              <a:t>DGE.Tools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0" dirty="0"/>
              <a:t>There is still one critical piece of R source that breaks when encapsulated in a package. The </a:t>
            </a:r>
            <a:r>
              <a:rPr lang="en-US" sz="1400" b="0" dirty="0" err="1" smtClean="0"/>
              <a:t>SubsettableListOfArrays.R</a:t>
            </a:r>
            <a:r>
              <a:rPr lang="en-US" sz="1400" b="0" dirty="0" smtClean="0"/>
              <a:t> </a:t>
            </a:r>
            <a:r>
              <a:rPr lang="en-US" sz="1400" b="0" dirty="0"/>
              <a:t>file still needs to be manually copied to your drive and sourced whenever you are </a:t>
            </a:r>
            <a:r>
              <a:rPr lang="en-US" sz="1400" b="0" dirty="0" smtClean="0"/>
              <a:t>manipulating </a:t>
            </a:r>
            <a:r>
              <a:rPr lang="en-US" sz="1400" b="0" dirty="0" err="1" smtClean="0"/>
              <a:t>SubsettableListOfArray</a:t>
            </a:r>
            <a:r>
              <a:rPr lang="en-US" sz="1400" b="0" dirty="0" smtClean="0"/>
              <a:t> </a:t>
            </a:r>
            <a:r>
              <a:rPr lang="en-US" sz="1400" b="0" dirty="0"/>
              <a:t>objects (i.e. the output of runEdgeRNorm and runVoom functions).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Download </a:t>
            </a:r>
            <a:r>
              <a:rPr lang="en-US" sz="1400" b="0" dirty="0" err="1" smtClean="0"/>
              <a:t>SubsettableListOfArrays.R</a:t>
            </a:r>
            <a:r>
              <a:rPr lang="en-US" sz="1400" b="0" dirty="0"/>
              <a:t> from: </a:t>
            </a:r>
            <a:r>
              <a:rPr lang="en-US" sz="1400" b="0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sz="1400" b="0" dirty="0" smtClean="0">
                <a:solidFill>
                  <a:srgbClr val="002060"/>
                </a:solidFill>
                <a:hlinkClick r:id="rId2"/>
              </a:rPr>
              <a:t>bioinformatics.bms.com/active/biohtml/thompj27/DGE.Tools/SubsettableListOfArrays.R</a:t>
            </a:r>
            <a:endParaRPr lang="en-US" sz="1400" b="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Place </a:t>
            </a:r>
            <a:r>
              <a:rPr lang="en-US" sz="1400" b="0" dirty="0"/>
              <a:t>it somewhere on your </a:t>
            </a:r>
            <a:r>
              <a:rPr lang="en-US" sz="1400" b="0" dirty="0" smtClean="0"/>
              <a:t>computer. (Suggestion </a:t>
            </a:r>
            <a:r>
              <a:rPr lang="en-US" sz="1400" b="0" dirty="0"/>
              <a:t>"~/R/lib/")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/>
              <a:t>In R, source </a:t>
            </a:r>
            <a:r>
              <a:rPr lang="en-US" sz="1400" b="0" dirty="0"/>
              <a:t>the file with: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source("~/R/lib/</a:t>
            </a:r>
            <a:r>
              <a:rPr lang="en-US" sz="1200" b="0" dirty="0" err="1"/>
              <a:t>SubsettableListOfArrays.R</a:t>
            </a:r>
            <a:r>
              <a:rPr lang="en-US" sz="1200" b="0" dirty="0" smtClean="0"/>
              <a:t>")</a:t>
            </a:r>
          </a:p>
          <a:p>
            <a:pPr marL="749300" lvl="1" indent="-285750"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749300" lvl="1" indent="-285750">
              <a:buFont typeface="Arial" panose="020B0604020202020204" pitchFamily="34" charset="0"/>
              <a:buChar char="•"/>
            </a:pPr>
            <a:endParaRPr lang="en-US" sz="1200" b="0" dirty="0" smtClean="0"/>
          </a:p>
          <a:p>
            <a:r>
              <a:rPr lang="en-US" sz="1400" b="0" dirty="0" smtClean="0"/>
              <a:t>(Updated 11Dec2015)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IPF Fibroblasts from normal, rapid and slow </a:t>
            </a:r>
            <a:r>
              <a:rPr lang="en-US" sz="1800" b="0" dirty="0" err="1" smtClean="0"/>
              <a:t>progressors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3 donors each; 9 cell lines total, treated and untreated.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Challenged in vitro with </a:t>
            </a:r>
            <a:r>
              <a:rPr lang="en-US" sz="1800" b="0" dirty="0" err="1" smtClean="0"/>
              <a:t>Veh</a:t>
            </a:r>
            <a:r>
              <a:rPr lang="en-US" sz="1800" b="0" dirty="0" smtClean="0"/>
              <a:t> or TGFB</a:t>
            </a:r>
          </a:p>
          <a:p>
            <a:r>
              <a:rPr lang="en-US" sz="1800" dirty="0"/>
              <a:t>Data </a:t>
            </a:r>
            <a:r>
              <a:rPr lang="en-US" sz="1800" dirty="0" smtClean="0"/>
              <a:t>Folder : </a:t>
            </a:r>
            <a:r>
              <a:rPr lang="en-US" sz="1800" b="0" dirty="0"/>
              <a:t>/</a:t>
            </a:r>
            <a:r>
              <a:rPr lang="en-US" sz="1800" b="0" dirty="0" smtClean="0"/>
              <a:t>home/thompj27/</a:t>
            </a:r>
            <a:r>
              <a:rPr lang="en-US" sz="1800" b="0" dirty="0" err="1" smtClean="0"/>
              <a:t>CedarSinai_IPF</a:t>
            </a:r>
            <a:r>
              <a:rPr lang="en-US" sz="1600" b="0" dirty="0" smtClean="0"/>
              <a:t> </a:t>
            </a:r>
          </a:p>
          <a:p>
            <a:pPr marL="749300" lvl="1" indent="-285750"/>
            <a:r>
              <a:rPr lang="en-US" sz="1400" b="0" dirty="0" smtClean="0"/>
              <a:t>setwd(“&lt;</a:t>
            </a:r>
            <a:r>
              <a:rPr lang="en-US" sz="1400" b="0" dirty="0" err="1" smtClean="0"/>
              <a:t>yourpath</a:t>
            </a:r>
            <a:r>
              <a:rPr lang="en-US" sz="1400" b="0" dirty="0" smtClean="0"/>
              <a:t>&gt;/</a:t>
            </a:r>
            <a:r>
              <a:rPr lang="en-US" sz="1400" b="0" dirty="0" err="1" smtClean="0"/>
              <a:t>CedarSinai_IPF</a:t>
            </a:r>
            <a:r>
              <a:rPr lang="en-US" sz="1400" b="0" dirty="0" smtClean="0"/>
              <a:t>”)</a:t>
            </a:r>
          </a:p>
          <a:p>
            <a:pPr marL="749300" lvl="1" indent="-285750">
              <a:spcBef>
                <a:spcPts val="300"/>
              </a:spcBef>
            </a:pPr>
            <a:r>
              <a:rPr lang="en-US" sz="1400" b="0" dirty="0"/>
              <a:t>Then load and knit </a:t>
            </a:r>
            <a:r>
              <a:rPr lang="en-US" sz="1400" dirty="0" err="1" smtClean="0"/>
              <a:t>Build_RSE_Object.rmd</a:t>
            </a:r>
            <a:r>
              <a:rPr lang="en-US" sz="1400" dirty="0" smtClean="0"/>
              <a:t> </a:t>
            </a:r>
          </a:p>
          <a:p>
            <a:pPr marL="749300" lvl="1" indent="-285750">
              <a:spcBef>
                <a:spcPts val="300"/>
              </a:spcBef>
            </a:pPr>
            <a:r>
              <a:rPr lang="en-US" sz="1400" b="0" dirty="0" smtClean="0"/>
              <a:t>Creates </a:t>
            </a:r>
            <a:r>
              <a:rPr lang="en-US" sz="1400" b="0" dirty="0"/>
              <a:t>./</a:t>
            </a:r>
            <a:r>
              <a:rPr lang="en-US" sz="1400" b="0" dirty="0" err="1"/>
              <a:t>Rdata</a:t>
            </a:r>
            <a:r>
              <a:rPr lang="en-US" sz="1400" b="0" dirty="0"/>
              <a:t>/</a:t>
            </a:r>
            <a:r>
              <a:rPr lang="en-US" sz="1400" b="0" dirty="0" err="1"/>
              <a:t>MyGene_RSE.RDS</a:t>
            </a:r>
            <a:endParaRPr lang="en-US" sz="1400" b="0" dirty="0"/>
          </a:p>
          <a:p>
            <a:pPr marL="749300" lvl="1" indent="-285750">
              <a:spcBef>
                <a:spcPts val="300"/>
              </a:spcBef>
            </a:pPr>
            <a:r>
              <a:rPr lang="en-US" sz="1400" b="0" dirty="0"/>
              <a:t>The knit PDF (Build_RSE_Object.pdf) is a tutorial on how to access data contained in a RSE object </a:t>
            </a:r>
          </a:p>
          <a:p>
            <a:pPr>
              <a:spcBef>
                <a:spcPts val="300"/>
              </a:spcBef>
            </a:pPr>
            <a:r>
              <a:rPr lang="en-US" sz="1800" b="0" dirty="0" smtClean="0"/>
              <a:t>Analysis Folder : </a:t>
            </a:r>
            <a:r>
              <a:rPr lang="en-US" sz="1800" b="0" dirty="0"/>
              <a:t>/</a:t>
            </a:r>
            <a:r>
              <a:rPr lang="en-US" sz="1800" b="0" dirty="0" smtClean="0"/>
              <a:t>home/thompj27/</a:t>
            </a:r>
            <a:r>
              <a:rPr lang="en-US" sz="1800" b="0" dirty="0" err="1" smtClean="0"/>
              <a:t>CedarSinai_IPF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Rdata</a:t>
            </a:r>
            <a:endParaRPr lang="en-US" sz="1800" b="0" dirty="0" smtClean="0"/>
          </a:p>
          <a:p>
            <a:pPr marL="749300" lvl="1" indent="-285750">
              <a:spcBef>
                <a:spcPts val="300"/>
              </a:spcBef>
            </a:pPr>
            <a:r>
              <a:rPr lang="en-US" sz="1400" b="0" dirty="0"/>
              <a:t>setwd (“&lt;</a:t>
            </a:r>
            <a:r>
              <a:rPr lang="en-US" sz="1400" b="0" dirty="0" err="1"/>
              <a:t>yourpath</a:t>
            </a:r>
            <a:r>
              <a:rPr lang="en-US" sz="1400" b="0" dirty="0"/>
              <a:t>&gt;/</a:t>
            </a:r>
            <a:r>
              <a:rPr lang="en-US" sz="1400" b="0" dirty="0" err="1" smtClean="0"/>
              <a:t>CeaderSinai_IPF</a:t>
            </a:r>
            <a:r>
              <a:rPr lang="en-US" sz="1400" b="0" dirty="0" smtClean="0"/>
              <a:t>/</a:t>
            </a:r>
            <a:r>
              <a:rPr lang="en-US" sz="1400" b="0" dirty="0" err="1" smtClean="0"/>
              <a:t>RData</a:t>
            </a:r>
            <a:r>
              <a:rPr lang="en-US" sz="1400" b="0" dirty="0" smtClean="0"/>
              <a:t>”)</a:t>
            </a:r>
          </a:p>
          <a:p>
            <a:pPr marL="749300" lvl="1" indent="-285750">
              <a:spcBef>
                <a:spcPts val="300"/>
              </a:spcBef>
            </a:pPr>
            <a:r>
              <a:rPr lang="en-US" sz="1400" b="0" dirty="0" smtClean="0"/>
              <a:t>Then load and knit </a:t>
            </a:r>
            <a:r>
              <a:rPr lang="en-US" sz="1400" dirty="0" err="1" smtClean="0"/>
              <a:t>FitAndRunContrasts.Rmd</a:t>
            </a:r>
            <a:endParaRPr lang="en-US" sz="1400" dirty="0" smtClean="0"/>
          </a:p>
          <a:p>
            <a:pPr marL="1081088" lvl="2" indent="-285750">
              <a:spcBef>
                <a:spcPts val="300"/>
              </a:spcBef>
            </a:pPr>
            <a:r>
              <a:rPr lang="en-US" sz="1400" b="0" dirty="0" smtClean="0"/>
              <a:t>Loads </a:t>
            </a:r>
            <a:r>
              <a:rPr lang="en-US" sz="1400" b="0" dirty="0" err="1" smtClean="0"/>
              <a:t>MyGene_RSE.RDS</a:t>
            </a:r>
            <a:r>
              <a:rPr lang="en-US" sz="1400" b="0" dirty="0" smtClean="0"/>
              <a:t> </a:t>
            </a:r>
            <a:r>
              <a:rPr lang="en-US" sz="1400" b="0" dirty="0"/>
              <a:t>and creates </a:t>
            </a:r>
            <a:r>
              <a:rPr lang="en-US" sz="1400" b="0" dirty="0" err="1" smtClean="0"/>
              <a:t>DT_Model_SLOA.RDS</a:t>
            </a:r>
            <a:r>
              <a:rPr lang="en-US" sz="1400" b="0" dirty="0" smtClean="0"/>
              <a:t> and </a:t>
            </a:r>
            <a:r>
              <a:rPr lang="en-US" sz="1400" b="0" dirty="0" err="1" smtClean="0"/>
              <a:t>DT_Model_Contrasts.RDS</a:t>
            </a:r>
            <a:endParaRPr lang="en-US" sz="1400" b="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plotDispersion</a:t>
            </a:r>
            <a:r>
              <a:rPr lang="en-US" dirty="0" smtClean="0"/>
              <a:t>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6" y="3636649"/>
            <a:ext cx="3303871" cy="2398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File/Folder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1418001"/>
            <a:ext cx="7769225" cy="4785756"/>
          </a:xfrm>
        </p:spPr>
        <p:txBody>
          <a:bodyPr/>
          <a:lstStyle/>
          <a:p>
            <a:r>
              <a:rPr lang="en-US" dirty="0" smtClean="0"/>
              <a:t>Top level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Copy contents of </a:t>
            </a:r>
            <a:r>
              <a:rPr lang="en-US" sz="2000" b="0" dirty="0" err="1" smtClean="0"/>
              <a:t>ExportedFilesAndFolder</a:t>
            </a:r>
            <a:r>
              <a:rPr lang="en-US" sz="2000" b="0" dirty="0" smtClean="0"/>
              <a:t> (</a:t>
            </a:r>
            <a:r>
              <a:rPr lang="en-US" sz="2000" b="0" dirty="0" err="1" smtClean="0"/>
              <a:t>Omicsoft</a:t>
            </a:r>
            <a:r>
              <a:rPr lang="en-US" sz="2000" b="0" dirty="0" smtClean="0"/>
              <a:t> Output)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Run </a:t>
            </a:r>
            <a:r>
              <a:rPr lang="en-US" sz="2000" b="0" dirty="0" err="1" smtClean="0"/>
              <a:t>Build_EO_Object.rmd</a:t>
            </a:r>
            <a:r>
              <a:rPr lang="en-US" sz="2000" b="0" dirty="0" smtClean="0"/>
              <a:t> in this folder.</a:t>
            </a:r>
          </a:p>
          <a:p>
            <a:r>
              <a:rPr lang="en-US" sz="2400" b="0" dirty="0"/>
              <a:t>	</a:t>
            </a:r>
            <a:r>
              <a:rPr lang="en-US" sz="2400" b="0" dirty="0" smtClean="0"/>
              <a:t>Create a subfolder for R analysis files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82766" y="5008227"/>
            <a:ext cx="1149292" cy="251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682766" y="5381002"/>
            <a:ext cx="1149292" cy="251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0288" y="4836144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Omicsoft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288" y="5205476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Scripts and output (RDS files)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714536" y="5756252"/>
            <a:ext cx="1149292" cy="251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800288" y="5594390"/>
            <a:ext cx="317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Exported </a:t>
            </a:r>
            <a:r>
              <a:rPr lang="en-US" dirty="0" err="1" smtClean="0"/>
              <a:t>GeneLists</a:t>
            </a:r>
            <a:r>
              <a:rPr lang="en-US" dirty="0" smtClean="0"/>
              <a:t> from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792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and Future RNA-</a:t>
            </a:r>
            <a:r>
              <a:rPr lang="en-US" dirty="0" err="1" smtClean="0"/>
              <a:t>Seq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4949504"/>
            <a:ext cx="7769225" cy="12137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01706" y="2053471"/>
            <a:ext cx="1778616" cy="65434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FastQ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Linux or Cloud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95666" y="2214959"/>
            <a:ext cx="1241572" cy="78856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Omicsoft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Output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56059" y="3227928"/>
            <a:ext cx="1425181" cy="62917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CG Pipeline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485650" y="3227928"/>
            <a:ext cx="1225651" cy="62917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X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press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36624" y="2053471"/>
            <a:ext cx="1225651" cy="62917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Omicsoft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Pipeline</a:t>
            </a:r>
          </a:p>
        </p:txBody>
      </p:sp>
      <p:cxnSp>
        <p:nvCxnSpPr>
          <p:cNvPr id="11" name="Elbow Connector 10"/>
          <p:cNvCxnSpPr>
            <a:stCxn id="5" idx="2"/>
            <a:endCxn id="7" idx="1"/>
          </p:cNvCxnSpPr>
          <p:nvPr/>
        </p:nvCxnSpPr>
        <p:spPr bwMode="auto">
          <a:xfrm rot="16200000" flipH="1">
            <a:off x="1206185" y="2592641"/>
            <a:ext cx="834703" cy="1065045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8" idx="3"/>
            <a:endCxn id="14" idx="2"/>
          </p:cNvCxnSpPr>
          <p:nvPr/>
        </p:nvCxnSpPr>
        <p:spPr bwMode="auto">
          <a:xfrm flipV="1">
            <a:off x="5711301" y="2682646"/>
            <a:ext cx="428063" cy="85987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5526538" y="2053471"/>
            <a:ext cx="1225651" cy="62917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Omicsoft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DB</a:t>
            </a:r>
          </a:p>
        </p:txBody>
      </p: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 bwMode="auto">
          <a:xfrm>
            <a:off x="3581240" y="3542516"/>
            <a:ext cx="904410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Arrow Connector 20"/>
          <p:cNvCxnSpPr>
            <a:stCxn id="5" idx="3"/>
            <a:endCxn id="9" idx="1"/>
          </p:cNvCxnSpPr>
          <p:nvPr/>
        </p:nvCxnSpPr>
        <p:spPr bwMode="auto">
          <a:xfrm flipV="1">
            <a:off x="1980322" y="2368059"/>
            <a:ext cx="1156302" cy="125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Arrow Connector 21"/>
          <p:cNvCxnSpPr>
            <a:stCxn id="9" idx="3"/>
            <a:endCxn id="14" idx="1"/>
          </p:cNvCxnSpPr>
          <p:nvPr/>
        </p:nvCxnSpPr>
        <p:spPr bwMode="auto">
          <a:xfrm>
            <a:off x="4362275" y="2368059"/>
            <a:ext cx="116426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Arrow Connector 22"/>
          <p:cNvCxnSpPr>
            <a:stCxn id="14" idx="3"/>
            <a:endCxn id="6" idx="1"/>
          </p:cNvCxnSpPr>
          <p:nvPr/>
        </p:nvCxnSpPr>
        <p:spPr bwMode="auto">
          <a:xfrm>
            <a:off x="6752189" y="2368059"/>
            <a:ext cx="543477" cy="2411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249267" y="3857103"/>
            <a:ext cx="1334369" cy="729845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</a:t>
            </a:r>
          </a:p>
        </p:txBody>
      </p:sp>
      <p:cxnSp>
        <p:nvCxnSpPr>
          <p:cNvPr id="34" name="Straight Arrow Connector 33"/>
          <p:cNvCxnSpPr>
            <a:stCxn id="6" idx="2"/>
            <a:endCxn id="33" idx="0"/>
          </p:cNvCxnSpPr>
          <p:nvPr/>
        </p:nvCxnSpPr>
        <p:spPr bwMode="auto">
          <a:xfrm>
            <a:off x="7916452" y="3003524"/>
            <a:ext cx="0" cy="85357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67377" y="1896177"/>
            <a:ext cx="6805061" cy="935672"/>
          </a:xfrm>
          <a:prstGeom prst="roundRect">
            <a:avLst/>
          </a:prstGeom>
          <a:noFill/>
          <a:ln w="1905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10613" y="3064778"/>
            <a:ext cx="6805061" cy="935672"/>
          </a:xfrm>
          <a:prstGeom prst="roundRect">
            <a:avLst/>
          </a:prstGeom>
          <a:noFill/>
          <a:ln w="1905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052" y="156631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current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178709" y="39964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Future state</a:t>
            </a:r>
            <a:endParaRPr lang="en-US" b="0" dirty="0"/>
          </a:p>
        </p:txBody>
      </p:sp>
      <p:cxnSp>
        <p:nvCxnSpPr>
          <p:cNvPr id="16" name="Elbow Connector 15"/>
          <p:cNvCxnSpPr>
            <a:stCxn id="8" idx="3"/>
            <a:endCxn id="33" idx="1"/>
          </p:cNvCxnSpPr>
          <p:nvPr/>
        </p:nvCxnSpPr>
        <p:spPr bwMode="auto">
          <a:xfrm>
            <a:off x="5711301" y="3542516"/>
            <a:ext cx="1537966" cy="679510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77219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Support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and simplify analysis while remaining flexible enough to handle many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(SVA)</a:t>
            </a:r>
          </a:p>
          <a:p>
            <a:r>
              <a:rPr lang="en-US" sz="2000" dirty="0" smtClean="0"/>
              <a:t>Standard Data Structures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SummarizedExperiment</a:t>
            </a:r>
            <a:endParaRPr lang="en-US" sz="1400" b="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SubsettableListOfArray</a:t>
            </a:r>
            <a:endParaRPr lang="en-US" sz="1400" b="0" dirty="0" smtClean="0"/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/>
              <a:t>countToFpkm</a:t>
            </a:r>
            <a:r>
              <a:rPr lang="en-US" sz="1400" b="0" dirty="0"/>
              <a:t>, </a:t>
            </a:r>
            <a:r>
              <a:rPr lang="en-US" sz="1400" b="0" dirty="0" err="1"/>
              <a:t>countToTpm</a:t>
            </a:r>
            <a:r>
              <a:rPr lang="en-US" sz="1400" b="0" dirty="0"/>
              <a:t>, </a:t>
            </a:r>
            <a:r>
              <a:rPr lang="en-US" sz="1400" b="0" dirty="0" err="1"/>
              <a:t>cpmToFpkm</a:t>
            </a:r>
            <a:r>
              <a:rPr lang="en-US" sz="1400" b="0" dirty="0"/>
              <a:t> </a:t>
            </a:r>
          </a:p>
          <a:p>
            <a:r>
              <a:rPr lang="en-US" sz="2000" dirty="0" smtClean="0"/>
              <a:t>Scalable </a:t>
            </a:r>
            <a:r>
              <a:rPr lang="en-US" sz="2000" dirty="0" err="1" smtClean="0"/>
              <a:t>ggplot</a:t>
            </a:r>
            <a:r>
              <a:rPr lang="en-US" sz="2000" dirty="0" smtClean="0"/>
              <a:t> Themes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A system of </a:t>
            </a:r>
            <a:r>
              <a:rPr lang="en-US" sz="1400" b="0" dirty="0" smtClean="0"/>
              <a:t>scalable-font </a:t>
            </a:r>
            <a:r>
              <a:rPr lang="en-US" sz="1400" b="0" dirty="0"/>
              <a:t>themes and functions to facilitate reuse of graphics for both print and projections use cases.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Tools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7769225" cy="4785756"/>
          </a:xfrm>
        </p:spPr>
        <p:txBody>
          <a:bodyPr/>
          <a:lstStyle/>
          <a:p>
            <a:r>
              <a:rPr lang="en-US" sz="1800" dirty="0" smtClean="0"/>
              <a:t>Two standard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RangedSummarizedExperiment (RSE): </a:t>
            </a:r>
            <a:r>
              <a:rPr lang="en-US" sz="1600" b="0" dirty="0" smtClean="0"/>
              <a:t>for Raw processed data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The RSE has a single slot each for row (gene) and column (sample) annotation and can hold as many “assays”  (Counts, </a:t>
            </a:r>
            <a:r>
              <a:rPr lang="en-US" sz="1400" b="0" dirty="0" err="1" smtClean="0"/>
              <a:t>etc</a:t>
            </a:r>
            <a:r>
              <a:rPr lang="en-US" sz="1400" b="0" dirty="0" smtClean="0"/>
              <a:t>) as you like.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There is also a slot for metadata that has neither a row or column association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Advantage:  The </a:t>
            </a:r>
            <a:r>
              <a:rPr lang="en-US" sz="1400" b="0" dirty="0" err="1" smtClean="0"/>
              <a:t>rowData</a:t>
            </a:r>
            <a:r>
              <a:rPr lang="en-US" sz="1400" b="0" dirty="0" smtClean="0"/>
              <a:t> slot is a </a:t>
            </a:r>
            <a:r>
              <a:rPr lang="en-US" sz="1400" b="0" dirty="0" err="1" smtClean="0"/>
              <a:t>GRanges</a:t>
            </a:r>
            <a:r>
              <a:rPr lang="en-US" sz="1400" b="0" dirty="0" smtClean="0"/>
              <a:t> object that contains chromosome </a:t>
            </a:r>
            <a:r>
              <a:rPr lang="en-US" sz="1400" b="0" dirty="0" err="1" smtClean="0"/>
              <a:t>coords</a:t>
            </a:r>
            <a:r>
              <a:rPr lang="en-US" sz="1400" b="0" dirty="0" smtClean="0"/>
              <a:t> useful for downstream displays in genome context</a:t>
            </a:r>
          </a:p>
          <a:p>
            <a:pPr lvl="2">
              <a:spcBef>
                <a:spcPts val="500"/>
              </a:spcBef>
            </a:pPr>
            <a:r>
              <a:rPr lang="en-US" sz="1400" i="1" dirty="0" smtClean="0">
                <a:solidFill>
                  <a:srgbClr val="0070C0"/>
                </a:solidFill>
              </a:rPr>
              <a:t>Disadvantage:  The RSE cannot hold a </a:t>
            </a:r>
            <a:r>
              <a:rPr lang="en-US" sz="1400" i="1" dirty="0" err="1" smtClean="0">
                <a:solidFill>
                  <a:srgbClr val="0070C0"/>
                </a:solidFill>
              </a:rPr>
              <a:t>limma</a:t>
            </a:r>
            <a:r>
              <a:rPr lang="en-US" sz="1400" i="1" dirty="0" smtClean="0">
                <a:solidFill>
                  <a:srgbClr val="0070C0"/>
                </a:solidFill>
              </a:rPr>
              <a:t> Fit object.</a:t>
            </a:r>
          </a:p>
          <a:p>
            <a:pPr lvl="1">
              <a:spcBef>
                <a:spcPts val="500"/>
              </a:spcBef>
            </a:pPr>
            <a:r>
              <a:rPr lang="en-US" sz="1600" dirty="0" err="1" smtClean="0"/>
              <a:t>SubsettableListOfArrays</a:t>
            </a:r>
            <a:r>
              <a:rPr lang="en-US" sz="1600" dirty="0" smtClean="0"/>
              <a:t> (SLOA): </a:t>
            </a:r>
            <a:r>
              <a:rPr lang="en-US" sz="1600" b="0" dirty="0" smtClean="0"/>
              <a:t>For capturing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 analyses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SLOA is similar to the RSE except:</a:t>
            </a:r>
          </a:p>
          <a:p>
            <a:pPr lvl="3">
              <a:spcBef>
                <a:spcPts val="500"/>
              </a:spcBef>
            </a:pPr>
            <a:r>
              <a:rPr lang="en-US" sz="1400" b="0" dirty="0" smtClean="0"/>
              <a:t>It accommodates multiple sets of row or column data</a:t>
            </a:r>
          </a:p>
          <a:p>
            <a:pPr lvl="3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It accommodates </a:t>
            </a:r>
            <a:r>
              <a:rPr lang="en-US" sz="1400" b="0" dirty="0" err="1" smtClean="0">
                <a:solidFill>
                  <a:schemeClr val="tx1"/>
                </a:solidFill>
              </a:rPr>
              <a:t>limma</a:t>
            </a:r>
            <a:r>
              <a:rPr lang="en-US" sz="1400" b="0" dirty="0" smtClean="0">
                <a:solidFill>
                  <a:schemeClr val="tx1"/>
                </a:solidFill>
              </a:rPr>
              <a:t> Fit objects as a row element (gene oriented)</a:t>
            </a:r>
          </a:p>
          <a:p>
            <a:pPr lvl="2">
              <a:spcBef>
                <a:spcPts val="500"/>
              </a:spcBef>
            </a:pPr>
            <a:r>
              <a:rPr lang="en-US" sz="1400" i="1" dirty="0" smtClean="0">
                <a:solidFill>
                  <a:srgbClr val="0070C0"/>
                </a:solidFill>
              </a:rPr>
              <a:t>Thus the SLOA is better suited to holding downstream results (e.g. Fit objects)</a:t>
            </a:r>
          </a:p>
          <a:p>
            <a:pPr lvl="1">
              <a:spcBef>
                <a:spcPts val="500"/>
              </a:spcBef>
            </a:pPr>
            <a:r>
              <a:rPr lang="en-US" sz="1600" dirty="0" err="1" smtClean="0"/>
              <a:t>Subsetting</a:t>
            </a:r>
            <a:r>
              <a:rPr lang="en-US" sz="1600" b="0" dirty="0" smtClean="0"/>
              <a:t>:  Both of these objects can be </a:t>
            </a:r>
            <a:r>
              <a:rPr lang="en-US" sz="1600" b="0" dirty="0" err="1" smtClean="0"/>
              <a:t>subsetted</a:t>
            </a:r>
            <a:r>
              <a:rPr lang="en-US" sz="1600" b="0" dirty="0" smtClean="0"/>
              <a:t> with square brackets like a matrix and all embedded objects are appropriately </a:t>
            </a:r>
            <a:r>
              <a:rPr lang="en-US" sz="1600" b="0" dirty="0" err="1" smtClean="0"/>
              <a:t>subsetted</a:t>
            </a:r>
            <a:r>
              <a:rPr lang="en-US" sz="1600" b="0" dirty="0" smtClean="0"/>
              <a:t>. 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61098" y="2787547"/>
            <a:ext cx="29829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Notes: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rowData</a:t>
            </a:r>
            <a:r>
              <a:rPr lang="en-US" sz="1400" b="0" dirty="0" smtClean="0"/>
              <a:t> was changed to </a:t>
            </a:r>
            <a:r>
              <a:rPr lang="en-US" sz="1400" b="0" dirty="0" err="1" smtClean="0"/>
              <a:t>rowRanges</a:t>
            </a:r>
            <a:endParaRPr lang="en-US" sz="1400" b="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exptData</a:t>
            </a:r>
            <a:r>
              <a:rPr lang="en-US" sz="1400" b="0" dirty="0" smtClean="0"/>
              <a:t> was changed to metadata</a:t>
            </a:r>
            <a:endParaRPr lang="en-US" sz="1400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380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400" dirty="0" smtClean="0"/>
              <a:t>Main Functions: </a:t>
            </a:r>
            <a:r>
              <a:rPr lang="en-US" sz="24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b="0" dirty="0" smtClean="0"/>
              <a:t>Build_RSE: Convert Text Files to RSE data structure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Minimally requires Counts, Gene Annotation and Sample Annotation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Produces a </a:t>
            </a:r>
            <a:r>
              <a:rPr lang="en-US" sz="1400" b="0" dirty="0" err="1" smtClean="0"/>
              <a:t>RangedSummarizedExperiment</a:t>
            </a:r>
            <a:r>
              <a:rPr lang="en-US" sz="1400" b="0" dirty="0" smtClean="0"/>
              <a:t> (RSE) object</a:t>
            </a:r>
            <a:endParaRPr lang="en-US" sz="14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b="0" dirty="0" smtClean="0"/>
              <a:t>runEdgeRNorm:  Perform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Requires an RSE, Model Formula and Design Table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Produces a </a:t>
            </a:r>
            <a:r>
              <a:rPr lang="en-US" sz="1400" b="0" dirty="0" err="1"/>
              <a:t>SummarizedListOfArrays</a:t>
            </a:r>
            <a:r>
              <a:rPr lang="en-US" sz="1400" b="0" dirty="0"/>
              <a:t> </a:t>
            </a:r>
            <a:r>
              <a:rPr lang="en-US" sz="1400" b="0" dirty="0" smtClean="0"/>
              <a:t>(SLOA) containing </a:t>
            </a:r>
            <a:r>
              <a:rPr lang="en-US" sz="1400" b="0" dirty="0"/>
              <a:t>data and </a:t>
            </a:r>
            <a:r>
              <a:rPr lang="en-US" sz="1400" b="0" dirty="0" err="1"/>
              <a:t>DesignMatrix</a:t>
            </a:r>
            <a:endParaRPr lang="en-US" sz="14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b="0" dirty="0" smtClean="0"/>
              <a:t>runSVA: Surrogate Variable analysis for </a:t>
            </a:r>
            <a:r>
              <a:rPr lang="en-US" sz="1800" b="0" dirty="0" err="1" smtClean="0"/>
              <a:t>detrending</a:t>
            </a:r>
            <a:r>
              <a:rPr lang="en-US" sz="18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Requires an SLOA;  Adds surrogate factors to </a:t>
            </a:r>
            <a:r>
              <a:rPr lang="en-US" sz="1400" b="0" dirty="0" err="1"/>
              <a:t>DesignMatrix</a:t>
            </a:r>
            <a:r>
              <a:rPr lang="en-US" sz="1400" b="0" dirty="0"/>
              <a:t> and Design </a:t>
            </a:r>
            <a:r>
              <a:rPr lang="en-US" sz="1400" b="0" dirty="0" smtClean="0"/>
              <a:t>Table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the </a:t>
            </a:r>
            <a:r>
              <a:rPr lang="en-US" sz="1400" b="0" dirty="0" err="1" smtClean="0"/>
              <a:t>svobj</a:t>
            </a:r>
            <a:r>
              <a:rPr lang="en-US" sz="1400" b="0" dirty="0" smtClean="0"/>
              <a:t> for further inspection</a:t>
            </a:r>
            <a:endParaRPr lang="en-US" sz="14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b="0" dirty="0" smtClean="0"/>
              <a:t>runVoom: run </a:t>
            </a:r>
            <a:r>
              <a:rPr lang="en-US" sz="1800" b="0" dirty="0" err="1" smtClean="0"/>
              <a:t>limma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and </a:t>
            </a:r>
            <a:r>
              <a:rPr lang="en-US" sz="1800" b="0" dirty="0" err="1" smtClean="0"/>
              <a:t>lmFit</a:t>
            </a:r>
            <a:endParaRPr lang="en-US" sz="18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Require an SLOA;  Fits the model and adds the Fit object to the SLOA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Optionally supports QualityWeights and </a:t>
            </a:r>
            <a:r>
              <a:rPr lang="en-US" sz="1400" b="0" dirty="0" err="1"/>
              <a:t>DuplicateCorrelation</a:t>
            </a:r>
            <a:r>
              <a:rPr lang="en-US" sz="14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runContrasts</a:t>
            </a:r>
            <a:r>
              <a:rPr lang="en-US" sz="1800" b="0" dirty="0" smtClean="0"/>
              <a:t>: run multiple contrasts against the </a:t>
            </a:r>
            <a:r>
              <a:rPr lang="en-US" sz="1800" b="0" dirty="0" err="1" smtClean="0"/>
              <a:t>lmFit</a:t>
            </a:r>
            <a:r>
              <a:rPr lang="en-US" sz="18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Requires an SLOA with Fit; Produces a List object with </a:t>
            </a:r>
            <a:r>
              <a:rPr lang="en-US" sz="1400" b="0" dirty="0" err="1"/>
              <a:t>topTable</a:t>
            </a:r>
            <a:r>
              <a:rPr lang="en-US" sz="1400" b="0" dirty="0"/>
              <a:t> and </a:t>
            </a:r>
            <a:r>
              <a:rPr lang="en-US" sz="1400" b="0" dirty="0" err="1"/>
              <a:t>topTreat</a:t>
            </a:r>
            <a:r>
              <a:rPr lang="en-US" sz="1400" b="0" dirty="0"/>
              <a:t> contrast </a:t>
            </a:r>
            <a:r>
              <a:rPr lang="en-US" sz="14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alternative FDR measures: </a:t>
            </a:r>
            <a:r>
              <a:rPr lang="en-US" sz="1400" b="0" dirty="0" err="1" smtClean="0"/>
              <a:t>Qvalues</a:t>
            </a:r>
            <a:r>
              <a:rPr lang="en-US" sz="1400" b="0" dirty="0" smtClean="0"/>
              <a:t>, LFDR, Independent Hypothesis Weighting (IHW) 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plotDispersion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JRT_heatmap</a:t>
            </a:r>
            <a:r>
              <a:rPr lang="en-US" sz="2000" b="0" dirty="0" smtClean="0"/>
              <a:t>: Convenience wrapper for </a:t>
            </a:r>
            <a:r>
              <a:rPr lang="en-US" sz="2000" b="0" dirty="0" err="1" smtClean="0"/>
              <a:t>pheatmap</a:t>
            </a:r>
            <a:r>
              <a:rPr lang="en-US" sz="2000" b="0" dirty="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DGE Analysis in a dozen lines or less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684210" y="1277992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Tabbed Txt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84213" y="2171653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RSE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84212" y="3065314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 err="1"/>
              <a:t>pRSE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84212" y="3958975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SLOA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4211" y="4852636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SLOA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4210" y="5746299"/>
            <a:ext cx="1547999" cy="49754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Contrast List</a:t>
            </a:r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1458210" y="1775534"/>
            <a:ext cx="3" cy="396119"/>
          </a:xfrm>
          <a:prstGeom prst="straightConnector1">
            <a:avLst/>
          </a:prstGeom>
          <a:ln w="50800">
            <a:headEnd type="none" w="med" len="med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484950" y="2669193"/>
            <a:ext cx="3" cy="396119"/>
          </a:xfrm>
          <a:prstGeom prst="straightConnector1">
            <a:avLst/>
          </a:prstGeom>
          <a:ln w="50800">
            <a:headEnd type="none" w="med" len="med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1455169" y="3562854"/>
            <a:ext cx="3" cy="396119"/>
          </a:xfrm>
          <a:prstGeom prst="straightConnector1">
            <a:avLst/>
          </a:prstGeom>
          <a:ln w="50800">
            <a:headEnd type="none" w="med" len="med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1455169" y="4478311"/>
            <a:ext cx="3" cy="396119"/>
          </a:xfrm>
          <a:prstGeom prst="straightConnector1">
            <a:avLst/>
          </a:prstGeom>
          <a:ln w="50800">
            <a:headEnd type="none" w="med" len="med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1455169" y="5350178"/>
            <a:ext cx="3" cy="396119"/>
          </a:xfrm>
          <a:prstGeom prst="straightConnector1">
            <a:avLst/>
          </a:prstGeom>
          <a:ln w="50800">
            <a:headEnd type="none" w="med" len="med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94772" y="1770766"/>
            <a:ext cx="27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F. Build_RSE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4772" y="2664428"/>
            <a:ext cx="145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zFPKM &gt;-3: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4772" y="3603942"/>
            <a:ext cx="23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F. runEdgeRNorm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94772" y="4488071"/>
            <a:ext cx="23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F. runVoom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16551" y="1526763"/>
            <a:ext cx="510642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err="1" smtClean="0"/>
              <a:t>MyRSE</a:t>
            </a:r>
            <a:r>
              <a:rPr lang="en-US" sz="1600" b="0" dirty="0" smtClean="0"/>
              <a:t> = </a:t>
            </a:r>
            <a:r>
              <a:rPr lang="en-US" sz="1600" b="0" dirty="0" err="1" smtClean="0"/>
              <a:t>Build_RSE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GeneData</a:t>
            </a:r>
            <a:r>
              <a:rPr lang="en-US" sz="1600" b="0" dirty="0" smtClean="0"/>
              <a:t>, Species=Human, </a:t>
            </a:r>
          </a:p>
          <a:p>
            <a:pPr algn="l"/>
            <a:r>
              <a:rPr lang="en-US" sz="1600" b="0" dirty="0"/>
              <a:t> </a:t>
            </a:r>
            <a:r>
              <a:rPr lang="en-US" sz="1600" b="0" dirty="0" smtClean="0"/>
              <a:t>     </a:t>
            </a:r>
            <a:r>
              <a:rPr lang="en-US" sz="1600" b="0" dirty="0" err="1" smtClean="0"/>
              <a:t>OutputPath</a:t>
            </a:r>
            <a:r>
              <a:rPr lang="en-US" sz="1600" b="0" dirty="0" smtClean="0"/>
              <a:t> =</a:t>
            </a:r>
            <a:r>
              <a:rPr lang="en-US" sz="1600" b="0" dirty="0"/>
              <a:t> "</a:t>
            </a:r>
            <a:r>
              <a:rPr lang="en-US" sz="1600" b="0" dirty="0" smtClean="0"/>
              <a:t>./</a:t>
            </a:r>
            <a:r>
              <a:rPr lang="en-US" sz="1600" b="0" dirty="0" err="1" smtClean="0"/>
              <a:t>Rdata</a:t>
            </a:r>
            <a:r>
              <a:rPr lang="en-US" sz="1600" b="0" dirty="0" smtClean="0"/>
              <a:t>", </a:t>
            </a:r>
            <a:r>
              <a:rPr lang="en-US" sz="1600" b="0" dirty="0" err="1" smtClean="0"/>
              <a:t>PlotFile</a:t>
            </a:r>
            <a:r>
              <a:rPr lang="en-US" sz="1600" b="0" dirty="0" smtClean="0"/>
              <a:t> = "zFPKM.png")</a:t>
            </a:r>
            <a:endParaRPr lang="en-US" sz="16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3916551" y="2347160"/>
            <a:ext cx="509947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600" b="0"/>
            </a:lvl1pPr>
          </a:lstStyle>
          <a:p>
            <a:r>
              <a:rPr lang="en-US" dirty="0" smtClean="0"/>
              <a:t>present </a:t>
            </a:r>
            <a:r>
              <a:rPr lang="en-US" dirty="0"/>
              <a:t>= assay(</a:t>
            </a:r>
            <a:r>
              <a:rPr lang="en-US" dirty="0" err="1"/>
              <a:t>MyRSE</a:t>
            </a:r>
            <a:r>
              <a:rPr lang="en-US" dirty="0"/>
              <a:t>, "</a:t>
            </a:r>
            <a:r>
              <a:rPr lang="en-US" dirty="0" err="1"/>
              <a:t>Gene.zFPKM</a:t>
            </a:r>
            <a:r>
              <a:rPr lang="en-US" dirty="0" smtClean="0"/>
              <a:t>") &gt; -3</a:t>
            </a:r>
          </a:p>
          <a:p>
            <a:r>
              <a:rPr lang="en-US" dirty="0" err="1"/>
              <a:t>present.all</a:t>
            </a:r>
            <a:r>
              <a:rPr lang="en-US" dirty="0"/>
              <a:t> = apply(present, 1, sum) == </a:t>
            </a:r>
            <a:r>
              <a:rPr lang="en-US" dirty="0" err="1"/>
              <a:t>ncol</a:t>
            </a:r>
            <a:r>
              <a:rPr lang="en-US" dirty="0"/>
              <a:t>(present)</a:t>
            </a:r>
            <a:endParaRPr lang="en-US" dirty="0" smtClean="0"/>
          </a:p>
          <a:p>
            <a:r>
              <a:rPr lang="en-US" dirty="0" err="1"/>
              <a:t>present.any</a:t>
            </a:r>
            <a:r>
              <a:rPr lang="en-US" dirty="0"/>
              <a:t> = apply(present, 1, sum) </a:t>
            </a:r>
            <a:r>
              <a:rPr lang="en-US" dirty="0" smtClean="0"/>
              <a:t>&gt; 0</a:t>
            </a:r>
          </a:p>
          <a:p>
            <a:r>
              <a:rPr lang="en-US" dirty="0" err="1" smtClean="0"/>
              <a:t>pRSE</a:t>
            </a:r>
            <a:r>
              <a:rPr lang="en-US" dirty="0" smtClean="0"/>
              <a:t> = </a:t>
            </a:r>
            <a:r>
              <a:rPr lang="en-US" dirty="0" err="1" smtClean="0"/>
              <a:t>MyRSE</a:t>
            </a:r>
            <a:r>
              <a:rPr lang="en-US" dirty="0" smtClean="0"/>
              <a:t>[</a:t>
            </a:r>
            <a:r>
              <a:rPr lang="en-US" dirty="0" err="1" smtClean="0"/>
              <a:t>present.any</a:t>
            </a:r>
            <a:r>
              <a:rPr lang="en-US" dirty="0" smtClean="0"/>
              <a:t>, 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917" y="3626296"/>
            <a:ext cx="483105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err="1"/>
              <a:t>MySLOA</a:t>
            </a:r>
            <a:r>
              <a:rPr lang="en-US" sz="1400" b="0" dirty="0"/>
              <a:t> = </a:t>
            </a:r>
            <a:r>
              <a:rPr lang="en-US" sz="1400" b="0" dirty="0" err="1" smtClean="0"/>
              <a:t>runEdgeRNorm</a:t>
            </a:r>
            <a:r>
              <a:rPr lang="en-US" sz="1400" b="0" dirty="0" smtClean="0"/>
              <a:t>(</a:t>
            </a:r>
            <a:r>
              <a:rPr lang="en-US" sz="1400" b="0" dirty="0" err="1" smtClean="0"/>
              <a:t>pRSE</a:t>
            </a:r>
            <a:r>
              <a:rPr lang="en-US" sz="1400" b="0" dirty="0"/>
              <a:t>, </a:t>
            </a:r>
            <a:r>
              <a:rPr lang="en-US" sz="1400" b="0" dirty="0" err="1"/>
              <a:t>MyFormula</a:t>
            </a:r>
            <a:r>
              <a:rPr lang="en-US" sz="1400" b="0" dirty="0"/>
              <a:t>, </a:t>
            </a:r>
            <a:r>
              <a:rPr lang="en-US" sz="1400" b="0" dirty="0" err="1"/>
              <a:t>MyDesign</a:t>
            </a:r>
            <a:r>
              <a:rPr lang="en-US" sz="1400" b="0" dirty="0" smtClean="0"/>
              <a:t>)</a:t>
            </a:r>
            <a:endParaRPr lang="en-US" sz="14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01400" y="4502936"/>
            <a:ext cx="532157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err="1" smtClean="0"/>
              <a:t>MySLOA</a:t>
            </a:r>
            <a:r>
              <a:rPr lang="en-US" sz="1600" b="0" dirty="0" smtClean="0"/>
              <a:t> </a:t>
            </a:r>
            <a:r>
              <a:rPr lang="en-US" sz="1600" b="0" dirty="0"/>
              <a:t>= runVoom (</a:t>
            </a:r>
            <a:r>
              <a:rPr lang="en-US" sz="1600" b="0" dirty="0" err="1" smtClean="0"/>
              <a:t>MySLOA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PlotFile</a:t>
            </a:r>
            <a:r>
              <a:rPr lang="en-US" sz="1600" b="0" dirty="0"/>
              <a:t>="MVplot.png")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4771" y="5375213"/>
            <a:ext cx="30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5020" y="5101407"/>
            <a:ext cx="496253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err="1"/>
              <a:t>MyContrasts</a:t>
            </a:r>
            <a:r>
              <a:rPr lang="en-US" sz="1600" b="0" dirty="0"/>
              <a:t> = </a:t>
            </a:r>
            <a:r>
              <a:rPr lang="en-US" sz="1600" b="0" dirty="0" smtClean="0"/>
              <a:t>list(T1sig </a:t>
            </a:r>
            <a:r>
              <a:rPr lang="en-US" sz="1600" b="0" dirty="0"/>
              <a:t>= "</a:t>
            </a:r>
            <a:r>
              <a:rPr lang="en-US" sz="1600" b="0" dirty="0" smtClean="0"/>
              <a:t>Treament1 </a:t>
            </a:r>
            <a:r>
              <a:rPr lang="en-US" sz="1600" b="0" dirty="0"/>
              <a:t>- </a:t>
            </a:r>
            <a:r>
              <a:rPr lang="en-US" sz="1600" b="0" dirty="0" err="1" smtClean="0"/>
              <a:t>Veh</a:t>
            </a:r>
            <a:r>
              <a:rPr lang="en-US" sz="1600" b="0" dirty="0" smtClean="0"/>
              <a:t>",</a:t>
            </a:r>
            <a:endParaRPr lang="en-US" sz="1600" b="0" dirty="0"/>
          </a:p>
          <a:p>
            <a:pPr algn="l"/>
            <a:r>
              <a:rPr lang="en-US" sz="1600" b="0" dirty="0"/>
              <a:t>              </a:t>
            </a:r>
            <a:r>
              <a:rPr lang="en-US" sz="1600" b="0" dirty="0" smtClean="0"/>
              <a:t>                T2sig </a:t>
            </a:r>
            <a:r>
              <a:rPr lang="en-US" sz="1600" b="0" dirty="0"/>
              <a:t>= "</a:t>
            </a:r>
            <a:r>
              <a:rPr lang="en-US" sz="1600" b="0" dirty="0" smtClean="0"/>
              <a:t>Treatment2 </a:t>
            </a:r>
            <a:r>
              <a:rPr lang="en-US" sz="1600" b="0" dirty="0"/>
              <a:t>- </a:t>
            </a:r>
            <a:r>
              <a:rPr lang="en-US" sz="1600" b="0" dirty="0" err="1" smtClean="0"/>
              <a:t>Veh</a:t>
            </a:r>
            <a:r>
              <a:rPr lang="en-US" sz="1600" b="0" dirty="0"/>
              <a:t>"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pPr algn="l"/>
            <a:r>
              <a:rPr lang="en-US" sz="1600" b="0" dirty="0"/>
              <a:t>C</a:t>
            </a:r>
            <a:r>
              <a:rPr lang="en-US" sz="1600" b="0" dirty="0" smtClean="0"/>
              <a:t>ontrasts </a:t>
            </a:r>
            <a:r>
              <a:rPr lang="en-US" sz="1600" b="0" dirty="0"/>
              <a:t>= </a:t>
            </a:r>
            <a:r>
              <a:rPr lang="en-US" sz="1600" b="0" dirty="0" err="1"/>
              <a:t>runContrasts</a:t>
            </a:r>
            <a:r>
              <a:rPr lang="en-US" sz="1600" b="0" dirty="0"/>
              <a:t>(</a:t>
            </a:r>
            <a:r>
              <a:rPr lang="en-US" sz="1600" b="0" dirty="0" err="1"/>
              <a:t>MySLOA</a:t>
            </a:r>
            <a:r>
              <a:rPr lang="en-US" sz="1600" b="0" dirty="0"/>
              <a:t>, </a:t>
            </a:r>
            <a:r>
              <a:rPr lang="en-US" sz="1600" b="0" dirty="0" err="1"/>
              <a:t>MyContrasts</a:t>
            </a:r>
            <a:r>
              <a:rPr lang="en-US" sz="16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1548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Build_RSE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994342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zFPKM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107981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384992" y="1790700"/>
            <a:ext cx="1146651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1018" y="1542294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1485" y="1542295"/>
            <a:ext cx="5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RSE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819679" y="232128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590430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4815609" y="565316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410153" y="50866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140162" y="477882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68725" y="30484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SLOA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6733</TotalTime>
  <Words>2241</Words>
  <Application>Microsoft Office PowerPoint</Application>
  <PresentationFormat>On-screen Show (4:3)</PresentationFormat>
  <Paragraphs>407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Narrow</vt:lpstr>
      <vt:lpstr>Wingdings</vt:lpstr>
      <vt:lpstr>BMS_White_template</vt:lpstr>
      <vt:lpstr>DGE.Tools OverView</vt:lpstr>
      <vt:lpstr>DGE.Tools Motivation</vt:lpstr>
      <vt:lpstr>DGE.Tools Support Areas</vt:lpstr>
      <vt:lpstr>DGE Tools Data Objects</vt:lpstr>
      <vt:lpstr>Summarized Experiment structure</vt:lpstr>
      <vt:lpstr>DGE.Tools: DGE Pipeline Functions</vt:lpstr>
      <vt:lpstr>DGE.Tools: DGE Plotting Functions</vt:lpstr>
      <vt:lpstr>Basic DGE Analysis in a dozen lines or less</vt:lpstr>
      <vt:lpstr>DGE Workflows : Illustrated Overview</vt:lpstr>
      <vt:lpstr>Build_RSE Function</vt:lpstr>
      <vt:lpstr>Genedata and Transcriptdata</vt:lpstr>
      <vt:lpstr>Accessor methods for RSE objects</vt:lpstr>
      <vt:lpstr>Use zFPKM to select expressed genes</vt:lpstr>
      <vt:lpstr>zFKPM Procedure and Plot</vt:lpstr>
      <vt:lpstr>Using zFPKM to filter for expressed genes</vt:lpstr>
      <vt:lpstr>Normalization:  F. runEdgeRNorm</vt:lpstr>
      <vt:lpstr>Fit Model:  F. runVoom</vt:lpstr>
      <vt:lpstr>Surrogate Variable Analysis: F. runSVA</vt:lpstr>
      <vt:lpstr>SLOA structure</vt:lpstr>
      <vt:lpstr>Contrasts: F. runContrasts</vt:lpstr>
      <vt:lpstr>Contrast Summary Table: </vt:lpstr>
      <vt:lpstr>DGE Workflows : Illustrated Overview</vt:lpstr>
      <vt:lpstr>Exploratory Data Analysis</vt:lpstr>
      <vt:lpstr>Installing DGE.Tools</vt:lpstr>
      <vt:lpstr>Sample Data and Markdown</vt:lpstr>
      <vt:lpstr>Example plotDispersion QC plot {edgeR}</vt:lpstr>
      <vt:lpstr>F. plotPvalHist Example</vt:lpstr>
      <vt:lpstr>Suggested File/Folder Organization</vt:lpstr>
      <vt:lpstr>Current and Future RNA-Seq Pipeline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172</cp:revision>
  <cp:lastPrinted>2003-06-17T16:44:48Z</cp:lastPrinted>
  <dcterms:created xsi:type="dcterms:W3CDTF">2015-08-17T00:00:10Z</dcterms:created>
  <dcterms:modified xsi:type="dcterms:W3CDTF">2016-01-07T19:55:02Z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