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1271" r:id="rId5"/>
    <p:sldId id="1281" r:id="rId6"/>
    <p:sldId id="1307" r:id="rId7"/>
    <p:sldId id="1272" r:id="rId8"/>
    <p:sldId id="1313" r:id="rId9"/>
    <p:sldId id="1308" r:id="rId10"/>
    <p:sldId id="1284" r:id="rId11"/>
    <p:sldId id="1316" r:id="rId12"/>
    <p:sldId id="1310" r:id="rId13"/>
    <p:sldId id="1291" r:id="rId14"/>
    <p:sldId id="1314" r:id="rId15"/>
    <p:sldId id="1315" r:id="rId16"/>
    <p:sldId id="1288" r:id="rId17"/>
    <p:sldId id="1297" r:id="rId18"/>
    <p:sldId id="1309" r:id="rId19"/>
    <p:sldId id="1290" r:id="rId20"/>
    <p:sldId id="1311" r:id="rId21"/>
    <p:sldId id="1295" r:id="rId22"/>
    <p:sldId id="1302" r:id="rId23"/>
    <p:sldId id="1300" r:id="rId24"/>
    <p:sldId id="1301" r:id="rId25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82" d="100"/>
          <a:sy n="82" d="100"/>
        </p:scale>
        <p:origin x="84" y="600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2231604"/>
            <a:ext cx="7772400" cy="694036"/>
          </a:xfrm>
        </p:spPr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</a:t>
            </a:r>
            <a:r>
              <a:rPr lang="en-US" dirty="0" err="1" smtClean="0"/>
              <a:t>OverView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27Feb2017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</a:t>
            </a:r>
            <a:r>
              <a:rPr lang="en-US" sz="2400" b="0" dirty="0" err="1" smtClean="0"/>
              <a:t>Ammar</a:t>
            </a:r>
            <a:endParaRPr lang="en-US" sz="2400" b="0" dirty="0" smtClean="0"/>
          </a:p>
          <a:p>
            <a:r>
              <a:rPr lang="en-US" sz="2400" b="0" dirty="0" smtClean="0"/>
              <a:t>Packaged by: JRT</a:t>
            </a:r>
          </a:p>
          <a:p>
            <a:r>
              <a:rPr lang="en-US" sz="1800" b="0" dirty="0" smtClean="0"/>
              <a:t>Note: you should use zFPKM or some other method to remove undetected genes or your model fit will be compromised.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Noise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00" y="1338214"/>
            <a:ext cx="7769225" cy="2344340"/>
          </a:xfrm>
        </p:spPr>
        <p:txBody>
          <a:bodyPr/>
          <a:lstStyle/>
          <a:p>
            <a:r>
              <a:rPr lang="en-US" dirty="0" smtClean="0"/>
              <a:t>3 Methods in common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Mincount</a:t>
            </a:r>
            <a:r>
              <a:rPr lang="en-US" dirty="0" smtClean="0"/>
              <a:t> &gt;=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zFPKM</a:t>
            </a:r>
            <a:r>
              <a:rPr lang="en-US" dirty="0" smtClean="0"/>
              <a:t> &gt;= 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FPK &gt;=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JRT Recommendations: 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(FPK &amp; </a:t>
            </a:r>
            <a:r>
              <a:rPr lang="en-US" dirty="0" err="1" smtClean="0"/>
              <a:t>Mincount</a:t>
            </a:r>
            <a:r>
              <a:rPr lang="en-US" dirty="0" smtClean="0"/>
              <a:t>) or (</a:t>
            </a:r>
            <a:r>
              <a:rPr lang="en-US" dirty="0" err="1" smtClean="0"/>
              <a:t>zFPKM</a:t>
            </a:r>
            <a:r>
              <a:rPr lang="en-US" dirty="0" smtClean="0"/>
              <a:t> &amp; </a:t>
            </a:r>
            <a:r>
              <a:rPr lang="en-US" dirty="0" err="1" smtClean="0"/>
              <a:t>Mincount</a:t>
            </a:r>
            <a:r>
              <a:rPr lang="en-US" dirty="0" smtClean="0"/>
              <a:t>)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preference for FPK</a:t>
            </a:r>
          </a:p>
          <a:p>
            <a:pPr marL="939404" lvl="2" indent="-342900">
              <a:buFont typeface="Arial" panose="020B0604020202020204" pitchFamily="34" charset="0"/>
              <a:buChar char="•"/>
            </a:pPr>
            <a:r>
              <a:rPr lang="en-US" sz="1500" b="0" dirty="0"/>
              <a:t>Can measure intergenic FPK and compare directly to calibrate the FPK threshold above the real noise floor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318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err="1" smtClean="0"/>
              <a:t>MyDgeObj</a:t>
            </a:r>
            <a:r>
              <a:rPr lang="en-US" sz="1400" b="0" dirty="0" smtClean="0"/>
              <a:t> &lt;- runVoom (</a:t>
            </a:r>
            <a:r>
              <a:rPr lang="en-US" sz="1400" b="0" dirty="0" err="1" smtClean="0"/>
              <a:t>MyDgeObj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Variable Analysis: F. runSVA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containing a design matrix</a:t>
            </a:r>
          </a:p>
          <a:p>
            <a:r>
              <a:rPr lang="en-US" sz="2000" dirty="0" smtClean="0"/>
              <a:t>Runs SVA analysis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Determine number of unobserved surrogate variables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Add surrogate variable data to Design table and new </a:t>
            </a:r>
            <a:r>
              <a:rPr lang="en-US" sz="1800" b="0" dirty="0" err="1" smtClean="0"/>
              <a:t>DesignMatrix</a:t>
            </a:r>
            <a:endParaRPr lang="en-US" sz="1800" b="0" dirty="0" smtClean="0"/>
          </a:p>
          <a:p>
            <a:r>
              <a:rPr lang="en-US" sz="2000" dirty="0" smtClean="0"/>
              <a:t>Returns: Updated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DesignMatrix</a:t>
            </a:r>
            <a:r>
              <a:rPr lang="en-US" sz="1800" b="0" dirty="0" smtClean="0"/>
              <a:t> updated with surrogate variable data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Repeat runVoom after running SVA, now including the surrogate variables in the analysis</a:t>
            </a:r>
          </a:p>
          <a:p>
            <a:r>
              <a:rPr lang="en-US" sz="2000" b="0" dirty="0" smtClean="0"/>
              <a:t>Example:</a:t>
            </a:r>
          </a:p>
          <a:p>
            <a:pPr lvl="1" indent="0">
              <a:buNone/>
            </a:pPr>
            <a:r>
              <a:rPr lang="en-US" sz="1600" b="0" dirty="0" err="1" smtClean="0"/>
              <a:t>MyDgeObj</a:t>
            </a:r>
            <a:r>
              <a:rPr lang="en-US" sz="1600" b="0" dirty="0" smtClean="0"/>
              <a:t> &lt;- </a:t>
            </a:r>
            <a:r>
              <a:rPr lang="en-US" sz="1600" b="0" dirty="0" err="1" smtClean="0"/>
              <a:t>runSVA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MyDgeObj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designMatrixName</a:t>
            </a:r>
            <a:r>
              <a:rPr lang="en-US" sz="1600" b="0" dirty="0" smtClean="0"/>
              <a:t>="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“)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MyDgeObj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  <a:r>
              <a:rPr lang="en-US" sz="1400" b="0" dirty="0" err="1" smtClean="0">
                <a:solidFill>
                  <a:srgbClr val="0070C0"/>
                </a:solidFill>
              </a:rPr>
              <a:t>MyDgeObj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51319" y="1271738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runQvalue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51319" y="1743053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runIHW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561246" y="1257254"/>
            <a:ext cx="159488" cy="1000558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670" y="139847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FDR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Elbow Connector 15"/>
          <p:cNvCxnSpPr>
            <a:stCxn id="38" idx="3"/>
            <a:endCxn id="11" idx="1"/>
          </p:cNvCxnSpPr>
          <p:nvPr/>
        </p:nvCxnSpPr>
        <p:spPr bwMode="auto">
          <a:xfrm flipV="1">
            <a:off x="3521115" y="1462554"/>
            <a:ext cx="530204" cy="216122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Elbow Connector 17"/>
          <p:cNvCxnSpPr>
            <a:stCxn id="38" idx="3"/>
            <a:endCxn id="12" idx="1"/>
          </p:cNvCxnSpPr>
          <p:nvPr/>
        </p:nvCxnSpPr>
        <p:spPr bwMode="auto">
          <a:xfrm>
            <a:off x="3521115" y="1678676"/>
            <a:ext cx="530204" cy="255193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33582" y="152478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38" idx="1"/>
          </p:cNvCxnSpPr>
          <p:nvPr/>
        </p:nvCxnSpPr>
        <p:spPr bwMode="auto">
          <a:xfrm flipV="1">
            <a:off x="1898599" y="1678676"/>
            <a:ext cx="334983" cy="747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3" name="Straight Connector 52"/>
          <p:cNvCxnSpPr>
            <a:stCxn id="11" idx="2"/>
            <a:endCxn id="12" idx="0"/>
          </p:cNvCxnSpPr>
          <p:nvPr/>
        </p:nvCxnSpPr>
        <p:spPr bwMode="auto">
          <a:xfrm>
            <a:off x="4729976" y="1653370"/>
            <a:ext cx="0" cy="89683"/>
          </a:xfrm>
          <a:prstGeom prst="lin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Elbow Connector 54"/>
          <p:cNvCxnSpPr>
            <a:stCxn id="12" idx="2"/>
            <a:endCxn id="7" idx="3"/>
          </p:cNvCxnSpPr>
          <p:nvPr/>
        </p:nvCxnSpPr>
        <p:spPr bwMode="auto">
          <a:xfrm rot="5400000">
            <a:off x="2954956" y="754755"/>
            <a:ext cx="405090" cy="314495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JRT_heatmap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6" y="2669650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9" y="4529803"/>
            <a:ext cx="1828800" cy="1280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43094" y="40443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59780" y="5847899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JRT_heatmap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497253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DGE.Tools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The </a:t>
            </a:r>
            <a:r>
              <a:rPr lang="en-US" sz="1400" b="0" dirty="0" err="1" smtClean="0"/>
              <a:t>DGEobj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DGE.Tools</a:t>
            </a:r>
            <a:r>
              <a:rPr lang="en-US" sz="1400" b="0" dirty="0" smtClean="0"/>
              <a:t> </a:t>
            </a:r>
            <a:r>
              <a:rPr lang="en-US" sz="1400" b="0" dirty="0"/>
              <a:t>and zFPKM packages have been deposited in the BMS </a:t>
            </a:r>
            <a:r>
              <a:rPr lang="en-US" sz="1400" b="0" dirty="0" err="1"/>
              <a:t>Github</a:t>
            </a:r>
            <a:r>
              <a:rPr lang="en-US" sz="1400" b="0" dirty="0"/>
              <a:t> and can be installed with </a:t>
            </a:r>
            <a:r>
              <a:rPr lang="en-US" sz="1400" b="0" dirty="0" smtClean="0"/>
              <a:t>the following </a:t>
            </a:r>
            <a:r>
              <a:rPr lang="en-US" sz="1400" b="0" dirty="0"/>
              <a:t>commands</a:t>
            </a:r>
            <a:r>
              <a:rPr lang="en-US" sz="1400" b="0" dirty="0" smtClean="0"/>
              <a:t>:</a:t>
            </a:r>
          </a:p>
          <a:p>
            <a:endParaRPr lang="en-US" sz="1400" b="0" dirty="0"/>
          </a:p>
          <a:p>
            <a:pPr lvl="1">
              <a:spcBef>
                <a:spcPts val="300"/>
              </a:spcBef>
            </a:pPr>
            <a:r>
              <a:rPr lang="en-US" sz="1200" b="0" dirty="0" smtClean="0">
                <a:solidFill>
                  <a:schemeClr val="accent2">
                    <a:lumMod val="50000"/>
                  </a:schemeClr>
                </a:solidFill>
              </a:rPr>
              <a:t>Library(</a:t>
            </a:r>
            <a:r>
              <a:rPr lang="en-US" sz="1200" b="0" dirty="0" err="1" smtClean="0">
                <a:solidFill>
                  <a:schemeClr val="accent2">
                    <a:lumMod val="50000"/>
                  </a:schemeClr>
                </a:solidFill>
              </a:rPr>
              <a:t>devtools</a:t>
            </a:r>
            <a:r>
              <a:rPr lang="en-US" sz="1200" b="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sz="1200" b="0" dirty="0" err="1" smtClean="0">
                <a:solidFill>
                  <a:schemeClr val="accent2">
                    <a:lumMod val="50000"/>
                  </a:schemeClr>
                </a:solidFill>
              </a:rPr>
              <a:t>install_git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</a:rPr>
              <a:t>("http://biogit.pri.bms.com/thompj27/</a:t>
            </a:r>
            <a:r>
              <a:rPr lang="en-US" sz="1200" b="0" dirty="0" err="1">
                <a:solidFill>
                  <a:schemeClr val="accent2">
                    <a:lumMod val="50000"/>
                  </a:schemeClr>
                </a:solidFill>
              </a:rPr>
              <a:t>zFPKM</a:t>
            </a:r>
            <a:r>
              <a:rPr lang="en-US" sz="1200" b="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pPr lvl="1">
              <a:spcBef>
                <a:spcPts val="300"/>
              </a:spcBef>
            </a:pPr>
            <a:r>
              <a:rPr lang="sv-SE" sz="1200" b="0" dirty="0">
                <a:solidFill>
                  <a:schemeClr val="accent2">
                    <a:lumMod val="50000"/>
                  </a:schemeClr>
                </a:solidFill>
              </a:rPr>
              <a:t>install_git("http://</a:t>
            </a:r>
            <a:r>
              <a:rPr lang="sv-SE" sz="1200" b="0" dirty="0" smtClean="0">
                <a:solidFill>
                  <a:schemeClr val="accent2">
                    <a:lumMod val="50000"/>
                  </a:schemeClr>
                </a:solidFill>
              </a:rPr>
              <a:t>biogit.pri.bms.com/thompj27/DGEobj", </a:t>
            </a:r>
            <a:r>
              <a:rPr lang="sv-SE" sz="1200" b="0" dirty="0">
                <a:solidFill>
                  <a:schemeClr val="accent2">
                    <a:lumMod val="50000"/>
                  </a:schemeClr>
                </a:solidFill>
              </a:rPr>
              <a:t>repos=BiocInstaller::biocinstallRepos()) </a:t>
            </a:r>
            <a:endParaRPr lang="sv-SE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sv-SE" sz="1200" b="0" dirty="0">
                <a:solidFill>
                  <a:schemeClr val="accent2">
                    <a:lumMod val="50000"/>
                  </a:schemeClr>
                </a:solidFill>
              </a:rPr>
              <a:t>install_git("http://</a:t>
            </a:r>
            <a:r>
              <a:rPr lang="sv-SE" sz="1200" b="0" dirty="0" smtClean="0">
                <a:solidFill>
                  <a:schemeClr val="accent2">
                    <a:lumMod val="50000"/>
                  </a:schemeClr>
                </a:solidFill>
              </a:rPr>
              <a:t>biogit.pri.bms.com/thompj27/DGE.Tools2", </a:t>
            </a:r>
            <a:r>
              <a:rPr lang="sv-SE" sz="1200" b="0" dirty="0">
                <a:solidFill>
                  <a:schemeClr val="accent2">
                    <a:lumMod val="50000"/>
                  </a:schemeClr>
                </a:solidFill>
              </a:rPr>
              <a:t>repos=BiocInstaller::biocinstallRepos</a:t>
            </a:r>
            <a:r>
              <a:rPr lang="sv-SE" sz="1200" b="0" dirty="0" smtClean="0">
                <a:solidFill>
                  <a:schemeClr val="accent2">
                    <a:lumMod val="50000"/>
                  </a:schemeClr>
                </a:solidFill>
              </a:rPr>
              <a:t>())</a:t>
            </a:r>
          </a:p>
          <a:p>
            <a:r>
              <a:rPr lang="en-US" sz="2400" dirty="0" smtClean="0"/>
              <a:t>Sample </a:t>
            </a:r>
            <a:r>
              <a:rPr lang="en-US" sz="2400" dirty="0"/>
              <a:t>Data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IPF Fibroblasts from normal, rapid and slow </a:t>
            </a:r>
            <a:r>
              <a:rPr lang="en-US" sz="1600" b="0" dirty="0" err="1"/>
              <a:t>progressors</a:t>
            </a:r>
            <a:r>
              <a:rPr lang="en-US" sz="1600" b="0" dirty="0"/>
              <a:t>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3 donors each; 9 cell lines </a:t>
            </a:r>
            <a:r>
              <a:rPr lang="en-US" sz="1600" b="0" dirty="0" smtClean="0"/>
              <a:t>total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Challenged </a:t>
            </a:r>
            <a:r>
              <a:rPr lang="en-US" sz="1600" b="0" dirty="0"/>
              <a:t>in vitro with </a:t>
            </a:r>
            <a:r>
              <a:rPr lang="en-US" sz="1600" b="0" dirty="0" err="1"/>
              <a:t>Veh</a:t>
            </a:r>
            <a:r>
              <a:rPr lang="en-US" sz="1600" b="0" dirty="0"/>
              <a:t> or </a:t>
            </a:r>
            <a:r>
              <a:rPr lang="en-US" sz="1600" b="0" dirty="0" err="1"/>
              <a:t>TGFb</a:t>
            </a:r>
            <a:endParaRPr lang="en-US" sz="1600" b="0" dirty="0"/>
          </a:p>
          <a:p>
            <a:r>
              <a:rPr lang="en-US" sz="1800" dirty="0"/>
              <a:t>Data Folder : …/</a:t>
            </a:r>
            <a:r>
              <a:rPr lang="en-US" sz="1800" b="0" dirty="0"/>
              <a:t>library/DGE.Tools2/</a:t>
            </a:r>
            <a:r>
              <a:rPr lang="en-US" sz="1800" b="0" dirty="0" err="1"/>
              <a:t>extdata</a:t>
            </a:r>
            <a:endParaRPr lang="en-US" sz="1600" b="0" dirty="0"/>
          </a:p>
          <a:p>
            <a:pPr marL="749300" lvl="1" indent="-285750"/>
            <a:r>
              <a:rPr lang="en-US" sz="1400" b="0" dirty="0"/>
              <a:t>Tutorial vignette being prepared</a:t>
            </a:r>
          </a:p>
          <a:p>
            <a:pPr>
              <a:spcBef>
                <a:spcPts val="300"/>
              </a:spcBef>
            </a:pPr>
            <a:r>
              <a:rPr lang="sv-SE" sz="1400" b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b="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endParaRPr lang="en-US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endParaRPr lang="en-US" sz="12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and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0456"/>
            <a:ext cx="7769225" cy="4682837"/>
          </a:xfrm>
        </p:spPr>
        <p:txBody>
          <a:bodyPr/>
          <a:lstStyle/>
          <a:p>
            <a:r>
              <a:rPr lang="en-US" sz="2400" dirty="0" smtClean="0"/>
              <a:t>Sample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IPF Fibroblasts from normal, rapid and slow </a:t>
            </a:r>
            <a:r>
              <a:rPr lang="en-US" sz="1800" b="0" dirty="0" err="1" smtClean="0"/>
              <a:t>progressors</a:t>
            </a:r>
            <a:r>
              <a:rPr lang="en-US" sz="1800" b="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3 donors each; 9 cell lines total, treated and untreated.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Challenged in vitro with </a:t>
            </a:r>
            <a:r>
              <a:rPr lang="en-US" sz="1800" b="0" dirty="0" err="1" smtClean="0"/>
              <a:t>Veh</a:t>
            </a:r>
            <a:r>
              <a:rPr lang="en-US" sz="1800" b="0" dirty="0" smtClean="0"/>
              <a:t> or </a:t>
            </a:r>
            <a:r>
              <a:rPr lang="en-US" sz="1800" b="0" dirty="0" err="1" smtClean="0"/>
              <a:t>TGFb</a:t>
            </a:r>
            <a:endParaRPr lang="en-US" sz="1800" b="0" dirty="0" smtClean="0"/>
          </a:p>
          <a:p>
            <a:r>
              <a:rPr lang="en-US" sz="1800" dirty="0"/>
              <a:t>Data </a:t>
            </a:r>
            <a:r>
              <a:rPr lang="en-US" sz="1800" dirty="0" smtClean="0"/>
              <a:t>Folder : …/</a:t>
            </a:r>
            <a:r>
              <a:rPr lang="en-US" sz="1800" b="0" dirty="0" smtClean="0"/>
              <a:t>library/DGE.Tools2/</a:t>
            </a:r>
            <a:r>
              <a:rPr lang="en-US" sz="1800" b="0" dirty="0" err="1" smtClean="0"/>
              <a:t>extdata</a:t>
            </a:r>
            <a:endParaRPr lang="en-US" sz="1600" b="0" dirty="0" smtClean="0"/>
          </a:p>
          <a:p>
            <a:pPr marL="749300" lvl="1" indent="-285750"/>
            <a:r>
              <a:rPr lang="en-US" sz="1400" b="0" dirty="0" smtClean="0"/>
              <a:t>Tutorial vignette being prepared</a:t>
            </a:r>
            <a:endParaRPr lang="en-US" sz="1400" b="0" dirty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suite of R functions and </a:t>
            </a:r>
            <a:r>
              <a:rPr lang="en-US" sz="2800" dirty="0" smtClean="0"/>
              <a:t>a data structure </a:t>
            </a:r>
            <a:r>
              <a:rPr lang="en-US" sz="2800" dirty="0"/>
              <a:t>to standardize </a:t>
            </a:r>
            <a:r>
              <a:rPr lang="en-US" sz="2800" dirty="0" smtClean="0"/>
              <a:t>scripted </a:t>
            </a:r>
            <a:r>
              <a:rPr lang="en-US" sz="2800" dirty="0"/>
              <a:t>DGE analysis</a:t>
            </a:r>
          </a:p>
          <a:p>
            <a:r>
              <a:rPr lang="en-US" sz="2400" dirty="0" smtClean="0"/>
              <a:t>Standardize functions to establish common “best practice”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This does NOT mean people shouldn’t experiment with variations of </a:t>
            </a:r>
            <a:r>
              <a:rPr lang="en-US" sz="1800" dirty="0" err="1" smtClean="0"/>
              <a:t>edgeR</a:t>
            </a:r>
            <a:r>
              <a:rPr lang="en-US" sz="1800" dirty="0" smtClean="0"/>
              <a:t>, DESeq2, etc.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But we should establish common, rational parameters for running each of these methods</a:t>
            </a:r>
          </a:p>
          <a:p>
            <a:r>
              <a:rPr lang="en-US" sz="2400" dirty="0" smtClean="0"/>
              <a:t>Standardized Data Structure 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Improves reusability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</a:t>
            </a:r>
            <a:r>
              <a:rPr lang="en-US" sz="1800" dirty="0" smtClean="0"/>
              <a:t>osters sharing of code and data among analysts. 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Facilitates data re-use for downstream applications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Dispersion QC plot {</a:t>
            </a:r>
            <a:r>
              <a:rPr lang="en-US" dirty="0" err="1" smtClean="0"/>
              <a:t>edgeR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7" y="1272344"/>
            <a:ext cx="5350444" cy="4012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5243463"/>
            <a:ext cx="818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Red line is for Reference.  Blue line is a loess fit and should be mostly at or below the redline.  Dots represent genes with high points either the regulated genes or (mostly low intensity) noise.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678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1257260"/>
            <a:ext cx="5367997" cy="383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plotPvalHist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5207552"/>
            <a:ext cx="7769225" cy="1157540"/>
          </a:xfrm>
        </p:spPr>
        <p:txBody>
          <a:bodyPr/>
          <a:lstStyle/>
          <a:p>
            <a:r>
              <a:rPr lang="en-US" sz="2400" b="0" dirty="0" smtClean="0"/>
              <a:t>Should be flat with a peak near zero if there are bona-fide regulated genes.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76" y="195775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Weaker sig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60" y="2736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Stronger sig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7015" y="448287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Weird</a:t>
            </a:r>
          </a:p>
          <a:p>
            <a:r>
              <a:rPr lang="en-US" dirty="0" smtClean="0"/>
              <a:t>(see Scott)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 flipV="1">
            <a:off x="1701257" y="2020433"/>
            <a:ext cx="844621" cy="12198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10176" y="4087185"/>
            <a:ext cx="2364114" cy="64304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73872" y="2943024"/>
            <a:ext cx="863820" cy="8162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06110" y="2541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6775938" y="2142419"/>
            <a:ext cx="798352" cy="58383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6775938" y="4264035"/>
            <a:ext cx="902787" cy="4376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6170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</a:t>
            </a:r>
            <a:r>
              <a:rPr lang="en-US" dirty="0" smtClean="0"/>
              <a:t>Support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and simplify analysis while remaining flexible enough to handle many 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Quality 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(SVA)</a:t>
            </a:r>
          </a:p>
          <a:p>
            <a:r>
              <a:rPr lang="en-US" sz="2000" dirty="0" smtClean="0"/>
              <a:t>Standard Data Structure: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raw data and downstream analysis objects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Fully annotated via attributes</a:t>
            </a:r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Conversion: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convertCounts</a:t>
            </a:r>
            <a:r>
              <a:rPr lang="en-US" sz="1400" b="0" dirty="0" smtClean="0"/>
              <a:t> (to CPM, TPM, FPKM, FPK, 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; logged and/or normalized)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Tools Evolution of 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7514"/>
            <a:ext cx="7769225" cy="4785756"/>
          </a:xfrm>
        </p:spPr>
        <p:txBody>
          <a:bodyPr/>
          <a:lstStyle/>
          <a:p>
            <a:r>
              <a:rPr lang="en-US" sz="1800" dirty="0" smtClean="0"/>
              <a:t>Two standard data containers for expression data introduced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RangedSummarizedExperiment (RSE): </a:t>
            </a:r>
            <a:r>
              <a:rPr lang="en-US" sz="1600" b="0" dirty="0" smtClean="0"/>
              <a:t>for Raw processed data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RSE object is ideal for storing the processed raw data (i.e. counts, FPKM, TPM and associated gene and sample annotation.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Provides a </a:t>
            </a:r>
            <a:r>
              <a:rPr lang="en-US" sz="1400" b="0" dirty="0" err="1" smtClean="0"/>
              <a:t>subsettable</a:t>
            </a:r>
            <a:r>
              <a:rPr lang="en-US" sz="1400" b="0" dirty="0" smtClean="0"/>
              <a:t> container for RNA-Seq raw data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Limitation: The RSE has a single slot each for row (gene) and column (sample) annotation. </a:t>
            </a:r>
          </a:p>
          <a:p>
            <a:pPr lvl="3">
              <a:spcBef>
                <a:spcPts val="500"/>
              </a:spcBef>
            </a:pPr>
            <a:r>
              <a:rPr lang="en-US" sz="1400" i="1" dirty="0" smtClean="0">
                <a:solidFill>
                  <a:srgbClr val="FF0000"/>
                </a:solidFill>
              </a:rPr>
              <a:t>Not suitable for most downstream results</a:t>
            </a:r>
          </a:p>
          <a:p>
            <a:pPr lvl="1">
              <a:spcBef>
                <a:spcPts val="500"/>
              </a:spcBef>
            </a:pPr>
            <a:r>
              <a:rPr lang="en-US" sz="1600" dirty="0" err="1"/>
              <a:t>DGEobj</a:t>
            </a:r>
            <a:r>
              <a:rPr lang="en-US" sz="1600" dirty="0"/>
              <a:t>: R S3 class data </a:t>
            </a:r>
            <a:r>
              <a:rPr lang="en-US" sz="1600" dirty="0" smtClean="0"/>
              <a:t>object</a:t>
            </a:r>
            <a:r>
              <a:rPr lang="en-US" sz="1600" dirty="0"/>
              <a:t> </a:t>
            </a:r>
            <a:r>
              <a:rPr lang="en-US" sz="1600" dirty="0" smtClean="0"/>
              <a:t>package</a:t>
            </a:r>
          </a:p>
          <a:p>
            <a:pPr lvl="2">
              <a:spcBef>
                <a:spcPts val="500"/>
              </a:spcBef>
            </a:pPr>
            <a:r>
              <a:rPr lang="en-US" sz="1600" dirty="0" smtClean="0"/>
              <a:t>Goal: provide a general purpose object to capture raw data (counts) and downstream analysis AND facilitate facile reuse of data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Fundamentally a simple list of data items with attributes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Borrows RSE key concept of assay, row, col, meta data types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Attributes document data types and capture workflow details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Package provides function primitive for manipulating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e.g. </a:t>
            </a:r>
            <a:r>
              <a:rPr lang="en-US" sz="1600" b="0" dirty="0" err="1" smtClean="0"/>
              <a:t>initDGEobj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addItem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addAttributes</a:t>
            </a:r>
            <a:r>
              <a:rPr lang="en-US" sz="1600" b="0" dirty="0" smtClean="0"/>
              <a:t>, print, …</a:t>
            </a:r>
          </a:p>
          <a:p>
            <a:pPr lvl="3">
              <a:spcBef>
                <a:spcPts val="500"/>
              </a:spcBef>
            </a:pPr>
            <a:endParaRPr lang="en-US" sz="1600" b="0" dirty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3">
              <a:spcBef>
                <a:spcPts val="500"/>
              </a:spcBef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lvl="3">
              <a:spcBef>
                <a:spcPts val="50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 lvl="4"/>
            <a:endParaRPr lang="en-US" sz="1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" y="1780684"/>
            <a:ext cx="3673391" cy="35885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15700" y="43216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25623" y="4331847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77636" y="4311376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89778" y="26071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762" y="3678628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8185" y="1662674"/>
            <a:ext cx="454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New </a:t>
            </a:r>
            <a:r>
              <a:rPr lang="en-US" b="0" dirty="0" err="1"/>
              <a:t>DGEobj</a:t>
            </a:r>
            <a:r>
              <a:rPr lang="en-US" b="0" dirty="0"/>
              <a:t> </a:t>
            </a:r>
            <a:r>
              <a:rPr lang="en-US" b="0" dirty="0" smtClean="0"/>
              <a:t>package builds </a:t>
            </a:r>
            <a:r>
              <a:rPr lang="en-US" b="0" dirty="0"/>
              <a:t>on </a:t>
            </a:r>
            <a:r>
              <a:rPr lang="en-US" b="0" dirty="0" smtClean="0"/>
              <a:t>RSE concept</a:t>
            </a:r>
            <a:endParaRPr lang="en-US" b="0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/>
              <a:t>Allows unlimited “row” and “col” objects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/>
              <a:t>Exploit R attributes to attach annotations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0" dirty="0" smtClean="0"/>
              <a:t>Parent </a:t>
            </a:r>
            <a:r>
              <a:rPr lang="en-US" b="0" dirty="0"/>
              <a:t>attributes to trace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83" y="3836544"/>
            <a:ext cx="39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A common well annotated data object enables downstream re-use e.g. build a database of contrast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6566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</a:t>
            </a:r>
            <a:r>
              <a:rPr lang="en-US" dirty="0" smtClean="0"/>
              <a:t>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initDGEobj</a:t>
            </a:r>
            <a:r>
              <a:rPr lang="en-US" sz="1600" b="0" dirty="0" smtClean="0"/>
              <a:t>: Convert Text Files to RSE data structure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Minimally requires Counts, Gene Annotation and Sample Annotation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Produces a class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variable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smtClean="0"/>
              <a:t>runEdgeRNorm: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/>
              <a:t>voom</a:t>
            </a:r>
            <a:r>
              <a:rPr lang="en-US" sz="1600" b="0" dirty="0"/>
              <a:t> and </a:t>
            </a:r>
            <a:r>
              <a:rPr lang="en-US" sz="1600" b="0" dirty="0" err="1" smtClean="0"/>
              <a:t>lmFit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runSVA</a:t>
            </a:r>
            <a:r>
              <a:rPr lang="en-US" sz="1600" b="0" dirty="0" smtClean="0"/>
              <a:t>: Surrogate Variable analysis for </a:t>
            </a:r>
            <a:r>
              <a:rPr lang="en-US" sz="1600" b="0" dirty="0" err="1" smtClean="0"/>
              <a:t>detrending</a:t>
            </a:r>
            <a:r>
              <a:rPr lang="en-US" sz="1600" b="0" dirty="0" smtClean="0"/>
              <a:t> unknown factors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a Fit object and design matrix 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Adds </a:t>
            </a:r>
            <a:r>
              <a:rPr lang="en-US" sz="1200" b="0" dirty="0"/>
              <a:t>surrogate factors to </a:t>
            </a:r>
            <a:r>
              <a:rPr lang="en-US" sz="1200" b="0" dirty="0" smtClean="0"/>
              <a:t>the design matrix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Captures the </a:t>
            </a:r>
            <a:r>
              <a:rPr lang="en-US" sz="1200" b="0" dirty="0" err="1" smtClean="0"/>
              <a:t>svobj</a:t>
            </a:r>
            <a:r>
              <a:rPr lang="en-US" sz="1200" b="0" dirty="0" smtClean="0"/>
              <a:t> for further inspection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err="1"/>
              <a:t>topTreat</a:t>
            </a:r>
            <a:r>
              <a:rPr lang="en-US" sz="1200" b="0" dirty="0"/>
              <a:t> contrast </a:t>
            </a:r>
            <a:r>
              <a:rPr lang="en-US" sz="1200" b="0" dirty="0" smtClean="0"/>
              <a:t>tables</a:t>
            </a:r>
            <a:endParaRPr lang="en-US" sz="1800" b="0" dirty="0"/>
          </a:p>
          <a:p>
            <a:pPr marL="227013" lvl="1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runQvalue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,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runIHW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:  </a:t>
            </a:r>
            <a:r>
              <a:rPr lang="en-US" sz="1600" b="0" dirty="0" smtClean="0">
                <a:solidFill>
                  <a:srgbClr val="0066CC"/>
                </a:solidFill>
                <a:ea typeface="+mn-ea"/>
                <a:cs typeface="+mn-cs"/>
              </a:rPr>
              <a:t>Provide Alternative 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FDR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</a:t>
            </a:r>
            <a:r>
              <a:rPr lang="en-US" dirty="0" smtClean="0"/>
              <a:t>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785756"/>
          </a:xfrm>
        </p:spPr>
        <p:txBody>
          <a:bodyPr/>
          <a:lstStyle/>
          <a:p>
            <a:r>
              <a:rPr lang="en-US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plotDisp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ggplot</a:t>
            </a:r>
            <a:r>
              <a:rPr lang="en-US" sz="1800" b="0" dirty="0" smtClean="0"/>
              <a:t> version of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dispersion plot</a:t>
            </a:r>
            <a:endParaRPr lang="en-US" sz="1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Mean-variance: 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Quality Weights: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barplot</a:t>
            </a:r>
            <a:r>
              <a:rPr lang="en-US" sz="18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plotPvalHist</a:t>
            </a:r>
            <a:r>
              <a:rPr lang="en-US" sz="1800" b="0" dirty="0" smtClean="0"/>
              <a:t>: evaluate distribution of </a:t>
            </a:r>
            <a:r>
              <a:rPr lang="en-US" sz="1800" b="0" dirty="0" err="1" smtClean="0"/>
              <a:t>pvalues</a:t>
            </a:r>
            <a:endParaRPr lang="en-US" sz="1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plotCDF</a:t>
            </a:r>
            <a:r>
              <a:rPr lang="en-US" sz="1800" b="0" dirty="0" smtClean="0"/>
              <a:t>: alternative way to evaluate </a:t>
            </a:r>
            <a:r>
              <a:rPr lang="en-US" sz="1800" b="0" dirty="0" err="1" smtClean="0"/>
              <a:t>pvalue</a:t>
            </a:r>
            <a:r>
              <a:rPr lang="en-US" sz="1800" b="0" dirty="0" smtClean="0"/>
              <a:t> distributions</a:t>
            </a:r>
          </a:p>
          <a:p>
            <a:r>
              <a:rPr lang="en-US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profilePlot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LogIntensity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LogRatio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volcanoPlot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NegLogPval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comparePlot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JRT_heatmap</a:t>
            </a:r>
            <a:r>
              <a:rPr lang="en-US" sz="2000" b="0" dirty="0" smtClean="0"/>
              <a:t>: Convenience wrapper for </a:t>
            </a:r>
            <a:r>
              <a:rPr lang="en-US" sz="2000" b="0" dirty="0" err="1" smtClean="0"/>
              <a:t>pheatmap</a:t>
            </a:r>
            <a:r>
              <a:rPr lang="en-US" sz="2000" b="0" dirty="0" smtClean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Voom</a:t>
            </a:r>
            <a:r>
              <a:rPr lang="en-US" dirty="0" smtClean="0"/>
              <a:t> – </a:t>
            </a:r>
            <a:r>
              <a:rPr lang="en-US" dirty="0" err="1" smtClean="0"/>
              <a:t>lmFit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3757170"/>
          </a:xfrm>
        </p:spPr>
        <p:txBody>
          <a:bodyPr/>
          <a:lstStyle/>
          <a:p>
            <a:r>
              <a:rPr lang="en-US" dirty="0" err="1" smtClean="0"/>
              <a:t>MyFit</a:t>
            </a:r>
            <a:r>
              <a:rPr lang="en-US" dirty="0" smtClean="0"/>
              <a:t> &lt;- Counts %&gt;% </a:t>
            </a:r>
          </a:p>
          <a:p>
            <a:r>
              <a:rPr lang="en-US" dirty="0"/>
              <a:t>	</a:t>
            </a:r>
            <a:r>
              <a:rPr lang="en-US" dirty="0" smtClean="0"/>
              <a:t>edger::</a:t>
            </a:r>
            <a:r>
              <a:rPr lang="en-US" dirty="0" err="1" smtClean="0"/>
              <a:t>calcNormFactors</a:t>
            </a:r>
            <a:r>
              <a:rPr lang="en-US" dirty="0" smtClean="0"/>
              <a:t>() %&gt;%</a:t>
            </a:r>
          </a:p>
          <a:p>
            <a:r>
              <a:rPr lang="en-US" dirty="0"/>
              <a:t>	</a:t>
            </a:r>
            <a:r>
              <a:rPr lang="en-US" dirty="0" err="1" smtClean="0"/>
              <a:t>limma</a:t>
            </a:r>
            <a:r>
              <a:rPr lang="en-US" dirty="0" smtClean="0"/>
              <a:t>::</a:t>
            </a:r>
            <a:r>
              <a:rPr lang="en-US" dirty="0" err="1" smtClean="0"/>
              <a:t>voom</a:t>
            </a:r>
            <a:r>
              <a:rPr lang="en-US" dirty="0" smtClean="0"/>
              <a:t>(design=</a:t>
            </a:r>
            <a:r>
              <a:rPr lang="en-US" dirty="0" err="1" smtClean="0"/>
              <a:t>mydesignmatrix</a:t>
            </a:r>
            <a:r>
              <a:rPr lang="en-US" dirty="0" smtClean="0"/>
              <a:t>) %&gt;%</a:t>
            </a:r>
          </a:p>
          <a:p>
            <a:r>
              <a:rPr lang="en-US" dirty="0"/>
              <a:t>	</a:t>
            </a:r>
            <a:r>
              <a:rPr lang="en-US" dirty="0" err="1" smtClean="0"/>
              <a:t>limma</a:t>
            </a:r>
            <a:r>
              <a:rPr lang="en-US" dirty="0" smtClean="0"/>
              <a:t>::</a:t>
            </a:r>
            <a:r>
              <a:rPr lang="en-US" dirty="0" err="1" smtClean="0"/>
              <a:t>lmFit</a:t>
            </a:r>
            <a:r>
              <a:rPr lang="en-US" dirty="0" smtClean="0"/>
              <a:t> (design=</a:t>
            </a:r>
            <a:r>
              <a:rPr lang="en-US" dirty="0" err="1" smtClean="0"/>
              <a:t>mydesignmatrix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MyContrasts</a:t>
            </a:r>
            <a:r>
              <a:rPr lang="en-US" dirty="0" smtClean="0"/>
              <a:t> &lt;- </a:t>
            </a:r>
            <a:r>
              <a:rPr lang="en-US" dirty="0" err="1" smtClean="0"/>
              <a:t>topTable</a:t>
            </a:r>
            <a:r>
              <a:rPr lang="en-US" dirty="0" smtClean="0"/>
              <a:t>(</a:t>
            </a:r>
            <a:r>
              <a:rPr lang="en-US" dirty="0" err="1" smtClean="0"/>
              <a:t>MyFit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	Result is </a:t>
            </a:r>
            <a:r>
              <a:rPr lang="en-US" dirty="0" err="1" smtClean="0"/>
              <a:t>Dataframe</a:t>
            </a:r>
            <a:r>
              <a:rPr lang="en-US" dirty="0" smtClean="0"/>
              <a:t> with </a:t>
            </a:r>
            <a:r>
              <a:rPr lang="en-US" dirty="0" err="1" smtClean="0"/>
              <a:t>logFC</a:t>
            </a:r>
            <a:r>
              <a:rPr lang="en-US" dirty="0" smtClean="0"/>
              <a:t>, </a:t>
            </a:r>
            <a:r>
              <a:rPr lang="en-US" dirty="0" err="1" smtClean="0"/>
              <a:t>pval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902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initDGEobj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855792" y="1562100"/>
            <a:ext cx="168215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Low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filtering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94126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537950" y="1790700"/>
            <a:ext cx="993693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75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8017" y="1542295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40332" y="2321289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81324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038427" y="565316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383281" y="508660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 bwMode="auto">
          <a:xfrm flipV="1">
            <a:off x="5230939" y="4531572"/>
            <a:ext cx="2412910" cy="54559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060814" y="477882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377" y="3048423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2D02B40-73A0-49EC-984E-6E21484878D7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7015</TotalTime>
  <Words>1368</Words>
  <Application>Microsoft Office PowerPoint</Application>
  <PresentationFormat>On-screen Show (4:3)</PresentationFormat>
  <Paragraphs>256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Narrow</vt:lpstr>
      <vt:lpstr>Wingdings</vt:lpstr>
      <vt:lpstr>BMS_White_template</vt:lpstr>
      <vt:lpstr>DGE.Tools OverView</vt:lpstr>
      <vt:lpstr>DGE.Tools Motivation</vt:lpstr>
      <vt:lpstr>DGE.Tools Support Areas</vt:lpstr>
      <vt:lpstr>DGE Tools Evolution of Data Objects</vt:lpstr>
      <vt:lpstr>Summarized Experiment structure</vt:lpstr>
      <vt:lpstr>DGE.Tools: DGE Pipeline Functions</vt:lpstr>
      <vt:lpstr>DGE.Tools: DGE Plotting Functions</vt:lpstr>
      <vt:lpstr>Basic Voom – lmFit pipeline</vt:lpstr>
      <vt:lpstr>DGE Workflows : Illustrated Overview</vt:lpstr>
      <vt:lpstr>Use zFPKM to select expressed genes</vt:lpstr>
      <vt:lpstr>zFPKM Analysis</vt:lpstr>
      <vt:lpstr>Practical Noise Filtering</vt:lpstr>
      <vt:lpstr>Normalization:  F. runEdgeRNorm</vt:lpstr>
      <vt:lpstr>Fit Model:  F. runVoom</vt:lpstr>
      <vt:lpstr>Surrogate Variable Analysis: F. runSVA</vt:lpstr>
      <vt:lpstr>Contrasts: F. runContrasts</vt:lpstr>
      <vt:lpstr>Exploratory Data Analysis</vt:lpstr>
      <vt:lpstr>Installing DGE.Tools</vt:lpstr>
      <vt:lpstr>Sample Data and Markdown</vt:lpstr>
      <vt:lpstr>Example Dispersion QC plot {edgeR}</vt:lpstr>
      <vt:lpstr>F. plotPvalHist Example</vt:lpstr>
    </vt:vector>
  </TitlesOfParts>
  <Company>Bristol-Myers Squibb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191</cp:revision>
  <cp:lastPrinted>2003-06-17T16:44:48Z</cp:lastPrinted>
  <dcterms:created xsi:type="dcterms:W3CDTF">2015-08-17T00:00:10Z</dcterms:created>
  <dcterms:modified xsi:type="dcterms:W3CDTF">2017-02-27T22:26:22Z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