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66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62" b="0" i="0" u="none" strike="noStrike" baseline="0" dirty="0" smtClean="0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rPr>
              <a:t>Performance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CPU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1.2</c:v>
                </c:pt>
                <c:pt idx="1">
                  <c:v>3.5</c:v>
                </c:pt>
                <c:pt idx="2">
                  <c:v>6.5</c:v>
                </c:pt>
                <c:pt idx="3">
                  <c:v>12</c:v>
                </c:pt>
                <c:pt idx="4">
                  <c:v>23.4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9EB-4C42-B5F2-D5E93D99572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GPU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8.2000000000000011</c:v>
                </c:pt>
                <c:pt idx="1">
                  <c:v>9</c:v>
                </c:pt>
                <c:pt idx="2">
                  <c:v>9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9EB-4C42-B5F2-D5E93D9957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322240"/>
        <c:axId val="207779456"/>
      </c:lineChart>
      <c:catAx>
        <c:axId val="12532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779456"/>
        <c:crosses val="autoZero"/>
        <c:auto val="1"/>
        <c:lblAlgn val="ctr"/>
        <c:lblOffset val="100"/>
        <c:noMultiLvlLbl val="0"/>
      </c:catAx>
      <c:valAx>
        <c:axId val="20777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&quot;(sec)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532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E8BC1-5260-45D3-AF0B-5F18A550B018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9A378-B670-469B-947D-AFD39728F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0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9A378-B670-469B-947D-AFD39728F8B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19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9A378-B670-469B-947D-AFD39728F8B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197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9A378-B670-469B-947D-AFD39728F8B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19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9A378-B670-469B-947D-AFD39728F8B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19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9456-7018-4B50-B817-A66DA54A5E10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9B0A-3768-416F-B200-B24B270A34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9456-7018-4B50-B817-A66DA54A5E10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9B0A-3768-416F-B200-B24B270A34F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9456-7018-4B50-B817-A66DA54A5E10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9B0A-3768-416F-B200-B24B270A34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9456-7018-4B50-B817-A66DA54A5E10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9B0A-3768-416F-B200-B24B270A34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9B0A-3768-416F-B200-B24B270A34F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30D9456-7018-4B50-B817-A66DA54A5E10}" type="datetimeFigureOut">
              <a:rPr lang="ko-KR" altLang="en-US" smtClean="0"/>
              <a:t>2021-08-04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9456-7018-4B50-B817-A66DA54A5E10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9B0A-3768-416F-B200-B24B270A34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9456-7018-4B50-B817-A66DA54A5E10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9B0A-3768-416F-B200-B24B270A34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9456-7018-4B50-B817-A66DA54A5E10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9B0A-3768-416F-B200-B24B270A34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9456-7018-4B50-B817-A66DA54A5E10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9B0A-3768-416F-B200-B24B270A34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9456-7018-4B50-B817-A66DA54A5E10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9B0A-3768-416F-B200-B24B270A34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9456-7018-4B50-B817-A66DA54A5E10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9B0A-3768-416F-B200-B24B270A34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30D9456-7018-4B50-B817-A66DA54A5E10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0539B0A-3768-416F-B200-B24B270A34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643866" cy="150019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3300" dirty="0" smtClean="0"/>
              <a:t>유전알고리즘을 이용한 병렬프로그래밍</a:t>
            </a:r>
            <a:endParaRPr lang="ko-KR" altLang="en-US" sz="33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2017270986</a:t>
            </a:r>
          </a:p>
          <a:p>
            <a:r>
              <a:rPr lang="ko-KR" altLang="en-US" dirty="0" smtClean="0"/>
              <a:t>황창</a:t>
            </a:r>
            <a:r>
              <a:rPr lang="ko-KR" altLang="en-US" dirty="0"/>
              <a:t>국</a:t>
            </a:r>
          </a:p>
        </p:txBody>
      </p:sp>
    </p:spTree>
    <p:extLst>
      <p:ext uri="{BB962C8B-B14F-4D97-AF65-F5344CB8AC3E}">
        <p14:creationId xmlns:p14="http://schemas.microsoft.com/office/powerpoint/2010/main" val="24075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CPU implementation</a:t>
            </a:r>
            <a:r>
              <a:rPr lang="en-US" altLang="ko-KR" dirty="0"/>
              <a:t> / C++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17635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CPU Source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85939"/>
            <a:ext cx="38164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dirty="0" smtClean="0"/>
              <a:t>Execute the algorithm through the Main function.</a:t>
            </a:r>
          </a:p>
          <a:p>
            <a:endParaRPr lang="en-US" altLang="ko-KR" sz="1500" dirty="0"/>
          </a:p>
          <a:p>
            <a:pPr marL="342900" indent="-342900">
              <a:buAutoNum type="arabicPeriod" startAt="2"/>
            </a:pPr>
            <a:r>
              <a:rPr lang="en-US" altLang="ko-KR" sz="1500" dirty="0" smtClean="0"/>
              <a:t>Allocate the necessary array and input the target string (Input Sentence).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3.   Initialize the initial gene through the Initialize function.</a:t>
            </a:r>
          </a:p>
          <a:p>
            <a:endParaRPr lang="en-US" altLang="ko-KR" sz="1500" dirty="0"/>
          </a:p>
          <a:p>
            <a:pPr marL="342900" indent="-342900">
              <a:buAutoNum type="arabicPeriod" startAt="4"/>
            </a:pPr>
            <a:r>
              <a:rPr lang="en-US" altLang="ko-KR" sz="1500" dirty="0" smtClean="0"/>
              <a:t>After </a:t>
            </a:r>
            <a:r>
              <a:rPr lang="en-US" altLang="ko-KR" sz="1500" dirty="0"/>
              <a:t>initialization, it goes through the steps of </a:t>
            </a:r>
            <a:r>
              <a:rPr lang="en-US" altLang="ko-KR" sz="1500" dirty="0" err="1"/>
              <a:t>Evalution</a:t>
            </a:r>
            <a:r>
              <a:rPr lang="en-US" altLang="ko-KR" sz="1500" dirty="0"/>
              <a:t>, Selection, and Replace through an infinite loop and outputs the intermediate result in the 1000th execution unit</a:t>
            </a:r>
            <a:r>
              <a:rPr lang="en-US" altLang="ko-KR" sz="1500" dirty="0" smtClean="0"/>
              <a:t>.</a:t>
            </a:r>
          </a:p>
          <a:p>
            <a:pPr marL="342900" indent="-342900">
              <a:buAutoNum type="arabicPeriod" startAt="4"/>
            </a:pPr>
            <a:endParaRPr lang="en-US" altLang="ko-KR" sz="1500" dirty="0"/>
          </a:p>
          <a:p>
            <a:pPr marL="342900" indent="-342900">
              <a:buAutoNum type="arabicPeriod" startAt="4"/>
            </a:pPr>
            <a:r>
              <a:rPr lang="en-US" altLang="ko-KR" sz="1500" dirty="0" smtClean="0"/>
              <a:t>If </a:t>
            </a:r>
            <a:r>
              <a:rPr lang="en-US" altLang="ko-KR" sz="1500" dirty="0"/>
              <a:t>the same result as the input string is displayed, the final result is output and the loop is terminated.</a:t>
            </a:r>
            <a:endParaRPr lang="ko-KR" altLang="en-US" sz="1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114199"/>
            <a:ext cx="406826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6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GPU implementation / CUDA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17635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PU Source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060848"/>
            <a:ext cx="3816424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TILE_WIDTH is set to 32 (size of one block: 32*32).</a:t>
            </a:r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 startAt="2"/>
            </a:pPr>
            <a:r>
              <a:rPr lang="en-US" altLang="ko-KR" sz="1600" dirty="0" smtClean="0"/>
              <a:t>The </a:t>
            </a:r>
            <a:r>
              <a:rPr lang="en-US" altLang="ko-KR" sz="1600" dirty="0"/>
              <a:t>thread index is set to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and j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 startAt="2"/>
            </a:pPr>
            <a:endParaRPr lang="en-US" altLang="ko-KR" sz="1500" dirty="0" smtClean="0"/>
          </a:p>
          <a:p>
            <a:r>
              <a:rPr lang="en-US" altLang="ko-KR" sz="1500" dirty="0" smtClean="0"/>
              <a:t>3.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The </a:t>
            </a:r>
            <a:r>
              <a:rPr lang="en-US" altLang="ko-KR" sz="1600" dirty="0"/>
              <a:t>CPU generates random characters sequentially generated through a loop and stores them in array A.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04864"/>
            <a:ext cx="437197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87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GPU implementation / CUDA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17635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PU Source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060848"/>
            <a:ext cx="38164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"Replace" is executed row by row, only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, which is the thread index x, is set.</a:t>
            </a:r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 startAt="2"/>
            </a:pPr>
            <a:r>
              <a:rPr lang="en-US" altLang="ko-KR" sz="1600" dirty="0" smtClean="0"/>
              <a:t>In </a:t>
            </a:r>
            <a:r>
              <a:rPr lang="en-US" altLang="ko-KR" sz="1600" dirty="0"/>
              <a:t>the CPU, </a:t>
            </a:r>
            <a:r>
              <a:rPr lang="en-US" altLang="ko-KR" sz="1600" dirty="0" err="1"/>
              <a:t>nCut</a:t>
            </a:r>
            <a:r>
              <a:rPr lang="en-US" altLang="ko-KR" sz="1600" dirty="0"/>
              <a:t>, F, M, which were sequentially generated from 0 to MAX rows, are set in parallel through a loop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 startAt="2"/>
            </a:pPr>
            <a:endParaRPr lang="en-US" altLang="ko-KR" sz="1500" dirty="0" smtClean="0"/>
          </a:p>
          <a:p>
            <a:r>
              <a:rPr lang="en-US" altLang="ko-KR" sz="1500" dirty="0" smtClean="0"/>
              <a:t>3.    </a:t>
            </a:r>
            <a:r>
              <a:rPr lang="en-US" altLang="ko-KR" sz="1600" dirty="0" smtClean="0"/>
              <a:t>Store child strings in array A.</a:t>
            </a:r>
            <a:endParaRPr lang="en-US" altLang="ko-KR" sz="15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357774"/>
            <a:ext cx="4467225" cy="279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43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GPU implementation / CUDA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106400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PU Source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48672"/>
            <a:ext cx="432048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dirty="0" smtClean="0"/>
              <a:t>Allocate the required arrays and global memory of the GPU.</a:t>
            </a:r>
          </a:p>
          <a:p>
            <a:pPr marL="342900" indent="-342900">
              <a:buAutoNum type="arabicPeriod"/>
            </a:pPr>
            <a:endParaRPr lang="en-US" altLang="ko-KR" sz="1300" dirty="0"/>
          </a:p>
          <a:p>
            <a:pPr marL="342900" indent="-342900">
              <a:buAutoNum type="arabicPeriod" startAt="2"/>
            </a:pPr>
            <a:r>
              <a:rPr lang="en-US" altLang="ko-KR" sz="1300" dirty="0" smtClean="0"/>
              <a:t>dimGrid2 </a:t>
            </a:r>
            <a:r>
              <a:rPr lang="en-US" altLang="ko-KR" sz="1300" dirty="0"/>
              <a:t>is created in 1D and </a:t>
            </a:r>
            <a:r>
              <a:rPr lang="en-US" altLang="ko-KR" sz="1300" dirty="0" err="1"/>
              <a:t>dimGrid</a:t>
            </a:r>
            <a:r>
              <a:rPr lang="en-US" altLang="ko-KR" sz="1300" dirty="0"/>
              <a:t> is created in 2D</a:t>
            </a:r>
            <a:r>
              <a:rPr lang="en-US" altLang="ko-KR" sz="1300" dirty="0" smtClean="0"/>
              <a:t>.</a:t>
            </a:r>
          </a:p>
          <a:p>
            <a:pPr marL="342900" indent="-342900">
              <a:buAutoNum type="arabicPeriod" startAt="2"/>
            </a:pPr>
            <a:endParaRPr lang="en-US" altLang="ko-KR" sz="1300" dirty="0" smtClean="0"/>
          </a:p>
          <a:p>
            <a:pPr marL="342900" indent="-342900">
              <a:buAutoNum type="arabicPeriod" startAt="3"/>
            </a:pPr>
            <a:r>
              <a:rPr lang="en-US" altLang="ko-KR" sz="1300" dirty="0" smtClean="0"/>
              <a:t>dimGrid2 is used for the Replace function using only the x thread index, and </a:t>
            </a:r>
            <a:r>
              <a:rPr lang="en-US" altLang="ko-KR" sz="1300" dirty="0" err="1" smtClean="0"/>
              <a:t>dimGrid</a:t>
            </a:r>
            <a:r>
              <a:rPr lang="en-US" altLang="ko-KR" sz="1300" dirty="0" smtClean="0"/>
              <a:t> is used for the remaining kernel functions using the x, y thread index.</a:t>
            </a:r>
          </a:p>
          <a:p>
            <a:pPr marL="342900" indent="-342900">
              <a:buAutoNum type="arabicPeriod" startAt="3"/>
            </a:pPr>
            <a:endParaRPr lang="en-US" altLang="ko-KR" sz="1300" dirty="0"/>
          </a:p>
          <a:p>
            <a:pPr marL="342900" indent="-342900">
              <a:buAutoNum type="arabicPeriod" startAt="3"/>
            </a:pPr>
            <a:r>
              <a:rPr lang="en-US" altLang="ko-KR" sz="1300" dirty="0" smtClean="0"/>
              <a:t>Call </a:t>
            </a:r>
            <a:r>
              <a:rPr lang="en-US" altLang="ko-KR" sz="1300" dirty="0"/>
              <a:t>the Initialize kernel function to generate random characters and create an array</a:t>
            </a:r>
            <a:r>
              <a:rPr lang="en-US" altLang="ko-KR" sz="1300" dirty="0" smtClean="0"/>
              <a:t>.</a:t>
            </a:r>
          </a:p>
          <a:p>
            <a:pPr marL="342900" indent="-342900">
              <a:buAutoNum type="arabicPeriod" startAt="3"/>
            </a:pPr>
            <a:endParaRPr lang="en-US" altLang="ko-KR" sz="1300" dirty="0"/>
          </a:p>
          <a:p>
            <a:pPr marL="342900" indent="-342900">
              <a:buAutoNum type="arabicPeriod" startAt="3"/>
            </a:pPr>
            <a:r>
              <a:rPr lang="en-US" altLang="ko-KR" sz="1300" dirty="0" smtClean="0"/>
              <a:t>In </a:t>
            </a:r>
            <a:r>
              <a:rPr lang="en-US" altLang="ko-KR" sz="1300" dirty="0"/>
              <a:t>an infinite loop, it repeatedly executes the evaluation, selection, and replace (kernel function) functions, and outputs the intermediate result in the 1000th unit</a:t>
            </a:r>
            <a:r>
              <a:rPr lang="en-US" altLang="ko-KR" sz="1300" dirty="0" smtClean="0"/>
              <a:t>.</a:t>
            </a:r>
          </a:p>
          <a:p>
            <a:pPr marL="342900" indent="-342900">
              <a:buAutoNum type="arabicPeriod" startAt="3"/>
            </a:pPr>
            <a:endParaRPr lang="en-US" altLang="ko-KR" sz="1300" dirty="0"/>
          </a:p>
          <a:p>
            <a:pPr marL="342900" indent="-342900">
              <a:buAutoNum type="arabicPeriod" startAt="3"/>
            </a:pPr>
            <a:r>
              <a:rPr lang="en-US" altLang="ko-KR" sz="1300" dirty="0" smtClean="0"/>
              <a:t>When </a:t>
            </a:r>
            <a:r>
              <a:rPr lang="en-US" altLang="ko-KR" sz="1300" dirty="0"/>
              <a:t>the same result as the input string is displayed, the final result is output and the loop is terminated.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12776"/>
            <a:ext cx="3024336" cy="174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59557"/>
            <a:ext cx="3024335" cy="159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751755"/>
            <a:ext cx="3024335" cy="172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409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475" y="689016"/>
            <a:ext cx="8554805" cy="939784"/>
          </a:xfrm>
        </p:spPr>
        <p:txBody>
          <a:bodyPr>
            <a:normAutofit fontScale="90000"/>
          </a:bodyPr>
          <a:lstStyle/>
          <a:p>
            <a:r>
              <a:rPr lang="en-US" altLang="ko-KR" sz="3900" dirty="0" smtClean="0"/>
              <a:t>CPU(C++) </a:t>
            </a:r>
            <a:r>
              <a:rPr lang="en-US" altLang="ko-KR" sz="3900" dirty="0"/>
              <a:t>vs </a:t>
            </a:r>
            <a:r>
              <a:rPr lang="en-US" altLang="ko-KR" sz="3900" dirty="0" smtClean="0"/>
              <a:t>GPU(CUDA) performance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xmlns="" id="{B48F645C-01AA-4DD9-B26C-90BFBD051C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4830245"/>
              </p:ext>
            </p:extLst>
          </p:nvPr>
        </p:nvGraphicFramePr>
        <p:xfrm>
          <a:off x="683568" y="2924944"/>
          <a:ext cx="5112568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608512" cy="85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24128" y="2204864"/>
            <a:ext cx="331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The CPU time required increases exponentially as data increases linearly.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The </a:t>
            </a:r>
            <a:r>
              <a:rPr lang="en-US" altLang="ko-KR" dirty="0"/>
              <a:t>GPU takes almost a certain amount of time until the number of data becomes larger than the number of threads (CUDA cores).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6096" y="5661248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CPU : Intel I5-8500</a:t>
            </a:r>
          </a:p>
          <a:p>
            <a:r>
              <a:rPr lang="en-US" altLang="ko-KR" dirty="0" smtClean="0"/>
              <a:t>GPU : Gigabyte RTX 2060 </a:t>
            </a:r>
            <a:r>
              <a:rPr lang="en-US" altLang="ko-KR" dirty="0"/>
              <a:t>D6 6GB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63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475" y="2993272"/>
            <a:ext cx="8554805" cy="939784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3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The father of the original Genetic Algorithm was</a:t>
            </a:r>
          </a:p>
          <a:p>
            <a:pPr marL="0" indent="0">
              <a:buNone/>
            </a:pPr>
            <a:r>
              <a:rPr lang="en-US" altLang="ko-KR" dirty="0"/>
              <a:t>John Holland </a:t>
            </a:r>
            <a:r>
              <a:rPr lang="en-US" altLang="ko-KR" dirty="0" smtClean="0"/>
              <a:t>who </a:t>
            </a:r>
            <a:r>
              <a:rPr lang="en-US" altLang="ko-KR" dirty="0"/>
              <a:t>invented it in the early 1970's.</a:t>
            </a:r>
          </a:p>
          <a:p>
            <a:r>
              <a:rPr lang="en-US" altLang="ko-KR" dirty="0"/>
              <a:t> Is </a:t>
            </a:r>
            <a:r>
              <a:rPr lang="en-US" altLang="ko-KR" dirty="0" smtClean="0"/>
              <a:t>a search heuristic that </a:t>
            </a:r>
            <a:r>
              <a:rPr lang="en-US" altLang="ko-KR" dirty="0"/>
              <a:t>mimics the process of natural evolution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The </a:t>
            </a:r>
            <a:r>
              <a:rPr lang="en-US" altLang="ko-KR" dirty="0"/>
              <a:t>idea with GA is to use this power of </a:t>
            </a:r>
            <a:r>
              <a:rPr lang="en-US" altLang="ko-KR" dirty="0" smtClean="0"/>
              <a:t>evolution to </a:t>
            </a:r>
            <a:r>
              <a:rPr lang="en-US" altLang="ko-KR" dirty="0"/>
              <a:t>solve </a:t>
            </a:r>
            <a:r>
              <a:rPr lang="en-US" altLang="ko-KR" dirty="0" smtClean="0"/>
              <a:t>optimization problems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r>
              <a:rPr lang="en-US" altLang="ko-KR" dirty="0" smtClean="0"/>
              <a:t>Although</a:t>
            </a:r>
            <a:r>
              <a:rPr lang="en-US" altLang="ko-KR" dirty="0"/>
              <a:t> randomized, GAs are by no </a:t>
            </a:r>
            <a:r>
              <a:rPr lang="en-US" altLang="ko-KR" dirty="0" smtClean="0"/>
              <a:t>means random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Exploit historical information to direct </a:t>
            </a:r>
            <a:r>
              <a:rPr lang="en-US" altLang="ko-KR" dirty="0" smtClean="0"/>
              <a:t>the search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Parallel Genetic Algorithms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73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GA’s are usually more time consuming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Not too fast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Traditional algorithms can handle only</a:t>
            </a:r>
          </a:p>
          <a:p>
            <a:pPr marL="0" indent="0">
              <a:buNone/>
            </a:pPr>
            <a:r>
              <a:rPr lang="en-US" altLang="ko-KR" dirty="0" smtClean="0"/>
              <a:t> “</a:t>
            </a:r>
            <a:r>
              <a:rPr lang="en-US" altLang="ko-KR" dirty="0"/>
              <a:t>well behaved” functions.</a:t>
            </a:r>
          </a:p>
          <a:p>
            <a:r>
              <a:rPr lang="en-US" altLang="ko-KR" dirty="0"/>
              <a:t>Algorithms may converge to </a:t>
            </a:r>
            <a:r>
              <a:rPr lang="en-US" altLang="ko-KR" dirty="0" smtClean="0"/>
              <a:t>sub-optimal solutions.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Parallel GA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70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Roughly speaking, there are two kinds of PGAs</a:t>
            </a:r>
          </a:p>
          <a:p>
            <a:pPr marL="0" indent="0">
              <a:buNone/>
            </a:pPr>
            <a:r>
              <a:rPr lang="en-US" altLang="ko-KR" dirty="0" smtClean="0"/>
              <a:t> -One is to speedup GAs through parallelization without changing their properties (say, the convergence).</a:t>
            </a:r>
          </a:p>
          <a:p>
            <a:endParaRPr lang="en-US" altLang="ko-KR" dirty="0"/>
          </a:p>
          <a:p>
            <a:r>
              <a:rPr lang="en-US" altLang="ko-KR" dirty="0" smtClean="0"/>
              <a:t>Another </a:t>
            </a:r>
            <a:r>
              <a:rPr lang="en-US" altLang="ko-KR" dirty="0"/>
              <a:t>one is to change GAs to make </a:t>
            </a:r>
            <a:r>
              <a:rPr lang="en-US" altLang="ko-KR" dirty="0" smtClean="0"/>
              <a:t>them more </a:t>
            </a:r>
            <a:r>
              <a:rPr lang="en-US" altLang="ko-KR" dirty="0"/>
              <a:t>suitable for parallel computation, and </a:t>
            </a:r>
            <a:r>
              <a:rPr lang="en-US" altLang="ko-KR" dirty="0" smtClean="0"/>
              <a:t>at the </a:t>
            </a:r>
            <a:r>
              <a:rPr lang="en-US" altLang="ko-KR" dirty="0"/>
              <a:t>same time, to make them better (say, </a:t>
            </a:r>
            <a:r>
              <a:rPr lang="en-US" altLang="ko-KR" dirty="0" smtClean="0"/>
              <a:t>to converge </a:t>
            </a:r>
            <a:r>
              <a:rPr lang="en-US" altLang="ko-KR" dirty="0"/>
              <a:t>more quickly, to prevent the </a:t>
            </a:r>
            <a:r>
              <a:rPr lang="en-US" altLang="ko-KR" dirty="0" smtClean="0"/>
              <a:t>evolution from </a:t>
            </a:r>
            <a:r>
              <a:rPr lang="en-US" altLang="ko-KR" dirty="0"/>
              <a:t>pre-mature problem, and so on).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Parallel GA a Solution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72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Expression of the gene, which is a data structure, to solve.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Some </a:t>
            </a:r>
            <a:r>
              <a:rPr lang="en-US" altLang="ko-KR" dirty="0"/>
              <a:t>sort of string matching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The goal is to represent the same gene as the string entered through the evolution process.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Algorithm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27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CPU implementation / </a:t>
            </a:r>
            <a:r>
              <a:rPr lang="en-US" altLang="ko-KR" dirty="0"/>
              <a:t>C</a:t>
            </a:r>
            <a:r>
              <a:rPr lang="en-US" altLang="ko-KR" dirty="0" smtClean="0"/>
              <a:t>++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9D732FA-0A88-467A-A83E-C5FC8F1429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2132856"/>
            <a:ext cx="4569442" cy="43601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3968" y="17635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CPU Source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556792"/>
            <a:ext cx="3816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The initialization function is a function that takes a character array A and an integer variable </a:t>
            </a:r>
            <a:r>
              <a:rPr lang="en-US" altLang="ko-KR" dirty="0" err="1" smtClean="0"/>
              <a:t>nLength</a:t>
            </a:r>
            <a:r>
              <a:rPr lang="en-US" altLang="ko-KR" dirty="0" smtClean="0"/>
              <a:t> as parameters, and stores an array (gene) in an array.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2.  (</a:t>
            </a:r>
            <a:r>
              <a:rPr lang="en-US" altLang="ko-KR" dirty="0" err="1"/>
              <a:t>nLength</a:t>
            </a:r>
            <a:r>
              <a:rPr lang="en-US" altLang="ko-KR" dirty="0"/>
              <a:t>*MAX) alphabet according to ASCII code, Space ('‘) characters are randomly generated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3.  The generated random characters are stored in array A.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43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CPU implementation</a:t>
            </a:r>
            <a:r>
              <a:rPr lang="en-US" altLang="ko-KR" dirty="0"/>
              <a:t> / C++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556792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 The Evaluation function is a step to evaluate, that is, score a gene (string).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5"/>
            </a:pPr>
            <a:r>
              <a:rPr lang="en-US" altLang="ko-KR" dirty="0" smtClean="0"/>
              <a:t>Considering that the array A represents a matrix with MAX rows and </a:t>
            </a:r>
            <a:r>
              <a:rPr lang="en-US" altLang="ko-KR" dirty="0" err="1" smtClean="0"/>
              <a:t>nLength</a:t>
            </a:r>
            <a:r>
              <a:rPr lang="en-US" altLang="ko-KR" dirty="0" smtClean="0"/>
              <a:t> columns as a one-dimensional array, if the characters in A and the input characters are the same, then increase the </a:t>
            </a:r>
            <a:r>
              <a:rPr lang="en-US" altLang="ko-KR" dirty="0" err="1" smtClean="0"/>
              <a:t>nSum</a:t>
            </a:r>
            <a:r>
              <a:rPr lang="en-US" altLang="ko-KR" dirty="0" smtClean="0"/>
              <a:t> value.</a:t>
            </a:r>
          </a:p>
          <a:p>
            <a:pPr marL="342900" indent="-342900">
              <a:buAutoNum type="arabicPeriod" startAt="5"/>
            </a:pPr>
            <a:endParaRPr lang="en-US" altLang="ko-KR" dirty="0" smtClean="0"/>
          </a:p>
          <a:p>
            <a:pPr marL="342900" indent="-342900">
              <a:buAutoNum type="arabicPeriod" startAt="6"/>
            </a:pPr>
            <a:r>
              <a:rPr lang="en-US" altLang="ko-KR" dirty="0" err="1" smtClean="0"/>
              <a:t>nSum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/>
              <a:t>] is an evaluation of the score of the random character string in the </a:t>
            </a:r>
            <a:r>
              <a:rPr lang="en-US" altLang="ko-KR" dirty="0" err="1"/>
              <a:t>i-th</a:t>
            </a:r>
            <a:r>
              <a:rPr lang="en-US" altLang="ko-KR" dirty="0"/>
              <a:t> row of array A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342900" indent="-342900">
              <a:buAutoNum type="arabicPeriod" startAt="6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19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CPU implementation</a:t>
            </a:r>
            <a:r>
              <a:rPr lang="en-US" altLang="ko-KR" dirty="0"/>
              <a:t> / C++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17635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CPU Source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37049"/>
            <a:ext cx="38164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The selection function is the step of selecting a dominant gene, that is, selecting a character string that is evaluated with a high score.</a:t>
            </a:r>
          </a:p>
          <a:p>
            <a:endParaRPr lang="en-US" altLang="ko-KR" dirty="0"/>
          </a:p>
          <a:p>
            <a:r>
              <a:rPr lang="en-US" altLang="ko-KR" dirty="0" smtClean="0"/>
              <a:t>2.   Create </a:t>
            </a:r>
            <a:r>
              <a:rPr lang="en-US" altLang="ko-KR" dirty="0" err="1" smtClean="0"/>
              <a:t>nSamList</a:t>
            </a:r>
            <a:r>
              <a:rPr lang="en-US" altLang="ko-KR" dirty="0" smtClean="0"/>
              <a:t> as many as SAM of the number of genes to be sampled, and store as many SAMs as the </a:t>
            </a:r>
            <a:r>
              <a:rPr lang="en-US" altLang="ko-KR" dirty="0" err="1" smtClean="0"/>
              <a:t>nSum</a:t>
            </a:r>
            <a:r>
              <a:rPr lang="en-US" altLang="ko-KR" dirty="0" smtClean="0"/>
              <a:t> value in descending order.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  The character of array A corresponding to the index of </a:t>
            </a:r>
            <a:r>
              <a:rPr lang="en-US" altLang="ko-KR" dirty="0" err="1" smtClean="0"/>
              <a:t>nSamList</a:t>
            </a:r>
            <a:r>
              <a:rPr lang="en-US" altLang="ko-KR" dirty="0" smtClean="0"/>
              <a:t> is stored in </a:t>
            </a:r>
            <a:r>
              <a:rPr lang="en-US" altLang="ko-KR" dirty="0" err="1" smtClean="0"/>
              <a:t>BackUp</a:t>
            </a:r>
            <a:r>
              <a:rPr lang="en-US" altLang="ko-KR" dirty="0" smtClean="0"/>
              <a:t> as an array.</a:t>
            </a:r>
          </a:p>
          <a:p>
            <a:endParaRPr lang="en-US" altLang="ko-KR" dirty="0"/>
          </a:p>
          <a:p>
            <a:r>
              <a:rPr lang="en-US" altLang="ko-KR" dirty="0" smtClean="0"/>
              <a:t>4.   Through </a:t>
            </a:r>
            <a:r>
              <a:rPr lang="en-US" altLang="ko-KR" dirty="0"/>
              <a:t>this process, superior genes (higher scores) survive later.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044C70F-66F1-4BE8-9F8A-D301890C933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2132856"/>
            <a:ext cx="4060317" cy="420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4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CPU implementation</a:t>
            </a:r>
            <a:r>
              <a:rPr lang="en-US" altLang="ko-KR" dirty="0"/>
              <a:t> / C++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17635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CPU Source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37049"/>
            <a:ext cx="38164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The </a:t>
            </a:r>
            <a:r>
              <a:rPr lang="en-US" altLang="ko-KR" dirty="0"/>
              <a:t>Replace function is the step of generating offspring genes through parent genes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 smtClean="0"/>
              <a:t>The integer part (F) and the parent (M) are randomly determined in a string row to be selected as the parent or parent.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 The </a:t>
            </a:r>
            <a:r>
              <a:rPr lang="en-US" altLang="ko-KR" dirty="0"/>
              <a:t>integer </a:t>
            </a:r>
            <a:r>
              <a:rPr lang="en-US" altLang="ko-KR" dirty="0" err="1"/>
              <a:t>nCut</a:t>
            </a:r>
            <a:r>
              <a:rPr lang="en-US" altLang="ko-KR" dirty="0"/>
              <a:t> randomly determines how many genes are inherited from the parent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4.   The </a:t>
            </a:r>
            <a:r>
              <a:rPr lang="en-US" altLang="ko-KR" dirty="0"/>
              <a:t>new offspring inherits strings as many as </a:t>
            </a:r>
            <a:r>
              <a:rPr lang="en-US" altLang="ko-KR" dirty="0" err="1"/>
              <a:t>nCut</a:t>
            </a:r>
            <a:r>
              <a:rPr lang="en-US" altLang="ko-KR" dirty="0"/>
              <a:t> left from F gene and as much as </a:t>
            </a:r>
            <a:r>
              <a:rPr lang="en-US" altLang="ko-KR" dirty="0" err="1"/>
              <a:t>nLength-nCut</a:t>
            </a:r>
            <a:r>
              <a:rPr lang="en-US" altLang="ko-KR" dirty="0"/>
              <a:t> from M gene and stores them in the A sequence.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600DDAF-27B5-4A1E-A401-050CB95F02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2204864"/>
            <a:ext cx="343134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16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204</TotalTime>
  <Words>843</Words>
  <Application>Microsoft Office PowerPoint</Application>
  <PresentationFormat>화면 슬라이드 쇼(4:3)</PresentationFormat>
  <Paragraphs>110</Paragraphs>
  <Slides>15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고구려 벽화</vt:lpstr>
      <vt:lpstr> 유전알고리즘을 이용한 병렬프로그래밍</vt:lpstr>
      <vt:lpstr>Parallel Genetic Algorithms</vt:lpstr>
      <vt:lpstr>Why Parallel GA ?</vt:lpstr>
      <vt:lpstr>Parallel GA a Solution</vt:lpstr>
      <vt:lpstr>Algorithm implementation</vt:lpstr>
      <vt:lpstr>CPU implementation / C++</vt:lpstr>
      <vt:lpstr>CPU implementation / C++</vt:lpstr>
      <vt:lpstr>CPU implementation / C++</vt:lpstr>
      <vt:lpstr>CPU implementation / C++</vt:lpstr>
      <vt:lpstr>CPU implementation / C++</vt:lpstr>
      <vt:lpstr>GPU implementation / CUDA</vt:lpstr>
      <vt:lpstr>GPU implementation / CUDA</vt:lpstr>
      <vt:lpstr>GPU implementation / CUDA</vt:lpstr>
      <vt:lpstr>CPU(C++) vs GPU(CUDA) performance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캡스톤디자인(II)</dc:title>
  <dc:creator>황창국</dc:creator>
  <cp:lastModifiedBy>황창국</cp:lastModifiedBy>
  <cp:revision>44</cp:revision>
  <dcterms:created xsi:type="dcterms:W3CDTF">2020-11-10T16:19:39Z</dcterms:created>
  <dcterms:modified xsi:type="dcterms:W3CDTF">2021-08-03T15:35:58Z</dcterms:modified>
</cp:coreProperties>
</file>