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86" r:id="rId5"/>
    <p:sldId id="287" r:id="rId6"/>
    <p:sldId id="288" r:id="rId7"/>
    <p:sldId id="285" r:id="rId8"/>
    <p:sldId id="258" r:id="rId9"/>
    <p:sldId id="292" r:id="rId10"/>
    <p:sldId id="291" r:id="rId11"/>
    <p:sldId id="279" r:id="rId12"/>
    <p:sldId id="289" r:id="rId13"/>
    <p:sldId id="293" r:id="rId14"/>
    <p:sldId id="294" r:id="rId15"/>
    <p:sldId id="295" r:id="rId16"/>
    <p:sldId id="296" r:id="rId17"/>
    <p:sldId id="297" r:id="rId18"/>
    <p:sldId id="298" r:id="rId19"/>
    <p:sldId id="28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77" autoAdjust="0"/>
    <p:restoredTop sz="94689" autoAdjust="0"/>
  </p:normalViewPr>
  <p:slideViewPr>
    <p:cSldViewPr>
      <p:cViewPr varScale="1">
        <p:scale>
          <a:sx n="66" d="100"/>
          <a:sy n="66" d="100"/>
        </p:scale>
        <p:origin x="-10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6D60B-8733-4405-8F44-B78C84992CB2}" type="datetimeFigureOut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589E0-7824-4272-90B9-8E117F3344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6856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5E468-2909-4B1E-9922-002257A3D0B4}" type="datetimeFigureOut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046A6-6066-4E19-8F78-6037243A83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6189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046A6-6066-4E19-8F78-6037243A838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DEB-A343-4135-82A9-729E80536692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0FB-07F8-4294-9870-E7CADBF3A319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8B74-2903-4F7B-89A4-B2E7D702F7C7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7A8-F548-4419-B224-1F9C307B49DC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788F-B96E-456F-88A6-4280B4C64C95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1E7-FBFD-4F73-9F6B-313C0EDD1A88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0991-E7E3-4FF5-BA43-95A54519E504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07-C9B8-492D-BAE1-CADC119E58BB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778C-C7DD-4129-A717-1BA270D41C97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A91-3DE9-40C8-AECA-84F6AFEC837D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7B15-CF23-4212-9C64-EA17C07402BB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533F99-7E0C-430D-B7CA-A2C0203B5EB7}" type="datetime1">
              <a:rPr lang="ko-KR" altLang="en-US" smtClean="0"/>
              <a:pPr/>
              <a:t>2011-06-19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D9AB1D-16A2-416E-A298-CB03CE5AD06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ARP_Project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000133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dirty="0">
                <a:effectLst/>
              </a:rPr>
              <a:t>ARP(Address Resolution Protocol</a:t>
            </a:r>
            <a:r>
              <a:rPr lang="en-US" altLang="ko-KR" sz="4400" dirty="0" smtClean="0">
                <a:effectLst/>
              </a:rPr>
              <a:t>)</a:t>
            </a:r>
            <a:br>
              <a:rPr lang="en-US" altLang="ko-KR" sz="4400" dirty="0" smtClean="0">
                <a:effectLst/>
              </a:rPr>
            </a:br>
            <a:r>
              <a:rPr lang="en-US" altLang="ko-KR" sz="4400" dirty="0" smtClean="0">
                <a:effectLst/>
              </a:rPr>
              <a:t>Project</a:t>
            </a:r>
            <a:endParaRPr lang="ko-KR" altLang="en-US" sz="4000" dirty="0"/>
          </a:p>
        </p:txBody>
      </p:sp>
      <p:pic>
        <p:nvPicPr>
          <p:cNvPr id="5" name="그림 4" descr="B_1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1" y="2564904"/>
            <a:ext cx="2319781" cy="2643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5354632"/>
            <a:ext cx="639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Dept. of Computer and Information </a:t>
            </a:r>
            <a:r>
              <a:rPr lang="en-US" altLang="ko-KR" dirty="0" smtClean="0"/>
              <a:t>Science</a:t>
            </a:r>
          </a:p>
          <a:p>
            <a:pPr algn="r"/>
            <a:r>
              <a:rPr lang="en-US" altLang="ko-KR" dirty="0" smtClean="0"/>
              <a:t> </a:t>
            </a:r>
            <a:r>
              <a:rPr lang="en-US" altLang="ko-KR" dirty="0"/>
              <a:t>College of Science and Technology</a:t>
            </a:r>
          </a:p>
          <a:p>
            <a:pPr algn="r"/>
            <a:r>
              <a:rPr lang="en-US" altLang="ko-KR" dirty="0" smtClean="0"/>
              <a:t>                                                 </a:t>
            </a:r>
            <a:r>
              <a:rPr lang="ko-KR" altLang="en-US" dirty="0" smtClean="0"/>
              <a:t>김용채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이대현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 설명선 3"/>
          <p:cNvSpPr/>
          <p:nvPr/>
        </p:nvSpPr>
        <p:spPr>
          <a:xfrm>
            <a:off x="395536" y="1196752"/>
            <a:ext cx="8352928" cy="1440160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5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월 중순 </a:t>
            </a:r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: 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프로젝트 공지</a:t>
            </a:r>
            <a:endParaRPr lang="ko-KR" altLang="en-US" sz="4400" dirty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5" name="아래쪽 화살표 설명선 4"/>
          <p:cNvSpPr/>
          <p:nvPr/>
        </p:nvSpPr>
        <p:spPr>
          <a:xfrm>
            <a:off x="406385" y="2708920"/>
            <a:ext cx="8352928" cy="1440160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5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월 중순 </a:t>
            </a:r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~ 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말 </a:t>
            </a:r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: ARP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 학습</a:t>
            </a:r>
            <a:endParaRPr lang="ko-KR" altLang="en-US" sz="4400" dirty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6" name="아래쪽 화살표 설명선 5"/>
          <p:cNvSpPr/>
          <p:nvPr/>
        </p:nvSpPr>
        <p:spPr>
          <a:xfrm>
            <a:off x="406385" y="4221088"/>
            <a:ext cx="8352928" cy="1440160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6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월 초 </a:t>
            </a:r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~ 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중순 </a:t>
            </a:r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: 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자료수집</a:t>
            </a:r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및 코딩</a:t>
            </a:r>
            <a:endParaRPr lang="ko-KR" altLang="en-US" sz="4400" dirty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5733256"/>
            <a:ext cx="82809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~ 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발표 </a:t>
            </a:r>
            <a:r>
              <a:rPr lang="en-US" altLang="ko-KR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: </a:t>
            </a:r>
            <a:r>
              <a:rPr lang="ko-KR" altLang="en-US" sz="44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오류 수정 및 발표자료 제작</a:t>
            </a:r>
            <a:endParaRPr lang="ko-KR" altLang="en-US" sz="4400" dirty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0034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 계획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개발환경</a:t>
            </a:r>
            <a:endParaRPr lang="ko-KR" altLang="en-US" sz="36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442247"/>
          </a:xfrm>
        </p:spPr>
        <p:txBody>
          <a:bodyPr/>
          <a:lstStyle/>
          <a:p>
            <a:r>
              <a:rPr lang="en-US" altLang="ko-KR" dirty="0" smtClean="0"/>
              <a:t>OS</a:t>
            </a:r>
          </a:p>
          <a:p>
            <a:pPr lvl="1"/>
            <a:r>
              <a:rPr lang="en-US" altLang="ko-KR" dirty="0" smtClean="0"/>
              <a:t>Window 7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Compiler</a:t>
            </a:r>
          </a:p>
          <a:p>
            <a:pPr lvl="1"/>
            <a:r>
              <a:rPr lang="en-US" altLang="ko-KR" dirty="0" smtClean="0"/>
              <a:t>Visual Studio 2008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83968" y="1412777"/>
            <a:ext cx="2077690" cy="244827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472269" y="4221088"/>
            <a:ext cx="1533770" cy="230425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기본화면</a:t>
            </a:r>
            <a:endParaRPr lang="ko-KR" altLang="en-US" sz="3600" dirty="0"/>
          </a:p>
        </p:txBody>
      </p:sp>
      <p:pic>
        <p:nvPicPr>
          <p:cNvPr id="1026" name="Picture 2" descr="C:\Users\L\Pictures\ARP_Project\기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309710"/>
            <a:ext cx="4943476" cy="5334000"/>
          </a:xfrm>
          <a:prstGeom prst="rect">
            <a:avLst/>
          </a:prstGeom>
          <a:noFill/>
        </p:spPr>
      </p:pic>
      <p:sp>
        <p:nvSpPr>
          <p:cNvPr id="5" name="타원형 설명선 4"/>
          <p:cNvSpPr/>
          <p:nvPr/>
        </p:nvSpPr>
        <p:spPr>
          <a:xfrm>
            <a:off x="6858016" y="1285860"/>
            <a:ext cx="2143140" cy="1357322"/>
          </a:xfrm>
          <a:prstGeom prst="wedgeEllipseCallout">
            <a:avLst>
              <a:gd name="adj1" fmla="val -66824"/>
              <a:gd name="adj2" fmla="val 7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2330" y="164305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패킷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전송모습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>
          <a:xfrm>
            <a:off x="0" y="3643314"/>
            <a:ext cx="2143140" cy="1357322"/>
          </a:xfrm>
          <a:prstGeom prst="wedgeEllipseCallout">
            <a:avLst>
              <a:gd name="adj1" fmla="val 43697"/>
              <a:gd name="adj2" fmla="val 770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00050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캐시테이블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Free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5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기본화면</a:t>
            </a:r>
            <a:endParaRPr lang="ko-KR" altLang="en-US" sz="3600" dirty="0"/>
          </a:p>
        </p:txBody>
      </p:sp>
      <p:pic>
        <p:nvPicPr>
          <p:cNvPr id="2051" name="Picture 3" descr="C:\Users\L\Pictures\ARP_Project\브로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071546"/>
            <a:ext cx="4943476" cy="5334001"/>
          </a:xfrm>
          <a:prstGeom prst="rect">
            <a:avLst/>
          </a:prstGeom>
          <a:noFill/>
        </p:spPr>
      </p:pic>
      <p:sp>
        <p:nvSpPr>
          <p:cNvPr id="6" name="타원형 설명선 5"/>
          <p:cNvSpPr/>
          <p:nvPr/>
        </p:nvSpPr>
        <p:spPr>
          <a:xfrm>
            <a:off x="714348" y="1714488"/>
            <a:ext cx="2143140" cy="1357322"/>
          </a:xfrm>
          <a:prstGeom prst="wedgeEllipseCallout">
            <a:avLst>
              <a:gd name="adj1" fmla="val 89962"/>
              <a:gd name="adj2" fmla="val 933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2000240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Send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클릭 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브로드캐스팅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5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L\Pictures\ARP_Project\팬딩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023957"/>
            <a:ext cx="4943475" cy="5334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기본화면</a:t>
            </a:r>
            <a:endParaRPr lang="ko-KR" altLang="en-US" sz="3600" dirty="0"/>
          </a:p>
        </p:txBody>
      </p:sp>
      <p:sp>
        <p:nvSpPr>
          <p:cNvPr id="5" name="타원형 설명선 4"/>
          <p:cNvSpPr/>
          <p:nvPr/>
        </p:nvSpPr>
        <p:spPr>
          <a:xfrm>
            <a:off x="714348" y="1714488"/>
            <a:ext cx="2143140" cy="1357322"/>
          </a:xfrm>
          <a:prstGeom prst="wedgeEllipseCallout">
            <a:avLst>
              <a:gd name="adj1" fmla="val 89962"/>
              <a:gd name="adj2" fmla="val 933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92880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해당하는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호스트에서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응답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5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L\Pictures\ARP_Project\리졸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142984"/>
            <a:ext cx="4943476" cy="5334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기본화면</a:t>
            </a:r>
            <a:endParaRPr lang="ko-KR" altLang="en-US" sz="3600" dirty="0"/>
          </a:p>
        </p:txBody>
      </p:sp>
      <p:sp>
        <p:nvSpPr>
          <p:cNvPr id="5" name="타원형 설명선 4"/>
          <p:cNvSpPr/>
          <p:nvPr/>
        </p:nvSpPr>
        <p:spPr>
          <a:xfrm>
            <a:off x="714348" y="1714488"/>
            <a:ext cx="2143140" cy="1357322"/>
          </a:xfrm>
          <a:prstGeom prst="wedgeEllipseCallout">
            <a:avLst>
              <a:gd name="adj1" fmla="val 89962"/>
              <a:gd name="adj2" fmla="val 933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000240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캐시테이블에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기록 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Timer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작동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5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\Pictures\ARP_Project\프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142984"/>
            <a:ext cx="4943475" cy="5334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기본화면</a:t>
            </a:r>
            <a:endParaRPr lang="ko-KR" altLang="en-US" sz="3600" dirty="0"/>
          </a:p>
        </p:txBody>
      </p:sp>
      <p:sp>
        <p:nvSpPr>
          <p:cNvPr id="5" name="타원형 설명선 4"/>
          <p:cNvSpPr/>
          <p:nvPr/>
        </p:nvSpPr>
        <p:spPr>
          <a:xfrm>
            <a:off x="785786" y="2571744"/>
            <a:ext cx="2143140" cy="1357322"/>
          </a:xfrm>
          <a:prstGeom prst="wedgeEllipseCallout">
            <a:avLst>
              <a:gd name="adj1" fmla="val 76417"/>
              <a:gd name="adj2" fmla="val 1093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2786058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타임아웃 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캐시테이블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Free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5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\Pictures\ARP_Project\멀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214422"/>
            <a:ext cx="4943475" cy="5334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기본화면</a:t>
            </a:r>
            <a:endParaRPr lang="ko-KR" altLang="en-US" sz="3600" dirty="0"/>
          </a:p>
        </p:txBody>
      </p:sp>
      <p:sp>
        <p:nvSpPr>
          <p:cNvPr id="5" name="타원형 설명선 4"/>
          <p:cNvSpPr/>
          <p:nvPr/>
        </p:nvSpPr>
        <p:spPr>
          <a:xfrm>
            <a:off x="428596" y="3143248"/>
            <a:ext cx="2143140" cy="1357322"/>
          </a:xfrm>
          <a:prstGeom prst="wedgeEllipseCallout">
            <a:avLst>
              <a:gd name="adj1" fmla="val 89962"/>
              <a:gd name="adj2" fmla="val 933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357562"/>
            <a:ext cx="1547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개까지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기록 가능한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캐시테이블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5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말로만 듣던 </a:t>
            </a:r>
            <a:r>
              <a:rPr lang="en-US" altLang="ko-KR" dirty="0" smtClean="0"/>
              <a:t>ARP </a:t>
            </a:r>
            <a:r>
              <a:rPr lang="ko-KR" altLang="en-US" dirty="0" smtClean="0"/>
              <a:t>프로토콜을 직접 구현하는 프로젝트를 수행하면서 기본이 얼마나 중요한지 다시 느끼게 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기능은 이미 헤더파일에 구현이 되어있는 상태이므로 그것을 가져다 활용만 하면 되는데 그것이 생각보다 어려웠다</a:t>
            </a:r>
            <a:r>
              <a:rPr lang="en-US" altLang="ko-KR" dirty="0" smtClean="0"/>
              <a:t>. Win32 API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코딩하였는데</a:t>
            </a:r>
            <a:r>
              <a:rPr lang="ko-KR" altLang="en-US" dirty="0" smtClean="0"/>
              <a:t> 요즘 언어가 얼마나 편한지 다시 한번 느꼈다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구현하면서 </a:t>
            </a:r>
            <a:r>
              <a:rPr lang="en-US" altLang="ko-KR" dirty="0" smtClean="0"/>
              <a:t>ARP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어떻게 전송되고 캐시테이블에 기록이 되어지는 과정이 머리 속에 각인되었다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생소하였던 </a:t>
            </a:r>
            <a:r>
              <a:rPr lang="en-US" altLang="ko-KR" dirty="0" smtClean="0"/>
              <a:t>ARP</a:t>
            </a:r>
            <a:r>
              <a:rPr lang="ko-KR" altLang="en-US" dirty="0" smtClean="0"/>
              <a:t>프로토콜을 잘 이해한 거 같아서 만족스러운 프로젝트였다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자기 평가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5984" y="2357430"/>
            <a:ext cx="45929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2" action="ppaction://hlinkfile"/>
              </a:rPr>
              <a:t>Q&amp;A  </a:t>
            </a:r>
            <a:r>
              <a:rPr lang="ko-KR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2" action="ppaction://hlinkfile"/>
              </a:rPr>
              <a:t>및</a:t>
            </a:r>
            <a:endParaRPr lang="en-US" altLang="ko-KR" sz="5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hlinkClick r:id="rId2" action="ppaction://hlinkfile"/>
            </a:endParaRPr>
          </a:p>
          <a:p>
            <a:pPr algn="ctr"/>
            <a:r>
              <a:rPr lang="ko-KR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hlinkClick r:id="rId2" action="ppaction://hlinkfile"/>
              </a:rPr>
              <a:t> 프로그램 시연</a:t>
            </a:r>
            <a:endParaRPr lang="ko-KR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80696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CONTENTS</a:t>
            </a:r>
            <a:endParaRPr lang="ko-KR" altLang="en-US" sz="3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884076" y="1700808"/>
            <a:ext cx="7360332" cy="4032448"/>
            <a:chOff x="894420" y="1700808"/>
            <a:chExt cx="7360332" cy="4032448"/>
          </a:xfrm>
        </p:grpSpPr>
        <p:sp>
          <p:nvSpPr>
            <p:cNvPr id="5" name="자유형 4"/>
            <p:cNvSpPr/>
            <p:nvPr/>
          </p:nvSpPr>
          <p:spPr>
            <a:xfrm>
              <a:off x="899592" y="1700808"/>
              <a:ext cx="7355160" cy="704857"/>
            </a:xfrm>
            <a:custGeom>
              <a:avLst/>
              <a:gdLst>
                <a:gd name="connsiteX0" fmla="*/ 0 w 8229600"/>
                <a:gd name="connsiteY0" fmla="*/ 199684 h 1198080"/>
                <a:gd name="connsiteX1" fmla="*/ 58486 w 8229600"/>
                <a:gd name="connsiteY1" fmla="*/ 58486 h 1198080"/>
                <a:gd name="connsiteX2" fmla="*/ 199684 w 8229600"/>
                <a:gd name="connsiteY2" fmla="*/ 0 h 1198080"/>
                <a:gd name="connsiteX3" fmla="*/ 8029916 w 8229600"/>
                <a:gd name="connsiteY3" fmla="*/ 0 h 1198080"/>
                <a:gd name="connsiteX4" fmla="*/ 8171114 w 8229600"/>
                <a:gd name="connsiteY4" fmla="*/ 58486 h 1198080"/>
                <a:gd name="connsiteX5" fmla="*/ 8229600 w 8229600"/>
                <a:gd name="connsiteY5" fmla="*/ 199684 h 1198080"/>
                <a:gd name="connsiteX6" fmla="*/ 8229600 w 8229600"/>
                <a:gd name="connsiteY6" fmla="*/ 998396 h 1198080"/>
                <a:gd name="connsiteX7" fmla="*/ 8171114 w 8229600"/>
                <a:gd name="connsiteY7" fmla="*/ 1139594 h 1198080"/>
                <a:gd name="connsiteX8" fmla="*/ 8029916 w 8229600"/>
                <a:gd name="connsiteY8" fmla="*/ 1198080 h 1198080"/>
                <a:gd name="connsiteX9" fmla="*/ 199684 w 8229600"/>
                <a:gd name="connsiteY9" fmla="*/ 1198080 h 1198080"/>
                <a:gd name="connsiteX10" fmla="*/ 58486 w 8229600"/>
                <a:gd name="connsiteY10" fmla="*/ 1139594 h 1198080"/>
                <a:gd name="connsiteX11" fmla="*/ 0 w 8229600"/>
                <a:gd name="connsiteY11" fmla="*/ 998396 h 1198080"/>
                <a:gd name="connsiteX12" fmla="*/ 0 w 8229600"/>
                <a:gd name="connsiteY12" fmla="*/ 199684 h 11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29600" h="1198080">
                  <a:moveTo>
                    <a:pt x="0" y="199684"/>
                  </a:moveTo>
                  <a:cubicBezTo>
                    <a:pt x="0" y="146724"/>
                    <a:pt x="21038" y="95934"/>
                    <a:pt x="58486" y="58486"/>
                  </a:cubicBezTo>
                  <a:cubicBezTo>
                    <a:pt x="95934" y="21038"/>
                    <a:pt x="146725" y="0"/>
                    <a:pt x="199684" y="0"/>
                  </a:cubicBezTo>
                  <a:lnTo>
                    <a:pt x="8029916" y="0"/>
                  </a:lnTo>
                  <a:cubicBezTo>
                    <a:pt x="8082876" y="0"/>
                    <a:pt x="8133666" y="21038"/>
                    <a:pt x="8171114" y="58486"/>
                  </a:cubicBezTo>
                  <a:cubicBezTo>
                    <a:pt x="8208562" y="95934"/>
                    <a:pt x="8229600" y="146725"/>
                    <a:pt x="8229600" y="199684"/>
                  </a:cubicBezTo>
                  <a:lnTo>
                    <a:pt x="8229600" y="998396"/>
                  </a:lnTo>
                  <a:cubicBezTo>
                    <a:pt x="8229600" y="1051356"/>
                    <a:pt x="8208562" y="1102146"/>
                    <a:pt x="8171114" y="1139594"/>
                  </a:cubicBezTo>
                  <a:cubicBezTo>
                    <a:pt x="8133666" y="1177042"/>
                    <a:pt x="8082876" y="1198080"/>
                    <a:pt x="8029916" y="1198080"/>
                  </a:cubicBezTo>
                  <a:lnTo>
                    <a:pt x="199684" y="1198080"/>
                  </a:lnTo>
                  <a:cubicBezTo>
                    <a:pt x="146724" y="1198080"/>
                    <a:pt x="95934" y="1177042"/>
                    <a:pt x="58486" y="1139594"/>
                  </a:cubicBezTo>
                  <a:cubicBezTo>
                    <a:pt x="21038" y="1102146"/>
                    <a:pt x="0" y="1051355"/>
                    <a:pt x="0" y="998396"/>
                  </a:cubicBezTo>
                  <a:lnTo>
                    <a:pt x="0" y="199684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41365" tIns="241365" rIns="241365" bIns="241365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kern="1200" dirty="0" smtClean="0">
                  <a:latin typeface="+mn-ea"/>
                </a:rPr>
                <a:t> </a:t>
              </a:r>
              <a:r>
                <a:rPr lang="en-US" altLang="ko-KR" sz="3200" dirty="0" smtClean="0">
                  <a:latin typeface="+mn-ea"/>
                </a:rPr>
                <a:t>ARP</a:t>
              </a:r>
              <a:r>
                <a:rPr lang="ko-KR" altLang="en-US" sz="3200" dirty="0" smtClean="0">
                  <a:latin typeface="+mn-ea"/>
                </a:rPr>
                <a:t>소개 </a:t>
              </a:r>
              <a:endParaRPr lang="ko-KR" altLang="en-US" sz="3200" kern="1200" dirty="0">
                <a:latin typeface="+mn-ea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894420" y="2810005"/>
              <a:ext cx="7355160" cy="704857"/>
            </a:xfrm>
            <a:custGeom>
              <a:avLst/>
              <a:gdLst>
                <a:gd name="connsiteX0" fmla="*/ 0 w 8229600"/>
                <a:gd name="connsiteY0" fmla="*/ 199684 h 1198080"/>
                <a:gd name="connsiteX1" fmla="*/ 58486 w 8229600"/>
                <a:gd name="connsiteY1" fmla="*/ 58486 h 1198080"/>
                <a:gd name="connsiteX2" fmla="*/ 199684 w 8229600"/>
                <a:gd name="connsiteY2" fmla="*/ 0 h 1198080"/>
                <a:gd name="connsiteX3" fmla="*/ 8029916 w 8229600"/>
                <a:gd name="connsiteY3" fmla="*/ 0 h 1198080"/>
                <a:gd name="connsiteX4" fmla="*/ 8171114 w 8229600"/>
                <a:gd name="connsiteY4" fmla="*/ 58486 h 1198080"/>
                <a:gd name="connsiteX5" fmla="*/ 8229600 w 8229600"/>
                <a:gd name="connsiteY5" fmla="*/ 199684 h 1198080"/>
                <a:gd name="connsiteX6" fmla="*/ 8229600 w 8229600"/>
                <a:gd name="connsiteY6" fmla="*/ 998396 h 1198080"/>
                <a:gd name="connsiteX7" fmla="*/ 8171114 w 8229600"/>
                <a:gd name="connsiteY7" fmla="*/ 1139594 h 1198080"/>
                <a:gd name="connsiteX8" fmla="*/ 8029916 w 8229600"/>
                <a:gd name="connsiteY8" fmla="*/ 1198080 h 1198080"/>
                <a:gd name="connsiteX9" fmla="*/ 199684 w 8229600"/>
                <a:gd name="connsiteY9" fmla="*/ 1198080 h 1198080"/>
                <a:gd name="connsiteX10" fmla="*/ 58486 w 8229600"/>
                <a:gd name="connsiteY10" fmla="*/ 1139594 h 1198080"/>
                <a:gd name="connsiteX11" fmla="*/ 0 w 8229600"/>
                <a:gd name="connsiteY11" fmla="*/ 998396 h 1198080"/>
                <a:gd name="connsiteX12" fmla="*/ 0 w 8229600"/>
                <a:gd name="connsiteY12" fmla="*/ 199684 h 11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29600" h="1198080">
                  <a:moveTo>
                    <a:pt x="0" y="199684"/>
                  </a:moveTo>
                  <a:cubicBezTo>
                    <a:pt x="0" y="146724"/>
                    <a:pt x="21038" y="95934"/>
                    <a:pt x="58486" y="58486"/>
                  </a:cubicBezTo>
                  <a:cubicBezTo>
                    <a:pt x="95934" y="21038"/>
                    <a:pt x="146725" y="0"/>
                    <a:pt x="199684" y="0"/>
                  </a:cubicBezTo>
                  <a:lnTo>
                    <a:pt x="8029916" y="0"/>
                  </a:lnTo>
                  <a:cubicBezTo>
                    <a:pt x="8082876" y="0"/>
                    <a:pt x="8133666" y="21038"/>
                    <a:pt x="8171114" y="58486"/>
                  </a:cubicBezTo>
                  <a:cubicBezTo>
                    <a:pt x="8208562" y="95934"/>
                    <a:pt x="8229600" y="146725"/>
                    <a:pt x="8229600" y="199684"/>
                  </a:cubicBezTo>
                  <a:lnTo>
                    <a:pt x="8229600" y="998396"/>
                  </a:lnTo>
                  <a:cubicBezTo>
                    <a:pt x="8229600" y="1051356"/>
                    <a:pt x="8208562" y="1102146"/>
                    <a:pt x="8171114" y="1139594"/>
                  </a:cubicBezTo>
                  <a:cubicBezTo>
                    <a:pt x="8133666" y="1177042"/>
                    <a:pt x="8082876" y="1198080"/>
                    <a:pt x="8029916" y="1198080"/>
                  </a:cubicBezTo>
                  <a:lnTo>
                    <a:pt x="199684" y="1198080"/>
                  </a:lnTo>
                  <a:cubicBezTo>
                    <a:pt x="146724" y="1198080"/>
                    <a:pt x="95934" y="1177042"/>
                    <a:pt x="58486" y="1139594"/>
                  </a:cubicBezTo>
                  <a:cubicBezTo>
                    <a:pt x="21038" y="1102146"/>
                    <a:pt x="0" y="1051355"/>
                    <a:pt x="0" y="998396"/>
                  </a:cubicBezTo>
                  <a:lnTo>
                    <a:pt x="0" y="199684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41365" tIns="241365" rIns="241365" bIns="241365" numCol="1" spcCol="1270" anchor="ctr" anchorCtr="0">
              <a:noAutofit/>
            </a:bodyPr>
            <a:lstStyle/>
            <a:p>
              <a:pPr algn="ctr"/>
              <a:r>
                <a:rPr kumimoji="1" lang="en-US" altLang="ko-KR" sz="32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ko-KR" altLang="en-US" sz="3200" b="1" dirty="0" smtClean="0">
                  <a:solidFill>
                    <a:schemeClr val="bg1"/>
                  </a:solidFill>
                </a:rPr>
                <a:t>용어 설명</a:t>
              </a:r>
              <a:endParaRPr kumimoji="1" lang="en-US" altLang="ko-K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894420" y="3919202"/>
              <a:ext cx="7355160" cy="704857"/>
            </a:xfrm>
            <a:custGeom>
              <a:avLst/>
              <a:gdLst>
                <a:gd name="connsiteX0" fmla="*/ 0 w 8229600"/>
                <a:gd name="connsiteY0" fmla="*/ 199684 h 1198080"/>
                <a:gd name="connsiteX1" fmla="*/ 58486 w 8229600"/>
                <a:gd name="connsiteY1" fmla="*/ 58486 h 1198080"/>
                <a:gd name="connsiteX2" fmla="*/ 199684 w 8229600"/>
                <a:gd name="connsiteY2" fmla="*/ 0 h 1198080"/>
                <a:gd name="connsiteX3" fmla="*/ 8029916 w 8229600"/>
                <a:gd name="connsiteY3" fmla="*/ 0 h 1198080"/>
                <a:gd name="connsiteX4" fmla="*/ 8171114 w 8229600"/>
                <a:gd name="connsiteY4" fmla="*/ 58486 h 1198080"/>
                <a:gd name="connsiteX5" fmla="*/ 8229600 w 8229600"/>
                <a:gd name="connsiteY5" fmla="*/ 199684 h 1198080"/>
                <a:gd name="connsiteX6" fmla="*/ 8229600 w 8229600"/>
                <a:gd name="connsiteY6" fmla="*/ 998396 h 1198080"/>
                <a:gd name="connsiteX7" fmla="*/ 8171114 w 8229600"/>
                <a:gd name="connsiteY7" fmla="*/ 1139594 h 1198080"/>
                <a:gd name="connsiteX8" fmla="*/ 8029916 w 8229600"/>
                <a:gd name="connsiteY8" fmla="*/ 1198080 h 1198080"/>
                <a:gd name="connsiteX9" fmla="*/ 199684 w 8229600"/>
                <a:gd name="connsiteY9" fmla="*/ 1198080 h 1198080"/>
                <a:gd name="connsiteX10" fmla="*/ 58486 w 8229600"/>
                <a:gd name="connsiteY10" fmla="*/ 1139594 h 1198080"/>
                <a:gd name="connsiteX11" fmla="*/ 0 w 8229600"/>
                <a:gd name="connsiteY11" fmla="*/ 998396 h 1198080"/>
                <a:gd name="connsiteX12" fmla="*/ 0 w 8229600"/>
                <a:gd name="connsiteY12" fmla="*/ 199684 h 11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29600" h="1198080">
                  <a:moveTo>
                    <a:pt x="0" y="199684"/>
                  </a:moveTo>
                  <a:cubicBezTo>
                    <a:pt x="0" y="146724"/>
                    <a:pt x="21038" y="95934"/>
                    <a:pt x="58486" y="58486"/>
                  </a:cubicBezTo>
                  <a:cubicBezTo>
                    <a:pt x="95934" y="21038"/>
                    <a:pt x="146725" y="0"/>
                    <a:pt x="199684" y="0"/>
                  </a:cubicBezTo>
                  <a:lnTo>
                    <a:pt x="8029916" y="0"/>
                  </a:lnTo>
                  <a:cubicBezTo>
                    <a:pt x="8082876" y="0"/>
                    <a:pt x="8133666" y="21038"/>
                    <a:pt x="8171114" y="58486"/>
                  </a:cubicBezTo>
                  <a:cubicBezTo>
                    <a:pt x="8208562" y="95934"/>
                    <a:pt x="8229600" y="146725"/>
                    <a:pt x="8229600" y="199684"/>
                  </a:cubicBezTo>
                  <a:lnTo>
                    <a:pt x="8229600" y="998396"/>
                  </a:lnTo>
                  <a:cubicBezTo>
                    <a:pt x="8229600" y="1051356"/>
                    <a:pt x="8208562" y="1102146"/>
                    <a:pt x="8171114" y="1139594"/>
                  </a:cubicBezTo>
                  <a:cubicBezTo>
                    <a:pt x="8133666" y="1177042"/>
                    <a:pt x="8082876" y="1198080"/>
                    <a:pt x="8029916" y="1198080"/>
                  </a:cubicBezTo>
                  <a:lnTo>
                    <a:pt x="199684" y="1198080"/>
                  </a:lnTo>
                  <a:cubicBezTo>
                    <a:pt x="146724" y="1198080"/>
                    <a:pt x="95934" y="1177042"/>
                    <a:pt x="58486" y="1139594"/>
                  </a:cubicBezTo>
                  <a:cubicBezTo>
                    <a:pt x="21038" y="1102146"/>
                    <a:pt x="0" y="1051355"/>
                    <a:pt x="0" y="998396"/>
                  </a:cubicBezTo>
                  <a:lnTo>
                    <a:pt x="0" y="199684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41365" tIns="241365" rIns="241365" bIns="241365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200" b="1" kern="1200" dirty="0" smtClean="0"/>
                <a:t>프로젝트 소개</a:t>
              </a:r>
              <a:endParaRPr lang="ko-KR" altLang="en-US" sz="3200" b="1" kern="1200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894420" y="5028399"/>
              <a:ext cx="7355160" cy="704857"/>
            </a:xfrm>
            <a:custGeom>
              <a:avLst/>
              <a:gdLst>
                <a:gd name="connsiteX0" fmla="*/ 0 w 8229600"/>
                <a:gd name="connsiteY0" fmla="*/ 199684 h 1198080"/>
                <a:gd name="connsiteX1" fmla="*/ 58486 w 8229600"/>
                <a:gd name="connsiteY1" fmla="*/ 58486 h 1198080"/>
                <a:gd name="connsiteX2" fmla="*/ 199684 w 8229600"/>
                <a:gd name="connsiteY2" fmla="*/ 0 h 1198080"/>
                <a:gd name="connsiteX3" fmla="*/ 8029916 w 8229600"/>
                <a:gd name="connsiteY3" fmla="*/ 0 h 1198080"/>
                <a:gd name="connsiteX4" fmla="*/ 8171114 w 8229600"/>
                <a:gd name="connsiteY4" fmla="*/ 58486 h 1198080"/>
                <a:gd name="connsiteX5" fmla="*/ 8229600 w 8229600"/>
                <a:gd name="connsiteY5" fmla="*/ 199684 h 1198080"/>
                <a:gd name="connsiteX6" fmla="*/ 8229600 w 8229600"/>
                <a:gd name="connsiteY6" fmla="*/ 998396 h 1198080"/>
                <a:gd name="connsiteX7" fmla="*/ 8171114 w 8229600"/>
                <a:gd name="connsiteY7" fmla="*/ 1139594 h 1198080"/>
                <a:gd name="connsiteX8" fmla="*/ 8029916 w 8229600"/>
                <a:gd name="connsiteY8" fmla="*/ 1198080 h 1198080"/>
                <a:gd name="connsiteX9" fmla="*/ 199684 w 8229600"/>
                <a:gd name="connsiteY9" fmla="*/ 1198080 h 1198080"/>
                <a:gd name="connsiteX10" fmla="*/ 58486 w 8229600"/>
                <a:gd name="connsiteY10" fmla="*/ 1139594 h 1198080"/>
                <a:gd name="connsiteX11" fmla="*/ 0 w 8229600"/>
                <a:gd name="connsiteY11" fmla="*/ 998396 h 1198080"/>
                <a:gd name="connsiteX12" fmla="*/ 0 w 8229600"/>
                <a:gd name="connsiteY12" fmla="*/ 199684 h 11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29600" h="1198080">
                  <a:moveTo>
                    <a:pt x="0" y="199684"/>
                  </a:moveTo>
                  <a:cubicBezTo>
                    <a:pt x="0" y="146724"/>
                    <a:pt x="21038" y="95934"/>
                    <a:pt x="58486" y="58486"/>
                  </a:cubicBezTo>
                  <a:cubicBezTo>
                    <a:pt x="95934" y="21038"/>
                    <a:pt x="146725" y="0"/>
                    <a:pt x="199684" y="0"/>
                  </a:cubicBezTo>
                  <a:lnTo>
                    <a:pt x="8029916" y="0"/>
                  </a:lnTo>
                  <a:cubicBezTo>
                    <a:pt x="8082876" y="0"/>
                    <a:pt x="8133666" y="21038"/>
                    <a:pt x="8171114" y="58486"/>
                  </a:cubicBezTo>
                  <a:cubicBezTo>
                    <a:pt x="8208562" y="95934"/>
                    <a:pt x="8229600" y="146725"/>
                    <a:pt x="8229600" y="199684"/>
                  </a:cubicBezTo>
                  <a:lnTo>
                    <a:pt x="8229600" y="998396"/>
                  </a:lnTo>
                  <a:cubicBezTo>
                    <a:pt x="8229600" y="1051356"/>
                    <a:pt x="8208562" y="1102146"/>
                    <a:pt x="8171114" y="1139594"/>
                  </a:cubicBezTo>
                  <a:cubicBezTo>
                    <a:pt x="8133666" y="1177042"/>
                    <a:pt x="8082876" y="1198080"/>
                    <a:pt x="8029916" y="1198080"/>
                  </a:cubicBezTo>
                  <a:lnTo>
                    <a:pt x="199684" y="1198080"/>
                  </a:lnTo>
                  <a:cubicBezTo>
                    <a:pt x="146724" y="1198080"/>
                    <a:pt x="95934" y="1177042"/>
                    <a:pt x="58486" y="1139594"/>
                  </a:cubicBezTo>
                  <a:cubicBezTo>
                    <a:pt x="21038" y="1102146"/>
                    <a:pt x="0" y="1051355"/>
                    <a:pt x="0" y="998396"/>
                  </a:cubicBezTo>
                  <a:lnTo>
                    <a:pt x="0" y="199684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41365" tIns="241365" rIns="241365" bIns="241365" numCol="1" spcCol="1270" anchor="ctr" anchorCtr="0">
              <a:noAutofit/>
            </a:bodyPr>
            <a:lstStyle/>
            <a:p>
              <a:pPr algn="ctr"/>
              <a:r>
                <a:rPr kumimoji="1" lang="ko-KR" altLang="en-US" sz="3200" b="1" dirty="0" smtClean="0">
                  <a:latin typeface="+mn-ea"/>
                </a:rPr>
                <a:t>자기 평가</a:t>
              </a:r>
              <a:endParaRPr kumimoji="1" lang="en-US" altLang="ko-KR" sz="3200" b="1" dirty="0">
                <a:latin typeface="+mn-ea"/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868770" y="6021288"/>
            <a:ext cx="7355160" cy="704857"/>
          </a:xfrm>
          <a:custGeom>
            <a:avLst/>
            <a:gdLst>
              <a:gd name="connsiteX0" fmla="*/ 0 w 8229600"/>
              <a:gd name="connsiteY0" fmla="*/ 199684 h 1198080"/>
              <a:gd name="connsiteX1" fmla="*/ 58486 w 8229600"/>
              <a:gd name="connsiteY1" fmla="*/ 58486 h 1198080"/>
              <a:gd name="connsiteX2" fmla="*/ 199684 w 8229600"/>
              <a:gd name="connsiteY2" fmla="*/ 0 h 1198080"/>
              <a:gd name="connsiteX3" fmla="*/ 8029916 w 8229600"/>
              <a:gd name="connsiteY3" fmla="*/ 0 h 1198080"/>
              <a:gd name="connsiteX4" fmla="*/ 8171114 w 8229600"/>
              <a:gd name="connsiteY4" fmla="*/ 58486 h 1198080"/>
              <a:gd name="connsiteX5" fmla="*/ 8229600 w 8229600"/>
              <a:gd name="connsiteY5" fmla="*/ 199684 h 1198080"/>
              <a:gd name="connsiteX6" fmla="*/ 8229600 w 8229600"/>
              <a:gd name="connsiteY6" fmla="*/ 998396 h 1198080"/>
              <a:gd name="connsiteX7" fmla="*/ 8171114 w 8229600"/>
              <a:gd name="connsiteY7" fmla="*/ 1139594 h 1198080"/>
              <a:gd name="connsiteX8" fmla="*/ 8029916 w 8229600"/>
              <a:gd name="connsiteY8" fmla="*/ 1198080 h 1198080"/>
              <a:gd name="connsiteX9" fmla="*/ 199684 w 8229600"/>
              <a:gd name="connsiteY9" fmla="*/ 1198080 h 1198080"/>
              <a:gd name="connsiteX10" fmla="*/ 58486 w 8229600"/>
              <a:gd name="connsiteY10" fmla="*/ 1139594 h 1198080"/>
              <a:gd name="connsiteX11" fmla="*/ 0 w 8229600"/>
              <a:gd name="connsiteY11" fmla="*/ 998396 h 1198080"/>
              <a:gd name="connsiteX12" fmla="*/ 0 w 8229600"/>
              <a:gd name="connsiteY12" fmla="*/ 199684 h 119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9600" h="1198080">
                <a:moveTo>
                  <a:pt x="0" y="199684"/>
                </a:moveTo>
                <a:cubicBezTo>
                  <a:pt x="0" y="146724"/>
                  <a:pt x="21038" y="95934"/>
                  <a:pt x="58486" y="58486"/>
                </a:cubicBezTo>
                <a:cubicBezTo>
                  <a:pt x="95934" y="21038"/>
                  <a:pt x="146725" y="0"/>
                  <a:pt x="199684" y="0"/>
                </a:cubicBezTo>
                <a:lnTo>
                  <a:pt x="8029916" y="0"/>
                </a:lnTo>
                <a:cubicBezTo>
                  <a:pt x="8082876" y="0"/>
                  <a:pt x="8133666" y="21038"/>
                  <a:pt x="8171114" y="58486"/>
                </a:cubicBezTo>
                <a:cubicBezTo>
                  <a:pt x="8208562" y="95934"/>
                  <a:pt x="8229600" y="146725"/>
                  <a:pt x="8229600" y="199684"/>
                </a:cubicBezTo>
                <a:lnTo>
                  <a:pt x="8229600" y="998396"/>
                </a:lnTo>
                <a:cubicBezTo>
                  <a:pt x="8229600" y="1051356"/>
                  <a:pt x="8208562" y="1102146"/>
                  <a:pt x="8171114" y="1139594"/>
                </a:cubicBezTo>
                <a:cubicBezTo>
                  <a:pt x="8133666" y="1177042"/>
                  <a:pt x="8082876" y="1198080"/>
                  <a:pt x="8029916" y="1198080"/>
                </a:cubicBezTo>
                <a:lnTo>
                  <a:pt x="199684" y="1198080"/>
                </a:lnTo>
                <a:cubicBezTo>
                  <a:pt x="146724" y="1198080"/>
                  <a:pt x="95934" y="1177042"/>
                  <a:pt x="58486" y="1139594"/>
                </a:cubicBezTo>
                <a:cubicBezTo>
                  <a:pt x="21038" y="1102146"/>
                  <a:pt x="0" y="1051355"/>
                  <a:pt x="0" y="998396"/>
                </a:cubicBezTo>
                <a:lnTo>
                  <a:pt x="0" y="199684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241365" tIns="241365" rIns="241365" bIns="241365" numCol="1" spcCol="1270" anchor="ctr" anchorCtr="0">
            <a:noAutofit/>
          </a:bodyPr>
          <a:lstStyle/>
          <a:p>
            <a:pPr algn="ctr"/>
            <a:r>
              <a:rPr kumimoji="1" lang="en-US" altLang="ko-KR" sz="3200" b="1" dirty="0" smtClean="0">
                <a:latin typeface="+mn-ea"/>
              </a:rPr>
              <a:t>Q&amp;A</a:t>
            </a:r>
            <a:endParaRPr kumimoji="1" lang="en-US" altLang="ko-KR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ARP </a:t>
            </a:r>
            <a:r>
              <a:rPr lang="ko-KR" altLang="en-US" sz="3600" dirty="0" smtClean="0"/>
              <a:t>개념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7203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altLang="ko-KR" sz="3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3400" b="1" dirty="0" err="1" smtClean="0">
                <a:latin typeface="맑은 고딕" pitchFamily="50" charset="-127"/>
                <a:ea typeface="맑은 고딕" pitchFamily="50" charset="-127"/>
              </a:rPr>
              <a:t>사전적의미</a:t>
            </a:r>
            <a:r>
              <a:rPr lang="ko-KR" altLang="en-US" sz="3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400" b="1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br>
              <a:rPr lang="en-US" altLang="ko-KR" sz="3400" b="1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400" b="1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ARP</a:t>
            </a:r>
            <a:r>
              <a:rPr lang="ko-KR" altLang="en-US" sz="3400" b="1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34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 네트워크 </a:t>
            </a:r>
            <a:r>
              <a:rPr lang="ko-KR" altLang="en-US" sz="34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상에서 </a:t>
            </a:r>
            <a:r>
              <a:rPr lang="ko-KR" altLang="en-US" sz="34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400" dirty="0" err="1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34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주소를 </a:t>
            </a:r>
            <a:r>
              <a:rPr lang="ko-KR" altLang="en-US" sz="34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물리적 네트워크 주소로 대응시키기 위해 사용되는 </a:t>
            </a:r>
            <a:r>
              <a:rPr lang="ko-KR" altLang="en-US" sz="3400" dirty="0" smtClean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프로토콜이다</a:t>
            </a:r>
            <a:r>
              <a:rPr lang="en-US" altLang="ko-KR" sz="34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400" dirty="0">
                <a:latin typeface="맑은 고딕" pitchFamily="50" charset="-127"/>
                <a:ea typeface="맑은 고딕" pitchFamily="50" charset="-127"/>
              </a:rPr>
              <a:t>여기서 물리적 네트워크 주소는 </a:t>
            </a:r>
            <a:r>
              <a:rPr lang="ko-KR" altLang="en-US" sz="3400" dirty="0" err="1" smtClean="0">
                <a:latin typeface="맑은 고딕" pitchFamily="50" charset="-127"/>
                <a:ea typeface="맑은 고딕" pitchFamily="50" charset="-127"/>
              </a:rPr>
              <a:t>이더넷</a:t>
            </a:r>
            <a:r>
              <a:rPr lang="ko-KR" altLang="en-US" sz="3400" dirty="0" smtClean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3400" dirty="0" err="1" smtClean="0">
                <a:latin typeface="맑은 고딕" pitchFamily="50" charset="-127"/>
                <a:ea typeface="맑은 고딕" pitchFamily="50" charset="-127"/>
              </a:rPr>
              <a:t>토큰링의</a:t>
            </a:r>
            <a:r>
              <a:rPr lang="ko-KR" altLang="en-US" sz="3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400" dirty="0">
                <a:latin typeface="맑은 고딕" pitchFamily="50" charset="-127"/>
                <a:ea typeface="맑은 고딕" pitchFamily="50" charset="-127"/>
              </a:rPr>
              <a:t>48 </a:t>
            </a:r>
            <a:r>
              <a:rPr lang="ko-KR" altLang="en-US" sz="3400" dirty="0">
                <a:latin typeface="맑은 고딕" pitchFamily="50" charset="-127"/>
                <a:ea typeface="맑은 고딕" pitchFamily="50" charset="-127"/>
              </a:rPr>
              <a:t>비트 네트워크 카드 주소를 뜻한다</a:t>
            </a:r>
            <a:r>
              <a:rPr lang="en-US" altLang="ko-KR" sz="3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3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4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3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3400" b="1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en-US" altLang="ko-KR" sz="3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3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주소는 인터넷 상의 고유한 호스트를 나타내지만 한 호스트에 꼭 고정되어있지는 않는다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따라서 이런 논리적인 주소만 가지고는 실제 네트워크 장치를 통해서 데이터를 전송할 수가 없다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실제 데이터 전송은 네트워크 하드웨어에 정확한 ‘물리적인 주소 체계’인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MAC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주소를 통해서 이루어지기 때문이다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컴퓨터는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자신의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MAC 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주소는 인식하지만 목적지의 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MAC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주소는 알지 못한다</a:t>
            </a:r>
            <a:r>
              <a:rPr lang="en-US" altLang="ko-KR" sz="3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ARP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는 논리적인 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주소를 사용해서 해당 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주소의 물리적인 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MAC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주소를 알아내는 프로토콜이다</a:t>
            </a:r>
            <a:r>
              <a:rPr lang="en-US" altLang="ko-KR" sz="3200" b="1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576064"/>
          </a:xfrm>
        </p:spPr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ARP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패킷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ARP </a:t>
            </a:r>
            <a:r>
              <a:rPr lang="ko-KR" altLang="en-US" sz="3600" dirty="0" err="1" smtClean="0"/>
              <a:t>패킷</a:t>
            </a:r>
            <a:endParaRPr lang="ko-KR" altLang="en-US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0" y="2564904"/>
            <a:ext cx="7226300" cy="367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218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916832"/>
            <a:ext cx="3205590" cy="4464496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ARP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가 사용되는 경우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Case1.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호스트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호스트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Case2.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호스트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라우터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Case3.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라우터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라우터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Case4.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호스트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호스트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ARP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n-US" altLang="ko-KR" sz="3400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1814259"/>
            <a:ext cx="2772308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42186"/>
            <a:ext cx="2843808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09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6449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ARP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동작과정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송신자의 목적지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주소는 알고 있으나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물리주소는 모른다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물리주소를 알아내기 위해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ARP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요청 메시지를 생성한다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요청 메시지를 데이터링크 계층으로 전달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프레임 생성한다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모든 호스트나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라우터는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이 프레임을 수신하여 자신의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ARP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전달한다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요청메시지에 해당되는 호스트나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라우터만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ARP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응답 메시지 생성한다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ARP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응답 메시지를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유니캐스트로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ARP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요청 메시지를 보낸 송신자에게 전송한다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송신자는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ARP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응답메시지를 받고 목적지 물리주소를 획득한다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8.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목적지에게 전송할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데이터그램을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획득한 물리주소를 이용해 프레임의 캡슐화한다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캡슐화된 프레임을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유니캐스트로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목적지로 전송한다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ARP </a:t>
            </a:r>
            <a:r>
              <a:rPr lang="ko-KR" altLang="en-US" sz="3600" dirty="0" smtClean="0"/>
              <a:t>동작과정</a:t>
            </a:r>
            <a:endParaRPr lang="ko-KR" altLang="en-US" sz="3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n-US" altLang="ko-KR" sz="3400" dirty="0" smtClean="0"/>
          </a:p>
        </p:txBody>
      </p:sp>
    </p:spTree>
    <p:extLst>
      <p:ext uri="{BB962C8B-B14F-4D97-AF65-F5344CB8AC3E}">
        <p14:creationId xmlns="" xmlns:p14="http://schemas.microsoft.com/office/powerpoint/2010/main" val="33129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용어설명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>
            <a:normAutofit/>
          </a:bodyPr>
          <a:lstStyle/>
          <a:p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브로드캐스팅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불특정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다수를 대상으로 데이터를 전송하는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것입니다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 TV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나 라디오 전파 처럼 특별히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가입자를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구분하지 않고 모든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사람에게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것을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의미합니다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3214686"/>
            <a:ext cx="6480720" cy="287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17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용어설명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RARP :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ARP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의 역으로 물리적 주소를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주소로 변환시키는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프로토콜입니다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토큰링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(Token Ring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: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Ring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형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LAN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사용되는 형태로 링을 따라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순환하는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토큰 패킷을 이용하는 방법이다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송신엑세스가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제어되기 때문에 송신권한 확보가 모든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노드에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공평한 것이 특징이며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IEEE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802.5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규격이 이에 해당한다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70" y="2643182"/>
            <a:ext cx="424815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18528" y="2500306"/>
            <a:ext cx="6696744" cy="1512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김용채</a:t>
            </a:r>
            <a:endParaRPr lang="en-US" altLang="ko-KR" sz="2800" dirty="0" smtClean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자료수집</a:t>
            </a:r>
            <a:r>
              <a:rPr lang="en-US" altLang="ko-KR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레이아웃 구성</a:t>
            </a:r>
            <a:r>
              <a:rPr lang="en-US" altLang="ko-KR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테스트</a:t>
            </a:r>
            <a:endParaRPr lang="ko-KR" altLang="en-US" sz="2800" dirty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0670" y="4288990"/>
            <a:ext cx="6696744" cy="1512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이대현</a:t>
            </a:r>
            <a:endParaRPr lang="en-US" altLang="ko-KR" sz="2800" dirty="0" smtClean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자료수집</a:t>
            </a:r>
            <a:r>
              <a:rPr lang="en-US" altLang="ko-KR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코딩</a:t>
            </a:r>
            <a:r>
              <a:rPr lang="en-US" altLang="ko-KR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테스트</a:t>
            </a:r>
            <a:endParaRPr lang="en-US" altLang="ko-KR" sz="2800" dirty="0" smtClean="0">
              <a:solidFill>
                <a:schemeClr val="tx1"/>
              </a:solidFill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4046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팀원 역할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606</TotalTime>
  <Words>395</Words>
  <Application>Microsoft Office PowerPoint</Application>
  <PresentationFormat>화면 슬라이드 쇼(4:3)</PresentationFormat>
  <Paragraphs>96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흐름</vt:lpstr>
      <vt:lpstr>ARP(Address Resolution Protocol) Project</vt:lpstr>
      <vt:lpstr>CONTENTS</vt:lpstr>
      <vt:lpstr>ARP 개념</vt:lpstr>
      <vt:lpstr>ARP 패킷</vt:lpstr>
      <vt:lpstr>ARP</vt:lpstr>
      <vt:lpstr>ARP 동작과정</vt:lpstr>
      <vt:lpstr>용어설명</vt:lpstr>
      <vt:lpstr>용어설명</vt:lpstr>
      <vt:lpstr>슬라이드 9</vt:lpstr>
      <vt:lpstr>슬라이드 10</vt:lpstr>
      <vt:lpstr>개발환경</vt:lpstr>
      <vt:lpstr>기본화면</vt:lpstr>
      <vt:lpstr>기본화면</vt:lpstr>
      <vt:lpstr>기본화면</vt:lpstr>
      <vt:lpstr>기본화면</vt:lpstr>
      <vt:lpstr>기본화면</vt:lpstr>
      <vt:lpstr>기본화면</vt:lpstr>
      <vt:lpstr>자기 평가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PHP에서 유튜브 API 사용하기</dc:title>
  <dc:creator>LG</dc:creator>
  <cp:lastModifiedBy>L</cp:lastModifiedBy>
  <cp:revision>75</cp:revision>
  <dcterms:created xsi:type="dcterms:W3CDTF">2011-04-03T10:14:42Z</dcterms:created>
  <dcterms:modified xsi:type="dcterms:W3CDTF">2011-06-19T09:44:46Z</dcterms:modified>
</cp:coreProperties>
</file>