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5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 snapToObjects="1">
      <p:cViewPr>
        <p:scale>
          <a:sx n="97" d="100"/>
          <a:sy n="97" d="100"/>
        </p:scale>
        <p:origin x="6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F5B2C-7D45-D84F-A07E-1A2DE2DC73F2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19750-10F1-5641-8A24-CD92C5BC159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697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19750-10F1-5641-8A24-CD92C5BC159E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50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BA8D-799C-B040-B6DD-C88EF38E4DE7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183F-7089-B44E-9D2E-092F32016538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14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BA8D-799C-B040-B6DD-C88EF38E4DE7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183F-7089-B44E-9D2E-092F3201653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555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BA8D-799C-B040-B6DD-C88EF38E4DE7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183F-7089-B44E-9D2E-092F3201653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288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BA8D-799C-B040-B6DD-C88EF38E4DE7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183F-7089-B44E-9D2E-092F3201653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734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BA8D-799C-B040-B6DD-C88EF38E4DE7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183F-7089-B44E-9D2E-092F32016538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06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BA8D-799C-B040-B6DD-C88EF38E4DE7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183F-7089-B44E-9D2E-092F3201653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003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BA8D-799C-B040-B6DD-C88EF38E4DE7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183F-7089-B44E-9D2E-092F3201653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83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BA8D-799C-B040-B6DD-C88EF38E4DE7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183F-7089-B44E-9D2E-092F3201653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556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BA8D-799C-B040-B6DD-C88EF38E4DE7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183F-7089-B44E-9D2E-092F3201653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80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95BA8D-799C-B040-B6DD-C88EF38E4DE7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C4183F-7089-B44E-9D2E-092F3201653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48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BA8D-799C-B040-B6DD-C88EF38E4DE7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183F-7089-B44E-9D2E-092F3201653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131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95BA8D-799C-B040-B6DD-C88EF38E4DE7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C4183F-7089-B44E-9D2E-092F32016538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73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JAVA IO Y SERIALIZACION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Ing. ERICSON HUAMAN</a:t>
            </a:r>
            <a:r>
              <a:rPr lang="es-ES" dirty="0" smtClean="0"/>
              <a:t>í mantilla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5237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Clase Reader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la clase base, abstracta, de la </a:t>
            </a:r>
            <a:r>
              <a:rPr lang="es-ES_tradnl" dirty="0" err="1" smtClean="0"/>
              <a:t>jerarqu</a:t>
            </a:r>
            <a:r>
              <a:rPr lang="es-ES" dirty="0" err="1" smtClean="0"/>
              <a:t>ía</a:t>
            </a:r>
            <a:r>
              <a:rPr lang="es-ES" dirty="0" smtClean="0"/>
              <a:t> de clases para leer un carácter o una secuencia de caracteres.</a:t>
            </a:r>
          </a:p>
          <a:p>
            <a:r>
              <a:rPr lang="es-ES" dirty="0" smtClean="0"/>
              <a:t>Los flujos de la clase </a:t>
            </a:r>
            <a:r>
              <a:rPr lang="es-ES" dirty="0" err="1" smtClean="0"/>
              <a:t>InputStreamReader</a:t>
            </a:r>
            <a:r>
              <a:rPr lang="es-ES" dirty="0" smtClean="0"/>
              <a:t> envuelven a un flujo de bytes; convierte la secuencia de bytes en secuencia de caracteres. Generalmente se utilizan estos flujos como entrada en la construcción de flujos con buffer.</a:t>
            </a:r>
          </a:p>
          <a:p>
            <a:endParaRPr lang="es-ES" dirty="0"/>
          </a:p>
          <a:p>
            <a:r>
              <a:rPr lang="es-ES" b="1" dirty="0" smtClean="0"/>
              <a:t>Ejercicio</a:t>
            </a:r>
            <a:r>
              <a:rPr lang="es-ES" dirty="0" smtClean="0"/>
              <a:t>: </a:t>
            </a:r>
            <a:r>
              <a:rPr lang="es-ES" dirty="0"/>
              <a:t>L</a:t>
            </a:r>
            <a:r>
              <a:rPr lang="es-ES" dirty="0" smtClean="0"/>
              <a:t>eer </a:t>
            </a:r>
            <a:r>
              <a:rPr lang="es-ES" dirty="0"/>
              <a:t>los caracteres tecleados por el usuario.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7856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Soluci</a:t>
            </a:r>
            <a:r>
              <a:rPr lang="es-ES" dirty="0" err="1" smtClean="0"/>
              <a:t>ón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54" y="1864826"/>
            <a:ext cx="6580283" cy="2651756"/>
          </a:xfrm>
        </p:spPr>
      </p:pic>
      <p:sp>
        <p:nvSpPr>
          <p:cNvPr id="6" name="Rectángulo 5"/>
          <p:cNvSpPr/>
          <p:nvPr/>
        </p:nvSpPr>
        <p:spPr>
          <a:xfrm>
            <a:off x="1371599" y="4622058"/>
            <a:ext cx="90747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imprimir los </a:t>
            </a:r>
            <a:r>
              <a:rPr lang="es-ES_tradnl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carcteres</a:t>
            </a: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leídos se escribe como en la sección </a:t>
            </a:r>
            <a:r>
              <a:rPr lang="es-ES_tradn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anterior</a:t>
            </a:r>
          </a:p>
          <a:p>
            <a:endParaRPr lang="es-ES_tradn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153" y="5156799"/>
            <a:ext cx="3638666" cy="43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0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FileReader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Para leer archivos de texto, archivos de caracteres, se puede crear un flujo de tipo </a:t>
            </a:r>
            <a:r>
              <a:rPr lang="es-ES_tradnl" dirty="0" err="1" smtClean="0"/>
              <a:t>FileReader</a:t>
            </a:r>
            <a:r>
              <a:rPr lang="es-ES_tradnl" dirty="0" smtClean="0"/>
              <a:t>.</a:t>
            </a:r>
            <a:br>
              <a:rPr lang="es-ES_tradnl" dirty="0" smtClean="0"/>
            </a:br>
            <a:r>
              <a:rPr lang="es-ES_tradnl" dirty="0" smtClean="0"/>
              <a:t>Esta clase deriva de </a:t>
            </a:r>
            <a:r>
              <a:rPr lang="es-ES_tradnl" dirty="0" err="1" smtClean="0"/>
              <a:t>InputStreamReader</a:t>
            </a:r>
            <a:r>
              <a:rPr lang="es-ES_tradnl" dirty="0" smtClean="0"/>
              <a:t>, hereda los m</a:t>
            </a:r>
            <a:r>
              <a:rPr lang="es-ES" dirty="0" err="1" smtClean="0"/>
              <a:t>étodos</a:t>
            </a:r>
            <a:r>
              <a:rPr lang="es-ES" dirty="0" smtClean="0"/>
              <a:t> </a:t>
            </a:r>
            <a:r>
              <a:rPr lang="es-ES" b="1" dirty="0" err="1" smtClean="0">
                <a:latin typeface="Courier New" charset="0"/>
                <a:ea typeface="Courier New" charset="0"/>
                <a:cs typeface="Courier New" charset="0"/>
              </a:rPr>
              <a:t>read</a:t>
            </a:r>
            <a:r>
              <a:rPr lang="es-ES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s-ES" dirty="0"/>
              <a:t>para lectura de caracteres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685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73" y="356755"/>
            <a:ext cx="7175500" cy="58674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196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DataInputStream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La clase </a:t>
            </a:r>
            <a:r>
              <a:rPr lang="es-ES_tradnl" i="1" dirty="0" err="1"/>
              <a:t>DataInputStream</a:t>
            </a:r>
            <a:r>
              <a:rPr lang="es-ES_tradnl" dirty="0"/>
              <a:t> es útil para leer datos del tipo primitivo de una forma portable. Esta clase tiene un sólo constructor que toma un objeto de la clase </a:t>
            </a:r>
            <a:r>
              <a:rPr lang="es-ES_tradnl" i="1" dirty="0" err="1"/>
              <a:t>InputStream</a:t>
            </a:r>
            <a:r>
              <a:rPr lang="es-ES_tradnl" dirty="0"/>
              <a:t> o sus derivadas como parámetro.</a:t>
            </a:r>
          </a:p>
          <a:p>
            <a:r>
              <a:rPr lang="es-ES_tradnl" dirty="0"/>
              <a:t>Se crea un objeto de la clase </a:t>
            </a:r>
            <a:r>
              <a:rPr lang="es-ES_tradnl" i="1" dirty="0" err="1"/>
              <a:t>DataInputStream</a:t>
            </a:r>
            <a:r>
              <a:rPr lang="es-ES_tradnl" dirty="0"/>
              <a:t> vinculándolo a un un objeto </a:t>
            </a:r>
            <a:r>
              <a:rPr lang="es-ES_tradnl" i="1" dirty="0" err="1"/>
              <a:t>FileInputStream</a:t>
            </a:r>
            <a:r>
              <a:rPr lang="es-ES_tradnl" dirty="0"/>
              <a:t> para leer desde un archivo en disco denominado </a:t>
            </a:r>
            <a:r>
              <a:rPr lang="es-ES_tradnl" dirty="0" err="1" smtClean="0"/>
              <a:t>pedido.txt</a:t>
            </a:r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/>
              <a:t>o en una sola línea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782" y="3552613"/>
            <a:ext cx="6353612" cy="6868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73" y="4968011"/>
            <a:ext cx="7888736" cy="3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02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DataInputStream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La clase </a:t>
            </a:r>
            <a:r>
              <a:rPr lang="es-ES_tradnl" i="1" dirty="0" err="1"/>
              <a:t>DataInputStream</a:t>
            </a:r>
            <a:r>
              <a:rPr lang="es-ES_tradnl" dirty="0"/>
              <a:t> define diversos métodos </a:t>
            </a:r>
            <a:r>
              <a:rPr lang="es-ES_tradnl" dirty="0" smtClean="0"/>
              <a:t>que </a:t>
            </a:r>
            <a:r>
              <a:rPr lang="es-ES_tradnl" dirty="0"/>
              <a:t>son variaciones del método </a:t>
            </a:r>
            <a:r>
              <a:rPr lang="es-ES_tradnl" i="1" dirty="0" err="1"/>
              <a:t>read</a:t>
            </a:r>
            <a:r>
              <a:rPr lang="es-ES_tradnl" dirty="0"/>
              <a:t> de la </a:t>
            </a:r>
            <a:r>
              <a:rPr lang="es-ES_tradnl" dirty="0" smtClean="0"/>
              <a:t>clase base para </a:t>
            </a:r>
            <a:r>
              <a:rPr lang="es-ES_tradnl" dirty="0"/>
              <a:t>leer datos de tipo primitivo</a:t>
            </a:r>
          </a:p>
          <a:p>
            <a:r>
              <a:rPr lang="es-ES_tradnl" i="1" dirty="0" err="1"/>
              <a:t>boolean</a:t>
            </a:r>
            <a:r>
              <a:rPr lang="es-ES_tradnl" i="1" dirty="0"/>
              <a:t> </a:t>
            </a:r>
            <a:r>
              <a:rPr lang="es-ES_tradnl" i="1" dirty="0" err="1"/>
              <a:t>readBoolean</a:t>
            </a:r>
            <a:r>
              <a:rPr lang="es-ES_tradnl" i="1" dirty="0"/>
              <a:t>();</a:t>
            </a:r>
            <a:br>
              <a:rPr lang="es-ES_tradnl" i="1" dirty="0"/>
            </a:br>
            <a:r>
              <a:rPr lang="es-ES_tradnl" i="1" dirty="0"/>
              <a:t>byte </a:t>
            </a:r>
            <a:r>
              <a:rPr lang="es-ES_tradnl" i="1" dirty="0" err="1"/>
              <a:t>readByte</a:t>
            </a:r>
            <a:r>
              <a:rPr lang="es-ES_tradnl" i="1" dirty="0"/>
              <a:t>();</a:t>
            </a:r>
            <a:br>
              <a:rPr lang="es-ES_tradnl" i="1" dirty="0"/>
            </a:br>
            <a:r>
              <a:rPr lang="es-ES_tradnl" i="1" dirty="0" err="1"/>
              <a:t>int</a:t>
            </a:r>
            <a:r>
              <a:rPr lang="es-ES_tradnl" i="1" dirty="0"/>
              <a:t> </a:t>
            </a:r>
            <a:r>
              <a:rPr lang="es-ES_tradnl" i="1" dirty="0" err="1"/>
              <a:t>readUnsignedByte</a:t>
            </a:r>
            <a:r>
              <a:rPr lang="es-ES_tradnl" i="1" dirty="0"/>
              <a:t>();</a:t>
            </a:r>
            <a:br>
              <a:rPr lang="es-ES_tradnl" i="1" dirty="0"/>
            </a:br>
            <a:r>
              <a:rPr lang="es-ES_tradnl" i="1" dirty="0"/>
              <a:t>short </a:t>
            </a:r>
            <a:r>
              <a:rPr lang="es-ES_tradnl" i="1" dirty="0" err="1"/>
              <a:t>readShort</a:t>
            </a:r>
            <a:r>
              <a:rPr lang="es-ES_tradnl" i="1" dirty="0"/>
              <a:t>();</a:t>
            </a:r>
            <a:br>
              <a:rPr lang="es-ES_tradnl" i="1" dirty="0"/>
            </a:br>
            <a:r>
              <a:rPr lang="es-ES_tradnl" i="1" dirty="0" err="1"/>
              <a:t>int</a:t>
            </a:r>
            <a:r>
              <a:rPr lang="es-ES_tradnl" i="1" dirty="0"/>
              <a:t> </a:t>
            </a:r>
            <a:r>
              <a:rPr lang="es-ES_tradnl" i="1" dirty="0" err="1"/>
              <a:t>readUnsignedShort</a:t>
            </a:r>
            <a:r>
              <a:rPr lang="es-ES_tradnl" i="1" dirty="0"/>
              <a:t>();</a:t>
            </a:r>
            <a:br>
              <a:rPr lang="es-ES_tradnl" i="1" dirty="0"/>
            </a:br>
            <a:r>
              <a:rPr lang="es-ES_tradnl" i="1" dirty="0" err="1"/>
              <a:t>char</a:t>
            </a:r>
            <a:r>
              <a:rPr lang="es-ES_tradnl" i="1" dirty="0"/>
              <a:t> </a:t>
            </a:r>
            <a:r>
              <a:rPr lang="es-ES_tradnl" i="1" dirty="0" err="1"/>
              <a:t>readChar</a:t>
            </a:r>
            <a:r>
              <a:rPr lang="es-ES_tradnl" i="1" dirty="0"/>
              <a:t>();</a:t>
            </a:r>
            <a:br>
              <a:rPr lang="es-ES_tradnl" i="1" dirty="0"/>
            </a:br>
            <a:r>
              <a:rPr lang="es-ES_tradnl" i="1" dirty="0" err="1"/>
              <a:t>int</a:t>
            </a:r>
            <a:r>
              <a:rPr lang="es-ES_tradnl" i="1" dirty="0"/>
              <a:t> </a:t>
            </a:r>
            <a:r>
              <a:rPr lang="es-ES_tradnl" i="1" dirty="0" err="1"/>
              <a:t>readInt</a:t>
            </a:r>
            <a:r>
              <a:rPr lang="es-ES_tradnl" i="1" dirty="0"/>
              <a:t>();</a:t>
            </a:r>
            <a:br>
              <a:rPr lang="es-ES_tradnl" i="1" dirty="0"/>
            </a:br>
            <a:r>
              <a:rPr lang="es-ES_tradnl" i="1" dirty="0" err="1"/>
              <a:t>String</a:t>
            </a:r>
            <a:r>
              <a:rPr lang="es-ES_tradnl" i="1" dirty="0"/>
              <a:t> </a:t>
            </a:r>
            <a:r>
              <a:rPr lang="es-ES_tradnl" i="1" dirty="0" err="1"/>
              <a:t>readLine</a:t>
            </a:r>
            <a:r>
              <a:rPr lang="es-ES_tradnl" i="1" dirty="0"/>
              <a:t>();</a:t>
            </a:r>
            <a:br>
              <a:rPr lang="es-ES_tradnl" i="1" dirty="0"/>
            </a:br>
            <a:r>
              <a:rPr lang="es-ES_tradnl" i="1" dirty="0" err="1"/>
              <a:t>long</a:t>
            </a:r>
            <a:r>
              <a:rPr lang="es-ES_tradnl" i="1" dirty="0"/>
              <a:t> </a:t>
            </a:r>
            <a:r>
              <a:rPr lang="es-ES_tradnl" i="1" dirty="0" err="1"/>
              <a:t>readLong</a:t>
            </a:r>
            <a:r>
              <a:rPr lang="es-ES_tradnl" i="1" dirty="0"/>
              <a:t>();</a:t>
            </a:r>
            <a:br>
              <a:rPr lang="es-ES_tradnl" i="1" dirty="0"/>
            </a:br>
            <a:r>
              <a:rPr lang="es-ES_tradnl" i="1" dirty="0" err="1"/>
              <a:t>float</a:t>
            </a:r>
            <a:r>
              <a:rPr lang="es-ES_tradnl" i="1" dirty="0"/>
              <a:t> </a:t>
            </a:r>
            <a:r>
              <a:rPr lang="es-ES_tradnl" i="1" dirty="0" err="1"/>
              <a:t>readFloat</a:t>
            </a:r>
            <a:r>
              <a:rPr lang="es-ES_tradnl" i="1" dirty="0"/>
              <a:t>();</a:t>
            </a:r>
            <a:br>
              <a:rPr lang="es-ES_tradnl" i="1" dirty="0"/>
            </a:br>
            <a:r>
              <a:rPr lang="es-ES_tradnl" i="1" dirty="0" err="1"/>
              <a:t>double</a:t>
            </a:r>
            <a:r>
              <a:rPr lang="es-ES_tradnl" i="1" dirty="0"/>
              <a:t> </a:t>
            </a:r>
            <a:r>
              <a:rPr lang="es-ES_tradnl" i="1" dirty="0" err="1"/>
              <a:t>readDouble</a:t>
            </a:r>
            <a:r>
              <a:rPr lang="es-ES_tradnl" i="1" dirty="0"/>
              <a:t>();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5308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Lectura de un valor entero desde un archivo previamente creado.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73526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Solucion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99" y="2479097"/>
            <a:ext cx="5590165" cy="1649557"/>
          </a:xfrm>
        </p:spPr>
      </p:pic>
    </p:spTree>
    <p:extLst>
      <p:ext uri="{BB962C8B-B14F-4D97-AF65-F5344CB8AC3E}">
        <p14:creationId xmlns:p14="http://schemas.microsoft.com/office/powerpoint/2010/main" val="460551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Escritura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La clase </a:t>
            </a:r>
            <a:r>
              <a:rPr lang="es-ES_tradnl" i="1" dirty="0" err="1"/>
              <a:t>Writer</a:t>
            </a:r>
            <a:r>
              <a:rPr lang="es-ES_tradnl" dirty="0"/>
              <a:t> proporciona tres métodos para escribir un carácter </a:t>
            </a:r>
            <a:r>
              <a:rPr lang="es-ES_tradnl" b="1" dirty="0" err="1"/>
              <a:t>char</a:t>
            </a:r>
            <a:r>
              <a:rPr lang="es-ES_tradnl" dirty="0"/>
              <a:t> o un </a:t>
            </a:r>
            <a:r>
              <a:rPr lang="es-ES_tradnl" dirty="0" err="1"/>
              <a:t>array</a:t>
            </a:r>
            <a:r>
              <a:rPr lang="es-ES_tradnl" dirty="0"/>
              <a:t> de </a:t>
            </a:r>
            <a:r>
              <a:rPr lang="es-ES_tradnl" dirty="0" smtClean="0"/>
              <a:t>caracteres</a:t>
            </a:r>
          </a:p>
          <a:p>
            <a:endParaRPr lang="es-ES_tradnl" dirty="0"/>
          </a:p>
          <a:p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/>
              <a:t>La clase </a:t>
            </a:r>
            <a:r>
              <a:rPr lang="es-ES_tradnl" i="1" dirty="0" err="1"/>
              <a:t>OutputStream</a:t>
            </a:r>
            <a:r>
              <a:rPr lang="es-ES_tradnl" dirty="0"/>
              <a:t> proporciona métodos similares</a:t>
            </a:r>
            <a:endParaRPr lang="es-ES_tradnl" dirty="0" smtClean="0"/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827" y="2340264"/>
            <a:ext cx="4904284" cy="8601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826" y="4312226"/>
            <a:ext cx="4577773" cy="9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6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FileWriter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Es </a:t>
            </a:r>
            <a:r>
              <a:rPr lang="es-ES" dirty="0" smtClean="0"/>
              <a:t>ú</a:t>
            </a:r>
            <a:r>
              <a:rPr lang="es-ES_tradnl" dirty="0" err="1" smtClean="0"/>
              <a:t>til</a:t>
            </a:r>
            <a:r>
              <a:rPr lang="es-ES_tradnl" dirty="0" smtClean="0"/>
              <a:t> para </a:t>
            </a:r>
            <a:r>
              <a:rPr lang="es-ES_tradnl" dirty="0"/>
              <a:t>escribir en ficheros de </a:t>
            </a:r>
            <a:r>
              <a:rPr lang="es-ES_tradnl" dirty="0" smtClean="0"/>
              <a:t>texto</a:t>
            </a:r>
            <a:br>
              <a:rPr lang="es-ES_tradnl" dirty="0" smtClean="0"/>
            </a:br>
            <a:r>
              <a:rPr lang="es-ES_tradnl" dirty="0" smtClean="0"/>
              <a:t>Hereda </a:t>
            </a:r>
            <a:r>
              <a:rPr lang="es-ES_tradnl" dirty="0"/>
              <a:t>de </a:t>
            </a:r>
            <a:r>
              <a:rPr lang="es-ES_tradnl" dirty="0" err="1"/>
              <a:t>OutputStreamReader</a:t>
            </a:r>
            <a:r>
              <a:rPr lang="es-ES_tradnl" dirty="0"/>
              <a:t>, que hereda de </a:t>
            </a:r>
            <a:r>
              <a:rPr lang="es-ES_tradnl" dirty="0" err="1" smtClean="0"/>
              <a:t>Writer</a:t>
            </a:r>
            <a:endParaRPr lang="es-ES_tradnl" dirty="0"/>
          </a:p>
          <a:p>
            <a:r>
              <a:rPr lang="es-ES_tradnl" b="1" dirty="0" smtClean="0"/>
              <a:t>Constructores: </a:t>
            </a:r>
            <a:endParaRPr lang="es-ES_tradnl" b="1" dirty="0"/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FileWriter</a:t>
            </a:r>
            <a:r>
              <a:rPr lang="es-ES_tradnl" i="1" dirty="0"/>
              <a:t>(</a:t>
            </a:r>
            <a:r>
              <a:rPr lang="es-ES_tradnl" i="1" dirty="0" err="1"/>
              <a:t>String</a:t>
            </a:r>
            <a:r>
              <a:rPr lang="es-ES_tradnl" i="1" dirty="0"/>
              <a:t> </a:t>
            </a:r>
            <a:r>
              <a:rPr lang="es-ES_tradnl" i="1" dirty="0" err="1"/>
              <a:t>nombreFichero</a:t>
            </a:r>
            <a:r>
              <a:rPr lang="es-ES_tradnl" i="1" dirty="0"/>
              <a:t>) </a:t>
            </a:r>
            <a:r>
              <a:rPr lang="es-ES_tradnl" i="1" dirty="0" smtClean="0"/>
              <a:t> </a:t>
            </a:r>
            <a:r>
              <a:rPr lang="es-ES_tradnl" dirty="0" smtClean="0"/>
              <a:t>: Reescribe </a:t>
            </a:r>
            <a:endParaRPr lang="es-ES_tradnl" dirty="0"/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FileWriter</a:t>
            </a:r>
            <a:r>
              <a:rPr lang="es-ES_tradnl" i="1" dirty="0"/>
              <a:t>(</a:t>
            </a:r>
            <a:r>
              <a:rPr lang="es-ES_tradnl" i="1" dirty="0" err="1"/>
              <a:t>String</a:t>
            </a:r>
            <a:r>
              <a:rPr lang="es-ES_tradnl" i="1" dirty="0"/>
              <a:t> </a:t>
            </a:r>
            <a:r>
              <a:rPr lang="es-ES_tradnl" i="1" dirty="0" err="1"/>
              <a:t>nombreFichero</a:t>
            </a:r>
            <a:r>
              <a:rPr lang="es-ES_tradnl" i="1" dirty="0"/>
              <a:t>, </a:t>
            </a:r>
            <a:r>
              <a:rPr lang="es-ES_tradnl" i="1" dirty="0" err="1"/>
              <a:t>boolean</a:t>
            </a:r>
            <a:r>
              <a:rPr lang="es-ES_tradnl" i="1" dirty="0"/>
              <a:t> </a:t>
            </a:r>
            <a:r>
              <a:rPr lang="es-ES_tradnl" i="1" dirty="0" err="1"/>
              <a:t>añadirFinal</a:t>
            </a:r>
            <a:r>
              <a:rPr lang="es-ES_tradnl" i="1" dirty="0"/>
              <a:t>) </a:t>
            </a:r>
            <a:r>
              <a:rPr lang="es-ES_tradnl" i="1" dirty="0"/>
              <a:t> </a:t>
            </a:r>
            <a:r>
              <a:rPr lang="es-ES_tradnl" dirty="0" smtClean="0"/>
              <a:t>: Añade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6314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Clase File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</a:t>
            </a:r>
            <a:r>
              <a:rPr lang="es-ES_tradnl" dirty="0" smtClean="0"/>
              <a:t>lase</a:t>
            </a:r>
            <a:r>
              <a:rPr lang="es-ES_tradnl" dirty="0"/>
              <a:t> </a:t>
            </a:r>
            <a:r>
              <a:rPr lang="es-ES_tradnl" i="1" dirty="0"/>
              <a:t>File</a:t>
            </a:r>
            <a:r>
              <a:rPr lang="es-ES_tradnl" dirty="0"/>
              <a:t>, que nos proporciona información acerca de los archivos, de sus atributos, de los directorios, etc</a:t>
            </a:r>
            <a:r>
              <a:rPr lang="es-ES_tradnl" dirty="0" smtClean="0"/>
              <a:t>.</a:t>
            </a:r>
          </a:p>
          <a:p>
            <a:r>
              <a:rPr lang="es-ES_tradnl" dirty="0"/>
              <a:t>La clase </a:t>
            </a:r>
            <a:r>
              <a:rPr lang="es-ES_tradnl" i="1" dirty="0"/>
              <a:t>File</a:t>
            </a:r>
            <a:r>
              <a:rPr lang="es-ES_tradnl" dirty="0"/>
              <a:t> tiene tres constructores</a:t>
            </a:r>
          </a:p>
          <a:p>
            <a:pPr lvl="1">
              <a:buFont typeface="Arial" charset="0"/>
              <a:buChar char="•"/>
            </a:pPr>
            <a:r>
              <a:rPr lang="es-ES_tradnl" i="1" dirty="0"/>
              <a:t>File(</a:t>
            </a:r>
            <a:r>
              <a:rPr lang="es-ES_tradnl" i="1" dirty="0" err="1"/>
              <a:t>String</a:t>
            </a:r>
            <a:r>
              <a:rPr lang="es-ES_tradnl" i="1" dirty="0"/>
              <a:t> </a:t>
            </a:r>
            <a:r>
              <a:rPr lang="es-ES_tradnl" i="1" dirty="0" err="1"/>
              <a:t>path</a:t>
            </a:r>
            <a:r>
              <a:rPr lang="es-ES_tradnl" i="1" dirty="0"/>
              <a:t>)</a:t>
            </a:r>
            <a:endParaRPr lang="es-ES_tradnl" dirty="0"/>
          </a:p>
          <a:p>
            <a:pPr lvl="1">
              <a:buFont typeface="Arial" charset="0"/>
              <a:buChar char="•"/>
            </a:pPr>
            <a:r>
              <a:rPr lang="es-ES_tradnl" i="1" dirty="0"/>
              <a:t>File(</a:t>
            </a:r>
            <a:r>
              <a:rPr lang="es-ES_tradnl" i="1" dirty="0" err="1"/>
              <a:t>String</a:t>
            </a:r>
            <a:r>
              <a:rPr lang="es-ES_tradnl" i="1" dirty="0"/>
              <a:t> </a:t>
            </a:r>
            <a:r>
              <a:rPr lang="es-ES_tradnl" i="1" dirty="0" err="1"/>
              <a:t>path</a:t>
            </a:r>
            <a:r>
              <a:rPr lang="es-ES_tradnl" i="1" dirty="0"/>
              <a:t>, </a:t>
            </a:r>
            <a:r>
              <a:rPr lang="es-ES_tradnl" i="1" dirty="0" err="1"/>
              <a:t>String</a:t>
            </a:r>
            <a:r>
              <a:rPr lang="es-ES_tradnl" i="1" dirty="0"/>
              <a:t> </a:t>
            </a:r>
            <a:r>
              <a:rPr lang="es-ES_tradnl" i="1" dirty="0" err="1"/>
              <a:t>name</a:t>
            </a:r>
            <a:r>
              <a:rPr lang="es-ES_tradnl" i="1" dirty="0"/>
              <a:t>)</a:t>
            </a:r>
            <a:endParaRPr lang="es-ES_tradnl" dirty="0"/>
          </a:p>
          <a:p>
            <a:pPr lvl="1">
              <a:buFont typeface="Arial" charset="0"/>
              <a:buChar char="•"/>
            </a:pPr>
            <a:r>
              <a:rPr lang="es-ES_tradnl" i="1" dirty="0"/>
              <a:t>File(File </a:t>
            </a:r>
            <a:r>
              <a:rPr lang="es-ES_tradnl" i="1" dirty="0" err="1"/>
              <a:t>dir</a:t>
            </a:r>
            <a:r>
              <a:rPr lang="es-ES_tradnl" i="1" dirty="0"/>
              <a:t>, </a:t>
            </a:r>
            <a:r>
              <a:rPr lang="es-ES_tradnl" i="1" dirty="0" err="1"/>
              <a:t>String</a:t>
            </a:r>
            <a:r>
              <a:rPr lang="es-ES_tradnl" i="1" dirty="0"/>
              <a:t> </a:t>
            </a:r>
            <a:r>
              <a:rPr lang="es-ES_tradnl" i="1" dirty="0" err="1"/>
              <a:t>name</a:t>
            </a:r>
            <a:r>
              <a:rPr lang="es-ES_tradnl" i="1" dirty="0"/>
              <a:t>)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7276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Crear </a:t>
            </a:r>
            <a:r>
              <a:rPr lang="es-ES_tradnl" dirty="0"/>
              <a:t>un </a:t>
            </a:r>
            <a:r>
              <a:rPr lang="es-ES_tradnl" dirty="0" smtClean="0"/>
              <a:t>archivo copia de otro archivo.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6160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Soluci</a:t>
            </a:r>
            <a:r>
              <a:rPr lang="es-ES" dirty="0" err="1" smtClean="0"/>
              <a:t>ón</a:t>
            </a:r>
            <a:endParaRPr lang="es-ES_tradn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35" y="876444"/>
            <a:ext cx="6683291" cy="4859338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2193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DataOutputStream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La clase </a:t>
            </a:r>
            <a:r>
              <a:rPr lang="es-ES_tradnl" i="1" dirty="0" err="1"/>
              <a:t>DataOutputStream</a:t>
            </a:r>
            <a:r>
              <a:rPr lang="es-ES_tradnl" dirty="0"/>
              <a:t> es útil para escribir datos del tipo primitivo de una forma portable. Esta clase tiene un sólo constructor que toma un objeto de la clase </a:t>
            </a:r>
            <a:r>
              <a:rPr lang="es-ES_tradnl" i="1" dirty="0" err="1"/>
              <a:t>OutputStream</a:t>
            </a:r>
            <a:r>
              <a:rPr lang="es-ES_tradnl" dirty="0"/>
              <a:t> o sus derivadas como parámetro</a:t>
            </a:r>
            <a:r>
              <a:rPr lang="es-ES_tradnl" dirty="0" smtClean="0"/>
              <a:t>.</a:t>
            </a:r>
          </a:p>
          <a:p>
            <a:pPr algn="just"/>
            <a:r>
              <a:rPr lang="es-ES_tradnl" dirty="0" smtClean="0"/>
              <a:t>Ejemplo:</a:t>
            </a:r>
          </a:p>
          <a:p>
            <a:r>
              <a:rPr lang="es-ES_tradnl" dirty="0"/>
              <a:t>Se crea un objeto de la clase </a:t>
            </a:r>
            <a:r>
              <a:rPr lang="es-ES_tradnl" b="1" i="1" dirty="0" err="1"/>
              <a:t>DataOutputStream</a:t>
            </a:r>
            <a:r>
              <a:rPr lang="es-ES_tradnl" dirty="0"/>
              <a:t> vinculándolo a </a:t>
            </a:r>
            <a:r>
              <a:rPr lang="es-ES_tradnl" dirty="0" smtClean="0"/>
              <a:t>un objeto</a:t>
            </a:r>
            <a:r>
              <a:rPr lang="es-ES_tradnl" dirty="0"/>
              <a:t> </a:t>
            </a:r>
            <a:r>
              <a:rPr lang="es-ES_tradnl" dirty="0" err="1"/>
              <a:t>FileOutputStream</a:t>
            </a:r>
            <a:r>
              <a:rPr lang="es-ES_tradnl" dirty="0"/>
              <a:t> para escribir en un archivo en disco denominado </a:t>
            </a:r>
            <a:r>
              <a:rPr lang="es-ES_tradnl" dirty="0" err="1" smtClean="0"/>
              <a:t>pedido.txt</a:t>
            </a:r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/>
              <a:t>o en una sola </a:t>
            </a:r>
            <a:r>
              <a:rPr lang="es-ES_tradnl" dirty="0" smtClean="0"/>
              <a:t>línea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99" y="4047835"/>
            <a:ext cx="6801701" cy="5934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30" y="5424054"/>
            <a:ext cx="8564196" cy="32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7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DataOutputStream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La clase </a:t>
            </a:r>
            <a:r>
              <a:rPr lang="es-ES_tradnl" i="1" dirty="0" err="1"/>
              <a:t>DataOutputStream</a:t>
            </a:r>
            <a:r>
              <a:rPr lang="es-ES_tradnl" dirty="0"/>
              <a:t> define diversos métodos </a:t>
            </a:r>
            <a:r>
              <a:rPr lang="es-ES_tradnl" i="1" dirty="0" err="1"/>
              <a:t>writeXXX</a:t>
            </a:r>
            <a:r>
              <a:rPr lang="es-ES_tradnl" dirty="0"/>
              <a:t> que son variaciones del método </a:t>
            </a:r>
            <a:r>
              <a:rPr lang="es-ES_tradnl" i="1" dirty="0" err="1"/>
              <a:t>write</a:t>
            </a:r>
            <a:r>
              <a:rPr lang="es-ES_tradnl" dirty="0"/>
              <a:t> </a:t>
            </a:r>
            <a:r>
              <a:rPr lang="es-ES_tradnl" dirty="0" smtClean="0"/>
              <a:t>de la clase base</a:t>
            </a:r>
            <a:r>
              <a:rPr lang="es-ES_tradnl" dirty="0"/>
              <a:t> para escribir datos de tipo primitivo</a:t>
            </a:r>
          </a:p>
          <a:p>
            <a:r>
              <a:rPr lang="es-ES_tradnl" i="1" dirty="0" err="1"/>
              <a:t>void</a:t>
            </a:r>
            <a:r>
              <a:rPr lang="es-ES_tradnl" i="1" dirty="0"/>
              <a:t> </a:t>
            </a:r>
            <a:r>
              <a:rPr lang="es-ES_tradnl" i="1" dirty="0" err="1"/>
              <a:t>writeBoolean</a:t>
            </a:r>
            <a:r>
              <a:rPr lang="es-ES_tradnl" i="1" dirty="0"/>
              <a:t>(</a:t>
            </a:r>
            <a:r>
              <a:rPr lang="es-ES_tradnl" i="1" dirty="0" err="1"/>
              <a:t>boolean</a:t>
            </a:r>
            <a:r>
              <a:rPr lang="es-ES_tradnl" i="1" dirty="0"/>
              <a:t> v);</a:t>
            </a:r>
            <a:br>
              <a:rPr lang="es-ES_tradnl" i="1" dirty="0"/>
            </a:br>
            <a:r>
              <a:rPr lang="es-ES_tradnl" i="1" dirty="0" err="1"/>
              <a:t>void</a:t>
            </a:r>
            <a:r>
              <a:rPr lang="es-ES_tradnl" i="1" dirty="0"/>
              <a:t> </a:t>
            </a:r>
            <a:r>
              <a:rPr lang="es-ES_tradnl" i="1" dirty="0" err="1"/>
              <a:t>writeByte</a:t>
            </a:r>
            <a:r>
              <a:rPr lang="es-ES_tradnl" i="1" dirty="0"/>
              <a:t>(</a:t>
            </a:r>
            <a:r>
              <a:rPr lang="es-ES_tradnl" i="1" dirty="0" err="1"/>
              <a:t>int</a:t>
            </a:r>
            <a:r>
              <a:rPr lang="es-ES_tradnl" i="1" dirty="0"/>
              <a:t> v);</a:t>
            </a:r>
            <a:br>
              <a:rPr lang="es-ES_tradnl" i="1" dirty="0"/>
            </a:br>
            <a:r>
              <a:rPr lang="es-ES_tradnl" i="1" dirty="0" err="1"/>
              <a:t>void</a:t>
            </a:r>
            <a:r>
              <a:rPr lang="es-ES_tradnl" i="1" dirty="0"/>
              <a:t> </a:t>
            </a:r>
            <a:r>
              <a:rPr lang="es-ES_tradnl" i="1" dirty="0" err="1"/>
              <a:t>writeBytes</a:t>
            </a:r>
            <a:r>
              <a:rPr lang="es-ES_tradnl" i="1" dirty="0"/>
              <a:t>(</a:t>
            </a:r>
            <a:r>
              <a:rPr lang="es-ES_tradnl" i="1" dirty="0" err="1"/>
              <a:t>String</a:t>
            </a:r>
            <a:r>
              <a:rPr lang="es-ES_tradnl" i="1" dirty="0"/>
              <a:t> s);</a:t>
            </a:r>
            <a:br>
              <a:rPr lang="es-ES_tradnl" i="1" dirty="0"/>
            </a:br>
            <a:r>
              <a:rPr lang="es-ES_tradnl" i="1" dirty="0" err="1"/>
              <a:t>void</a:t>
            </a:r>
            <a:r>
              <a:rPr lang="es-ES_tradnl" i="1" dirty="0"/>
              <a:t> </a:t>
            </a:r>
            <a:r>
              <a:rPr lang="es-ES_tradnl" i="1" dirty="0" err="1"/>
              <a:t>writeShort</a:t>
            </a:r>
            <a:r>
              <a:rPr lang="es-ES_tradnl" i="1" dirty="0"/>
              <a:t>(</a:t>
            </a:r>
            <a:r>
              <a:rPr lang="es-ES_tradnl" i="1" dirty="0" err="1"/>
              <a:t>int</a:t>
            </a:r>
            <a:r>
              <a:rPr lang="es-ES_tradnl" i="1" dirty="0"/>
              <a:t> v);</a:t>
            </a:r>
            <a:br>
              <a:rPr lang="es-ES_tradnl" i="1" dirty="0"/>
            </a:br>
            <a:r>
              <a:rPr lang="es-ES_tradnl" i="1" dirty="0" err="1"/>
              <a:t>void</a:t>
            </a:r>
            <a:r>
              <a:rPr lang="es-ES_tradnl" i="1" dirty="0"/>
              <a:t> </a:t>
            </a:r>
            <a:r>
              <a:rPr lang="es-ES_tradnl" i="1" dirty="0" err="1"/>
              <a:t>writeChars</a:t>
            </a:r>
            <a:r>
              <a:rPr lang="es-ES_tradnl" i="1" dirty="0"/>
              <a:t>(</a:t>
            </a:r>
            <a:r>
              <a:rPr lang="es-ES_tradnl" i="1" dirty="0" err="1"/>
              <a:t>String</a:t>
            </a:r>
            <a:r>
              <a:rPr lang="es-ES_tradnl" i="1" dirty="0"/>
              <a:t> s);</a:t>
            </a:r>
            <a:br>
              <a:rPr lang="es-ES_tradnl" i="1" dirty="0"/>
            </a:br>
            <a:r>
              <a:rPr lang="es-ES_tradnl" i="1" dirty="0" err="1"/>
              <a:t>void</a:t>
            </a:r>
            <a:r>
              <a:rPr lang="es-ES_tradnl" i="1" dirty="0"/>
              <a:t> </a:t>
            </a:r>
            <a:r>
              <a:rPr lang="es-ES_tradnl" i="1" dirty="0" err="1"/>
              <a:t>writeChar</a:t>
            </a:r>
            <a:r>
              <a:rPr lang="es-ES_tradnl" i="1" dirty="0"/>
              <a:t>(</a:t>
            </a:r>
            <a:r>
              <a:rPr lang="es-ES_tradnl" i="1" dirty="0" err="1"/>
              <a:t>int</a:t>
            </a:r>
            <a:r>
              <a:rPr lang="es-ES_tradnl" i="1" dirty="0"/>
              <a:t> v);</a:t>
            </a:r>
            <a:br>
              <a:rPr lang="es-ES_tradnl" i="1" dirty="0"/>
            </a:br>
            <a:r>
              <a:rPr lang="es-ES_tradnl" i="1" dirty="0" err="1"/>
              <a:t>void</a:t>
            </a:r>
            <a:r>
              <a:rPr lang="es-ES_tradnl" i="1" dirty="0"/>
              <a:t> </a:t>
            </a:r>
            <a:r>
              <a:rPr lang="es-ES_tradnl" i="1" dirty="0" err="1"/>
              <a:t>writeInt</a:t>
            </a:r>
            <a:r>
              <a:rPr lang="es-ES_tradnl" i="1" dirty="0"/>
              <a:t>(</a:t>
            </a:r>
            <a:r>
              <a:rPr lang="es-ES_tradnl" i="1" dirty="0" err="1"/>
              <a:t>int</a:t>
            </a:r>
            <a:r>
              <a:rPr lang="es-ES_tradnl" i="1" dirty="0"/>
              <a:t> v);</a:t>
            </a:r>
            <a:br>
              <a:rPr lang="es-ES_tradnl" i="1" dirty="0"/>
            </a:br>
            <a:r>
              <a:rPr lang="es-ES_tradnl" i="1" dirty="0" err="1"/>
              <a:t>void</a:t>
            </a:r>
            <a:r>
              <a:rPr lang="es-ES_tradnl" i="1" dirty="0"/>
              <a:t> </a:t>
            </a:r>
            <a:r>
              <a:rPr lang="es-ES_tradnl" i="1" dirty="0" err="1"/>
              <a:t>writeLong</a:t>
            </a:r>
            <a:r>
              <a:rPr lang="es-ES_tradnl" i="1" dirty="0"/>
              <a:t>(</a:t>
            </a:r>
            <a:r>
              <a:rPr lang="es-ES_tradnl" i="1" dirty="0" err="1"/>
              <a:t>long</a:t>
            </a:r>
            <a:r>
              <a:rPr lang="es-ES_tradnl" i="1" dirty="0"/>
              <a:t> v);</a:t>
            </a:r>
            <a:br>
              <a:rPr lang="es-ES_tradnl" i="1" dirty="0"/>
            </a:br>
            <a:r>
              <a:rPr lang="es-ES_tradnl" i="1" dirty="0" err="1"/>
              <a:t>void</a:t>
            </a:r>
            <a:r>
              <a:rPr lang="es-ES_tradnl" i="1" dirty="0"/>
              <a:t> </a:t>
            </a:r>
            <a:r>
              <a:rPr lang="es-ES_tradnl" i="1" dirty="0" err="1"/>
              <a:t>writeFloat</a:t>
            </a:r>
            <a:r>
              <a:rPr lang="es-ES_tradnl" i="1" dirty="0"/>
              <a:t>(</a:t>
            </a:r>
            <a:r>
              <a:rPr lang="es-ES_tradnl" i="1" dirty="0" err="1"/>
              <a:t>float</a:t>
            </a:r>
            <a:r>
              <a:rPr lang="es-ES_tradnl" i="1" dirty="0"/>
              <a:t> v);</a:t>
            </a:r>
            <a:br>
              <a:rPr lang="es-ES_tradnl" i="1" dirty="0"/>
            </a:br>
            <a:r>
              <a:rPr lang="es-ES_tradnl" i="1" dirty="0" err="1"/>
              <a:t>void</a:t>
            </a:r>
            <a:r>
              <a:rPr lang="es-ES_tradnl" i="1" dirty="0"/>
              <a:t> </a:t>
            </a:r>
            <a:r>
              <a:rPr lang="es-ES_tradnl" i="1" dirty="0" err="1"/>
              <a:t>writeDouble</a:t>
            </a:r>
            <a:r>
              <a:rPr lang="es-ES_tradnl" i="1" dirty="0"/>
              <a:t>(</a:t>
            </a:r>
            <a:r>
              <a:rPr lang="es-ES_tradnl" i="1" dirty="0" err="1"/>
              <a:t>double</a:t>
            </a:r>
            <a:r>
              <a:rPr lang="es-ES_tradnl" i="1" dirty="0"/>
              <a:t> v);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7180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</a:t>
            </a:r>
            <a:r>
              <a:rPr lang="es-ES_tradnl" dirty="0" smtClean="0"/>
              <a:t>eer </a:t>
            </a:r>
            <a:r>
              <a:rPr lang="es-ES_tradnl" dirty="0"/>
              <a:t>desde un archivo de texto </a:t>
            </a:r>
            <a:r>
              <a:rPr lang="es-ES_tradnl" dirty="0" err="1"/>
              <a:t>test.txt</a:t>
            </a:r>
            <a:r>
              <a:rPr lang="es-ES_tradnl" dirty="0"/>
              <a:t> en 5 </a:t>
            </a:r>
            <a:r>
              <a:rPr lang="es-ES_tradnl" dirty="0" smtClean="0"/>
              <a:t>líneas, el archivo deber</a:t>
            </a:r>
            <a:r>
              <a:rPr lang="es-ES" dirty="0" smtClean="0"/>
              <a:t>á ser convertido</a:t>
            </a:r>
            <a:r>
              <a:rPr lang="es-ES_tradnl" dirty="0" smtClean="0"/>
              <a:t> </a:t>
            </a:r>
            <a:r>
              <a:rPr lang="es-ES_tradnl" dirty="0"/>
              <a:t>en letras </a:t>
            </a:r>
            <a:r>
              <a:rPr lang="es-ES_tradnl" dirty="0" smtClean="0"/>
              <a:t>mayúsculas y guardado </a:t>
            </a:r>
            <a:r>
              <a:rPr lang="es-ES_tradnl" dirty="0"/>
              <a:t>en otro archivo en test1.txt.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1754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Soluci</a:t>
            </a:r>
            <a:r>
              <a:rPr lang="es-ES" dirty="0" err="1" smtClean="0"/>
              <a:t>ón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541" y="1372200"/>
            <a:ext cx="5963082" cy="4640674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5614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Serializaci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s-ES_tradnl" dirty="0" smtClean="0"/>
              <a:t>Serializar </a:t>
            </a:r>
            <a:r>
              <a:rPr lang="es-ES_tradnl" dirty="0"/>
              <a:t>es almacenar objetos directamente en como una secuencia de bytes, por ejemplo en un </a:t>
            </a:r>
            <a:r>
              <a:rPr lang="es-ES_tradnl" dirty="0" smtClean="0"/>
              <a:t>fichero.</a:t>
            </a:r>
            <a:br>
              <a:rPr lang="es-ES_tradnl" dirty="0" smtClean="0"/>
            </a:br>
            <a:r>
              <a:rPr lang="es-ES_tradnl" dirty="0" smtClean="0"/>
              <a:t>Sirve </a:t>
            </a:r>
            <a:r>
              <a:rPr lang="es-ES_tradnl" dirty="0"/>
              <a:t>para guardar objetos y reconstruirlos posteriormente (</a:t>
            </a:r>
            <a:r>
              <a:rPr lang="es-ES_tradnl" dirty="0" smtClean="0"/>
              <a:t>persistencia)</a:t>
            </a:r>
          </a:p>
          <a:p>
            <a:pPr>
              <a:buFont typeface="Arial" charset="0"/>
              <a:buChar char="•"/>
            </a:pPr>
            <a:r>
              <a:rPr lang="es-ES_tradnl" dirty="0" smtClean="0"/>
              <a:t>Flujos</a:t>
            </a:r>
          </a:p>
          <a:p>
            <a:pPr lvl="1">
              <a:buFont typeface="Arial" charset="0"/>
              <a:buChar char="•"/>
            </a:pPr>
            <a:r>
              <a:rPr lang="es-ES_tradnl" sz="2000" dirty="0" smtClean="0"/>
              <a:t>Clase </a:t>
            </a:r>
            <a:r>
              <a:rPr lang="es-ES_tradnl" sz="2000" b="1" dirty="0" err="1" smtClean="0"/>
              <a:t>ObjectOuputStream</a:t>
            </a:r>
            <a:endParaRPr lang="es-ES_tradnl" sz="2000" b="1" dirty="0" smtClean="0"/>
          </a:p>
          <a:p>
            <a:pPr lvl="1">
              <a:buFont typeface="Arial" charset="0"/>
              <a:buChar char="•"/>
            </a:pPr>
            <a:r>
              <a:rPr lang="es-ES_tradnl" sz="2000" dirty="0" smtClean="0"/>
              <a:t>Método </a:t>
            </a:r>
            <a:r>
              <a:rPr lang="es-ES_tradnl" sz="2000" dirty="0"/>
              <a:t>- </a:t>
            </a:r>
            <a:r>
              <a:rPr lang="es-ES_tradnl" sz="2000" dirty="0" err="1"/>
              <a:t>writeObject</a:t>
            </a:r>
            <a:r>
              <a:rPr lang="es-ES_tradnl" sz="2000" dirty="0"/>
              <a:t>() </a:t>
            </a:r>
            <a:endParaRPr lang="es-ES_tradnl" sz="2000" dirty="0" smtClean="0"/>
          </a:p>
          <a:p>
            <a:pPr marL="384048" lvl="2" indent="0">
              <a:buNone/>
            </a:pPr>
            <a:r>
              <a:rPr lang="es-ES_tradnl" sz="2000" dirty="0" smtClean="0"/>
              <a:t>	Ejemplo</a:t>
            </a:r>
            <a:r>
              <a:rPr lang="es-ES_tradnl" sz="2000" dirty="0"/>
              <a:t>: </a:t>
            </a:r>
            <a:r>
              <a:rPr lang="es-ES_tradnl" sz="2000" dirty="0" err="1"/>
              <a:t>flujoSalida.writeObjetct</a:t>
            </a:r>
            <a:r>
              <a:rPr lang="es-ES_tradnl" sz="2000" dirty="0"/>
              <a:t> (</a:t>
            </a:r>
            <a:r>
              <a:rPr lang="es-ES_tradnl" sz="2000" dirty="0" err="1"/>
              <a:t>objetoClase</a:t>
            </a:r>
            <a:r>
              <a:rPr lang="es-ES_tradnl" sz="2000" dirty="0"/>
              <a:t>); </a:t>
            </a:r>
          </a:p>
          <a:p>
            <a:pPr lvl="1">
              <a:buFont typeface="Arial" charset="0"/>
              <a:buChar char="•"/>
            </a:pPr>
            <a:r>
              <a:rPr lang="es-ES_tradnl" sz="2000" dirty="0" smtClean="0"/>
              <a:t>Clase </a:t>
            </a:r>
            <a:r>
              <a:rPr lang="es-ES_tradnl" sz="2000" b="1" dirty="0" err="1" smtClean="0"/>
              <a:t>ObjectInputStream</a:t>
            </a:r>
            <a:endParaRPr lang="es-ES_tradnl" sz="2000" b="1" dirty="0" smtClean="0"/>
          </a:p>
          <a:p>
            <a:pPr lvl="1">
              <a:buFont typeface="Arial" charset="0"/>
              <a:buChar char="•"/>
            </a:pPr>
            <a:r>
              <a:rPr lang="es-ES_tradnl" sz="2000" dirty="0" smtClean="0"/>
              <a:t>Método </a:t>
            </a:r>
            <a:r>
              <a:rPr lang="es-ES_tradnl" sz="2000" dirty="0"/>
              <a:t>- </a:t>
            </a:r>
            <a:r>
              <a:rPr lang="es-ES_tradnl" sz="2000" dirty="0" err="1"/>
              <a:t>readObject</a:t>
            </a:r>
            <a:r>
              <a:rPr lang="es-ES_tradnl" sz="2000" dirty="0"/>
              <a:t>() 	</a:t>
            </a:r>
            <a:endParaRPr lang="es-ES_tradnl" sz="2000" dirty="0" smtClean="0"/>
          </a:p>
          <a:p>
            <a:pPr marL="566928" lvl="3" indent="0">
              <a:buNone/>
            </a:pPr>
            <a:r>
              <a:rPr lang="es-ES_tradnl" sz="2000" dirty="0"/>
              <a:t>	</a:t>
            </a:r>
            <a:r>
              <a:rPr lang="es-ES_tradnl" sz="2000" dirty="0" smtClean="0"/>
              <a:t>Ejemplo</a:t>
            </a:r>
            <a:r>
              <a:rPr lang="es-ES_tradnl" sz="2000" dirty="0"/>
              <a:t>: </a:t>
            </a:r>
            <a:r>
              <a:rPr lang="es-ES_tradnl" sz="2000" dirty="0" err="1"/>
              <a:t>objetoClase</a:t>
            </a:r>
            <a:r>
              <a:rPr lang="es-ES_tradnl" sz="2000" dirty="0"/>
              <a:t> = (Clase) </a:t>
            </a:r>
            <a:r>
              <a:rPr lang="es-ES_tradnl" sz="2000" dirty="0" err="1"/>
              <a:t>flujoEntrada.readObject</a:t>
            </a:r>
            <a:r>
              <a:rPr lang="es-ES_tradnl" sz="20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61163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Interfaz </a:t>
            </a:r>
            <a:r>
              <a:rPr lang="es-ES_tradnl" dirty="0" err="1" smtClean="0"/>
              <a:t>serializable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Cualquier </a:t>
            </a:r>
            <a:r>
              <a:rPr lang="es-ES_tradnl" dirty="0"/>
              <a:t>clase que desee poder serializar sus objetos debe implementar la interfaz </a:t>
            </a:r>
            <a:r>
              <a:rPr lang="es-ES_tradnl" dirty="0" err="1"/>
              <a:t>Serializable</a:t>
            </a:r>
            <a:r>
              <a:rPr lang="es-ES_tradnl" dirty="0"/>
              <a:t> </a:t>
            </a:r>
            <a:r>
              <a:rPr lang="es-ES_tradnl" dirty="0" smtClean="0"/>
              <a:t>En </a:t>
            </a:r>
            <a:r>
              <a:rPr lang="es-ES_tradnl" dirty="0"/>
              <a:t>esta implementación el objeto define cómo debe almacenarse o recuperarse de un fichero con los </a:t>
            </a:r>
            <a:r>
              <a:rPr lang="es-ES_tradnl" dirty="0" smtClean="0"/>
              <a:t>métodos:</a:t>
            </a:r>
          </a:p>
          <a:p>
            <a:pPr algn="just"/>
            <a:r>
              <a:rPr lang="es-ES_tradnl" dirty="0" smtClean="0"/>
              <a:t>• </a:t>
            </a:r>
            <a:r>
              <a:rPr lang="es-ES_tradnl" dirty="0" err="1"/>
              <a:t>writeObject</a:t>
            </a:r>
            <a:r>
              <a:rPr lang="es-ES_tradnl" dirty="0"/>
              <a:t>: responsable de escribir el estado del objeto en el flujo </a:t>
            </a:r>
            <a:endParaRPr lang="es-ES_tradnl" dirty="0" smtClean="0"/>
          </a:p>
          <a:p>
            <a:pPr algn="just"/>
            <a:r>
              <a:rPr lang="es-ES_tradnl" dirty="0" smtClean="0"/>
              <a:t>• </a:t>
            </a:r>
            <a:r>
              <a:rPr lang="es-ES_tradnl" dirty="0" err="1"/>
              <a:t>readObject</a:t>
            </a:r>
            <a:r>
              <a:rPr lang="es-ES_tradnl" dirty="0"/>
              <a:t>: responsable de recuperar el estado del objeto desde el </a:t>
            </a:r>
            <a:r>
              <a:rPr lang="es-ES_tradnl" dirty="0" smtClean="0"/>
              <a:t>flujo</a:t>
            </a:r>
          </a:p>
          <a:p>
            <a:pPr algn="just"/>
            <a:r>
              <a:rPr lang="es-ES_tradnl" dirty="0" smtClean="0"/>
              <a:t>Si </a:t>
            </a:r>
            <a:r>
              <a:rPr lang="es-ES_tradnl" dirty="0"/>
              <a:t>se trata de serializar un objeto que no lo implementa se obtiene la excepción </a:t>
            </a:r>
            <a:r>
              <a:rPr lang="es-ES_tradnl" b="1" dirty="0" err="1" smtClean="0"/>
              <a:t>NotSerializableException</a:t>
            </a:r>
            <a:endParaRPr lang="es-ES_tradnl" b="1" dirty="0" smtClean="0"/>
          </a:p>
          <a:p>
            <a:pPr algn="just"/>
            <a:endParaRPr lang="es-ES_tradnl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83" y="4668630"/>
            <a:ext cx="5105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Clase File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52048"/>
          </a:xfrm>
        </p:spPr>
        <p:txBody>
          <a:bodyPr>
            <a:normAutofit fontScale="85000" lnSpcReduction="20000"/>
          </a:bodyPr>
          <a:lstStyle/>
          <a:p>
            <a:r>
              <a:rPr lang="es-ES_tradnl" dirty="0"/>
              <a:t>Los métodos más importantes que describe esta clase son los siguientes:</a:t>
            </a:r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String</a:t>
            </a:r>
            <a:r>
              <a:rPr lang="es-ES_tradnl" i="1" dirty="0"/>
              <a:t> </a:t>
            </a:r>
            <a:r>
              <a:rPr lang="es-ES_tradnl" i="1" dirty="0" err="1"/>
              <a:t>getName</a:t>
            </a:r>
            <a:r>
              <a:rPr lang="es-ES_tradnl" i="1" dirty="0"/>
              <a:t>()</a:t>
            </a:r>
            <a:endParaRPr lang="es-ES_tradnl" dirty="0"/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String</a:t>
            </a:r>
            <a:r>
              <a:rPr lang="es-ES_tradnl" i="1" dirty="0"/>
              <a:t> </a:t>
            </a:r>
            <a:r>
              <a:rPr lang="es-ES_tradnl" i="1" dirty="0" err="1"/>
              <a:t>getPath</a:t>
            </a:r>
            <a:r>
              <a:rPr lang="es-ES_tradnl" i="1" dirty="0"/>
              <a:t>()</a:t>
            </a:r>
            <a:endParaRPr lang="es-ES_tradnl" dirty="0"/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String</a:t>
            </a:r>
            <a:r>
              <a:rPr lang="es-ES_tradnl" i="1" dirty="0"/>
              <a:t> </a:t>
            </a:r>
            <a:r>
              <a:rPr lang="es-ES_tradnl" i="1" dirty="0" err="1"/>
              <a:t>getAbsolutePath</a:t>
            </a:r>
            <a:r>
              <a:rPr lang="es-ES_tradnl" i="1" dirty="0"/>
              <a:t>()</a:t>
            </a:r>
            <a:endParaRPr lang="es-ES_tradnl" dirty="0"/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boolean</a:t>
            </a:r>
            <a:r>
              <a:rPr lang="es-ES_tradnl" i="1" dirty="0"/>
              <a:t> </a:t>
            </a:r>
            <a:r>
              <a:rPr lang="es-ES_tradnl" i="1" dirty="0" err="1"/>
              <a:t>exists</a:t>
            </a:r>
            <a:r>
              <a:rPr lang="es-ES_tradnl" i="1" dirty="0"/>
              <a:t>()</a:t>
            </a:r>
            <a:endParaRPr lang="es-ES_tradnl" dirty="0"/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boolean</a:t>
            </a:r>
            <a:r>
              <a:rPr lang="es-ES_tradnl" i="1" dirty="0"/>
              <a:t> </a:t>
            </a:r>
            <a:r>
              <a:rPr lang="es-ES_tradnl" i="1" dirty="0" err="1"/>
              <a:t>canWrite</a:t>
            </a:r>
            <a:r>
              <a:rPr lang="es-ES_tradnl" i="1" dirty="0"/>
              <a:t>()</a:t>
            </a:r>
            <a:endParaRPr lang="es-ES_tradnl" dirty="0"/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boolean</a:t>
            </a:r>
            <a:r>
              <a:rPr lang="es-ES_tradnl" i="1" dirty="0"/>
              <a:t> </a:t>
            </a:r>
            <a:r>
              <a:rPr lang="es-ES_tradnl" i="1" dirty="0" err="1"/>
              <a:t>canRead</a:t>
            </a:r>
            <a:endParaRPr lang="es-ES_tradnl" dirty="0"/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boolean</a:t>
            </a:r>
            <a:r>
              <a:rPr lang="es-ES_tradnl" i="1" dirty="0"/>
              <a:t> </a:t>
            </a:r>
            <a:r>
              <a:rPr lang="es-ES_tradnl" i="1" dirty="0" err="1"/>
              <a:t>isFile</a:t>
            </a:r>
            <a:r>
              <a:rPr lang="es-ES_tradnl" i="1" dirty="0"/>
              <a:t>()</a:t>
            </a:r>
            <a:endParaRPr lang="es-ES_tradnl" dirty="0"/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boolean</a:t>
            </a:r>
            <a:r>
              <a:rPr lang="es-ES_tradnl" i="1" dirty="0"/>
              <a:t> </a:t>
            </a:r>
            <a:r>
              <a:rPr lang="es-ES_tradnl" i="1" dirty="0" err="1"/>
              <a:t>isDirectory</a:t>
            </a:r>
            <a:r>
              <a:rPr lang="es-ES_tradnl" i="1" dirty="0"/>
              <a:t>()</a:t>
            </a:r>
            <a:endParaRPr lang="es-ES_tradnl" dirty="0"/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boolean</a:t>
            </a:r>
            <a:r>
              <a:rPr lang="es-ES_tradnl" i="1" dirty="0"/>
              <a:t> </a:t>
            </a:r>
            <a:r>
              <a:rPr lang="es-ES_tradnl" i="1" dirty="0" err="1"/>
              <a:t>isAbsolute</a:t>
            </a:r>
            <a:r>
              <a:rPr lang="es-ES_tradnl" i="1" dirty="0"/>
              <a:t>()</a:t>
            </a:r>
            <a:endParaRPr lang="es-ES_tradnl" dirty="0"/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long</a:t>
            </a:r>
            <a:r>
              <a:rPr lang="es-ES_tradnl" i="1" dirty="0"/>
              <a:t> </a:t>
            </a:r>
            <a:r>
              <a:rPr lang="es-ES_tradnl" i="1" dirty="0" err="1"/>
              <a:t>lastModified</a:t>
            </a:r>
            <a:r>
              <a:rPr lang="es-ES_tradnl" i="1" dirty="0"/>
              <a:t>()</a:t>
            </a:r>
            <a:endParaRPr lang="es-ES_tradnl" dirty="0"/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long</a:t>
            </a:r>
            <a:r>
              <a:rPr lang="es-ES_tradnl" i="1" dirty="0"/>
              <a:t> </a:t>
            </a:r>
            <a:r>
              <a:rPr lang="es-ES_tradnl" i="1" dirty="0" err="1"/>
              <a:t>length</a:t>
            </a:r>
            <a:r>
              <a:rPr lang="es-ES_tradnl" i="1" dirty="0"/>
              <a:t>()</a:t>
            </a:r>
            <a:endParaRPr lang="es-ES_tradnl" dirty="0"/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boolean</a:t>
            </a:r>
            <a:r>
              <a:rPr lang="es-ES_tradnl" i="1" dirty="0"/>
              <a:t> </a:t>
            </a:r>
            <a:r>
              <a:rPr lang="es-ES_tradnl" i="1" dirty="0" err="1"/>
              <a:t>mkdir</a:t>
            </a:r>
            <a:r>
              <a:rPr lang="es-ES_tradnl" i="1" dirty="0"/>
              <a:t>()</a:t>
            </a:r>
            <a:endParaRPr lang="es-ES_tradnl" dirty="0"/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boolean</a:t>
            </a:r>
            <a:r>
              <a:rPr lang="es-ES_tradnl" i="1" dirty="0"/>
              <a:t> </a:t>
            </a:r>
            <a:r>
              <a:rPr lang="es-ES_tradnl" i="1" dirty="0" err="1"/>
              <a:t>mkdirs</a:t>
            </a:r>
            <a:r>
              <a:rPr lang="es-ES_tradnl" i="1" dirty="0"/>
              <a:t>()</a:t>
            </a:r>
            <a:endParaRPr lang="es-ES_tradnl" dirty="0"/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boolean</a:t>
            </a:r>
            <a:r>
              <a:rPr lang="es-ES_tradnl" i="1" dirty="0"/>
              <a:t> </a:t>
            </a:r>
            <a:r>
              <a:rPr lang="es-ES_tradnl" i="1" dirty="0" err="1"/>
              <a:t>renameTo</a:t>
            </a:r>
            <a:r>
              <a:rPr lang="es-ES_tradnl" i="1" dirty="0"/>
              <a:t>(File </a:t>
            </a:r>
            <a:r>
              <a:rPr lang="es-ES_tradnl" i="1" dirty="0" err="1"/>
              <a:t>dest</a:t>
            </a:r>
            <a:r>
              <a:rPr lang="es-ES_tradnl" i="1" dirty="0"/>
              <a:t>);</a:t>
            </a:r>
            <a:endParaRPr lang="es-ES_tradnl" dirty="0"/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boolean</a:t>
            </a:r>
            <a:r>
              <a:rPr lang="es-ES_tradnl" i="1" dirty="0"/>
              <a:t> </a:t>
            </a:r>
            <a:r>
              <a:rPr lang="es-ES_tradnl" i="1" dirty="0" err="1"/>
              <a:t>delete</a:t>
            </a:r>
            <a:r>
              <a:rPr lang="es-ES_tradnl" i="1" dirty="0"/>
              <a:t>()</a:t>
            </a:r>
            <a:endParaRPr lang="es-ES_tradnl" dirty="0"/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String</a:t>
            </a:r>
            <a:r>
              <a:rPr lang="es-ES_tradnl" i="1" dirty="0"/>
              <a:t>[] </a:t>
            </a:r>
            <a:r>
              <a:rPr lang="es-ES_tradnl" i="1" dirty="0" err="1"/>
              <a:t>list</a:t>
            </a:r>
            <a:r>
              <a:rPr lang="es-ES_tradnl" i="1" dirty="0"/>
              <a:t>()</a:t>
            </a:r>
            <a:endParaRPr lang="es-ES_tradnl" dirty="0"/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String</a:t>
            </a:r>
            <a:r>
              <a:rPr lang="es-ES_tradnl" i="1" dirty="0"/>
              <a:t>[] </a:t>
            </a:r>
            <a:r>
              <a:rPr lang="es-ES_tradnl" i="1" dirty="0" err="1"/>
              <a:t>list</a:t>
            </a:r>
            <a:r>
              <a:rPr lang="es-ES_tradnl" i="1" dirty="0"/>
              <a:t>(</a:t>
            </a:r>
            <a:r>
              <a:rPr lang="es-ES_tradnl" i="1" dirty="0" err="1"/>
              <a:t>FilenameFilter</a:t>
            </a:r>
            <a:r>
              <a:rPr lang="es-ES_tradnl" i="1" dirty="0"/>
              <a:t> </a:t>
            </a:r>
            <a:r>
              <a:rPr lang="es-ES_tradnl" i="1" dirty="0" err="1"/>
              <a:t>filter</a:t>
            </a:r>
            <a:r>
              <a:rPr lang="es-ES_tradnl" i="1" dirty="0"/>
              <a:t>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58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/>
              <a:t>Creamos un objeto </a:t>
            </a:r>
            <a:r>
              <a:rPr lang="es-ES_tradnl" i="1" dirty="0"/>
              <a:t>fichero</a:t>
            </a:r>
            <a:r>
              <a:rPr lang="es-ES_tradnl" dirty="0"/>
              <a:t> de la clase </a:t>
            </a:r>
            <a:r>
              <a:rPr lang="es-ES_tradnl" i="1" dirty="0"/>
              <a:t>File</a:t>
            </a:r>
            <a:r>
              <a:rPr lang="es-ES_tradnl" dirty="0"/>
              <a:t>, pasándole el nombre del archivo, en este caso, el nombre del archivo código fuente </a:t>
            </a:r>
            <a:r>
              <a:rPr lang="es-ES_tradnl" i="1" dirty="0"/>
              <a:t>ArchivoApp1.java</a:t>
            </a:r>
            <a:r>
              <a:rPr lang="es-ES_tradnl" dirty="0" smtClean="0"/>
              <a:t>.</a:t>
            </a:r>
            <a:endParaRPr lang="es-ES_tradnl" dirty="0"/>
          </a:p>
          <a:p>
            <a:r>
              <a:rPr lang="es-ES_tradnl" dirty="0" smtClean="0"/>
              <a:t>Si </a:t>
            </a:r>
            <a:r>
              <a:rPr lang="es-ES_tradnl" dirty="0"/>
              <a:t>este archivo existe, es decir, si la función </a:t>
            </a:r>
            <a:r>
              <a:rPr lang="es-ES_tradnl" i="1" dirty="0" err="1"/>
              <a:t>exists</a:t>
            </a:r>
            <a:r>
              <a:rPr lang="es-ES_tradnl" dirty="0"/>
              <a:t> devuelve </a:t>
            </a:r>
            <a:r>
              <a:rPr lang="es-ES_tradnl" b="1" dirty="0"/>
              <a:t>true</a:t>
            </a:r>
            <a:r>
              <a:rPr lang="es-ES_tradnl" dirty="0"/>
              <a:t>, entonces se obtiene información acerca del archivo:</a:t>
            </a:r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getName</a:t>
            </a:r>
            <a:r>
              <a:rPr lang="es-ES_tradnl" dirty="0"/>
              <a:t> devuelve el nombre del archivo</a:t>
            </a:r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getPath</a:t>
            </a:r>
            <a:r>
              <a:rPr lang="es-ES_tradnl" dirty="0"/>
              <a:t> devuelve el camino relativo</a:t>
            </a:r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getAbsolutePath</a:t>
            </a:r>
            <a:r>
              <a:rPr lang="es-ES_tradnl" dirty="0"/>
              <a:t> devuelve el camino absoluto.</a:t>
            </a:r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canRead</a:t>
            </a:r>
            <a:r>
              <a:rPr lang="es-ES_tradnl" dirty="0"/>
              <a:t> nos </a:t>
            </a:r>
            <a:r>
              <a:rPr lang="es-ES_tradnl" dirty="0" err="1"/>
              <a:t>indice</a:t>
            </a:r>
            <a:r>
              <a:rPr lang="es-ES_tradnl" dirty="0"/>
              <a:t> si el archivo se puede leer.</a:t>
            </a:r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canWrite</a:t>
            </a:r>
            <a:r>
              <a:rPr lang="es-ES_tradnl" dirty="0"/>
              <a:t> nos indica si el archivo se puede escribir</a:t>
            </a:r>
          </a:p>
          <a:p>
            <a:pPr lvl="1">
              <a:buFont typeface="Arial" charset="0"/>
              <a:buChar char="•"/>
            </a:pPr>
            <a:r>
              <a:rPr lang="es-ES_tradnl" i="1" dirty="0" err="1"/>
              <a:t>length</a:t>
            </a:r>
            <a:r>
              <a:rPr lang="es-ES_tradnl" dirty="0"/>
              <a:t> nos devuelve el tamaño del archivo, si dividimos la cantidad devuelta entre 1024 obtenemos el tamaño del archivo en KB.</a:t>
            </a:r>
          </a:p>
          <a:p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4901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Soluci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  <a:p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63" y="2217882"/>
            <a:ext cx="8720160" cy="276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6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Flujo de Datos: </a:t>
            </a:r>
            <a:r>
              <a:rPr lang="es-ES_tradnl" dirty="0" err="1" smtClean="0"/>
              <a:t>Jerarqu</a:t>
            </a:r>
            <a:r>
              <a:rPr lang="es-ES" dirty="0" err="1" smtClean="0"/>
              <a:t>ía</a:t>
            </a:r>
            <a:r>
              <a:rPr lang="es-ES" dirty="0" smtClean="0"/>
              <a:t> de clases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En el lenguaje Java los flujos de datos se describen mediante clases que forman jerarquías según sea el </a:t>
            </a:r>
            <a:r>
              <a:rPr lang="es-ES_tradnl" dirty="0" smtClean="0"/>
              <a:t>tipo de dato:</a:t>
            </a:r>
            <a:r>
              <a:rPr lang="es-ES_tradnl" dirty="0"/>
              <a:t> </a:t>
            </a:r>
            <a:endParaRPr lang="es-ES_tradnl" dirty="0" smtClean="0"/>
          </a:p>
          <a:p>
            <a:pPr lvl="1">
              <a:buFont typeface="Arial" charset="0"/>
              <a:buChar char="•"/>
            </a:pPr>
            <a:r>
              <a:rPr lang="es-ES_tradnl" b="1" dirty="0" err="1" smtClean="0"/>
              <a:t>char</a:t>
            </a:r>
            <a:r>
              <a:rPr lang="es-ES_tradnl" dirty="0"/>
              <a:t> Unicode de 16 </a:t>
            </a:r>
            <a:r>
              <a:rPr lang="es-ES_tradnl" dirty="0" smtClean="0"/>
              <a:t>bits</a:t>
            </a:r>
          </a:p>
          <a:p>
            <a:pPr lvl="1">
              <a:buFont typeface="Arial" charset="0"/>
              <a:buChar char="•"/>
            </a:pPr>
            <a:r>
              <a:rPr lang="es-ES_tradnl" b="1" dirty="0" smtClean="0"/>
              <a:t>byte</a:t>
            </a:r>
            <a:r>
              <a:rPr lang="es-ES_tradnl" dirty="0"/>
              <a:t> de 8 bits. A su </a:t>
            </a:r>
            <a:r>
              <a:rPr lang="es-ES_tradnl" dirty="0" smtClean="0"/>
              <a:t>vez.</a:t>
            </a:r>
          </a:p>
          <a:p>
            <a:r>
              <a:rPr lang="es-ES_tradnl" dirty="0" smtClean="0"/>
              <a:t>Todas </a:t>
            </a:r>
            <a:r>
              <a:rPr lang="es-ES_tradnl" dirty="0"/>
              <a:t>estas clases se encuentran en el p</a:t>
            </a:r>
            <a:r>
              <a:rPr lang="es-ES_tradnl" dirty="0" smtClean="0"/>
              <a:t>aquete</a:t>
            </a:r>
            <a:r>
              <a:rPr lang="es-ES_tradnl" dirty="0"/>
              <a:t> </a:t>
            </a:r>
            <a:r>
              <a:rPr lang="es-ES_tradnl" b="1" dirty="0" err="1"/>
              <a:t>java.io</a:t>
            </a:r>
            <a:r>
              <a:rPr lang="es-ES_tradnl" dirty="0"/>
              <a:t>, por lo que al principio del código fuente tendremos que escribir la sentencia</a:t>
            </a:r>
          </a:p>
          <a:p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08" y="4257962"/>
            <a:ext cx="1989226" cy="2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2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err="1"/>
              <a:t>char</a:t>
            </a:r>
            <a:r>
              <a:rPr lang="es-ES_tradnl" b="1" dirty="0"/>
              <a:t> Unicode, 16 </a:t>
            </a:r>
            <a:r>
              <a:rPr lang="es-ES_tradnl" b="1" dirty="0" smtClean="0"/>
              <a:t>bits</a:t>
            </a:r>
            <a:endParaRPr lang="es-ES_tradnl" dirty="0"/>
          </a:p>
        </p:txBody>
      </p:sp>
      <p:pic>
        <p:nvPicPr>
          <p:cNvPr id="1026" name="Picture 2" descr="erarquia1.gif (7242 bytes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51" y="1860117"/>
            <a:ext cx="5394031" cy="43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byte, 8 bits</a:t>
            </a:r>
            <a:r>
              <a:rPr lang="es-ES_tradnl" b="1" dirty="0" smtClean="0"/>
              <a:t>.</a:t>
            </a:r>
            <a:endParaRPr lang="es-ES_tradnl" dirty="0"/>
          </a:p>
        </p:txBody>
      </p:sp>
      <p:pic>
        <p:nvPicPr>
          <p:cNvPr id="2050" name="Picture 2" descr="erarquia2.gif (8316 bytes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097" y="1846263"/>
            <a:ext cx="5593137" cy="444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2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Lectura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Las clases </a:t>
            </a:r>
            <a:r>
              <a:rPr lang="es-ES_tradnl" i="1" dirty="0"/>
              <a:t>Reader</a:t>
            </a:r>
            <a:r>
              <a:rPr lang="es-ES_tradnl" dirty="0"/>
              <a:t> e </a:t>
            </a:r>
            <a:r>
              <a:rPr lang="es-ES_tradnl" i="1" dirty="0" err="1"/>
              <a:t>InputStream</a:t>
            </a:r>
            <a:r>
              <a:rPr lang="es-ES_tradnl" dirty="0"/>
              <a:t> son similares aunque se refieren a distintos tipos de datos, lo mismo ocurre con </a:t>
            </a:r>
            <a:r>
              <a:rPr lang="es-ES_tradnl" i="1" dirty="0" err="1"/>
              <a:t>Writer</a:t>
            </a:r>
            <a:r>
              <a:rPr lang="es-ES_tradnl" dirty="0"/>
              <a:t> y </a:t>
            </a:r>
            <a:r>
              <a:rPr lang="es-ES_tradnl" i="1" dirty="0" err="1"/>
              <a:t>OutputSream</a:t>
            </a:r>
            <a:r>
              <a:rPr lang="es-ES_tradnl" dirty="0"/>
              <a:t>.</a:t>
            </a:r>
          </a:p>
          <a:p>
            <a:r>
              <a:rPr lang="es-ES_tradnl" dirty="0"/>
              <a:t>Por ejemplo, </a:t>
            </a:r>
            <a:r>
              <a:rPr lang="es-ES_tradnl" i="1" dirty="0"/>
              <a:t>Reader</a:t>
            </a:r>
            <a:r>
              <a:rPr lang="es-ES_tradnl" dirty="0"/>
              <a:t> proporciona tres métodos para leer un carácter </a:t>
            </a:r>
            <a:r>
              <a:rPr lang="es-ES_tradnl" b="1" dirty="0" err="1"/>
              <a:t>char</a:t>
            </a:r>
            <a:r>
              <a:rPr lang="es-ES_tradnl" dirty="0"/>
              <a:t> o un </a:t>
            </a:r>
            <a:r>
              <a:rPr lang="es-ES_tradnl" dirty="0" err="1"/>
              <a:t>array</a:t>
            </a:r>
            <a:r>
              <a:rPr lang="es-ES_tradnl" dirty="0"/>
              <a:t> de caracteres</a:t>
            </a:r>
          </a:p>
          <a:p>
            <a:r>
              <a:rPr lang="es-ES_tradnl" dirty="0"/>
              <a:t/>
            </a:r>
            <a:br>
              <a:rPr lang="es-ES_tradnl" dirty="0"/>
            </a:br>
            <a:endParaRPr lang="es-ES_tradnl" dirty="0" smtClean="0"/>
          </a:p>
          <a:p>
            <a:r>
              <a:rPr lang="es-ES_tradnl" i="1" dirty="0" err="1"/>
              <a:t>InputStream</a:t>
            </a:r>
            <a:r>
              <a:rPr lang="es-ES_tradnl" dirty="0"/>
              <a:t> proporciona métodos similares para leer un </a:t>
            </a:r>
            <a:r>
              <a:rPr lang="es-ES_tradnl" b="1" dirty="0"/>
              <a:t>byte</a:t>
            </a:r>
            <a:r>
              <a:rPr lang="es-ES_tradnl" dirty="0"/>
              <a:t> o un </a:t>
            </a:r>
            <a:r>
              <a:rPr lang="es-ES_tradnl" dirty="0" err="1"/>
              <a:t>array</a:t>
            </a:r>
            <a:r>
              <a:rPr lang="es-ES_tradnl" dirty="0"/>
              <a:t> de bytes</a:t>
            </a:r>
            <a:r>
              <a:rPr lang="es-ES_tradnl" dirty="0" smtClean="0"/>
              <a:t>.</a:t>
            </a:r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44" y="3157760"/>
            <a:ext cx="4412085" cy="7492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86" y="4573464"/>
            <a:ext cx="4212643" cy="74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649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303</TotalTime>
  <Words>405</Words>
  <Application>Microsoft Macintosh PowerPoint</Application>
  <PresentationFormat>Panorámica</PresentationFormat>
  <Paragraphs>116</Paragraphs>
  <Slides>27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Courier New</vt:lpstr>
      <vt:lpstr>Arial</vt:lpstr>
      <vt:lpstr>Retrospección</vt:lpstr>
      <vt:lpstr>JAVA IO Y SERIALIZACION</vt:lpstr>
      <vt:lpstr>Clase File</vt:lpstr>
      <vt:lpstr>Clase File</vt:lpstr>
      <vt:lpstr>Ejercicio</vt:lpstr>
      <vt:lpstr>Solución</vt:lpstr>
      <vt:lpstr>Flujo de Datos: Jerarquía de clases</vt:lpstr>
      <vt:lpstr>char Unicode, 16 bits</vt:lpstr>
      <vt:lpstr>byte, 8 bits.</vt:lpstr>
      <vt:lpstr>Lectura</vt:lpstr>
      <vt:lpstr>Clase Reader</vt:lpstr>
      <vt:lpstr>Solución</vt:lpstr>
      <vt:lpstr>FileReader</vt:lpstr>
      <vt:lpstr>Presentación de PowerPoint</vt:lpstr>
      <vt:lpstr>DataInputStream</vt:lpstr>
      <vt:lpstr>DataInputStream</vt:lpstr>
      <vt:lpstr>Ejercicio</vt:lpstr>
      <vt:lpstr>Solucion</vt:lpstr>
      <vt:lpstr>Escritura</vt:lpstr>
      <vt:lpstr>FileWriter</vt:lpstr>
      <vt:lpstr>Ejercicio</vt:lpstr>
      <vt:lpstr>Solución</vt:lpstr>
      <vt:lpstr>DataOutputStream</vt:lpstr>
      <vt:lpstr>DataOutputStream</vt:lpstr>
      <vt:lpstr>Ejercicio</vt:lpstr>
      <vt:lpstr>Solución</vt:lpstr>
      <vt:lpstr>Serialización</vt:lpstr>
      <vt:lpstr>Interfaz serializable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IO Y SERIALIZACION</dc:title>
  <dc:creator>Usuario de Microsoft Office</dc:creator>
  <cp:lastModifiedBy>Usuario de Microsoft Office</cp:lastModifiedBy>
  <cp:revision>32</cp:revision>
  <dcterms:created xsi:type="dcterms:W3CDTF">2018-09-26T01:49:45Z</dcterms:created>
  <dcterms:modified xsi:type="dcterms:W3CDTF">2018-09-28T04:33:39Z</dcterms:modified>
</cp:coreProperties>
</file>