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16" r:id="rId23"/>
    <p:sldId id="317" r:id="rId24"/>
    <p:sldId id="322" r:id="rId25"/>
    <p:sldId id="277" r:id="rId26"/>
    <p:sldId id="278" r:id="rId27"/>
    <p:sldId id="319" r:id="rId28"/>
    <p:sldId id="320" r:id="rId29"/>
    <p:sldId id="279" r:id="rId30"/>
    <p:sldId id="321" r:id="rId31"/>
    <p:sldId id="281" r:id="rId32"/>
    <p:sldId id="280" r:id="rId33"/>
    <p:sldId id="283" r:id="rId34"/>
    <p:sldId id="284" r:id="rId35"/>
    <p:sldId id="285" r:id="rId36"/>
    <p:sldId id="286" r:id="rId37"/>
    <p:sldId id="288" r:id="rId38"/>
    <p:sldId id="287" r:id="rId39"/>
    <p:sldId id="289" r:id="rId40"/>
    <p:sldId id="290"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291"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23" r:id="rId6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3"/>
    <p:restoredTop sz="94470"/>
  </p:normalViewPr>
  <p:slideViewPr>
    <p:cSldViewPr snapToGrid="0" snapToObjects="1">
      <p:cViewPr varScale="1">
        <p:scale>
          <a:sx n="104" d="100"/>
          <a:sy n="104"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2A18231-D27F-7447-9405-D212F0B3CCD5}" type="slidenum">
              <a:rPr lang="es-ES_tradnl" smtClean="0"/>
              <a:t>‹Nº›</a:t>
            </a:fld>
            <a:endParaRPr lang="es-ES_trad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25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4553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214655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27471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2A18231-D27F-7447-9405-D212F0B3CCD5}" type="slidenum">
              <a:rPr lang="es-ES_tradnl" smtClean="0"/>
              <a:t>‹Nº›</a:t>
            </a:fld>
            <a:endParaRPr lang="es-ES_trad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0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86776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69336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92769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_tradnl"/>
          </a:p>
        </p:txBody>
      </p:sp>
      <p:sp>
        <p:nvSpPr>
          <p:cNvPr id="9" name="Slide Number Placeholder 8"/>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8055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51A189-8C6B-5B4E-A3EF-53DB8B9A0452}" type="datetimeFigureOut">
              <a:rPr lang="es-ES_tradnl" smtClean="0"/>
              <a:t>3/10/18</a:t>
            </a:fld>
            <a:endParaRPr lang="es-ES_trad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_trad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92016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B51A189-8C6B-5B4E-A3EF-53DB8B9A0452}" type="datetimeFigureOut">
              <a:rPr lang="es-ES_tradnl" smtClean="0"/>
              <a:t>3/10/18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2A18231-D27F-7447-9405-D212F0B3CCD5}" type="slidenum">
              <a:rPr lang="es-ES_tradnl" smtClean="0"/>
              <a:t>‹Nº›</a:t>
            </a:fld>
            <a:endParaRPr lang="es-ES_tradnl"/>
          </a:p>
        </p:txBody>
      </p:sp>
    </p:spTree>
    <p:extLst>
      <p:ext uri="{BB962C8B-B14F-4D97-AF65-F5344CB8AC3E}">
        <p14:creationId xmlns:p14="http://schemas.microsoft.com/office/powerpoint/2010/main" val="19149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51A189-8C6B-5B4E-A3EF-53DB8B9A0452}" type="datetimeFigureOut">
              <a:rPr lang="es-ES_tradnl" smtClean="0"/>
              <a:t>3/10/18</a:t>
            </a:fld>
            <a:endParaRPr lang="es-ES_trad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_trad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2A18231-D27F-7447-9405-D212F0B3CCD5}" type="slidenum">
              <a:rPr lang="es-ES_tradnl" smtClean="0"/>
              <a:t>‹Nº›</a:t>
            </a:fld>
            <a:endParaRPr lang="es-ES_trad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972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a:t>JAVA ESTRUCTURA DE DATOS</a:t>
            </a:r>
          </a:p>
        </p:txBody>
      </p:sp>
      <p:sp>
        <p:nvSpPr>
          <p:cNvPr id="3" name="Subtítulo 2"/>
          <p:cNvSpPr>
            <a:spLocks noGrp="1"/>
          </p:cNvSpPr>
          <p:nvPr>
            <p:ph type="subTitle" idx="1"/>
          </p:nvPr>
        </p:nvSpPr>
        <p:spPr/>
        <p:txBody>
          <a:bodyPr/>
          <a:lstStyle/>
          <a:p>
            <a:r>
              <a:rPr lang="es-ES_tradnl" dirty="0"/>
              <a:t>Ing. ERICSON HUAMAN</a:t>
            </a:r>
            <a:r>
              <a:rPr lang="es-ES" dirty="0"/>
              <a:t>Í MANTILLA</a:t>
            </a:r>
            <a:endParaRPr lang="es-ES_tradnl" dirty="0"/>
          </a:p>
        </p:txBody>
      </p:sp>
      <p:pic>
        <p:nvPicPr>
          <p:cNvPr id="4" name="Imagen 3"/>
          <p:cNvPicPr>
            <a:picLocks noChangeAspect="1"/>
          </p:cNvPicPr>
          <p:nvPr/>
        </p:nvPicPr>
        <p:blipFill rotWithShape="1">
          <a:blip r:embed="rId2"/>
          <a:srcRect l="15210" t="11636" r="16084" b="11790"/>
          <a:stretch/>
        </p:blipFill>
        <p:spPr>
          <a:xfrm>
            <a:off x="78967" y="69275"/>
            <a:ext cx="1814945" cy="2022764"/>
          </a:xfrm>
          <a:prstGeom prst="rect">
            <a:avLst/>
          </a:prstGeom>
        </p:spPr>
      </p:pic>
    </p:spTree>
    <p:extLst>
      <p:ext uri="{BB962C8B-B14F-4D97-AF65-F5344CB8AC3E}">
        <p14:creationId xmlns:p14="http://schemas.microsoft.com/office/powerpoint/2010/main" val="22465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 Multidimensionales</a:t>
            </a:r>
          </a:p>
        </p:txBody>
      </p:sp>
      <p:sp>
        <p:nvSpPr>
          <p:cNvPr id="3" name="Marcador de contenido 2"/>
          <p:cNvSpPr>
            <a:spLocks noGrp="1"/>
          </p:cNvSpPr>
          <p:nvPr>
            <p:ph idx="1"/>
          </p:nvPr>
        </p:nvSpPr>
        <p:spPr/>
        <p:txBody>
          <a:bodyPr/>
          <a:lstStyle/>
          <a:p>
            <a:r>
              <a:rPr lang="es-ES_tradnl" dirty="0"/>
              <a:t>En Java también se puede trabajar con </a:t>
            </a:r>
            <a:r>
              <a:rPr lang="es-ES_tradnl" dirty="0" err="1"/>
              <a:t>arrays</a:t>
            </a:r>
            <a:r>
              <a:rPr lang="es-ES_tradnl" dirty="0"/>
              <a:t> multidimensionales, llamados comúnmente matrices. </a:t>
            </a:r>
          </a:p>
          <a:p>
            <a:r>
              <a:rPr lang="es-ES_tradnl" dirty="0"/>
              <a:t>Ejemplo: Declaración de un puntero a una matriz bidimensional de números enteros:</a:t>
            </a:r>
          </a:p>
          <a:p>
            <a:r>
              <a:rPr lang="es-ES_tradnl" dirty="0" err="1">
                <a:latin typeface="Courier New" charset="0"/>
                <a:ea typeface="Courier New" charset="0"/>
                <a:cs typeface="Courier New" charset="0"/>
              </a:rPr>
              <a:t>int</a:t>
            </a:r>
            <a:r>
              <a:rPr lang="es-ES_tradnl" dirty="0">
                <a:latin typeface="Courier New" charset="0"/>
                <a:ea typeface="Courier New" charset="0"/>
                <a:cs typeface="Courier New" charset="0"/>
              </a:rPr>
              <a:t> </a:t>
            </a:r>
            <a:r>
              <a:rPr lang="es-ES" dirty="0">
                <a:latin typeface="Courier New" charset="0"/>
                <a:ea typeface="Courier New" charset="0"/>
                <a:cs typeface="Courier New" charset="0"/>
              </a:rPr>
              <a:t>[][] m;</a:t>
            </a:r>
          </a:p>
          <a:p>
            <a:endParaRPr lang="es-ES" dirty="0">
              <a:latin typeface="Courier New" charset="0"/>
              <a:ea typeface="Courier New" charset="0"/>
              <a:cs typeface="Courier New" charset="0"/>
            </a:endParaRPr>
          </a:p>
          <a:p>
            <a:endParaRPr lang="es-ES" dirty="0">
              <a:latin typeface="Courier New" charset="0"/>
              <a:ea typeface="Courier New" charset="0"/>
              <a:cs typeface="Courier New" charset="0"/>
            </a:endParaRPr>
          </a:p>
          <a:p>
            <a:r>
              <a:rPr lang="es-ES" dirty="0"/>
              <a:t>La creación de la matriz (una vez declarado su puntero) puede hacerse según muestra la siguiente sentencia:</a:t>
            </a:r>
            <a:endParaRPr lang="es-ES" dirty="0">
              <a:latin typeface="Courier New" charset="0"/>
              <a:ea typeface="Courier New" charset="0"/>
              <a:cs typeface="Courier New" charset="0"/>
            </a:endParaRPr>
          </a:p>
          <a:p>
            <a:r>
              <a:rPr lang="en-US" dirty="0">
                <a:latin typeface="Courier New" charset="0"/>
                <a:ea typeface="Courier New" charset="0"/>
                <a:cs typeface="Courier New" charset="0"/>
              </a:rPr>
              <a:t>m = new </a:t>
            </a: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[5][4];</a:t>
            </a:r>
            <a:endParaRPr lang="es-ES_tradnl" dirty="0">
              <a:latin typeface="Courier New" charset="0"/>
              <a:ea typeface="Courier New" charset="0"/>
              <a:cs typeface="Courier New" charset="0"/>
            </a:endParaRPr>
          </a:p>
        </p:txBody>
      </p:sp>
      <p:pic>
        <p:nvPicPr>
          <p:cNvPr id="1026" name="Picture 2" descr="reaciÃ³n de la referencia &lt;code&gt;m&lt;/code&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09" y="3543089"/>
            <a:ext cx="7905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4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 Multidimensionales</a:t>
            </a:r>
          </a:p>
        </p:txBody>
      </p:sp>
      <p:sp>
        <p:nvSpPr>
          <p:cNvPr id="3" name="Marcador de contenido 2"/>
          <p:cNvSpPr>
            <a:spLocks noGrp="1"/>
          </p:cNvSpPr>
          <p:nvPr>
            <p:ph idx="1"/>
          </p:nvPr>
        </p:nvSpPr>
        <p:spPr>
          <a:xfrm>
            <a:off x="1097280" y="1845733"/>
            <a:ext cx="10058400" cy="4388811"/>
          </a:xfrm>
        </p:spPr>
        <p:txBody>
          <a:bodyPr>
            <a:normAutofit/>
          </a:bodyPr>
          <a:lstStyle/>
          <a:p>
            <a:r>
              <a:rPr lang="es-ES_tradnl" dirty="0"/>
              <a:t>Creación de un </a:t>
            </a:r>
            <a:r>
              <a:rPr lang="es-ES_tradnl" dirty="0" err="1"/>
              <a:t>array</a:t>
            </a:r>
            <a:r>
              <a:rPr lang="es-ES_tradnl" dirty="0"/>
              <a:t> bidimensional de 5 x 4 enteros</a:t>
            </a:r>
          </a:p>
          <a:p>
            <a:endParaRPr lang="es-ES_tradnl" dirty="0"/>
          </a:p>
          <a:p>
            <a:endParaRPr lang="es-ES_tradnl" dirty="0"/>
          </a:p>
          <a:p>
            <a:endParaRPr lang="es-ES_tradnl" dirty="0"/>
          </a:p>
          <a:p>
            <a:endParaRPr lang="es-ES_tradnl" dirty="0"/>
          </a:p>
          <a:p>
            <a:endParaRPr lang="es-ES_tradnl" dirty="0"/>
          </a:p>
          <a:p>
            <a:endParaRPr lang="es-ES_tradnl" dirty="0"/>
          </a:p>
          <a:p>
            <a:endParaRPr lang="es-ES_tradnl" dirty="0"/>
          </a:p>
          <a:p>
            <a:r>
              <a:rPr lang="es-ES_tradnl" dirty="0"/>
              <a:t>Se reserva espacio en memoria para un </a:t>
            </a:r>
            <a:r>
              <a:rPr lang="es-ES_tradnl" dirty="0" err="1"/>
              <a:t>array</a:t>
            </a:r>
            <a:r>
              <a:rPr lang="es-ES_tradnl" dirty="0"/>
              <a:t> de cinco punteros que, a su vez, almacenan la dirección de memoria de otros tantos </a:t>
            </a:r>
            <a:r>
              <a:rPr lang="es-ES_tradnl" dirty="0" err="1"/>
              <a:t>arrays</a:t>
            </a:r>
            <a:r>
              <a:rPr lang="es-ES_tradnl" dirty="0"/>
              <a:t> de cuatro números enteros.</a:t>
            </a:r>
          </a:p>
        </p:txBody>
      </p:sp>
      <p:pic>
        <p:nvPicPr>
          <p:cNvPr id="2050" name="Picture 2" descr="reaciÃ³n de un array bidimensional de 5 x 4 ente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217" y="2216727"/>
            <a:ext cx="5735782" cy="305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 Multidimensionales</a:t>
            </a:r>
          </a:p>
        </p:txBody>
      </p:sp>
      <p:sp>
        <p:nvSpPr>
          <p:cNvPr id="3" name="Marcador de contenido 2"/>
          <p:cNvSpPr>
            <a:spLocks noGrp="1"/>
          </p:cNvSpPr>
          <p:nvPr>
            <p:ph idx="1"/>
          </p:nvPr>
        </p:nvSpPr>
        <p:spPr/>
        <p:txBody>
          <a:bodyPr/>
          <a:lstStyle/>
          <a:p>
            <a:r>
              <a:rPr lang="es-ES_tradnl" dirty="0"/>
              <a:t>Para referenciar a cada uno de los elementos de los </a:t>
            </a:r>
            <a:r>
              <a:rPr lang="es-ES_tradnl" dirty="0" err="1"/>
              <a:t>arrays</a:t>
            </a:r>
            <a:r>
              <a:rPr lang="es-ES_tradnl" dirty="0"/>
              <a:t> de enteros es necesario utilizar el identificador del puntero seguido de los correspondientes índices entre corchetes. Por ejemplo, como en las siguientes sentencias:</a:t>
            </a:r>
          </a:p>
          <a:p>
            <a:pPr marL="0" indent="0">
              <a:buNone/>
            </a:pPr>
            <a:r>
              <a:rPr lang="es-ES_tradnl" dirty="0">
                <a:latin typeface="Courier New" charset="0"/>
                <a:ea typeface="Courier New" charset="0"/>
                <a:cs typeface="Courier New" charset="0"/>
              </a:rPr>
              <a:t>	m[0][0] = 34; </a:t>
            </a: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m[0][1] = 46; </a:t>
            </a: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m[0][2] = 13; </a:t>
            </a: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m[0][3] = -8; </a:t>
            </a: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m[1][0] = 5; </a:t>
            </a: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m[1][1] = 56; </a:t>
            </a: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m[1][2] = -3;</a:t>
            </a:r>
          </a:p>
          <a:p>
            <a:endParaRPr lang="es-ES_tradnl" dirty="0"/>
          </a:p>
        </p:txBody>
      </p:sp>
    </p:spTree>
    <p:extLst>
      <p:ext uri="{BB962C8B-B14F-4D97-AF65-F5344CB8AC3E}">
        <p14:creationId xmlns:p14="http://schemas.microsoft.com/office/powerpoint/2010/main" val="46491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 Multidimensionales</a:t>
            </a:r>
          </a:p>
        </p:txBody>
      </p:sp>
      <p:sp>
        <p:nvSpPr>
          <p:cNvPr id="3" name="Marcador de contenido 2"/>
          <p:cNvSpPr>
            <a:spLocks noGrp="1"/>
          </p:cNvSpPr>
          <p:nvPr>
            <p:ph idx="1"/>
          </p:nvPr>
        </p:nvSpPr>
        <p:spPr/>
        <p:txBody>
          <a:bodyPr/>
          <a:lstStyle/>
          <a:p>
            <a:r>
              <a:rPr lang="es-ES_tradnl" dirty="0"/>
              <a:t>Declaración de la referencia, creación del </a:t>
            </a:r>
            <a:r>
              <a:rPr lang="es-ES_tradnl" dirty="0" err="1"/>
              <a:t>array</a:t>
            </a:r>
            <a:r>
              <a:rPr lang="es-ES_tradnl" dirty="0"/>
              <a:t> multidimensional e inicialización simultánea de sus elementos</a:t>
            </a:r>
          </a:p>
          <a:p>
            <a:r>
              <a:rPr lang="es-ES_tradnl" dirty="0"/>
              <a:t>Ejemplo: </a:t>
            </a:r>
            <a:br>
              <a:rPr lang="es-ES_tradnl" dirty="0"/>
            </a:br>
            <a:r>
              <a:rPr lang="es-ES_tradnl" dirty="0"/>
              <a:t>Generar una matriz 2 x 3 de números enteros:</a:t>
            </a:r>
          </a:p>
          <a:p>
            <a:endParaRPr lang="es-ES_tradnl" sz="1800" dirty="0"/>
          </a:p>
          <a:p>
            <a:r>
              <a:rPr lang="es-ES_tradnl" sz="1400" dirty="0">
                <a:solidFill>
                  <a:schemeClr val="bg1">
                    <a:lumMod val="50000"/>
                  </a:schemeClr>
                </a:solidFill>
                <a:latin typeface="Courier New" charset="0"/>
                <a:ea typeface="Courier New" charset="0"/>
                <a:cs typeface="Courier New" charset="0"/>
              </a:rPr>
              <a:t>// Matriz de dos filas y tres columnas  </a:t>
            </a:r>
          </a:p>
          <a:p>
            <a:r>
              <a:rPr lang="es-ES_tradnl" sz="1400" dirty="0" err="1">
                <a:solidFill>
                  <a:schemeClr val="tx1"/>
                </a:solidFill>
                <a:latin typeface="Courier New" charset="0"/>
                <a:ea typeface="Courier New" charset="0"/>
                <a:cs typeface="Courier New" charset="0"/>
              </a:rPr>
              <a:t>int</a:t>
            </a:r>
            <a:r>
              <a:rPr lang="es-ES_tradnl" sz="1400" dirty="0">
                <a:solidFill>
                  <a:schemeClr val="tx1"/>
                </a:solidFill>
                <a:latin typeface="Courier New" charset="0"/>
                <a:ea typeface="Courier New" charset="0"/>
                <a:cs typeface="Courier New" charset="0"/>
              </a:rPr>
              <a:t> [][] a = { {1, 2, 3}, {4, 5, 6} };  </a:t>
            </a:r>
          </a:p>
          <a:p>
            <a:r>
              <a:rPr lang="es-ES_tradnl" sz="1400" dirty="0">
                <a:solidFill>
                  <a:schemeClr val="bg1">
                    <a:lumMod val="50000"/>
                  </a:schemeClr>
                </a:solidFill>
                <a:latin typeface="Courier New" charset="0"/>
                <a:ea typeface="Courier New" charset="0"/>
                <a:cs typeface="Courier New" charset="0"/>
              </a:rPr>
              <a:t>// elemento a[1][0] contiene el valor 4</a:t>
            </a:r>
          </a:p>
        </p:txBody>
      </p:sp>
      <p:pic>
        <p:nvPicPr>
          <p:cNvPr id="1026" name="Picture 2" descr="reaciÃ³n de un array bidimensional de 2 x 3 nÃºmeros enteros e 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60" y="3596951"/>
            <a:ext cx="6667023" cy="23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0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 Multidimensionales</a:t>
            </a:r>
          </a:p>
        </p:txBody>
      </p:sp>
      <p:sp>
        <p:nvSpPr>
          <p:cNvPr id="3" name="Marcador de contenido 2"/>
          <p:cNvSpPr>
            <a:spLocks noGrp="1"/>
          </p:cNvSpPr>
          <p:nvPr>
            <p:ph idx="1"/>
          </p:nvPr>
        </p:nvSpPr>
        <p:spPr/>
        <p:txBody>
          <a:bodyPr/>
          <a:lstStyle/>
          <a:p>
            <a:r>
              <a:rPr lang="es-ES_tradnl" b="1" dirty="0"/>
              <a:t>Creación de un </a:t>
            </a:r>
            <a:r>
              <a:rPr lang="es-ES_tradnl" b="1" dirty="0" err="1"/>
              <a:t>array</a:t>
            </a:r>
            <a:r>
              <a:rPr lang="es-ES_tradnl" b="1" dirty="0"/>
              <a:t> bidimensional no rectangular</a:t>
            </a:r>
          </a:p>
          <a:p>
            <a:r>
              <a:rPr lang="es-ES_tradnl" dirty="0"/>
              <a:t>El número de elementos de los </a:t>
            </a:r>
            <a:r>
              <a:rPr lang="es-ES_tradnl" i="1" dirty="0" err="1"/>
              <a:t>arrays</a:t>
            </a:r>
            <a:r>
              <a:rPr lang="es-ES_tradnl" dirty="0"/>
              <a:t> referenciados puede especificarse para cada uno de ellos y ser diferente entre sí. Por ejemplo, la ejecución de la sentencia:</a:t>
            </a:r>
          </a:p>
          <a:p>
            <a:r>
              <a:rPr lang="en-US" sz="1800" dirty="0" err="1">
                <a:latin typeface="Courier New" charset="0"/>
                <a:ea typeface="Courier New" charset="0"/>
                <a:cs typeface="Courier New" charset="0"/>
              </a:rPr>
              <a:t>int</a:t>
            </a:r>
            <a:r>
              <a:rPr lang="en-US" sz="1800" dirty="0">
                <a:latin typeface="Courier New" charset="0"/>
                <a:ea typeface="Courier New" charset="0"/>
                <a:cs typeface="Courier New" charset="0"/>
              </a:rPr>
              <a:t> [][] b = { {1, 2, 3}, {4, 5, 6, 7}, {8, 9} };</a:t>
            </a:r>
            <a:endParaRPr lang="es-ES_tradnl" sz="1800" dirty="0">
              <a:latin typeface="Courier New" charset="0"/>
              <a:ea typeface="Courier New" charset="0"/>
              <a:cs typeface="Courier New" charset="0"/>
            </a:endParaRPr>
          </a:p>
        </p:txBody>
      </p:sp>
      <p:pic>
        <p:nvPicPr>
          <p:cNvPr id="2050" name="Picture 2" descr="reaciÃ³n de un array bidimensional no rect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164" y="3530926"/>
            <a:ext cx="6109855" cy="2338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0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Colecciones e </a:t>
            </a:r>
            <a:r>
              <a:rPr lang="es-ES_tradnl" dirty="0" err="1"/>
              <a:t>iteradores</a:t>
            </a:r>
            <a:endParaRPr lang="es-ES_tradnl" dirty="0"/>
          </a:p>
        </p:txBody>
      </p:sp>
      <p:sp>
        <p:nvSpPr>
          <p:cNvPr id="3" name="Marcador de contenido 2"/>
          <p:cNvSpPr>
            <a:spLocks noGrp="1"/>
          </p:cNvSpPr>
          <p:nvPr>
            <p:ph idx="1"/>
          </p:nvPr>
        </p:nvSpPr>
        <p:spPr/>
        <p:txBody>
          <a:bodyPr/>
          <a:lstStyle/>
          <a:p>
            <a:pPr marL="0" indent="0">
              <a:buNone/>
            </a:pPr>
            <a:endParaRPr lang="es-ES_tradnl" dirty="0"/>
          </a:p>
        </p:txBody>
      </p:sp>
      <p:pic>
        <p:nvPicPr>
          <p:cNvPr id="3074" name="Picture 2" descr="istas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492" y="1982894"/>
            <a:ext cx="665797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2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Colecciones en JAVA</a:t>
            </a:r>
          </a:p>
        </p:txBody>
      </p:sp>
      <p:sp>
        <p:nvSpPr>
          <p:cNvPr id="3" name="Marcador de contenido 2"/>
          <p:cNvSpPr>
            <a:spLocks noGrp="1"/>
          </p:cNvSpPr>
          <p:nvPr>
            <p:ph idx="1"/>
          </p:nvPr>
        </p:nvSpPr>
        <p:spPr/>
        <p:txBody>
          <a:bodyPr/>
          <a:lstStyle/>
          <a:p>
            <a:r>
              <a:rPr lang="es-ES_tradnl" dirty="0"/>
              <a:t>• Permite almacenar y organizar objetos de manera útil para un acceso eficiente. </a:t>
            </a:r>
          </a:p>
          <a:p>
            <a:r>
              <a:rPr lang="es-ES_tradnl" dirty="0"/>
              <a:t>• Se encuentran en el paquete </a:t>
            </a:r>
            <a:r>
              <a:rPr lang="es-ES_tradnl" b="1" dirty="0" err="1">
                <a:solidFill>
                  <a:srgbClr val="002060"/>
                </a:solidFill>
              </a:rPr>
              <a:t>java.util</a:t>
            </a:r>
            <a:r>
              <a:rPr lang="es-ES_tradnl" b="1" dirty="0">
                <a:solidFill>
                  <a:srgbClr val="002060"/>
                </a:solidFill>
              </a:rPr>
              <a:t> </a:t>
            </a:r>
          </a:p>
          <a:p>
            <a:r>
              <a:rPr lang="es-ES_tradnl" dirty="0"/>
              <a:t>• Núcleo de abstracciones de colecciones de utilidad (interfaces) e implementaciones ampliamente útiles. </a:t>
            </a:r>
          </a:p>
          <a:p>
            <a:r>
              <a:rPr lang="es-ES_tradnl" dirty="0"/>
              <a:t>• Las interfaces proporcionan métodos para todas las operaciones comunes y las implementaciones concretas especifican la decisión de las operaciones no permitidas. </a:t>
            </a:r>
            <a:r>
              <a:rPr lang="es-ES_tradnl" sz="1800" dirty="0">
                <a:latin typeface="Courier New" charset="0"/>
                <a:ea typeface="Courier New" charset="0"/>
                <a:cs typeface="Courier New" charset="0"/>
              </a:rPr>
              <a:t>(</a:t>
            </a:r>
            <a:r>
              <a:rPr lang="es-ES_tradnl" sz="1800" dirty="0" err="1">
                <a:latin typeface="Courier New" charset="0"/>
                <a:ea typeface="Courier New" charset="0"/>
                <a:cs typeface="Courier New" charset="0"/>
              </a:rPr>
              <a:t>java.lang.UnsupportedOperationException</a:t>
            </a:r>
            <a:r>
              <a:rPr lang="es-ES_tradnl" sz="1800" dirty="0">
                <a:latin typeface="Courier New" charset="0"/>
                <a:ea typeface="Courier New" charset="0"/>
                <a:cs typeface="Courier New" charset="0"/>
              </a:rPr>
              <a:t>) </a:t>
            </a:r>
          </a:p>
          <a:p>
            <a:r>
              <a:rPr lang="es-ES_tradnl" dirty="0"/>
              <a:t>• Sobre los elementos se puede iterar (</a:t>
            </a:r>
            <a:r>
              <a:rPr lang="es-ES_tradnl" sz="1800" dirty="0" err="1">
                <a:latin typeface="Courier New" charset="0"/>
                <a:ea typeface="Courier New" charset="0"/>
                <a:cs typeface="Courier New" charset="0"/>
              </a:rPr>
              <a:t>Iterator</a:t>
            </a:r>
            <a:r>
              <a:rPr lang="es-ES_tradnl" dirty="0"/>
              <a:t>)</a:t>
            </a:r>
          </a:p>
        </p:txBody>
      </p:sp>
    </p:spTree>
    <p:extLst>
      <p:ext uri="{BB962C8B-B14F-4D97-AF65-F5344CB8AC3E}">
        <p14:creationId xmlns:p14="http://schemas.microsoft.com/office/powerpoint/2010/main" val="40118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Jerarqu</a:t>
            </a:r>
            <a:r>
              <a:rPr lang="es-ES" dirty="0" err="1"/>
              <a:t>ía</a:t>
            </a:r>
            <a:r>
              <a:rPr lang="es-ES" dirty="0"/>
              <a:t> de colecciones</a:t>
            </a:r>
            <a:endParaRPr lang="es-ES_tradnl"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434398" y="1846263"/>
            <a:ext cx="7384163" cy="4482499"/>
          </a:xfrm>
        </p:spPr>
      </p:pic>
      <p:sp>
        <p:nvSpPr>
          <p:cNvPr id="5" name="Rectángulo 4"/>
          <p:cNvSpPr/>
          <p:nvPr/>
        </p:nvSpPr>
        <p:spPr>
          <a:xfrm>
            <a:off x="9074727" y="6082145"/>
            <a:ext cx="290946" cy="1246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_tradnl"/>
          </a:p>
        </p:txBody>
      </p:sp>
    </p:spTree>
    <p:extLst>
      <p:ext uri="{BB962C8B-B14F-4D97-AF65-F5344CB8AC3E}">
        <p14:creationId xmlns:p14="http://schemas.microsoft.com/office/powerpoint/2010/main" val="82007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List</a:t>
            </a:r>
            <a:endParaRPr lang="es-ES_tradnl" dirty="0"/>
          </a:p>
        </p:txBody>
      </p:sp>
      <p:sp>
        <p:nvSpPr>
          <p:cNvPr id="3" name="Marcador de contenido 2"/>
          <p:cNvSpPr>
            <a:spLocks noGrp="1"/>
          </p:cNvSpPr>
          <p:nvPr>
            <p:ph idx="1"/>
          </p:nvPr>
        </p:nvSpPr>
        <p:spPr>
          <a:xfrm>
            <a:off x="1097280" y="1845733"/>
            <a:ext cx="10058400" cy="4652049"/>
          </a:xfrm>
        </p:spPr>
        <p:txBody>
          <a:bodyPr>
            <a:normAutofit/>
          </a:bodyPr>
          <a:lstStyle/>
          <a:p>
            <a:r>
              <a:rPr lang="es-ES_tradnl" dirty="0"/>
              <a:t>Se encarga de definir métodos para trabajar con colecciones ordenadas y con elementos repetidos. Algunos de los métodos de la interface </a:t>
            </a:r>
            <a:r>
              <a:rPr lang="es-ES_tradnl" dirty="0" err="1"/>
              <a:t>List</a:t>
            </a:r>
            <a:r>
              <a:rPr lang="es-ES_tradnl" dirty="0"/>
              <a:t> son los siguientes:</a:t>
            </a:r>
            <a:br>
              <a:rPr lang="es-ES_tradnl" dirty="0"/>
            </a:br>
            <a:br>
              <a:rPr lang="es-ES_tradnl" dirty="0"/>
            </a:br>
            <a:r>
              <a:rPr lang="es-ES_tradnl" b="1" dirty="0" err="1"/>
              <a:t>add</a:t>
            </a:r>
            <a:r>
              <a:rPr lang="es-ES_tradnl" b="1" dirty="0"/>
              <a:t>(</a:t>
            </a:r>
            <a:r>
              <a:rPr lang="es-ES_tradnl" b="1" dirty="0" err="1"/>
              <a:t>Object</a:t>
            </a:r>
            <a:r>
              <a:rPr lang="es-ES_tradnl" b="1" dirty="0"/>
              <a:t> o)</a:t>
            </a:r>
            <a:r>
              <a:rPr lang="es-ES_tradnl" dirty="0"/>
              <a:t>: añade un objeto al final de la lista.</a:t>
            </a:r>
            <a:br>
              <a:rPr lang="es-ES_tradnl" dirty="0"/>
            </a:br>
            <a:r>
              <a:rPr lang="es-ES_tradnl" b="1" dirty="0" err="1"/>
              <a:t>add</a:t>
            </a:r>
            <a:r>
              <a:rPr lang="es-ES_tradnl" b="1" dirty="0"/>
              <a:t>(</a:t>
            </a:r>
            <a:r>
              <a:rPr lang="es-ES_tradnl" b="1" dirty="0" err="1"/>
              <a:t>int</a:t>
            </a:r>
            <a:r>
              <a:rPr lang="es-ES_tradnl" b="1" dirty="0"/>
              <a:t> </a:t>
            </a:r>
            <a:r>
              <a:rPr lang="es-ES_tradnl" b="1" dirty="0" err="1"/>
              <a:t>indice</a:t>
            </a:r>
            <a:r>
              <a:rPr lang="es-ES_tradnl" b="1" dirty="0"/>
              <a:t>, </a:t>
            </a:r>
            <a:r>
              <a:rPr lang="es-ES_tradnl" b="1" dirty="0" err="1"/>
              <a:t>Object</a:t>
            </a:r>
            <a:r>
              <a:rPr lang="es-ES_tradnl" b="1" dirty="0"/>
              <a:t> o)</a:t>
            </a:r>
            <a:r>
              <a:rPr lang="es-ES_tradnl" dirty="0"/>
              <a:t>: añade un objeto a la lista en la posición indicada.</a:t>
            </a:r>
            <a:br>
              <a:rPr lang="es-ES_tradnl" dirty="0"/>
            </a:br>
            <a:r>
              <a:rPr lang="es-ES_tradnl" b="1" dirty="0" err="1"/>
              <a:t>get</a:t>
            </a:r>
            <a:r>
              <a:rPr lang="es-ES_tradnl" b="1" dirty="0"/>
              <a:t>(</a:t>
            </a:r>
            <a:r>
              <a:rPr lang="es-ES_tradnl" b="1" dirty="0" err="1"/>
              <a:t>int</a:t>
            </a:r>
            <a:r>
              <a:rPr lang="es-ES_tradnl" b="1" dirty="0"/>
              <a:t> </a:t>
            </a:r>
            <a:r>
              <a:rPr lang="es-ES_tradnl" b="1" dirty="0" err="1"/>
              <a:t>indice</a:t>
            </a:r>
            <a:r>
              <a:rPr lang="es-ES_tradnl" b="1" dirty="0"/>
              <a:t>)</a:t>
            </a:r>
            <a:r>
              <a:rPr lang="es-ES_tradnl" dirty="0"/>
              <a:t>: devuelve el objeto de la lista de la posición indicada.</a:t>
            </a:r>
            <a:br>
              <a:rPr lang="es-ES_tradnl" dirty="0"/>
            </a:br>
            <a:r>
              <a:rPr lang="es-ES_tradnl" b="1" dirty="0" err="1"/>
              <a:t>remove</a:t>
            </a:r>
            <a:r>
              <a:rPr lang="es-ES_tradnl" b="1" dirty="0"/>
              <a:t>(</a:t>
            </a:r>
            <a:r>
              <a:rPr lang="es-ES_tradnl" b="1" dirty="0" err="1"/>
              <a:t>int</a:t>
            </a:r>
            <a:r>
              <a:rPr lang="es-ES_tradnl" b="1" dirty="0"/>
              <a:t> </a:t>
            </a:r>
            <a:r>
              <a:rPr lang="es-ES_tradnl" b="1" dirty="0" err="1"/>
              <a:t>indice</a:t>
            </a:r>
            <a:r>
              <a:rPr lang="es-ES_tradnl" b="1" dirty="0"/>
              <a:t>)</a:t>
            </a:r>
            <a:r>
              <a:rPr lang="es-ES_tradnl" dirty="0"/>
              <a:t>: elimina el objeto de la lista pasado por parámetro.</a:t>
            </a:r>
            <a:br>
              <a:rPr lang="es-ES_tradnl" dirty="0"/>
            </a:br>
            <a:r>
              <a:rPr lang="es-ES_tradnl" b="1" dirty="0" err="1"/>
              <a:t>clear</a:t>
            </a:r>
            <a:r>
              <a:rPr lang="es-ES_tradnl" b="1" dirty="0"/>
              <a:t>()</a:t>
            </a:r>
            <a:r>
              <a:rPr lang="es-ES_tradnl" dirty="0"/>
              <a:t>: elimina todos los elementos de la lista.</a:t>
            </a:r>
            <a:br>
              <a:rPr lang="es-ES_tradnl" dirty="0"/>
            </a:br>
            <a:r>
              <a:rPr lang="es-ES_tradnl" b="1" dirty="0" err="1"/>
              <a:t>indexOf</a:t>
            </a:r>
            <a:r>
              <a:rPr lang="es-ES_tradnl" b="1" dirty="0"/>
              <a:t>(</a:t>
            </a:r>
            <a:r>
              <a:rPr lang="es-ES_tradnl" b="1" dirty="0" err="1"/>
              <a:t>Object</a:t>
            </a:r>
            <a:r>
              <a:rPr lang="es-ES_tradnl" b="1" dirty="0"/>
              <a:t> o)</a:t>
            </a:r>
            <a:r>
              <a:rPr lang="es-ES_tradnl" dirty="0"/>
              <a:t>: devuelve la posición de la primera vez que un elemento coincida con el objeto pasado por parámetro. Si el elemento no se encuentra devuelve -1.</a:t>
            </a:r>
            <a:br>
              <a:rPr lang="es-ES_tradnl" dirty="0"/>
            </a:br>
            <a:r>
              <a:rPr lang="es-ES_tradnl" b="1" dirty="0" err="1"/>
              <a:t>lastIndexOf</a:t>
            </a:r>
            <a:r>
              <a:rPr lang="es-ES_tradnl" b="1" dirty="0"/>
              <a:t>(</a:t>
            </a:r>
            <a:r>
              <a:rPr lang="es-ES_tradnl" b="1" dirty="0" err="1"/>
              <a:t>Object</a:t>
            </a:r>
            <a:r>
              <a:rPr lang="es-ES_tradnl" b="1" dirty="0"/>
              <a:t> o)</a:t>
            </a:r>
            <a:r>
              <a:rPr lang="es-ES_tradnl" dirty="0"/>
              <a:t>:devuelve la posición de la última vez que un elemento coincida con el objeto pasado por parámetro. Si el elemento no se encuentra devuelve -1.</a:t>
            </a:r>
            <a:br>
              <a:rPr lang="es-ES_tradnl" dirty="0"/>
            </a:br>
            <a:r>
              <a:rPr lang="es-ES_tradnl" b="1" dirty="0" err="1"/>
              <a:t>size</a:t>
            </a:r>
            <a:r>
              <a:rPr lang="es-ES_tradnl" b="1" dirty="0"/>
              <a:t>()</a:t>
            </a:r>
            <a:r>
              <a:rPr lang="es-ES_tradnl" dirty="0"/>
              <a:t>: devuelve el número de elementos de la lista.</a:t>
            </a:r>
            <a:br>
              <a:rPr lang="es-ES_tradnl" dirty="0"/>
            </a:br>
            <a:r>
              <a:rPr lang="es-ES_tradnl" b="1" dirty="0" err="1"/>
              <a:t>contains</a:t>
            </a:r>
            <a:r>
              <a:rPr lang="es-ES_tradnl" b="1" dirty="0"/>
              <a:t>(</a:t>
            </a:r>
            <a:r>
              <a:rPr lang="es-ES_tradnl" b="1" dirty="0" err="1"/>
              <a:t>Object</a:t>
            </a:r>
            <a:r>
              <a:rPr lang="es-ES_tradnl" b="1" dirty="0"/>
              <a:t> o)</a:t>
            </a:r>
            <a:r>
              <a:rPr lang="es-ES_tradnl" dirty="0"/>
              <a:t>: devuelve verdadero si en la lista aparece el objeto pasado por parámetro, para lo cual utiliza intrínsecamente el método </a:t>
            </a:r>
            <a:r>
              <a:rPr lang="es-ES_tradnl" dirty="0" err="1"/>
              <a:t>equals</a:t>
            </a:r>
            <a:r>
              <a:rPr lang="es-ES_tradnl" dirty="0"/>
              <a:t>().</a:t>
            </a:r>
          </a:p>
        </p:txBody>
      </p:sp>
    </p:spTree>
    <p:extLst>
      <p:ext uri="{BB962C8B-B14F-4D97-AF65-F5344CB8AC3E}">
        <p14:creationId xmlns:p14="http://schemas.microsoft.com/office/powerpoint/2010/main" val="131909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ArrayList</a:t>
            </a:r>
            <a:endParaRPr lang="es-ES_tradnl" dirty="0"/>
          </a:p>
        </p:txBody>
      </p:sp>
      <p:sp>
        <p:nvSpPr>
          <p:cNvPr id="3" name="Marcador de contenido 2"/>
          <p:cNvSpPr>
            <a:spLocks noGrp="1"/>
          </p:cNvSpPr>
          <p:nvPr>
            <p:ph idx="1"/>
          </p:nvPr>
        </p:nvSpPr>
        <p:spPr/>
        <p:txBody>
          <a:bodyPr/>
          <a:lstStyle/>
          <a:p>
            <a:r>
              <a:rPr lang="es-ES_tradnl" dirty="0"/>
              <a:t>Se basa en índices, siendo cero la posición inicial e infinito su posición final, contiene tantos objetos como necesitemos, almacenando los elementos en un </a:t>
            </a:r>
            <a:r>
              <a:rPr lang="es-ES_tradnl" dirty="0" err="1"/>
              <a:t>array</a:t>
            </a:r>
            <a:r>
              <a:rPr lang="es-ES_tradnl" dirty="0"/>
              <a:t> de objetos. </a:t>
            </a:r>
            <a:br>
              <a:rPr lang="es-ES_tradnl" dirty="0"/>
            </a:br>
            <a:br>
              <a:rPr lang="es-ES_tradnl" dirty="0"/>
            </a:br>
            <a:r>
              <a:rPr lang="es-ES_tradnl" dirty="0"/>
              <a:t>Esta clase tiene varios constructores, siendo la más importante el </a:t>
            </a:r>
            <a:r>
              <a:rPr lang="es-ES_tradnl" dirty="0" err="1"/>
              <a:t>ArrayList</a:t>
            </a:r>
            <a:r>
              <a:rPr lang="es-ES_tradnl" dirty="0"/>
              <a:t>(), que construye un </a:t>
            </a:r>
            <a:r>
              <a:rPr lang="es-ES_tradnl" dirty="0" err="1"/>
              <a:t>ArrayList</a:t>
            </a:r>
            <a:r>
              <a:rPr lang="es-ES_tradnl" dirty="0"/>
              <a:t> con capacidad cero por defecto pero con infinitos </a:t>
            </a:r>
            <a:r>
              <a:rPr lang="es-ES_tradnl" dirty="0" err="1"/>
              <a:t>objectos</a:t>
            </a:r>
            <a:r>
              <a:rPr lang="es-ES_tradnl" dirty="0"/>
              <a:t> a insertar. </a:t>
            </a:r>
            <a:br>
              <a:rPr lang="es-ES_tradnl" dirty="0"/>
            </a:br>
            <a:br>
              <a:rPr lang="es-ES_tradnl" dirty="0"/>
            </a:br>
            <a:r>
              <a:rPr lang="es-ES_tradnl" dirty="0"/>
              <a:t>Si le queremos dar un tamaño empleamos el constructor </a:t>
            </a:r>
            <a:r>
              <a:rPr lang="es-ES_tradnl" dirty="0" err="1"/>
              <a:t>ArrayList</a:t>
            </a:r>
            <a:r>
              <a:rPr lang="es-ES_tradnl" dirty="0"/>
              <a:t>(</a:t>
            </a:r>
            <a:r>
              <a:rPr lang="es-ES_tradnl" dirty="0" err="1"/>
              <a:t>int</a:t>
            </a:r>
            <a:r>
              <a:rPr lang="es-ES_tradnl" dirty="0"/>
              <a:t> </a:t>
            </a:r>
            <a:r>
              <a:rPr lang="es-ES_tradnl" dirty="0" err="1"/>
              <a:t>numElementos</a:t>
            </a:r>
            <a:r>
              <a:rPr lang="es-ES_tradnl" dirty="0"/>
              <a:t>). </a:t>
            </a:r>
            <a:br>
              <a:rPr lang="es-ES_tradnl" dirty="0"/>
            </a:br>
            <a:r>
              <a:rPr lang="es-ES_tradnl" b="1" i="1" dirty="0" err="1"/>
              <a:t>ArrayList</a:t>
            </a:r>
            <a:r>
              <a:rPr lang="es-ES_tradnl" b="1" i="1" dirty="0"/>
              <a:t> implementa la interfaz </a:t>
            </a:r>
            <a:r>
              <a:rPr lang="es-ES_tradnl" b="1" i="1" dirty="0" err="1"/>
              <a:t>List</a:t>
            </a:r>
            <a:r>
              <a:rPr lang="es-ES_tradnl" b="1" i="1" dirty="0"/>
              <a:t> y extiende de la clase abstracta </a:t>
            </a:r>
            <a:r>
              <a:rPr lang="es-ES_tradnl" b="1" i="1" dirty="0" err="1"/>
              <a:t>AbstractList</a:t>
            </a:r>
            <a:r>
              <a:rPr lang="es-ES_tradnl" dirty="0"/>
              <a:t>.</a:t>
            </a:r>
            <a:br>
              <a:rPr lang="es-ES_tradnl" dirty="0"/>
            </a:br>
            <a:endParaRPr lang="es-ES_tradnl"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93" t="2280"/>
          <a:stretch/>
        </p:blipFill>
        <p:spPr>
          <a:xfrm>
            <a:off x="2330334" y="4502728"/>
            <a:ext cx="7035013" cy="346364"/>
          </a:xfrm>
          <a:prstGeom prst="rect">
            <a:avLst/>
          </a:prstGeom>
        </p:spPr>
      </p:pic>
    </p:spTree>
    <p:extLst>
      <p:ext uri="{BB962C8B-B14F-4D97-AF65-F5344CB8AC3E}">
        <p14:creationId xmlns:p14="http://schemas.microsoft.com/office/powerpoint/2010/main" val="7870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Temario</a:t>
            </a:r>
          </a:p>
        </p:txBody>
      </p:sp>
      <p:sp>
        <p:nvSpPr>
          <p:cNvPr id="3" name="Marcador de contenido 2"/>
          <p:cNvSpPr>
            <a:spLocks noGrp="1"/>
          </p:cNvSpPr>
          <p:nvPr>
            <p:ph idx="1"/>
          </p:nvPr>
        </p:nvSpPr>
        <p:spPr/>
        <p:txBody>
          <a:bodyPr/>
          <a:lstStyle/>
          <a:p>
            <a:pPr>
              <a:buFont typeface="Arial" charset="0"/>
              <a:buChar char="•"/>
            </a:pPr>
            <a:r>
              <a:rPr lang="es-ES_tradnl" dirty="0"/>
              <a:t>  Arreglos</a:t>
            </a:r>
          </a:p>
          <a:p>
            <a:pPr>
              <a:buFont typeface="Arial" charset="0"/>
              <a:buChar char="•"/>
            </a:pPr>
            <a:r>
              <a:rPr lang="es-ES_tradnl" dirty="0"/>
              <a:t>  Colecciones</a:t>
            </a:r>
          </a:p>
          <a:p>
            <a:pPr lvl="1">
              <a:buFont typeface="Courier New" charset="0"/>
              <a:buChar char="o"/>
            </a:pPr>
            <a:r>
              <a:rPr lang="es-ES_tradnl" dirty="0" err="1"/>
              <a:t>List</a:t>
            </a:r>
            <a:endParaRPr lang="es-ES_tradnl" dirty="0"/>
          </a:p>
          <a:p>
            <a:pPr lvl="1">
              <a:buFont typeface="Courier New" charset="0"/>
              <a:buChar char="o"/>
            </a:pPr>
            <a:r>
              <a:rPr lang="es-ES_tradnl" dirty="0" err="1"/>
              <a:t>ArrayList</a:t>
            </a:r>
            <a:endParaRPr lang="es-ES_tradnl" dirty="0"/>
          </a:p>
          <a:p>
            <a:pPr lvl="1">
              <a:buFont typeface="Courier New" charset="0"/>
              <a:buChar char="o"/>
            </a:pPr>
            <a:r>
              <a:rPr lang="es-ES_tradnl" dirty="0" err="1"/>
              <a:t>Map</a:t>
            </a:r>
            <a:endParaRPr lang="es-ES_tradnl" dirty="0"/>
          </a:p>
          <a:p>
            <a:pPr lvl="1">
              <a:buFont typeface="Courier New" charset="0"/>
              <a:buChar char="o"/>
            </a:pPr>
            <a:r>
              <a:rPr lang="es-ES_tradnl" dirty="0" err="1"/>
              <a:t>Hashmap</a:t>
            </a:r>
            <a:endParaRPr lang="es-ES_tradnl" dirty="0"/>
          </a:p>
          <a:p>
            <a:pPr lvl="1">
              <a:buFont typeface="Courier New" charset="0"/>
              <a:buChar char="o"/>
            </a:pPr>
            <a:r>
              <a:rPr lang="es-ES_tradnl" dirty="0"/>
              <a:t>Set</a:t>
            </a:r>
          </a:p>
          <a:p>
            <a:pPr lvl="1">
              <a:buFont typeface="Courier New" charset="0"/>
              <a:buChar char="o"/>
            </a:pPr>
            <a:r>
              <a:rPr lang="es-ES_tradnl" dirty="0" err="1"/>
              <a:t>HashSet</a:t>
            </a:r>
            <a:endParaRPr lang="es-ES_tradnl" dirty="0"/>
          </a:p>
          <a:p>
            <a:pPr lvl="1">
              <a:buFont typeface="Courier New" charset="0"/>
              <a:buChar char="o"/>
            </a:pPr>
            <a:r>
              <a:rPr lang="es-ES_tradnl" dirty="0" err="1"/>
              <a:t>Iterator</a:t>
            </a:r>
            <a:endParaRPr lang="es-ES_tradnl" dirty="0"/>
          </a:p>
        </p:txBody>
      </p:sp>
    </p:spTree>
    <p:extLst>
      <p:ext uri="{BB962C8B-B14F-4D97-AF65-F5344CB8AC3E}">
        <p14:creationId xmlns:p14="http://schemas.microsoft.com/office/powerpoint/2010/main" val="653075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Map</a:t>
            </a:r>
            <a:endParaRPr lang="es-ES_tradnl" dirty="0"/>
          </a:p>
        </p:txBody>
      </p:sp>
      <p:sp>
        <p:nvSpPr>
          <p:cNvPr id="3" name="Marcador de contenido 2"/>
          <p:cNvSpPr>
            <a:spLocks noGrp="1"/>
          </p:cNvSpPr>
          <p:nvPr>
            <p:ph idx="1"/>
          </p:nvPr>
        </p:nvSpPr>
        <p:spPr>
          <a:xfrm>
            <a:off x="1097280" y="1845734"/>
            <a:ext cx="10058400" cy="4665902"/>
          </a:xfrm>
        </p:spPr>
        <p:txBody>
          <a:bodyPr>
            <a:normAutofit lnSpcReduction="10000"/>
          </a:bodyPr>
          <a:lstStyle/>
          <a:p>
            <a:r>
              <a:rPr lang="es-ES_tradnl" dirty="0"/>
              <a:t>Un </a:t>
            </a:r>
            <a:r>
              <a:rPr lang="es-ES_tradnl" dirty="0" err="1"/>
              <a:t>Map</a:t>
            </a:r>
            <a:r>
              <a:rPr lang="es-ES_tradnl" dirty="0"/>
              <a:t> es una estructura de datos agrupados en parejas clave/valor; pueden ser considerados como una tabla de dos columnas. </a:t>
            </a:r>
            <a:r>
              <a:rPr lang="es-ES_tradnl" b="1" dirty="0"/>
              <a:t>La clave debe ser única y se emplea para acceder al valor</a:t>
            </a:r>
            <a:r>
              <a:rPr lang="es-ES_tradnl" dirty="0"/>
              <a:t>.</a:t>
            </a:r>
            <a:br>
              <a:rPr lang="es-ES_tradnl" dirty="0"/>
            </a:br>
            <a:r>
              <a:rPr lang="es-ES_tradnl" dirty="0" err="1"/>
              <a:t>Map</a:t>
            </a:r>
            <a:r>
              <a:rPr lang="es-ES_tradnl" dirty="0"/>
              <a:t> no deriva de </a:t>
            </a:r>
            <a:r>
              <a:rPr lang="es-ES_tradnl" dirty="0" err="1"/>
              <a:t>Collection</a:t>
            </a:r>
            <a:r>
              <a:rPr lang="es-ES_tradnl" dirty="0"/>
              <a:t>, pero sí se pueden ver los </a:t>
            </a:r>
            <a:r>
              <a:rPr lang="es-ES_tradnl" dirty="0" err="1"/>
              <a:t>Maps</a:t>
            </a:r>
            <a:r>
              <a:rPr lang="es-ES_tradnl" dirty="0"/>
              <a:t> como colecciones de claves, de valores o de claves/valores. Algunos de los métodos de la interface </a:t>
            </a:r>
            <a:r>
              <a:rPr lang="es-ES_tradnl" dirty="0" err="1"/>
              <a:t>Map</a:t>
            </a:r>
            <a:r>
              <a:rPr lang="es-ES_tradnl" dirty="0"/>
              <a:t> son los siguientes:</a:t>
            </a:r>
            <a:br>
              <a:rPr lang="es-ES_tradnl" dirty="0"/>
            </a:br>
            <a:br>
              <a:rPr lang="es-ES_tradnl" dirty="0"/>
            </a:br>
            <a:r>
              <a:rPr lang="es-ES_tradnl" b="1" dirty="0" err="1"/>
              <a:t>clear</a:t>
            </a:r>
            <a:r>
              <a:rPr lang="es-ES_tradnl" b="1" dirty="0"/>
              <a:t>()</a:t>
            </a:r>
            <a:r>
              <a:rPr lang="es-ES_tradnl" dirty="0"/>
              <a:t>: elimina todos los mapeos del </a:t>
            </a:r>
            <a:r>
              <a:rPr lang="es-ES_tradnl" dirty="0" err="1"/>
              <a:t>Map</a:t>
            </a:r>
            <a:r>
              <a:rPr lang="es-ES_tradnl" dirty="0"/>
              <a:t>.</a:t>
            </a:r>
            <a:br>
              <a:rPr lang="es-ES_tradnl" dirty="0"/>
            </a:br>
            <a:r>
              <a:rPr lang="es-ES_tradnl" b="1" dirty="0" err="1"/>
              <a:t>containsKey</a:t>
            </a:r>
            <a:r>
              <a:rPr lang="es-ES_tradnl" b="1" dirty="0"/>
              <a:t>(</a:t>
            </a:r>
            <a:r>
              <a:rPr lang="es-ES_tradnl" b="1" dirty="0" err="1"/>
              <a:t>Object</a:t>
            </a:r>
            <a:r>
              <a:rPr lang="es-ES_tradnl" b="1" dirty="0"/>
              <a:t> clave)</a:t>
            </a:r>
            <a:r>
              <a:rPr lang="es-ES_tradnl" dirty="0"/>
              <a:t>: devuelve true si el </a:t>
            </a:r>
            <a:r>
              <a:rPr lang="es-ES_tradnl" dirty="0" err="1"/>
              <a:t>Map</a:t>
            </a:r>
            <a:r>
              <a:rPr lang="es-ES_tradnl" dirty="0"/>
              <a:t> contiene un mapeo igual que el objeto pasado por parámetro: </a:t>
            </a:r>
            <a:r>
              <a:rPr lang="es-ES_tradnl" dirty="0" err="1"/>
              <a:t>boolean</a:t>
            </a:r>
            <a:r>
              <a:rPr lang="es-ES_tradnl" dirty="0"/>
              <a:t> existe = </a:t>
            </a:r>
            <a:r>
              <a:rPr lang="es-ES_tradnl" dirty="0" err="1"/>
              <a:t>productos.containsKey</a:t>
            </a:r>
            <a:r>
              <a:rPr lang="es-ES_tradnl" dirty="0"/>
              <a:t>(producto);</a:t>
            </a:r>
            <a:br>
              <a:rPr lang="es-ES_tradnl" dirty="0"/>
            </a:br>
            <a:r>
              <a:rPr lang="es-ES_tradnl" b="1" dirty="0" err="1"/>
              <a:t>containsValue</a:t>
            </a:r>
            <a:r>
              <a:rPr lang="es-ES_tradnl" b="1" dirty="0"/>
              <a:t>(</a:t>
            </a:r>
            <a:r>
              <a:rPr lang="es-ES_tradnl" b="1" dirty="0" err="1"/>
              <a:t>Object</a:t>
            </a:r>
            <a:r>
              <a:rPr lang="es-ES_tradnl" b="1" dirty="0"/>
              <a:t> valor)</a:t>
            </a:r>
            <a:r>
              <a:rPr lang="es-ES_tradnl" dirty="0"/>
              <a:t>: devuelve true si el </a:t>
            </a:r>
            <a:r>
              <a:rPr lang="es-ES_tradnl" dirty="0" err="1"/>
              <a:t>Map</a:t>
            </a:r>
            <a:r>
              <a:rPr lang="es-ES_tradnl" dirty="0"/>
              <a:t> mapea a uno o más claves del objeto valor pasado por parámetro.</a:t>
            </a:r>
            <a:br>
              <a:rPr lang="es-ES_tradnl" dirty="0"/>
            </a:br>
            <a:r>
              <a:rPr lang="es-ES_tradnl" b="1" dirty="0" err="1"/>
              <a:t>get</a:t>
            </a:r>
            <a:r>
              <a:rPr lang="es-ES_tradnl" b="1" dirty="0"/>
              <a:t>(</a:t>
            </a:r>
            <a:r>
              <a:rPr lang="es-ES_tradnl" b="1" dirty="0" err="1"/>
              <a:t>Object</a:t>
            </a:r>
            <a:r>
              <a:rPr lang="es-ES_tradnl" b="1" dirty="0"/>
              <a:t> clave)</a:t>
            </a:r>
            <a:r>
              <a:rPr lang="es-ES_tradnl" dirty="0"/>
              <a:t>: devuelve el objeto valor de la clave pasada por parámetro; o </a:t>
            </a:r>
            <a:r>
              <a:rPr lang="es-ES_tradnl" dirty="0" err="1"/>
              <a:t>null</a:t>
            </a:r>
            <a:r>
              <a:rPr lang="es-ES_tradnl" dirty="0"/>
              <a:t> si el </a:t>
            </a:r>
            <a:r>
              <a:rPr lang="es-ES_tradnl" dirty="0" err="1"/>
              <a:t>Map</a:t>
            </a:r>
            <a:r>
              <a:rPr lang="es-ES_tradnl" dirty="0"/>
              <a:t> no encuentra ningún mapeo con esta clave.</a:t>
            </a:r>
            <a:br>
              <a:rPr lang="es-ES_tradnl" dirty="0"/>
            </a:br>
            <a:r>
              <a:rPr lang="es-ES_tradnl" b="1" dirty="0" err="1"/>
              <a:t>isEmpty</a:t>
            </a:r>
            <a:r>
              <a:rPr lang="es-ES_tradnl" b="1" dirty="0"/>
              <a:t>()</a:t>
            </a:r>
            <a:r>
              <a:rPr lang="es-ES_tradnl" dirty="0"/>
              <a:t>: devuelve true si el </a:t>
            </a:r>
            <a:r>
              <a:rPr lang="es-ES_tradnl" dirty="0" err="1"/>
              <a:t>Map</a:t>
            </a:r>
            <a:r>
              <a:rPr lang="es-ES_tradnl" dirty="0"/>
              <a:t> está vacío.</a:t>
            </a:r>
            <a:br>
              <a:rPr lang="es-ES_tradnl" dirty="0"/>
            </a:br>
            <a:r>
              <a:rPr lang="es-ES_tradnl" b="1" dirty="0" err="1"/>
              <a:t>put</a:t>
            </a:r>
            <a:r>
              <a:rPr lang="es-ES_tradnl" b="1" dirty="0"/>
              <a:t>(Clave clave, Valor valor)</a:t>
            </a:r>
            <a:r>
              <a:rPr lang="es-ES_tradnl" dirty="0"/>
              <a:t>: asigna el valor pasado con la clave especificada a otro objeto valor.</a:t>
            </a:r>
            <a:br>
              <a:rPr lang="es-ES_tradnl" dirty="0"/>
            </a:br>
            <a:r>
              <a:rPr lang="es-ES_tradnl" b="1" dirty="0" err="1"/>
              <a:t>remove</a:t>
            </a:r>
            <a:r>
              <a:rPr lang="es-ES_tradnl" b="1" dirty="0"/>
              <a:t>(</a:t>
            </a:r>
            <a:r>
              <a:rPr lang="es-ES_tradnl" b="1" dirty="0" err="1"/>
              <a:t>Object</a:t>
            </a:r>
            <a:r>
              <a:rPr lang="es-ES_tradnl" b="1" dirty="0"/>
              <a:t> clave)</a:t>
            </a:r>
            <a:r>
              <a:rPr lang="es-ES_tradnl" dirty="0"/>
              <a:t>: elimina el mapeo que tenga la clave pasada por parámetro si existe, devolviendo el valor de dicho mapeo.</a:t>
            </a:r>
            <a:br>
              <a:rPr lang="es-ES_tradnl" dirty="0"/>
            </a:br>
            <a:r>
              <a:rPr lang="es-ES_tradnl" b="1" dirty="0" err="1"/>
              <a:t>size</a:t>
            </a:r>
            <a:r>
              <a:rPr lang="es-ES_tradnl" b="1" dirty="0"/>
              <a:t>()</a:t>
            </a:r>
            <a:r>
              <a:rPr lang="es-ES_tradnl" dirty="0"/>
              <a:t>: devuelve un entero con el número de mapeos del </a:t>
            </a:r>
            <a:r>
              <a:rPr lang="es-ES_tradnl" dirty="0" err="1"/>
              <a:t>Map</a:t>
            </a:r>
            <a:r>
              <a:rPr lang="es-ES_tradnl" dirty="0"/>
              <a:t>.</a:t>
            </a:r>
          </a:p>
        </p:txBody>
      </p:sp>
    </p:spTree>
    <p:extLst>
      <p:ext uri="{BB962C8B-B14F-4D97-AF65-F5344CB8AC3E}">
        <p14:creationId xmlns:p14="http://schemas.microsoft.com/office/powerpoint/2010/main" val="150029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Hashmap</a:t>
            </a:r>
            <a:endParaRPr lang="es-ES_tradnl" dirty="0"/>
          </a:p>
        </p:txBody>
      </p:sp>
      <p:sp>
        <p:nvSpPr>
          <p:cNvPr id="3" name="Marcador de contenido 2"/>
          <p:cNvSpPr>
            <a:spLocks noGrp="1"/>
          </p:cNvSpPr>
          <p:nvPr>
            <p:ph idx="1"/>
          </p:nvPr>
        </p:nvSpPr>
        <p:spPr/>
        <p:txBody>
          <a:bodyPr/>
          <a:lstStyle/>
          <a:p>
            <a:r>
              <a:rPr lang="es-ES_tradnl" dirty="0"/>
              <a:t>Esta clase mapea claves con valores, pero no permite claves duplicadas.</a:t>
            </a:r>
            <a:br>
              <a:rPr lang="es-ES_tradnl" dirty="0"/>
            </a:br>
            <a:r>
              <a:rPr lang="es-ES_tradnl" dirty="0"/>
              <a:t>Tanto la clave como el valor pueden ser cualquier tipo de objeto, y ambos pueden tener el valor </a:t>
            </a:r>
            <a:r>
              <a:rPr lang="es-ES_tradnl" dirty="0" err="1"/>
              <a:t>null</a:t>
            </a:r>
            <a:r>
              <a:rPr lang="es-ES_tradnl" dirty="0"/>
              <a:t>. </a:t>
            </a:r>
            <a:br>
              <a:rPr lang="es-ES_tradnl" dirty="0"/>
            </a:br>
            <a:r>
              <a:rPr lang="es-ES_tradnl" dirty="0"/>
              <a:t>Esta clase no garantiza el orden de los elementos ni que no puedan cambiar de orden.</a:t>
            </a:r>
            <a:r>
              <a:rPr lang="es-ES_tradnl" b="1" i="1" dirty="0"/>
              <a:t> </a:t>
            </a:r>
            <a:br>
              <a:rPr lang="es-ES_tradnl" b="1" i="1" dirty="0"/>
            </a:br>
            <a:r>
              <a:rPr lang="es-ES_tradnl" b="1" i="1" dirty="0" err="1"/>
              <a:t>HashMap</a:t>
            </a:r>
            <a:r>
              <a:rPr lang="es-ES_tradnl" b="1" i="1" dirty="0"/>
              <a:t> implementa la interfaz </a:t>
            </a:r>
            <a:r>
              <a:rPr lang="es-ES_tradnl" b="1" i="1" dirty="0" err="1"/>
              <a:t>Map</a:t>
            </a:r>
            <a:r>
              <a:rPr lang="es-ES_tradnl" b="1" dirty="0"/>
              <a:t> y extiende de la clase abstracta </a:t>
            </a:r>
            <a:r>
              <a:rPr lang="es-ES_tradnl" b="1" dirty="0" err="1"/>
              <a:t>AbstractMap</a:t>
            </a:r>
            <a:r>
              <a:rPr lang="es-ES_tradnl" b="1" dirty="0"/>
              <a:t>. </a:t>
            </a:r>
            <a:r>
              <a:rPr lang="es-ES_tradnl" dirty="0"/>
              <a:t>Esta clase posee internamente (de la clase </a:t>
            </a:r>
            <a:r>
              <a:rPr lang="es-ES_tradnl" dirty="0" err="1"/>
              <a:t>AbstractMap</a:t>
            </a:r>
            <a:r>
              <a:rPr lang="es-ES_tradnl" dirty="0"/>
              <a:t>) los métodos </a:t>
            </a:r>
            <a:r>
              <a:rPr lang="es-ES_tradnl" dirty="0" err="1"/>
              <a:t>equals</a:t>
            </a:r>
            <a:r>
              <a:rPr lang="es-ES_tradnl" dirty="0"/>
              <a:t>, </a:t>
            </a:r>
            <a:r>
              <a:rPr lang="es-ES_tradnl" dirty="0" err="1"/>
              <a:t>hashCode</a:t>
            </a:r>
            <a:r>
              <a:rPr lang="es-ES_tradnl" dirty="0"/>
              <a:t> y </a:t>
            </a:r>
            <a:r>
              <a:rPr lang="es-ES_tradnl" dirty="0" err="1"/>
              <a:t>toString</a:t>
            </a:r>
            <a:r>
              <a:rPr lang="es-ES_tradnl" dirty="0"/>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02" y="3857414"/>
            <a:ext cx="9457556" cy="326659"/>
          </a:xfrm>
          <a:prstGeom prst="rect">
            <a:avLst/>
          </a:prstGeom>
        </p:spPr>
      </p:pic>
    </p:spTree>
    <p:extLst>
      <p:ext uri="{BB962C8B-B14F-4D97-AF65-F5344CB8AC3E}">
        <p14:creationId xmlns:p14="http://schemas.microsoft.com/office/powerpoint/2010/main" val="1376568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93A69-6A05-4C49-A782-D1FAEE1486A8}"/>
              </a:ext>
            </a:extLst>
          </p:cNvPr>
          <p:cNvSpPr>
            <a:spLocks noGrp="1"/>
          </p:cNvSpPr>
          <p:nvPr>
            <p:ph type="title"/>
          </p:nvPr>
        </p:nvSpPr>
        <p:spPr/>
        <p:txBody>
          <a:bodyPr/>
          <a:lstStyle/>
          <a:p>
            <a:r>
              <a:rPr lang="es-PE" dirty="0"/>
              <a:t>Map : Ejercicio</a:t>
            </a:r>
          </a:p>
        </p:txBody>
      </p:sp>
      <p:sp>
        <p:nvSpPr>
          <p:cNvPr id="3" name="Marcador de contenido 2">
            <a:extLst>
              <a:ext uri="{FF2B5EF4-FFF2-40B4-BE49-F238E27FC236}">
                <a16:creationId xmlns:a16="http://schemas.microsoft.com/office/drawing/2014/main" id="{7A603A39-0890-B246-8465-0452E3F884E7}"/>
              </a:ext>
            </a:extLst>
          </p:cNvPr>
          <p:cNvSpPr>
            <a:spLocks noGrp="1"/>
          </p:cNvSpPr>
          <p:nvPr>
            <p:ph idx="1"/>
          </p:nvPr>
        </p:nvSpPr>
        <p:spPr/>
        <p:txBody>
          <a:bodyPr/>
          <a:lstStyle/>
          <a:p>
            <a:r>
              <a:rPr lang="es-PE" dirty="0"/>
              <a:t>Implemente un algoritmo que permita ingresar el nombre de una persona y una calificación asociada. Los nombres no pueden ser iguales</a:t>
            </a:r>
          </a:p>
        </p:txBody>
      </p:sp>
    </p:spTree>
    <p:extLst>
      <p:ext uri="{BB962C8B-B14F-4D97-AF65-F5344CB8AC3E}">
        <p14:creationId xmlns:p14="http://schemas.microsoft.com/office/powerpoint/2010/main" val="157414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93A69-6A05-4C49-A782-D1FAEE1486A8}"/>
              </a:ext>
            </a:extLst>
          </p:cNvPr>
          <p:cNvSpPr>
            <a:spLocks noGrp="1"/>
          </p:cNvSpPr>
          <p:nvPr>
            <p:ph type="title"/>
          </p:nvPr>
        </p:nvSpPr>
        <p:spPr/>
        <p:txBody>
          <a:bodyPr/>
          <a:lstStyle/>
          <a:p>
            <a:r>
              <a:rPr lang="es-PE" dirty="0"/>
              <a:t>Map : Ejercicio</a:t>
            </a:r>
          </a:p>
        </p:txBody>
      </p:sp>
      <p:sp>
        <p:nvSpPr>
          <p:cNvPr id="3" name="Marcador de contenido 2">
            <a:extLst>
              <a:ext uri="{FF2B5EF4-FFF2-40B4-BE49-F238E27FC236}">
                <a16:creationId xmlns:a16="http://schemas.microsoft.com/office/drawing/2014/main" id="{7A603A39-0890-B246-8465-0452E3F884E7}"/>
              </a:ext>
            </a:extLst>
          </p:cNvPr>
          <p:cNvSpPr>
            <a:spLocks noGrp="1"/>
          </p:cNvSpPr>
          <p:nvPr>
            <p:ph idx="1"/>
          </p:nvPr>
        </p:nvSpPr>
        <p:spPr/>
        <p:txBody>
          <a:bodyPr/>
          <a:lstStyle/>
          <a:p>
            <a:r>
              <a:rPr lang="es-PE" dirty="0"/>
              <a:t>Desarrolle una estructura de datos que permita el ingreso de caracteres, se deberá poder consultar la cantidad de caracteres repetidos que fueron ingresados en la estructura. </a:t>
            </a:r>
            <a:r>
              <a:rPr lang="es-PE" b="1" dirty="0"/>
              <a:t>+3ptos</a:t>
            </a:r>
          </a:p>
        </p:txBody>
      </p:sp>
    </p:spTree>
    <p:extLst>
      <p:ext uri="{BB962C8B-B14F-4D97-AF65-F5344CB8AC3E}">
        <p14:creationId xmlns:p14="http://schemas.microsoft.com/office/powerpoint/2010/main" val="299423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93A69-6A05-4C49-A782-D1FAEE1486A8}"/>
              </a:ext>
            </a:extLst>
          </p:cNvPr>
          <p:cNvSpPr>
            <a:spLocks noGrp="1"/>
          </p:cNvSpPr>
          <p:nvPr>
            <p:ph type="title"/>
          </p:nvPr>
        </p:nvSpPr>
        <p:spPr/>
        <p:txBody>
          <a:bodyPr/>
          <a:lstStyle/>
          <a:p>
            <a:r>
              <a:rPr lang="es-PE" dirty="0"/>
              <a:t>Reto: Colecciones</a:t>
            </a:r>
          </a:p>
        </p:txBody>
      </p:sp>
      <p:sp>
        <p:nvSpPr>
          <p:cNvPr id="3" name="Marcador de contenido 2">
            <a:extLst>
              <a:ext uri="{FF2B5EF4-FFF2-40B4-BE49-F238E27FC236}">
                <a16:creationId xmlns:a16="http://schemas.microsoft.com/office/drawing/2014/main" id="{7A603A39-0890-B246-8465-0452E3F884E7}"/>
              </a:ext>
            </a:extLst>
          </p:cNvPr>
          <p:cNvSpPr>
            <a:spLocks noGrp="1"/>
          </p:cNvSpPr>
          <p:nvPr>
            <p:ph idx="1"/>
          </p:nvPr>
        </p:nvSpPr>
        <p:spPr/>
        <p:txBody>
          <a:bodyPr>
            <a:normAutofit/>
          </a:bodyPr>
          <a:lstStyle/>
          <a:p>
            <a:r>
              <a:rPr lang="es-PE" dirty="0"/>
              <a:t>Se tiene un arreglo de n elementos de forma desordenada, y no repetidos. Encontrar el número faltante. + 2 PTOS</a:t>
            </a:r>
            <a:endParaRPr lang="es-PE" b="1" dirty="0"/>
          </a:p>
          <a:p>
            <a:r>
              <a:rPr lang="es-PE" b="1" dirty="0"/>
              <a:t>Ejemplo</a:t>
            </a:r>
          </a:p>
          <a:p>
            <a:pPr lvl="1"/>
            <a:r>
              <a:rPr lang="es-PE" b="1" dirty="0"/>
              <a:t>[9, 8, 5, 7, 1, 3, 4, 6]</a:t>
            </a:r>
          </a:p>
          <a:p>
            <a:pPr marL="0" indent="0">
              <a:buNone/>
            </a:pPr>
            <a:r>
              <a:rPr lang="es-PE" b="1" dirty="0"/>
              <a:t>Output</a:t>
            </a:r>
          </a:p>
          <a:p>
            <a:pPr marL="0" indent="0">
              <a:buNone/>
            </a:pPr>
            <a:r>
              <a:rPr lang="es-PE" b="1" dirty="0"/>
              <a:t>	Número faltante</a:t>
            </a:r>
            <a:r>
              <a:rPr lang="es-PE" b="1"/>
              <a:t>: 2</a:t>
            </a:r>
            <a:endParaRPr lang="es-PE" b="1" dirty="0"/>
          </a:p>
          <a:p>
            <a:pPr marL="0" indent="0">
              <a:buNone/>
            </a:pPr>
            <a:r>
              <a:rPr lang="es-PE" b="1" dirty="0"/>
              <a:t>Restricción:</a:t>
            </a:r>
          </a:p>
          <a:p>
            <a:pPr marL="0" indent="0">
              <a:buNone/>
            </a:pPr>
            <a:r>
              <a:rPr lang="es-PE" b="1" dirty="0"/>
              <a:t>	 0 &lt; N &lt; 1000</a:t>
            </a:r>
          </a:p>
        </p:txBody>
      </p:sp>
    </p:spTree>
    <p:extLst>
      <p:ext uri="{BB962C8B-B14F-4D97-AF65-F5344CB8AC3E}">
        <p14:creationId xmlns:p14="http://schemas.microsoft.com/office/powerpoint/2010/main" val="238994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Set</a:t>
            </a:r>
          </a:p>
        </p:txBody>
      </p:sp>
      <p:sp>
        <p:nvSpPr>
          <p:cNvPr id="3" name="Marcador de contenido 2"/>
          <p:cNvSpPr>
            <a:spLocks noGrp="1"/>
          </p:cNvSpPr>
          <p:nvPr>
            <p:ph idx="1"/>
          </p:nvPr>
        </p:nvSpPr>
        <p:spPr/>
        <p:txBody>
          <a:bodyPr>
            <a:normAutofit lnSpcReduction="10000"/>
          </a:bodyPr>
          <a:lstStyle/>
          <a:p>
            <a:r>
              <a:rPr lang="es-ES_tradnl" dirty="0"/>
              <a:t>Sirve para acceder a una colección sin elementos repetidos (hay que saber cuándo dos objetos son considerados iguales; para ello se usan </a:t>
            </a:r>
            <a:r>
              <a:rPr lang="es-ES_tradnl" dirty="0" err="1"/>
              <a:t>equals</a:t>
            </a:r>
            <a:r>
              <a:rPr lang="es-ES_tradnl" dirty="0"/>
              <a:t>() y </a:t>
            </a:r>
            <a:r>
              <a:rPr lang="es-ES_tradnl" dirty="0" err="1"/>
              <a:t>hashcode</a:t>
            </a:r>
            <a:r>
              <a:rPr lang="es-ES_tradnl" dirty="0"/>
              <a:t>();). </a:t>
            </a:r>
            <a:br>
              <a:rPr lang="es-ES_tradnl" dirty="0"/>
            </a:br>
            <a:r>
              <a:rPr lang="es-ES_tradnl" dirty="0"/>
              <a:t>Puede estar o no ordenada, y no declara ningún método adicional a los de </a:t>
            </a:r>
            <a:r>
              <a:rPr lang="es-ES_tradnl" dirty="0" err="1"/>
              <a:t>Collection</a:t>
            </a:r>
            <a:r>
              <a:rPr lang="es-ES_tradnl" dirty="0"/>
              <a:t>. </a:t>
            </a:r>
            <a:br>
              <a:rPr lang="es-ES_tradnl" dirty="0"/>
            </a:br>
            <a:r>
              <a:rPr lang="es-ES_tradnl" dirty="0"/>
              <a:t>Algunos de los métodos de la interface Set son los siguientes:</a:t>
            </a:r>
            <a:br>
              <a:rPr lang="es-ES_tradnl" dirty="0"/>
            </a:br>
            <a:endParaRPr lang="es-ES_tradnl" dirty="0"/>
          </a:p>
          <a:p>
            <a:r>
              <a:rPr lang="es-ES_tradnl" b="1" dirty="0" err="1"/>
              <a:t>add</a:t>
            </a:r>
            <a:r>
              <a:rPr lang="es-ES_tradnl" b="1" dirty="0"/>
              <a:t>(</a:t>
            </a:r>
            <a:r>
              <a:rPr lang="es-ES_tradnl" b="1" dirty="0" err="1"/>
              <a:t>Object</a:t>
            </a:r>
            <a:r>
              <a:rPr lang="es-ES_tradnl" b="1" dirty="0"/>
              <a:t> o)</a:t>
            </a:r>
            <a:r>
              <a:rPr lang="es-ES_tradnl" dirty="0"/>
              <a:t>: añade el objeto pasado por parámetro al Set siempre que éste no exista ya, y devuelve un booleano.</a:t>
            </a:r>
            <a:br>
              <a:rPr lang="es-ES_tradnl" dirty="0"/>
            </a:br>
            <a:r>
              <a:rPr lang="es-ES_tradnl" b="1" dirty="0" err="1"/>
              <a:t>clear</a:t>
            </a:r>
            <a:r>
              <a:rPr lang="es-ES_tradnl" b="1" dirty="0"/>
              <a:t>()</a:t>
            </a:r>
            <a:r>
              <a:rPr lang="es-ES_tradnl" dirty="0"/>
              <a:t>: Elimina a todos los elementos del Set.</a:t>
            </a:r>
            <a:br>
              <a:rPr lang="es-ES_tradnl" dirty="0"/>
            </a:br>
            <a:r>
              <a:rPr lang="es-ES_tradnl" b="1" dirty="0" err="1"/>
              <a:t>contains</a:t>
            </a:r>
            <a:r>
              <a:rPr lang="es-ES_tradnl" b="1" dirty="0"/>
              <a:t>(</a:t>
            </a:r>
            <a:r>
              <a:rPr lang="es-ES_tradnl" b="1" dirty="0" err="1"/>
              <a:t>Object</a:t>
            </a:r>
            <a:r>
              <a:rPr lang="es-ES_tradnl" b="1" dirty="0"/>
              <a:t> o)</a:t>
            </a:r>
            <a:r>
              <a:rPr lang="es-ES_tradnl" dirty="0"/>
              <a:t>: devuelve true si el Set contiene el objeto pasado por parámetro. Para ello, se compara de forma interna con el método </a:t>
            </a:r>
            <a:r>
              <a:rPr lang="es-ES_tradnl" dirty="0" err="1"/>
              <a:t>equals</a:t>
            </a:r>
            <a:r>
              <a:rPr lang="es-ES_tradnl" dirty="0"/>
              <a:t> (</a:t>
            </a:r>
            <a:r>
              <a:rPr lang="es-ES_tradnl" dirty="0" err="1"/>
              <a:t>o.equals</a:t>
            </a:r>
            <a:r>
              <a:rPr lang="es-ES_tradnl" dirty="0"/>
              <a:t>(x);) o con el método </a:t>
            </a:r>
            <a:r>
              <a:rPr lang="es-ES_tradnl" dirty="0" err="1"/>
              <a:t>hashCode</a:t>
            </a:r>
            <a:r>
              <a:rPr lang="es-ES_tradnl" dirty="0"/>
              <a:t>().</a:t>
            </a:r>
            <a:br>
              <a:rPr lang="es-ES_tradnl" dirty="0"/>
            </a:br>
            <a:r>
              <a:rPr lang="es-ES_tradnl" b="1" dirty="0" err="1"/>
              <a:t>isEmpty</a:t>
            </a:r>
            <a:r>
              <a:rPr lang="es-ES_tradnl" b="1" dirty="0"/>
              <a:t>()</a:t>
            </a:r>
            <a:r>
              <a:rPr lang="es-ES_tradnl" dirty="0"/>
              <a:t>: devuelve true si el Set está vacío.</a:t>
            </a:r>
            <a:br>
              <a:rPr lang="es-ES_tradnl" dirty="0"/>
            </a:br>
            <a:r>
              <a:rPr lang="es-ES_tradnl" b="1" dirty="0" err="1"/>
              <a:t>iterator</a:t>
            </a:r>
            <a:r>
              <a:rPr lang="es-ES_tradnl" b="1" dirty="0"/>
              <a:t>()</a:t>
            </a:r>
            <a:r>
              <a:rPr lang="es-ES_tradnl" dirty="0"/>
              <a:t>: devuelve un </a:t>
            </a:r>
            <a:r>
              <a:rPr lang="es-ES_tradnl" dirty="0" err="1"/>
              <a:t>iterador</a:t>
            </a:r>
            <a:br>
              <a:rPr lang="es-ES_tradnl" dirty="0"/>
            </a:br>
            <a:r>
              <a:rPr lang="es-ES_tradnl" b="1" dirty="0" err="1"/>
              <a:t>remove</a:t>
            </a:r>
            <a:r>
              <a:rPr lang="es-ES_tradnl" b="1" dirty="0"/>
              <a:t>(</a:t>
            </a:r>
            <a:r>
              <a:rPr lang="es-ES_tradnl" b="1" dirty="0" err="1"/>
              <a:t>Object</a:t>
            </a:r>
            <a:r>
              <a:rPr lang="es-ES_tradnl" b="1" dirty="0"/>
              <a:t> o)</a:t>
            </a:r>
            <a:r>
              <a:rPr lang="es-ES_tradnl" dirty="0"/>
              <a:t>: elimina el objeto pasado por parámetro si existe y devuelve un booleano.</a:t>
            </a:r>
            <a:br>
              <a:rPr lang="es-ES_tradnl" dirty="0"/>
            </a:br>
            <a:r>
              <a:rPr lang="es-ES_tradnl" b="1" dirty="0" err="1"/>
              <a:t>size</a:t>
            </a:r>
            <a:r>
              <a:rPr lang="es-ES_tradnl" b="1" dirty="0"/>
              <a:t>()</a:t>
            </a:r>
            <a:r>
              <a:rPr lang="es-ES_tradnl" dirty="0"/>
              <a:t>: devuelve un entero que es el número de elementos del Set.</a:t>
            </a:r>
          </a:p>
          <a:p>
            <a:endParaRPr lang="es-ES_tradnl" dirty="0"/>
          </a:p>
        </p:txBody>
      </p:sp>
    </p:spTree>
    <p:extLst>
      <p:ext uri="{BB962C8B-B14F-4D97-AF65-F5344CB8AC3E}">
        <p14:creationId xmlns:p14="http://schemas.microsoft.com/office/powerpoint/2010/main" val="1699665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HashSet</a:t>
            </a:r>
            <a:endParaRPr lang="es-ES_tradnl" dirty="0"/>
          </a:p>
        </p:txBody>
      </p:sp>
      <p:sp>
        <p:nvSpPr>
          <p:cNvPr id="3" name="Marcador de contenido 2"/>
          <p:cNvSpPr>
            <a:spLocks noGrp="1"/>
          </p:cNvSpPr>
          <p:nvPr>
            <p:ph idx="1"/>
          </p:nvPr>
        </p:nvSpPr>
        <p:spPr/>
        <p:txBody>
          <a:bodyPr/>
          <a:lstStyle/>
          <a:p>
            <a:r>
              <a:rPr lang="es-ES_tradnl" dirty="0"/>
              <a:t>Implementa la </a:t>
            </a:r>
            <a:r>
              <a:rPr lang="es-ES_tradnl" dirty="0" err="1"/>
              <a:t>inteface</a:t>
            </a:r>
            <a:r>
              <a:rPr lang="es-ES_tradnl" dirty="0"/>
              <a:t> Set y está basada en una hash </a:t>
            </a:r>
            <a:r>
              <a:rPr lang="es-ES_tradnl" dirty="0" err="1"/>
              <a:t>table</a:t>
            </a:r>
            <a:r>
              <a:rPr lang="es-ES_tradnl" dirty="0"/>
              <a:t>. </a:t>
            </a:r>
            <a:br>
              <a:rPr lang="es-ES_tradnl" dirty="0"/>
            </a:br>
            <a:r>
              <a:rPr lang="es-ES_tradnl" dirty="0"/>
              <a:t>Hace distinción de identidad, esto es, que sólo pueden existir elementos diferentes (no duplicados). </a:t>
            </a:r>
            <a:br>
              <a:rPr lang="es-ES_tradnl" dirty="0"/>
            </a:br>
            <a:r>
              <a:rPr lang="es-ES_tradnl" dirty="0"/>
              <a:t>No se respeta el orden en el que se insertan los elementos y el tamaño del conjunto se adapta dinámicamente a lo que se necesite. </a:t>
            </a:r>
            <a:br>
              <a:rPr lang="es-ES_tradnl" dirty="0"/>
            </a:br>
            <a:r>
              <a:rPr lang="es-ES_tradnl" dirty="0" err="1"/>
              <a:t>HashSet</a:t>
            </a:r>
            <a:r>
              <a:rPr lang="es-ES_tradnl" dirty="0"/>
              <a:t> implementa la interfaz Set y extiende de la clase abstracta </a:t>
            </a:r>
            <a:r>
              <a:rPr lang="es-ES_tradnl" dirty="0" err="1"/>
              <a:t>AbstractSet</a:t>
            </a:r>
            <a:r>
              <a:rPr lang="es-ES_tradnl" dirty="0"/>
              <a:t>.</a:t>
            </a:r>
          </a:p>
          <a:p>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09" y="3857414"/>
            <a:ext cx="6858580" cy="257386"/>
          </a:xfrm>
          <a:prstGeom prst="rect">
            <a:avLst/>
          </a:prstGeom>
        </p:spPr>
      </p:pic>
    </p:spTree>
    <p:extLst>
      <p:ext uri="{BB962C8B-B14F-4D97-AF65-F5344CB8AC3E}">
        <p14:creationId xmlns:p14="http://schemas.microsoft.com/office/powerpoint/2010/main" val="190616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93A69-6A05-4C49-A782-D1FAEE1486A8}"/>
              </a:ext>
            </a:extLst>
          </p:cNvPr>
          <p:cNvSpPr>
            <a:spLocks noGrp="1"/>
          </p:cNvSpPr>
          <p:nvPr>
            <p:ph type="title"/>
          </p:nvPr>
        </p:nvSpPr>
        <p:spPr/>
        <p:txBody>
          <a:bodyPr/>
          <a:lstStyle/>
          <a:p>
            <a:r>
              <a:rPr lang="es-PE" dirty="0"/>
              <a:t>Set : Ejercicio</a:t>
            </a:r>
          </a:p>
        </p:txBody>
      </p:sp>
      <p:sp>
        <p:nvSpPr>
          <p:cNvPr id="3" name="Marcador de contenido 2">
            <a:extLst>
              <a:ext uri="{FF2B5EF4-FFF2-40B4-BE49-F238E27FC236}">
                <a16:creationId xmlns:a16="http://schemas.microsoft.com/office/drawing/2014/main" id="{7A603A39-0890-B246-8465-0452E3F884E7}"/>
              </a:ext>
            </a:extLst>
          </p:cNvPr>
          <p:cNvSpPr>
            <a:spLocks noGrp="1"/>
          </p:cNvSpPr>
          <p:nvPr>
            <p:ph idx="1"/>
          </p:nvPr>
        </p:nvSpPr>
        <p:spPr/>
        <p:txBody>
          <a:bodyPr/>
          <a:lstStyle/>
          <a:p>
            <a:r>
              <a:rPr lang="es-PE" dirty="0"/>
              <a:t>Desarrolle un algoritmo que permita el ingreso de números a una colección.</a:t>
            </a:r>
          </a:p>
        </p:txBody>
      </p:sp>
    </p:spTree>
    <p:extLst>
      <p:ext uri="{BB962C8B-B14F-4D97-AF65-F5344CB8AC3E}">
        <p14:creationId xmlns:p14="http://schemas.microsoft.com/office/powerpoint/2010/main" val="140540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93A69-6A05-4C49-A782-D1FAEE1486A8}"/>
              </a:ext>
            </a:extLst>
          </p:cNvPr>
          <p:cNvSpPr>
            <a:spLocks noGrp="1"/>
          </p:cNvSpPr>
          <p:nvPr>
            <p:ph type="title"/>
          </p:nvPr>
        </p:nvSpPr>
        <p:spPr/>
        <p:txBody>
          <a:bodyPr/>
          <a:lstStyle/>
          <a:p>
            <a:r>
              <a:rPr lang="es-PE" dirty="0"/>
              <a:t>Set : Ejercicio</a:t>
            </a:r>
          </a:p>
        </p:txBody>
      </p:sp>
      <p:sp>
        <p:nvSpPr>
          <p:cNvPr id="3" name="Marcador de contenido 2">
            <a:extLst>
              <a:ext uri="{FF2B5EF4-FFF2-40B4-BE49-F238E27FC236}">
                <a16:creationId xmlns:a16="http://schemas.microsoft.com/office/drawing/2014/main" id="{7A603A39-0890-B246-8465-0452E3F884E7}"/>
              </a:ext>
            </a:extLst>
          </p:cNvPr>
          <p:cNvSpPr>
            <a:spLocks noGrp="1"/>
          </p:cNvSpPr>
          <p:nvPr>
            <p:ph idx="1"/>
          </p:nvPr>
        </p:nvSpPr>
        <p:spPr/>
        <p:txBody>
          <a:bodyPr/>
          <a:lstStyle/>
          <a:p>
            <a:r>
              <a:rPr lang="es-PE" dirty="0"/>
              <a:t>Dado 2 arreglos, diseñe un algoritmo que permita unir 2 arreglos (tratar los arreglos como la unión de 2 conjuntos) </a:t>
            </a:r>
            <a:r>
              <a:rPr lang="es-PE" b="1" dirty="0"/>
              <a:t>+2ptos</a:t>
            </a:r>
          </a:p>
        </p:txBody>
      </p:sp>
    </p:spTree>
    <p:extLst>
      <p:ext uri="{BB962C8B-B14F-4D97-AF65-F5344CB8AC3E}">
        <p14:creationId xmlns:p14="http://schemas.microsoft.com/office/powerpoint/2010/main" val="243012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Iterator</a:t>
            </a:r>
            <a:endParaRPr lang="es-ES_tradnl" dirty="0"/>
          </a:p>
        </p:txBody>
      </p:sp>
      <p:sp>
        <p:nvSpPr>
          <p:cNvPr id="3" name="Marcador de contenido 2"/>
          <p:cNvSpPr>
            <a:spLocks noGrp="1"/>
          </p:cNvSpPr>
          <p:nvPr>
            <p:ph idx="1"/>
          </p:nvPr>
        </p:nvSpPr>
        <p:spPr/>
        <p:txBody>
          <a:bodyPr/>
          <a:lstStyle/>
          <a:p>
            <a:r>
              <a:rPr lang="es-ES_tradnl" dirty="0"/>
              <a:t>Provee un mecanismo estándar para acceder secuencialmente a los elementos de una colección.</a:t>
            </a:r>
            <a:br>
              <a:rPr lang="es-ES_tradnl" dirty="0"/>
            </a:br>
            <a:r>
              <a:rPr lang="es-ES_tradnl" dirty="0"/>
              <a:t>Define una interface que declara métodos para acceder secuencialmente a los objetos de una colección. </a:t>
            </a:r>
            <a:br>
              <a:rPr lang="es-ES_tradnl" dirty="0"/>
            </a:br>
            <a:r>
              <a:rPr lang="es-ES_tradnl" dirty="0"/>
              <a:t>Una clase accede a una colección a través de dicha interface.</a:t>
            </a:r>
          </a:p>
        </p:txBody>
      </p:sp>
    </p:spTree>
    <p:extLst>
      <p:ext uri="{BB962C8B-B14F-4D97-AF65-F5344CB8AC3E}">
        <p14:creationId xmlns:p14="http://schemas.microsoft.com/office/powerpoint/2010/main" val="8979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a:t>
            </a:r>
          </a:p>
        </p:txBody>
      </p:sp>
      <p:sp>
        <p:nvSpPr>
          <p:cNvPr id="3" name="Marcador de contenido 2"/>
          <p:cNvSpPr>
            <a:spLocks noGrp="1"/>
          </p:cNvSpPr>
          <p:nvPr>
            <p:ph idx="1"/>
          </p:nvPr>
        </p:nvSpPr>
        <p:spPr/>
        <p:txBody>
          <a:bodyPr/>
          <a:lstStyle/>
          <a:p>
            <a:pPr algn="just"/>
            <a:r>
              <a:rPr lang="es-ES_tradnl" dirty="0"/>
              <a:t>Es una estructura de datos que nos permite almacenar un conjunto de elementos de un mismo tipo.</a:t>
            </a:r>
          </a:p>
          <a:p>
            <a:pPr algn="just"/>
            <a:r>
              <a:rPr lang="es-ES_tradnl" dirty="0"/>
              <a:t>Pueden ser de tipo primitivo o pertenecientes a otras clases. </a:t>
            </a:r>
          </a:p>
          <a:p>
            <a:pPr algn="just"/>
            <a:r>
              <a:rPr lang="es-ES_tradnl" dirty="0"/>
              <a:t>Los </a:t>
            </a:r>
            <a:r>
              <a:rPr lang="es-ES_tradnl" dirty="0" err="1"/>
              <a:t>arrays</a:t>
            </a:r>
            <a:r>
              <a:rPr lang="es-ES_tradnl" dirty="0"/>
              <a:t> son objetos con características propias. </a:t>
            </a:r>
          </a:p>
          <a:p>
            <a:pPr algn="just"/>
            <a:r>
              <a:rPr lang="es-ES_tradnl" dirty="0"/>
              <a:t>Un objeto de tipo </a:t>
            </a:r>
            <a:r>
              <a:rPr lang="es-ES_tradnl" dirty="0" err="1"/>
              <a:t>array</a:t>
            </a:r>
            <a:r>
              <a:rPr lang="es-ES_tradnl" dirty="0"/>
              <a:t> almacena en memoria una constante numérica entera que representa el número de elementos o tamaño del </a:t>
            </a:r>
            <a:r>
              <a:rPr lang="es-ES_tradnl" dirty="0" err="1"/>
              <a:t>array</a:t>
            </a:r>
            <a:r>
              <a:rPr lang="es-ES_tradnl" dirty="0"/>
              <a:t>.</a:t>
            </a:r>
          </a:p>
        </p:txBody>
      </p:sp>
      <p:pic>
        <p:nvPicPr>
          <p:cNvPr id="4098" name="Picture 2"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781" y="4239487"/>
            <a:ext cx="5112327" cy="185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93A69-6A05-4C49-A782-D1FAEE1486A8}"/>
              </a:ext>
            </a:extLst>
          </p:cNvPr>
          <p:cNvSpPr>
            <a:spLocks noGrp="1"/>
          </p:cNvSpPr>
          <p:nvPr>
            <p:ph type="title"/>
          </p:nvPr>
        </p:nvSpPr>
        <p:spPr/>
        <p:txBody>
          <a:bodyPr/>
          <a:lstStyle/>
          <a:p>
            <a:r>
              <a:rPr lang="es-PE" dirty="0"/>
              <a:t>Iterator : Ejercicio</a:t>
            </a:r>
          </a:p>
        </p:txBody>
      </p:sp>
      <p:sp>
        <p:nvSpPr>
          <p:cNvPr id="3" name="Marcador de contenido 2">
            <a:extLst>
              <a:ext uri="{FF2B5EF4-FFF2-40B4-BE49-F238E27FC236}">
                <a16:creationId xmlns:a16="http://schemas.microsoft.com/office/drawing/2014/main" id="{7A603A39-0890-B246-8465-0452E3F884E7}"/>
              </a:ext>
            </a:extLst>
          </p:cNvPr>
          <p:cNvSpPr>
            <a:spLocks noGrp="1"/>
          </p:cNvSpPr>
          <p:nvPr>
            <p:ph idx="1"/>
          </p:nvPr>
        </p:nvSpPr>
        <p:spPr/>
        <p:txBody>
          <a:bodyPr/>
          <a:lstStyle/>
          <a:p>
            <a:r>
              <a:rPr lang="es-PE" dirty="0"/>
              <a:t>Diseñe un algoritmo que permita iterar una lista.</a:t>
            </a:r>
          </a:p>
        </p:txBody>
      </p:sp>
    </p:spTree>
    <p:extLst>
      <p:ext uri="{BB962C8B-B14F-4D97-AF65-F5344CB8AC3E}">
        <p14:creationId xmlns:p14="http://schemas.microsoft.com/office/powerpoint/2010/main" val="285054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a:t>JAVA PROGRAMACI</a:t>
            </a:r>
            <a:r>
              <a:rPr lang="es-ES" dirty="0"/>
              <a:t>ÓN ORIENTADA A OBJETOS</a:t>
            </a:r>
            <a:endParaRPr lang="es-ES_tradnl" dirty="0"/>
          </a:p>
        </p:txBody>
      </p:sp>
      <p:sp>
        <p:nvSpPr>
          <p:cNvPr id="3" name="Subtítulo 2"/>
          <p:cNvSpPr>
            <a:spLocks noGrp="1"/>
          </p:cNvSpPr>
          <p:nvPr>
            <p:ph type="subTitle" idx="1"/>
          </p:nvPr>
        </p:nvSpPr>
        <p:spPr/>
        <p:txBody>
          <a:bodyPr/>
          <a:lstStyle/>
          <a:p>
            <a:r>
              <a:rPr lang="es-ES_tradnl" dirty="0"/>
              <a:t>Ing. ERICSON HUAMAN</a:t>
            </a:r>
            <a:r>
              <a:rPr lang="es-ES" dirty="0"/>
              <a:t>Í MANTILLA</a:t>
            </a:r>
            <a:endParaRPr lang="es-ES_tradnl" dirty="0"/>
          </a:p>
        </p:txBody>
      </p:sp>
      <p:pic>
        <p:nvPicPr>
          <p:cNvPr id="4" name="Imagen 3"/>
          <p:cNvPicPr>
            <a:picLocks noChangeAspect="1"/>
          </p:cNvPicPr>
          <p:nvPr/>
        </p:nvPicPr>
        <p:blipFill rotWithShape="1">
          <a:blip r:embed="rId2"/>
          <a:srcRect l="15210" t="11636" r="16084" b="11790"/>
          <a:stretch/>
        </p:blipFill>
        <p:spPr>
          <a:xfrm>
            <a:off x="78967" y="69275"/>
            <a:ext cx="1814945" cy="2022764"/>
          </a:xfrm>
          <a:prstGeom prst="rect">
            <a:avLst/>
          </a:prstGeom>
        </p:spPr>
      </p:pic>
    </p:spTree>
    <p:extLst>
      <p:ext uri="{BB962C8B-B14F-4D97-AF65-F5344CB8AC3E}">
        <p14:creationId xmlns:p14="http://schemas.microsoft.com/office/powerpoint/2010/main" val="62165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Temario</a:t>
            </a:r>
          </a:p>
        </p:txBody>
      </p:sp>
      <p:sp>
        <p:nvSpPr>
          <p:cNvPr id="3" name="Marcador de contenido 2"/>
          <p:cNvSpPr>
            <a:spLocks noGrp="1"/>
          </p:cNvSpPr>
          <p:nvPr>
            <p:ph idx="1"/>
          </p:nvPr>
        </p:nvSpPr>
        <p:spPr/>
        <p:txBody>
          <a:bodyPr/>
          <a:lstStyle/>
          <a:p>
            <a:pPr>
              <a:buFont typeface="Arial" charset="0"/>
              <a:buChar char="•"/>
            </a:pPr>
            <a:r>
              <a:rPr lang="es-ES_tradnl" dirty="0"/>
              <a:t> Clases</a:t>
            </a:r>
          </a:p>
          <a:p>
            <a:pPr>
              <a:buFont typeface="Arial" charset="0"/>
              <a:buChar char="•"/>
            </a:pPr>
            <a:r>
              <a:rPr lang="es-ES_tradnl" dirty="0"/>
              <a:t> Objetos</a:t>
            </a:r>
          </a:p>
          <a:p>
            <a:pPr>
              <a:buFont typeface="Arial" charset="0"/>
              <a:buChar char="•"/>
            </a:pPr>
            <a:r>
              <a:rPr lang="es-ES_tradnl" dirty="0"/>
              <a:t> Constructor</a:t>
            </a:r>
          </a:p>
          <a:p>
            <a:pPr>
              <a:buFont typeface="Arial" charset="0"/>
              <a:buChar char="•"/>
            </a:pPr>
            <a:r>
              <a:rPr lang="es-ES_tradnl" dirty="0"/>
              <a:t> Interface</a:t>
            </a:r>
          </a:p>
          <a:p>
            <a:pPr>
              <a:buFont typeface="Arial" charset="0"/>
              <a:buChar char="•"/>
            </a:pPr>
            <a:r>
              <a:rPr lang="es-ES_tradnl" dirty="0"/>
              <a:t> Clases Abstractas</a:t>
            </a:r>
          </a:p>
          <a:p>
            <a:pPr>
              <a:buFont typeface="Arial" charset="0"/>
              <a:buChar char="•"/>
            </a:pPr>
            <a:r>
              <a:rPr lang="es-ES_tradnl" dirty="0"/>
              <a:t> Constantes y enumeraciones</a:t>
            </a:r>
          </a:p>
          <a:p>
            <a:pPr>
              <a:buFont typeface="Arial" charset="0"/>
              <a:buChar char="•"/>
            </a:pPr>
            <a:r>
              <a:rPr lang="es-ES_tradnl" dirty="0"/>
              <a:t> Conversiones y casteo de objetos</a:t>
            </a:r>
          </a:p>
          <a:p>
            <a:pPr>
              <a:buFont typeface="Arial" charset="0"/>
              <a:buChar char="•"/>
            </a:pPr>
            <a:r>
              <a:rPr lang="es-ES_tradnl" dirty="0"/>
              <a:t> Pasos por valor y referencia</a:t>
            </a:r>
          </a:p>
        </p:txBody>
      </p:sp>
    </p:spTree>
    <p:extLst>
      <p:ext uri="{BB962C8B-B14F-4D97-AF65-F5344CB8AC3E}">
        <p14:creationId xmlns:p14="http://schemas.microsoft.com/office/powerpoint/2010/main" val="84711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Clase</a:t>
            </a:r>
          </a:p>
        </p:txBody>
      </p:sp>
      <p:sp>
        <p:nvSpPr>
          <p:cNvPr id="3" name="Marcador de contenido 2"/>
          <p:cNvSpPr>
            <a:spLocks noGrp="1"/>
          </p:cNvSpPr>
          <p:nvPr>
            <p:ph idx="1"/>
          </p:nvPr>
        </p:nvSpPr>
        <p:spPr>
          <a:xfrm>
            <a:off x="1097280" y="1845734"/>
            <a:ext cx="3183775" cy="4023360"/>
          </a:xfrm>
        </p:spPr>
        <p:txBody>
          <a:bodyPr/>
          <a:lstStyle/>
          <a:p>
            <a:r>
              <a:rPr lang="es-ES_tradnl" dirty="0"/>
              <a:t>Una </a:t>
            </a:r>
            <a:r>
              <a:rPr lang="es-ES_tradnl" b="1" dirty="0"/>
              <a:t>clase</a:t>
            </a:r>
            <a:r>
              <a:rPr lang="es-ES_tradnl" dirty="0"/>
              <a:t> es la </a:t>
            </a:r>
            <a:r>
              <a:rPr lang="es-ES_tradnl" dirty="0" err="1"/>
              <a:t>abstracci</a:t>
            </a:r>
            <a:r>
              <a:rPr lang="es-ES" dirty="0" err="1"/>
              <a:t>ón</a:t>
            </a:r>
            <a:r>
              <a:rPr lang="es-ES" dirty="0"/>
              <a:t> de las propiedades y acciones que ejecutan los </a:t>
            </a:r>
            <a:r>
              <a:rPr lang="es-ES" b="1" dirty="0"/>
              <a:t>objetos</a:t>
            </a:r>
            <a:r>
              <a:rPr lang="es-ES" dirty="0"/>
              <a:t> del mundo real.</a:t>
            </a:r>
          </a:p>
          <a:p>
            <a:endParaRPr lang="es-ES_tradnl" dirty="0"/>
          </a:p>
        </p:txBody>
      </p:sp>
      <p:pic>
        <p:nvPicPr>
          <p:cNvPr id="4" name="Picture 2" descr="https://lh5.googleusercontent.com/W8dmHZ6xD5pbNm8sww9iTEDsa8dLdv6LwathpGMSPt7CtetRTX82Eesib2BDgY3M-m1Hbmk7RDrI7fBmZIPsT3IITl-1yQrR1pkJdHZNhiXG9lS-Q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379" y="2060322"/>
            <a:ext cx="6718330" cy="4016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5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Objeto</a:t>
            </a:r>
          </a:p>
        </p:txBody>
      </p:sp>
      <p:sp>
        <p:nvSpPr>
          <p:cNvPr id="3" name="Marcador de contenido 2"/>
          <p:cNvSpPr>
            <a:spLocks noGrp="1"/>
          </p:cNvSpPr>
          <p:nvPr>
            <p:ph idx="1"/>
          </p:nvPr>
        </p:nvSpPr>
        <p:spPr>
          <a:xfrm>
            <a:off x="1097280" y="1845734"/>
            <a:ext cx="2934393" cy="4023360"/>
          </a:xfrm>
        </p:spPr>
        <p:txBody>
          <a:bodyPr/>
          <a:lstStyle/>
          <a:p>
            <a:r>
              <a:rPr lang="es-ES_tradnl" dirty="0"/>
              <a:t>Los </a:t>
            </a:r>
            <a:r>
              <a:rPr lang="es-ES_tradnl" b="1" dirty="0"/>
              <a:t>objetos</a:t>
            </a:r>
            <a:r>
              <a:rPr lang="es-ES_tradnl" dirty="0"/>
              <a:t> son </a:t>
            </a:r>
            <a:r>
              <a:rPr lang="es-ES_tradnl" b="1" dirty="0"/>
              <a:t>instancias</a:t>
            </a:r>
            <a:r>
              <a:rPr lang="es-ES_tradnl" dirty="0"/>
              <a:t> de una </a:t>
            </a:r>
            <a:r>
              <a:rPr lang="es-ES_tradnl" b="1" dirty="0"/>
              <a:t>clase</a:t>
            </a:r>
            <a:r>
              <a:rPr lang="es-ES_tradnl" dirty="0"/>
              <a:t>.</a:t>
            </a:r>
          </a:p>
          <a:p>
            <a:endParaRPr lang="es-ES_tradnl" dirty="0"/>
          </a:p>
        </p:txBody>
      </p:sp>
      <p:pic>
        <p:nvPicPr>
          <p:cNvPr id="3076" name="Picture 4"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509" y="1723505"/>
            <a:ext cx="7218218" cy="467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142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Constructor</a:t>
            </a:r>
          </a:p>
        </p:txBody>
      </p:sp>
      <p:sp>
        <p:nvSpPr>
          <p:cNvPr id="3" name="Marcador de contenido 2"/>
          <p:cNvSpPr>
            <a:spLocks noGrp="1"/>
          </p:cNvSpPr>
          <p:nvPr>
            <p:ph idx="1"/>
          </p:nvPr>
        </p:nvSpPr>
        <p:spPr/>
        <p:txBody>
          <a:bodyPr/>
          <a:lstStyle/>
          <a:p>
            <a:r>
              <a:rPr lang="es-ES_tradnl" dirty="0"/>
              <a:t>Un constructor es un elemento de una clase cuyo identificador coincide con el de la clase correspondiente y que tiene por objetivo obligar a y controlar cómo se inicializa una instancia de una determinada clase, ya que el lenguaje Java no permite que las variables miembro de una nueva instancia queden sin inicializar. Además, a diferencia de los métodos, los constructores sólo se emplean cuando se quiere crear una nueva instancia.</a:t>
            </a:r>
          </a:p>
          <a:p>
            <a:endParaRPr lang="es-ES_tradnl" dirty="0"/>
          </a:p>
        </p:txBody>
      </p:sp>
    </p:spTree>
    <p:extLst>
      <p:ext uri="{BB962C8B-B14F-4D97-AF65-F5344CB8AC3E}">
        <p14:creationId xmlns:p14="http://schemas.microsoft.com/office/powerpoint/2010/main" val="241698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Constructor</a:t>
            </a:r>
          </a:p>
        </p:txBody>
      </p:sp>
      <p:sp>
        <p:nvSpPr>
          <p:cNvPr id="3" name="Marcador de contenido 2"/>
          <p:cNvSpPr>
            <a:spLocks noGrp="1"/>
          </p:cNvSpPr>
          <p:nvPr>
            <p:ph idx="1"/>
          </p:nvPr>
        </p:nvSpPr>
        <p:spPr>
          <a:xfrm>
            <a:off x="1097280" y="1845733"/>
            <a:ext cx="10058400" cy="4471939"/>
          </a:xfrm>
        </p:spPr>
        <p:txBody>
          <a:bodyPr>
            <a:normAutofit/>
          </a:bodyPr>
          <a:lstStyle/>
          <a:p>
            <a:pPr marL="0" indent="0">
              <a:buNone/>
            </a:pPr>
            <a:r>
              <a:rPr lang="es-ES_tradnl" dirty="0"/>
              <a:t>Ejemplo:</a:t>
            </a:r>
          </a:p>
          <a:p>
            <a:pPr marL="0" indent="0">
              <a:buNone/>
            </a:pPr>
            <a:endParaRPr lang="es-ES_tradnl" sz="1800" dirty="0">
              <a:solidFill>
                <a:schemeClr val="tx1">
                  <a:lumMod val="65000"/>
                  <a:lumOff val="35000"/>
                </a:schemeClr>
              </a:solidFill>
              <a:latin typeface="Courier New" charset="0"/>
              <a:ea typeface="Courier New" charset="0"/>
              <a:cs typeface="Courier New" charset="0"/>
            </a:endParaRPr>
          </a:p>
          <a:p>
            <a:pPr marL="0" indent="0">
              <a:buNone/>
            </a:pPr>
            <a:endParaRPr lang="es-ES_tradnl" sz="1800" dirty="0">
              <a:solidFill>
                <a:schemeClr val="tx1">
                  <a:lumMod val="65000"/>
                  <a:lumOff val="35000"/>
                </a:schemeClr>
              </a:solidFill>
              <a:latin typeface="Courier New" charset="0"/>
              <a:ea typeface="Courier New" charset="0"/>
              <a:cs typeface="Courier New" charset="0"/>
            </a:endParaRPr>
          </a:p>
          <a:p>
            <a:pPr marL="0" indent="0">
              <a:buNone/>
            </a:pPr>
            <a:endParaRPr lang="es-ES_tradnl" sz="1800" dirty="0">
              <a:solidFill>
                <a:schemeClr val="tx1">
                  <a:lumMod val="65000"/>
                  <a:lumOff val="35000"/>
                </a:schemeClr>
              </a:solidFill>
              <a:latin typeface="Courier New" charset="0"/>
              <a:ea typeface="Courier New" charset="0"/>
              <a:cs typeface="Courier New" charset="0"/>
            </a:endParaRPr>
          </a:p>
          <a:p>
            <a:pPr marL="0" indent="0">
              <a:buNone/>
            </a:pPr>
            <a:endParaRPr lang="es-ES_tradnl" sz="1800" dirty="0"/>
          </a:p>
          <a:p>
            <a:pPr marL="0" indent="0">
              <a:buNone/>
            </a:pPr>
            <a:endParaRPr lang="es-ES_tradnl" sz="1800" dirty="0"/>
          </a:p>
          <a:p>
            <a:pPr marL="0" indent="0">
              <a:buNone/>
            </a:pPr>
            <a:r>
              <a:rPr lang="es-ES_tradnl" sz="1800" dirty="0"/>
              <a:t>Resultado de la ejecución del constructor: inicialización de los atributos del nuevo objeto</a:t>
            </a:r>
            <a:endParaRPr lang="es-ES_tradnl" sz="1800" dirty="0">
              <a:solidFill>
                <a:schemeClr val="tx1">
                  <a:lumMod val="65000"/>
                  <a:lumOff val="35000"/>
                </a:schemeClr>
              </a:solidFill>
              <a:latin typeface="Courier New" charset="0"/>
              <a:ea typeface="Courier New" charset="0"/>
              <a:cs typeface="Courier New" charset="0"/>
            </a:endParaRPr>
          </a:p>
        </p:txBody>
      </p:sp>
      <p:pic>
        <p:nvPicPr>
          <p:cNvPr id="6146" name="Picture 2" descr="esultado de la ejecuciÃ³n del constructor: inicializaciÃ³n de los atributos del nu"/>
          <p:cNvPicPr>
            <a:picLocks noChangeAspect="1" noChangeArrowheads="1"/>
          </p:cNvPicPr>
          <p:nvPr/>
        </p:nvPicPr>
        <p:blipFill rotWithShape="1">
          <a:blip r:embed="rId2">
            <a:extLst>
              <a:ext uri="{28A0092B-C50C-407E-A947-70E740481C1C}">
                <a14:useLocalDpi xmlns:a14="http://schemas.microsoft.com/office/drawing/2010/main" val="0"/>
              </a:ext>
            </a:extLst>
          </a:blip>
          <a:srcRect t="9444" b="3770"/>
          <a:stretch/>
        </p:blipFill>
        <p:spPr bwMode="auto">
          <a:xfrm>
            <a:off x="3872519" y="4779818"/>
            <a:ext cx="3525808" cy="153785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1983893"/>
            <a:ext cx="7776970" cy="2255598"/>
          </a:xfrm>
          <a:prstGeom prst="rect">
            <a:avLst/>
          </a:prstGeom>
        </p:spPr>
      </p:pic>
    </p:spTree>
    <p:extLst>
      <p:ext uri="{BB962C8B-B14F-4D97-AF65-F5344CB8AC3E}">
        <p14:creationId xmlns:p14="http://schemas.microsoft.com/office/powerpoint/2010/main" val="1906626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Declaraci</a:t>
            </a:r>
            <a:r>
              <a:rPr lang="es-ES" dirty="0" err="1"/>
              <a:t>ón</a:t>
            </a:r>
            <a:r>
              <a:rPr lang="es-ES" dirty="0"/>
              <a:t> de un constructor</a:t>
            </a:r>
            <a:endParaRPr lang="es-ES_tradnl" dirty="0"/>
          </a:p>
        </p:txBody>
      </p:sp>
      <p:sp>
        <p:nvSpPr>
          <p:cNvPr id="3" name="Marcador de contenido 2"/>
          <p:cNvSpPr>
            <a:spLocks noGrp="1"/>
          </p:cNvSpPr>
          <p:nvPr>
            <p:ph idx="1"/>
          </p:nvPr>
        </p:nvSpPr>
        <p:spPr/>
        <p:txBody>
          <a:bodyPr/>
          <a:lstStyle/>
          <a:p>
            <a:r>
              <a:rPr lang="es-ES_tradnl" dirty="0"/>
              <a:t>La declaración de un constructor diferente del constructor por defecto, obliga a que se le asigne el mismo identificador que la clase y que no se indique de forma explícita un tipo de valor de retorno. La existencia o no de parámetros es opcional. Por otro lado, la </a:t>
            </a:r>
            <a:r>
              <a:rPr lang="es-ES_tradnl" i="1" dirty="0"/>
              <a:t>sobrecarga</a:t>
            </a:r>
            <a:r>
              <a:rPr lang="es-ES_tradnl" dirty="0"/>
              <a:t> permite que puedan declararse varios constructores (con el mismo identificador que el de la clase), siempre y cuando tengan un tipo y/o número de parámetros distinto. </a:t>
            </a:r>
          </a:p>
        </p:txBody>
      </p:sp>
    </p:spTree>
    <p:extLst>
      <p:ext uri="{BB962C8B-B14F-4D97-AF65-F5344CB8AC3E}">
        <p14:creationId xmlns:p14="http://schemas.microsoft.com/office/powerpoint/2010/main" val="20415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3564" y="193964"/>
            <a:ext cx="10737272" cy="2286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_tradnl"/>
          </a:p>
        </p:txBody>
      </p:sp>
      <p:sp>
        <p:nvSpPr>
          <p:cNvPr id="3" name="Marcador de contenido 2"/>
          <p:cNvSpPr>
            <a:spLocks noGrp="1"/>
          </p:cNvSpPr>
          <p:nvPr>
            <p:ph idx="1"/>
          </p:nvPr>
        </p:nvSpPr>
        <p:spPr>
          <a:xfrm>
            <a:off x="1097280" y="415637"/>
            <a:ext cx="10058400" cy="5971308"/>
          </a:xfrm>
        </p:spPr>
        <p:txBody>
          <a:bodyPr>
            <a:normAutofit/>
          </a:bodyPr>
          <a:lstStyle/>
          <a:p>
            <a:pPr>
              <a:spcBef>
                <a:spcPts val="0"/>
              </a:spcBef>
              <a:spcAft>
                <a:spcPts val="0"/>
              </a:spcAft>
            </a:pPr>
            <a:r>
              <a:rPr lang="es-ES_tradnl" dirty="0">
                <a:latin typeface="Courier New" charset="0"/>
                <a:ea typeface="Courier New" charset="0"/>
                <a:cs typeface="Courier New" charset="0"/>
              </a:rPr>
              <a:t> </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652" y="-6183"/>
            <a:ext cx="5361709" cy="6870368"/>
          </a:xfrm>
          <a:prstGeom prst="rect">
            <a:avLst/>
          </a:prstGeom>
          <a:ln w="3175">
            <a:solidFill>
              <a:schemeClr val="tx1"/>
            </a:solidFill>
          </a:ln>
        </p:spPr>
      </p:pic>
    </p:spTree>
    <p:extLst>
      <p:ext uri="{BB962C8B-B14F-4D97-AF65-F5344CB8AC3E}">
        <p14:creationId xmlns:p14="http://schemas.microsoft.com/office/powerpoint/2010/main" val="1325519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3564" y="193964"/>
            <a:ext cx="10737272" cy="2286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_tradnl"/>
          </a:p>
        </p:txBody>
      </p:sp>
      <p:sp>
        <p:nvSpPr>
          <p:cNvPr id="3" name="Marcador de contenido 2"/>
          <p:cNvSpPr>
            <a:spLocks noGrp="1"/>
          </p:cNvSpPr>
          <p:nvPr>
            <p:ph idx="1"/>
          </p:nvPr>
        </p:nvSpPr>
        <p:spPr>
          <a:xfrm>
            <a:off x="931025" y="363296"/>
            <a:ext cx="10058400" cy="5621867"/>
          </a:xfrm>
        </p:spPr>
        <p:txBody>
          <a:bodyPr>
            <a:normAutofit/>
          </a:bodyPr>
          <a:lstStyle/>
          <a:p>
            <a:r>
              <a:rPr lang="es-ES_tradnl" dirty="0"/>
              <a:t>La </a:t>
            </a:r>
            <a:r>
              <a:rPr lang="es-ES_tradnl" i="1" dirty="0"/>
              <a:t>sobrecarga</a:t>
            </a:r>
            <a:r>
              <a:rPr lang="es-ES_tradnl" dirty="0"/>
              <a:t> permite que puedan declararse varios constructores (con el mismo identificador que el de la clase), siempre y cuando tengan un tipo y/o número de parámetros distinto. Para probar el código anterior, se construye el siguiente programa:</a:t>
            </a:r>
          </a:p>
          <a:p>
            <a:br>
              <a:rPr lang="es-ES_tradnl" dirty="0"/>
            </a:br>
            <a:endParaRPr lang="es-ES_tradnl" dirty="0"/>
          </a:p>
          <a:p>
            <a:endParaRPr lang="es-ES_tradnl" dirty="0"/>
          </a:p>
        </p:txBody>
      </p:sp>
      <p:pic>
        <p:nvPicPr>
          <p:cNvPr id="1026" name="Picture 2" descr="esultado de la ejecuciÃ³n de los respectivos constructores para las nuevas insta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861" y="4193269"/>
            <a:ext cx="6141721" cy="209747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714" y="1336964"/>
            <a:ext cx="6832600" cy="2971800"/>
          </a:xfrm>
          <a:prstGeom prst="rect">
            <a:avLst/>
          </a:prstGeom>
        </p:spPr>
      </p:pic>
    </p:spTree>
    <p:extLst>
      <p:ext uri="{BB962C8B-B14F-4D97-AF65-F5344CB8AC3E}">
        <p14:creationId xmlns:p14="http://schemas.microsoft.com/office/powerpoint/2010/main" val="59566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a:t>
            </a:r>
          </a:p>
        </p:txBody>
      </p:sp>
      <p:sp>
        <p:nvSpPr>
          <p:cNvPr id="3" name="Marcador de contenido 2"/>
          <p:cNvSpPr>
            <a:spLocks noGrp="1"/>
          </p:cNvSpPr>
          <p:nvPr>
            <p:ph idx="1"/>
          </p:nvPr>
        </p:nvSpPr>
        <p:spPr/>
        <p:txBody>
          <a:bodyPr>
            <a:normAutofit/>
          </a:bodyPr>
          <a:lstStyle/>
          <a:p>
            <a:r>
              <a:rPr lang="es-ES_tradnl" dirty="0"/>
              <a:t>La declaración de referencia a un </a:t>
            </a:r>
            <a:r>
              <a:rPr lang="es-ES_tradnl" i="1" dirty="0" err="1"/>
              <a:t>array</a:t>
            </a:r>
            <a:r>
              <a:rPr lang="es-ES_tradnl" dirty="0"/>
              <a:t> se lleva a cabo de la siguiente manera:</a:t>
            </a:r>
          </a:p>
          <a:p>
            <a:r>
              <a:rPr lang="es-ES_tradnl" dirty="0" err="1">
                <a:latin typeface="Courier New" charset="0"/>
                <a:ea typeface="Courier New" charset="0"/>
                <a:cs typeface="Courier New" charset="0"/>
              </a:rPr>
              <a:t>tipoElemento</a:t>
            </a:r>
            <a:r>
              <a:rPr lang="es-ES_tradnl" dirty="0">
                <a:latin typeface="Courier New" charset="0"/>
                <a:ea typeface="Courier New" charset="0"/>
                <a:cs typeface="Courier New" charset="0"/>
              </a:rPr>
              <a:t> [] </a:t>
            </a:r>
            <a:r>
              <a:rPr lang="es-ES_tradnl" dirty="0" err="1">
                <a:latin typeface="Courier New" charset="0"/>
                <a:ea typeface="Courier New" charset="0"/>
                <a:cs typeface="Courier New" charset="0"/>
              </a:rPr>
              <a:t>identificadorInstancia</a:t>
            </a:r>
            <a:r>
              <a:rPr lang="es-ES_tradnl" dirty="0">
                <a:latin typeface="Courier New" charset="0"/>
                <a:ea typeface="Courier New" charset="0"/>
                <a:cs typeface="Courier New" charset="0"/>
              </a:rPr>
              <a:t>;</a:t>
            </a:r>
          </a:p>
          <a:p>
            <a:r>
              <a:rPr lang="es-ES_tradnl" dirty="0"/>
              <a:t>Por ejemplo, la declaración de referencia a un </a:t>
            </a:r>
            <a:r>
              <a:rPr lang="es-ES_tradnl" i="1" dirty="0" err="1"/>
              <a:t>array</a:t>
            </a:r>
            <a:r>
              <a:rPr lang="es-ES_tradnl" dirty="0"/>
              <a:t> de números enteros:</a:t>
            </a:r>
          </a:p>
          <a:p>
            <a:r>
              <a:rPr lang="es-ES_tradnl" dirty="0" err="1">
                <a:latin typeface="Courier New" charset="0"/>
                <a:ea typeface="Courier New" charset="0"/>
                <a:cs typeface="Courier New" charset="0"/>
              </a:rPr>
              <a:t>int</a:t>
            </a:r>
            <a:r>
              <a:rPr lang="es-ES_tradnl" dirty="0">
                <a:latin typeface="Courier New" charset="0"/>
                <a:ea typeface="Courier New" charset="0"/>
                <a:cs typeface="Courier New" charset="0"/>
              </a:rPr>
              <a:t> [] p; </a:t>
            </a:r>
          </a:p>
          <a:p>
            <a:r>
              <a:rPr lang="es-ES_tradnl" dirty="0"/>
              <a:t>Como ocurre con los demás objetos, la ejecución de la sentencia anterior sólo crea la referencia del </a:t>
            </a:r>
            <a:r>
              <a:rPr lang="es-ES_tradnl" i="1" dirty="0" err="1"/>
              <a:t>array</a:t>
            </a:r>
            <a:r>
              <a:rPr lang="es-ES_tradnl" dirty="0"/>
              <a:t>, pero no el </a:t>
            </a:r>
            <a:r>
              <a:rPr lang="es-ES_tradnl" i="1" dirty="0" err="1"/>
              <a:t>array</a:t>
            </a:r>
            <a:r>
              <a:rPr lang="es-ES_tradnl" dirty="0"/>
              <a:t> en sí.</a:t>
            </a:r>
          </a:p>
          <a:p>
            <a:pPr marL="0" indent="0">
              <a:buNone/>
            </a:pPr>
            <a:br>
              <a:rPr lang="es-ES_tradnl" dirty="0">
                <a:latin typeface="Courier New" charset="0"/>
                <a:ea typeface="Courier New" charset="0"/>
                <a:cs typeface="Courier New" charset="0"/>
              </a:rPr>
            </a:br>
            <a:r>
              <a:rPr lang="es-ES_tradnl" dirty="0">
                <a:latin typeface="Courier New" charset="0"/>
                <a:ea typeface="Courier New" charset="0"/>
                <a:cs typeface="Courier New" charset="0"/>
              </a:rPr>
              <a:t>	</a:t>
            </a:r>
          </a:p>
          <a:p>
            <a:pPr marL="0" indent="0">
              <a:buNone/>
            </a:pPr>
            <a:r>
              <a:rPr lang="es-ES_tradnl" dirty="0"/>
              <a:t> En la declaración del identificador de la variable tampoco se especifica el tamaño del </a:t>
            </a:r>
            <a:r>
              <a:rPr lang="es-ES_tradnl" i="1" dirty="0" err="1"/>
              <a:t>array</a:t>
            </a:r>
            <a:r>
              <a:rPr lang="es-ES_tradnl" dirty="0"/>
              <a:t> a referenciar. El tamaño del </a:t>
            </a:r>
            <a:r>
              <a:rPr lang="es-ES_tradnl" i="1" dirty="0" err="1"/>
              <a:t>array</a:t>
            </a:r>
            <a:r>
              <a:rPr lang="es-ES_tradnl" dirty="0"/>
              <a:t> se declara y establece cuando se crea la instancia </a:t>
            </a:r>
            <a:r>
              <a:rPr lang="es-ES_tradnl" i="1" dirty="0" err="1"/>
              <a:t>array</a:t>
            </a:r>
            <a:r>
              <a:rPr lang="es-ES_tradnl" dirty="0"/>
              <a:t>. </a:t>
            </a:r>
            <a:endParaRPr lang="es-ES_tradnl" dirty="0">
              <a:latin typeface="Courier New" charset="0"/>
              <a:ea typeface="Courier New" charset="0"/>
              <a:cs typeface="Courier New" charset="0"/>
            </a:endParaRPr>
          </a:p>
        </p:txBody>
      </p:sp>
      <p:pic>
        <p:nvPicPr>
          <p:cNvPr id="1026" name="Picture 2" descr="reaciÃ³n de la referencia &lt;code&gt;p&lt;/code&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5" y="4336472"/>
            <a:ext cx="74295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7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Interfaces</a:t>
            </a:r>
          </a:p>
        </p:txBody>
      </p:sp>
      <p:sp>
        <p:nvSpPr>
          <p:cNvPr id="3" name="Marcador de contenido 2"/>
          <p:cNvSpPr>
            <a:spLocks noGrp="1"/>
          </p:cNvSpPr>
          <p:nvPr>
            <p:ph idx="1"/>
          </p:nvPr>
        </p:nvSpPr>
        <p:spPr/>
        <p:txBody>
          <a:bodyPr/>
          <a:lstStyle/>
          <a:p>
            <a:pPr algn="just"/>
            <a:r>
              <a:rPr lang="es-ES_tradnl" dirty="0"/>
              <a:t>Una </a:t>
            </a:r>
            <a:r>
              <a:rPr lang="es-ES_tradnl" i="1" dirty="0"/>
              <a:t>interfaz</a:t>
            </a:r>
            <a:r>
              <a:rPr lang="es-ES_tradnl" dirty="0"/>
              <a:t> es una especie de plantilla para la construcción de clases. </a:t>
            </a:r>
            <a:br>
              <a:rPr lang="es-ES_tradnl" dirty="0"/>
            </a:br>
            <a:r>
              <a:rPr lang="es-ES_tradnl" dirty="0"/>
              <a:t>Normalmente una interfaz se compone de un conjunto de declaraciones de </a:t>
            </a:r>
            <a:r>
              <a:rPr lang="es-ES_tradnl" b="1" dirty="0"/>
              <a:t>cabeceras</a:t>
            </a:r>
            <a:r>
              <a:rPr lang="es-ES_tradnl" dirty="0"/>
              <a:t> de </a:t>
            </a:r>
            <a:r>
              <a:rPr lang="es-ES_tradnl" b="1" dirty="0"/>
              <a:t>métodos</a:t>
            </a:r>
            <a:r>
              <a:rPr lang="es-ES_tradnl" dirty="0"/>
              <a:t> (sin implementar, de forma similar a un método abstracto) que especifican un </a:t>
            </a:r>
            <a:r>
              <a:rPr lang="es-ES_tradnl" b="1" dirty="0"/>
              <a:t>protocolo de comportamiento</a:t>
            </a:r>
            <a:r>
              <a:rPr lang="es-ES_tradnl" dirty="0"/>
              <a:t> para una o varias clases. </a:t>
            </a:r>
            <a:br>
              <a:rPr lang="es-ES_tradnl" dirty="0"/>
            </a:br>
            <a:r>
              <a:rPr lang="es-ES_tradnl" dirty="0"/>
              <a:t>Una interfaz puede emplearse también para declarar </a:t>
            </a:r>
            <a:r>
              <a:rPr lang="es-ES_tradnl" b="1" dirty="0"/>
              <a:t>constantes</a:t>
            </a:r>
            <a:r>
              <a:rPr lang="es-ES_tradnl" dirty="0"/>
              <a:t> que luego puedan ser utilizadas por otras clases.</a:t>
            </a:r>
          </a:p>
        </p:txBody>
      </p:sp>
    </p:spTree>
    <p:extLst>
      <p:ext uri="{BB962C8B-B14F-4D97-AF65-F5344CB8AC3E}">
        <p14:creationId xmlns:p14="http://schemas.microsoft.com/office/powerpoint/2010/main" val="956569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Declaraci</a:t>
            </a:r>
            <a:r>
              <a:rPr lang="es-ES" dirty="0" err="1"/>
              <a:t>ón</a:t>
            </a:r>
            <a:r>
              <a:rPr lang="es-ES" dirty="0"/>
              <a:t> de una interface</a:t>
            </a:r>
            <a:endParaRPr lang="es-ES_tradnl" dirty="0"/>
          </a:p>
        </p:txBody>
      </p:sp>
      <p:sp>
        <p:nvSpPr>
          <p:cNvPr id="3" name="Marcador de contenido 2"/>
          <p:cNvSpPr>
            <a:spLocks noGrp="1"/>
          </p:cNvSpPr>
          <p:nvPr>
            <p:ph idx="1"/>
          </p:nvPr>
        </p:nvSpPr>
        <p:spPr/>
        <p:txBody>
          <a:bodyPr/>
          <a:lstStyle/>
          <a:p>
            <a:pPr algn="just"/>
            <a:r>
              <a:rPr lang="es-ES_tradnl" dirty="0"/>
              <a:t>La declaración de una interfaz es similar a una clase, aunque emplea la palabra reservada </a:t>
            </a:r>
            <a:r>
              <a:rPr lang="es-ES_tradnl" dirty="0">
                <a:latin typeface="Courier New" charset="0"/>
                <a:ea typeface="Courier New" charset="0"/>
                <a:cs typeface="Courier New" charset="0"/>
              </a:rPr>
              <a:t>interface</a:t>
            </a:r>
            <a:r>
              <a:rPr lang="es-ES_tradnl" dirty="0"/>
              <a:t> en lugar de </a:t>
            </a:r>
            <a:r>
              <a:rPr lang="es-ES_tradnl" dirty="0" err="1">
                <a:latin typeface="Courier New" charset="0"/>
                <a:ea typeface="Courier New" charset="0"/>
                <a:cs typeface="Courier New" charset="0"/>
              </a:rPr>
              <a:t>class</a:t>
            </a:r>
            <a:r>
              <a:rPr lang="es-ES_tradnl" dirty="0"/>
              <a:t> y no incluye ni la declaración de variables de instancia ni la implementación del cuerpo de los métodos (sólo las cabeceras). La sintaxis de declaración de una interfaz es la siguiente:</a:t>
            </a:r>
          </a:p>
          <a:p>
            <a:pPr algn="just"/>
            <a:endParaRPr lang="es-ES_tradnl" dirty="0"/>
          </a:p>
          <a:p>
            <a:pPr>
              <a:spcBef>
                <a:spcPts val="0"/>
              </a:spcBef>
              <a:spcAft>
                <a:spcPts val="0"/>
              </a:spcAft>
            </a:pPr>
            <a:r>
              <a:rPr lang="es-ES_tradnl" b="1" dirty="0" err="1">
                <a:solidFill>
                  <a:srgbClr val="0070C0"/>
                </a:solidFill>
                <a:latin typeface="Courier New" charset="0"/>
                <a:ea typeface="Courier New" charset="0"/>
                <a:cs typeface="Courier New" charset="0"/>
              </a:rPr>
              <a:t>public</a:t>
            </a:r>
            <a:r>
              <a:rPr lang="es-ES_tradnl" dirty="0">
                <a:solidFill>
                  <a:srgbClr val="0070C0"/>
                </a:solidFill>
                <a:latin typeface="Courier New" charset="0"/>
                <a:ea typeface="Courier New" charset="0"/>
                <a:cs typeface="Courier New" charset="0"/>
              </a:rPr>
              <a:t> </a:t>
            </a:r>
            <a:r>
              <a:rPr lang="es-ES_tradnl" b="1" dirty="0">
                <a:solidFill>
                  <a:srgbClr val="0070C0"/>
                </a:solidFill>
                <a:latin typeface="Courier New" charset="0"/>
                <a:ea typeface="Courier New" charset="0"/>
                <a:cs typeface="Courier New" charset="0"/>
              </a:rPr>
              <a:t>interface</a:t>
            </a:r>
            <a:r>
              <a:rPr lang="es-ES_tradnl" dirty="0">
                <a:solidFill>
                  <a:srgbClr val="0070C0"/>
                </a:solidFill>
                <a:latin typeface="Courier New" charset="0"/>
                <a:ea typeface="Courier New" charset="0"/>
                <a:cs typeface="Courier New" charset="0"/>
              </a:rPr>
              <a:t> </a:t>
            </a:r>
            <a:r>
              <a:rPr lang="es-ES_tradnl" b="1" dirty="0" err="1">
                <a:latin typeface="Courier New" charset="0"/>
                <a:ea typeface="Courier New" charset="0"/>
                <a:cs typeface="Courier New" charset="0"/>
              </a:rPr>
              <a:t>IdentificadorInterfaz</a:t>
            </a:r>
            <a:r>
              <a:rPr lang="es-ES_tradnl" dirty="0">
                <a:latin typeface="Courier New" charset="0"/>
                <a:ea typeface="Courier New" charset="0"/>
                <a:cs typeface="Courier New" charset="0"/>
              </a:rPr>
              <a:t> </a:t>
            </a:r>
            <a:r>
              <a:rPr lang="es-ES_tradnl" b="1" dirty="0">
                <a:latin typeface="Courier New" charset="0"/>
                <a:ea typeface="Courier New" charset="0"/>
                <a:cs typeface="Courier New" charset="0"/>
              </a:rPr>
              <a:t>{ </a:t>
            </a:r>
          </a:p>
          <a:p>
            <a:pPr>
              <a:spcBef>
                <a:spcPts val="0"/>
              </a:spcBef>
              <a:spcAft>
                <a:spcPts val="0"/>
              </a:spcAft>
            </a:pPr>
            <a:r>
              <a:rPr lang="es-ES_tradnl" b="1" dirty="0">
                <a:solidFill>
                  <a:srgbClr val="92D050"/>
                </a:solidFill>
                <a:latin typeface="Courier New" charset="0"/>
                <a:ea typeface="Courier New" charset="0"/>
                <a:cs typeface="Courier New" charset="0"/>
              </a:rPr>
              <a:t>// Cuerpo de la interfaz ... </a:t>
            </a:r>
          </a:p>
          <a:p>
            <a:pPr>
              <a:spcBef>
                <a:spcPts val="0"/>
              </a:spcBef>
              <a:spcAft>
                <a:spcPts val="0"/>
              </a:spcAft>
            </a:pPr>
            <a:r>
              <a:rPr lang="es-ES_tradnl" b="1" dirty="0">
                <a:latin typeface="Courier New" charset="0"/>
                <a:ea typeface="Courier New" charset="0"/>
                <a:cs typeface="Courier New" charset="0"/>
              </a:rPr>
              <a:t>} </a:t>
            </a:r>
          </a:p>
          <a:p>
            <a:endParaRPr lang="es-ES_tradnl" dirty="0"/>
          </a:p>
        </p:txBody>
      </p:sp>
    </p:spTree>
    <p:extLst>
      <p:ext uri="{BB962C8B-B14F-4D97-AF65-F5344CB8AC3E}">
        <p14:creationId xmlns:p14="http://schemas.microsoft.com/office/powerpoint/2010/main" val="686838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Ejemplos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622" y="1917469"/>
            <a:ext cx="5220974" cy="3943004"/>
          </a:xfrm>
          <a:ln w="3175">
            <a:solidFill>
              <a:schemeClr val="tx1"/>
            </a:solidFill>
          </a:ln>
        </p:spPr>
      </p:pic>
    </p:spTree>
    <p:extLst>
      <p:ext uri="{BB962C8B-B14F-4D97-AF65-F5344CB8AC3E}">
        <p14:creationId xmlns:p14="http://schemas.microsoft.com/office/powerpoint/2010/main" val="1300448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Implementaci</a:t>
            </a:r>
            <a:r>
              <a:rPr lang="es-ES" dirty="0" err="1"/>
              <a:t>ón</a:t>
            </a:r>
            <a:r>
              <a:rPr lang="es-ES" dirty="0"/>
              <a:t> de una interface en una clase</a:t>
            </a:r>
            <a:endParaRPr lang="es-ES_tradnl" dirty="0"/>
          </a:p>
        </p:txBody>
      </p:sp>
      <p:sp>
        <p:nvSpPr>
          <p:cNvPr id="3" name="Marcador de contenido 2"/>
          <p:cNvSpPr>
            <a:spLocks noGrp="1"/>
          </p:cNvSpPr>
          <p:nvPr>
            <p:ph idx="1"/>
          </p:nvPr>
        </p:nvSpPr>
        <p:spPr/>
        <p:txBody>
          <a:bodyPr/>
          <a:lstStyle/>
          <a:p>
            <a:r>
              <a:rPr lang="es-ES_tradnl" dirty="0"/>
              <a:t>Para declarar una clase que implemente una interfaz es necesario utilizar la palabra reservada </a:t>
            </a:r>
            <a:r>
              <a:rPr lang="es-ES_tradnl" b="1" dirty="0" err="1">
                <a:solidFill>
                  <a:srgbClr val="0070C0"/>
                </a:solidFill>
                <a:latin typeface="Courier New" charset="0"/>
                <a:ea typeface="Courier New" charset="0"/>
                <a:cs typeface="Courier New" charset="0"/>
              </a:rPr>
              <a:t>implements</a:t>
            </a:r>
            <a:r>
              <a:rPr lang="es-ES_tradnl" dirty="0"/>
              <a:t> en la cabecera de declaración de la clase. Las cabeceras de los métodos (identificador y número y tipo de parámetros) deben aparecer en la clase tal y como aparecen en la interfaz implementada. </a:t>
            </a:r>
            <a:br>
              <a:rPr lang="es-ES_tradnl" dirty="0"/>
            </a:br>
            <a:endParaRPr lang="es-ES_tradnl" dirty="0"/>
          </a:p>
        </p:txBody>
      </p:sp>
    </p:spTree>
    <p:extLst>
      <p:ext uri="{BB962C8B-B14F-4D97-AF65-F5344CB8AC3E}">
        <p14:creationId xmlns:p14="http://schemas.microsoft.com/office/powerpoint/2010/main" val="432925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1845734"/>
            <a:ext cx="10058400" cy="4458084"/>
          </a:xfrm>
        </p:spPr>
        <p:txBody>
          <a:bodyPr>
            <a:normAutofit/>
          </a:bodyPr>
          <a:lstStyle/>
          <a:p>
            <a:r>
              <a:rPr lang="es-ES_tradnl" dirty="0"/>
              <a:t>Por ejemplo, la clase </a:t>
            </a:r>
            <a:r>
              <a:rPr lang="es-ES_tradnl" b="1" dirty="0">
                <a:latin typeface="Courier New" charset="0"/>
                <a:ea typeface="Courier New" charset="0"/>
                <a:cs typeface="Courier New" charset="0"/>
              </a:rPr>
              <a:t>Acumulador</a:t>
            </a:r>
            <a:r>
              <a:rPr lang="es-ES_tradnl" dirty="0"/>
              <a:t> implementa la interfaz </a:t>
            </a:r>
            <a:r>
              <a:rPr lang="es-ES_tradnl" b="1" dirty="0" err="1">
                <a:latin typeface="Courier New" charset="0"/>
                <a:ea typeface="Courier New" charset="0"/>
                <a:cs typeface="Courier New" charset="0"/>
              </a:rPr>
              <a:t>Modificacion</a:t>
            </a:r>
            <a:r>
              <a:rPr lang="es-ES_tradnl" dirty="0"/>
              <a:t> y por lo tanto debe declarar un método </a:t>
            </a:r>
            <a:r>
              <a:rPr lang="es-ES_tradnl" b="1" dirty="0">
                <a:latin typeface="Courier New" charset="0"/>
                <a:ea typeface="Courier New" charset="0"/>
                <a:cs typeface="Courier New" charset="0"/>
              </a:rPr>
              <a:t>incremento</a:t>
            </a:r>
            <a:r>
              <a:rPr lang="es-ES_tradnl" dirty="0"/>
              <a:t>:</a:t>
            </a:r>
          </a:p>
          <a:p>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345" y="2431473"/>
            <a:ext cx="4864100" cy="3886200"/>
          </a:xfrm>
          <a:prstGeom prst="rect">
            <a:avLst/>
          </a:prstGeom>
        </p:spPr>
      </p:pic>
    </p:spTree>
    <p:extLst>
      <p:ext uri="{BB962C8B-B14F-4D97-AF65-F5344CB8AC3E}">
        <p14:creationId xmlns:p14="http://schemas.microsoft.com/office/powerpoint/2010/main" val="1280645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_tradnl" dirty="0"/>
              <a:t>Esta cabecera con la palabra </a:t>
            </a:r>
            <a:r>
              <a:rPr lang="es-ES_tradnl" b="1" dirty="0" err="1">
                <a:latin typeface="Courier New" charset="0"/>
                <a:ea typeface="Courier New" charset="0"/>
                <a:cs typeface="Courier New" charset="0"/>
              </a:rPr>
              <a:t>implements</a:t>
            </a:r>
            <a:r>
              <a:rPr lang="es-ES_tradnl" dirty="0"/>
              <a:t>... implica la obligación de la clase </a:t>
            </a:r>
            <a:r>
              <a:rPr lang="es-ES_tradnl" b="1" dirty="0">
                <a:latin typeface="Courier New" charset="0"/>
                <a:ea typeface="Courier New" charset="0"/>
                <a:cs typeface="Courier New" charset="0"/>
              </a:rPr>
              <a:t>Acumulador</a:t>
            </a:r>
            <a:r>
              <a:rPr lang="es-ES_tradnl" dirty="0"/>
              <a:t> de definir el método </a:t>
            </a:r>
            <a:r>
              <a:rPr lang="es-ES_tradnl" b="1" dirty="0">
                <a:latin typeface="Courier New" charset="0"/>
                <a:ea typeface="Courier New" charset="0"/>
                <a:cs typeface="Courier New" charset="0"/>
              </a:rPr>
              <a:t>incremento</a:t>
            </a:r>
            <a:r>
              <a:rPr lang="es-ES_tradnl" dirty="0"/>
              <a:t> declarado en la interfaz </a:t>
            </a:r>
            <a:r>
              <a:rPr lang="es-ES_tradnl" b="1" dirty="0" err="1">
                <a:latin typeface="Courier New" charset="0"/>
                <a:ea typeface="Courier New" charset="0"/>
                <a:cs typeface="Courier New" charset="0"/>
              </a:rPr>
              <a:t>Modificacion</a:t>
            </a:r>
            <a:r>
              <a:rPr lang="es-ES_tradnl" dirty="0"/>
              <a:t>. El siguiente código muestra un ejemplo de uso de la clase </a:t>
            </a:r>
            <a:r>
              <a:rPr lang="es-ES_tradnl" b="1" dirty="0">
                <a:latin typeface="Courier New" charset="0"/>
                <a:ea typeface="Courier New" charset="0"/>
                <a:cs typeface="Courier New" charset="0"/>
              </a:rPr>
              <a:t>Acumulador</a:t>
            </a:r>
            <a:r>
              <a:rPr lang="es-ES_tradnl" dirty="0"/>
              <a:t>.</a:t>
            </a:r>
          </a:p>
          <a:p>
            <a:endParaRPr lang="es-ES_tradnl"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070"/>
          <a:stretch/>
        </p:blipFill>
        <p:spPr>
          <a:xfrm>
            <a:off x="3532909" y="2977571"/>
            <a:ext cx="4752108" cy="2439985"/>
          </a:xfrm>
          <a:prstGeom prst="rect">
            <a:avLst/>
          </a:prstGeom>
        </p:spPr>
      </p:pic>
    </p:spTree>
    <p:extLst>
      <p:ext uri="{BB962C8B-B14F-4D97-AF65-F5344CB8AC3E}">
        <p14:creationId xmlns:p14="http://schemas.microsoft.com/office/powerpoint/2010/main" val="1007960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Utilizaci</a:t>
            </a:r>
            <a:r>
              <a:rPr lang="es-ES" dirty="0" err="1"/>
              <a:t>ón</a:t>
            </a:r>
            <a:r>
              <a:rPr lang="es-ES" dirty="0"/>
              <a:t> de una interface como un tipo de dato</a:t>
            </a:r>
            <a:endParaRPr lang="es-ES_tradnl" dirty="0"/>
          </a:p>
        </p:txBody>
      </p:sp>
      <p:sp>
        <p:nvSpPr>
          <p:cNvPr id="3" name="Marcador de contenido 2"/>
          <p:cNvSpPr>
            <a:spLocks noGrp="1"/>
          </p:cNvSpPr>
          <p:nvPr>
            <p:ph idx="1"/>
          </p:nvPr>
        </p:nvSpPr>
        <p:spPr/>
        <p:txBody>
          <a:bodyPr>
            <a:normAutofit/>
          </a:bodyPr>
          <a:lstStyle/>
          <a:p>
            <a:r>
              <a:rPr lang="es-ES_tradnl" dirty="0"/>
              <a:t>Al declarar una interfaz, se declara un nuevo tipo de referencia. Pueden emplearse identificadores de interfaz en cualquier lugar donde se pueda utilizar el identificador de un tipo de dato (o de una clase). El objetivo es garantizar la </a:t>
            </a:r>
            <a:r>
              <a:rPr lang="es-ES_tradnl" dirty="0" err="1"/>
              <a:t>sustituibilidad</a:t>
            </a:r>
            <a:r>
              <a:rPr lang="es-ES_tradnl" dirty="0"/>
              <a:t> por cualquier instancia de una clase que la implemente. </a:t>
            </a:r>
            <a:br>
              <a:rPr lang="es-ES_tradnl" dirty="0"/>
            </a:br>
            <a:r>
              <a:rPr lang="es-ES_tradnl" dirty="0"/>
              <a:t>Por ejemplo, puede emplearse como tipo de un parámetro de un método:</a:t>
            </a:r>
          </a:p>
          <a:p>
            <a:endParaRPr lang="es-ES_tradnl" dirty="0"/>
          </a:p>
          <a:p>
            <a:pPr>
              <a:spcBef>
                <a:spcPts val="0"/>
              </a:spcBef>
              <a:spcAft>
                <a:spcPts val="0"/>
              </a:spcAft>
            </a:pPr>
            <a:r>
              <a:rPr lang="es-ES_tradnl" b="1" dirty="0" err="1">
                <a:solidFill>
                  <a:srgbClr val="0070C0"/>
                </a:solidFill>
                <a:latin typeface="Courier New" charset="0"/>
                <a:ea typeface="Courier New" charset="0"/>
                <a:cs typeface="Courier New" charset="0"/>
              </a:rPr>
              <a:t>public</a:t>
            </a:r>
            <a:r>
              <a:rPr lang="es-ES_tradnl" b="1" dirty="0">
                <a:solidFill>
                  <a:srgbClr val="0070C0"/>
                </a:solidFill>
                <a:latin typeface="Courier New" charset="0"/>
                <a:ea typeface="Courier New" charset="0"/>
                <a:cs typeface="Courier New" charset="0"/>
              </a:rPr>
              <a:t> </a:t>
            </a:r>
            <a:r>
              <a:rPr lang="es-ES_tradnl" b="1" dirty="0" err="1">
                <a:solidFill>
                  <a:srgbClr val="0070C0"/>
                </a:solidFill>
                <a:latin typeface="Courier New" charset="0"/>
                <a:ea typeface="Courier New" charset="0"/>
                <a:cs typeface="Courier New" charset="0"/>
              </a:rPr>
              <a:t>class</a:t>
            </a:r>
            <a:r>
              <a:rPr lang="es-ES_tradnl" b="1" dirty="0">
                <a:solidFill>
                  <a:srgbClr val="0070C0"/>
                </a:solidFill>
                <a:latin typeface="Courier New" charset="0"/>
                <a:ea typeface="Courier New" charset="0"/>
                <a:cs typeface="Courier New" charset="0"/>
              </a:rPr>
              <a:t> </a:t>
            </a:r>
            <a:r>
              <a:rPr lang="es-ES_tradnl" b="1" dirty="0" err="1">
                <a:latin typeface="Courier New" charset="0"/>
                <a:ea typeface="Courier New" charset="0"/>
                <a:cs typeface="Courier New" charset="0"/>
              </a:rPr>
              <a:t>Calculos</a:t>
            </a:r>
            <a:r>
              <a:rPr lang="es-ES_tradnl" b="1" dirty="0">
                <a:latin typeface="Courier New" charset="0"/>
                <a:ea typeface="Courier New" charset="0"/>
                <a:cs typeface="Courier New" charset="0"/>
              </a:rPr>
              <a:t> {  </a:t>
            </a:r>
          </a:p>
          <a:p>
            <a:pPr marL="0" indent="0">
              <a:spcBef>
                <a:spcPts val="0"/>
              </a:spcBef>
              <a:spcAft>
                <a:spcPts val="0"/>
              </a:spcAft>
              <a:buNone/>
            </a:pPr>
            <a:r>
              <a:rPr lang="es-ES_tradnl" b="1" dirty="0">
                <a:latin typeface="Courier New" charset="0"/>
                <a:ea typeface="Courier New" charset="0"/>
                <a:cs typeface="Courier New" charset="0"/>
              </a:rPr>
              <a:t>	</a:t>
            </a:r>
            <a:r>
              <a:rPr lang="es-ES_tradnl" b="1" dirty="0" err="1">
                <a:solidFill>
                  <a:srgbClr val="0070C0"/>
                </a:solidFill>
                <a:latin typeface="Courier New" charset="0"/>
                <a:ea typeface="Courier New" charset="0"/>
                <a:cs typeface="Courier New" charset="0"/>
              </a:rPr>
              <a:t>public</a:t>
            </a:r>
            <a:r>
              <a:rPr lang="es-ES_tradnl" b="1" dirty="0">
                <a:solidFill>
                  <a:srgbClr val="0070C0"/>
                </a:solidFill>
                <a:latin typeface="Courier New" charset="0"/>
                <a:ea typeface="Courier New" charset="0"/>
                <a:cs typeface="Courier New" charset="0"/>
              </a:rPr>
              <a:t> </a:t>
            </a:r>
            <a:r>
              <a:rPr lang="es-ES_tradnl" b="1" dirty="0" err="1">
                <a:solidFill>
                  <a:srgbClr val="0070C0"/>
                </a:solidFill>
                <a:latin typeface="Courier New" charset="0"/>
                <a:ea typeface="Courier New" charset="0"/>
                <a:cs typeface="Courier New" charset="0"/>
              </a:rPr>
              <a:t>void</a:t>
            </a:r>
            <a:r>
              <a:rPr lang="es-ES_tradnl" b="1" dirty="0">
                <a:solidFill>
                  <a:srgbClr val="0070C0"/>
                </a:solidFill>
                <a:latin typeface="Courier New" charset="0"/>
                <a:ea typeface="Courier New" charset="0"/>
                <a:cs typeface="Courier New" charset="0"/>
              </a:rPr>
              <a:t> </a:t>
            </a:r>
            <a:r>
              <a:rPr lang="es-ES_tradnl" b="1" dirty="0" err="1">
                <a:latin typeface="Courier New" charset="0"/>
                <a:ea typeface="Courier New" charset="0"/>
                <a:cs typeface="Courier New" charset="0"/>
              </a:rPr>
              <a:t>asignacion</a:t>
            </a:r>
            <a:r>
              <a:rPr lang="es-ES_tradnl" b="1" dirty="0">
                <a:latin typeface="Courier New" charset="0"/>
                <a:ea typeface="Courier New" charset="0"/>
                <a:cs typeface="Courier New" charset="0"/>
              </a:rPr>
              <a:t>(Variaciones x); </a:t>
            </a:r>
          </a:p>
          <a:p>
            <a:pPr marL="0" indent="0">
              <a:spcBef>
                <a:spcPts val="0"/>
              </a:spcBef>
              <a:spcAft>
                <a:spcPts val="0"/>
              </a:spcAft>
              <a:buNone/>
            </a:pPr>
            <a:r>
              <a:rPr lang="es-ES_tradnl" b="1" dirty="0">
                <a:latin typeface="Courier New" charset="0"/>
                <a:ea typeface="Courier New" charset="0"/>
                <a:cs typeface="Courier New" charset="0"/>
              </a:rPr>
              <a:t>	{ </a:t>
            </a:r>
          </a:p>
          <a:p>
            <a:pPr marL="0" indent="0">
              <a:spcBef>
                <a:spcPts val="0"/>
              </a:spcBef>
              <a:spcAft>
                <a:spcPts val="0"/>
              </a:spcAft>
              <a:buNone/>
            </a:pPr>
            <a:r>
              <a:rPr lang="es-ES_tradnl" b="1" dirty="0">
                <a:latin typeface="Courier New" charset="0"/>
                <a:ea typeface="Courier New" charset="0"/>
                <a:cs typeface="Courier New" charset="0"/>
              </a:rPr>
              <a:t>	... </a:t>
            </a:r>
          </a:p>
          <a:p>
            <a:pPr marL="0" indent="0">
              <a:spcBef>
                <a:spcPts val="0"/>
              </a:spcBef>
              <a:spcAft>
                <a:spcPts val="0"/>
              </a:spcAft>
              <a:buNone/>
            </a:pPr>
            <a:r>
              <a:rPr lang="es-ES_tradnl" b="1" dirty="0">
                <a:latin typeface="Courier New" charset="0"/>
                <a:ea typeface="Courier New" charset="0"/>
                <a:cs typeface="Courier New" charset="0"/>
              </a:rPr>
              <a:t>	} </a:t>
            </a:r>
          </a:p>
          <a:p>
            <a:pPr>
              <a:spcBef>
                <a:spcPts val="0"/>
              </a:spcBef>
              <a:spcAft>
                <a:spcPts val="0"/>
              </a:spcAft>
            </a:pPr>
            <a:r>
              <a:rPr lang="es-ES_tradnl" b="1" dirty="0">
                <a:latin typeface="Courier New" charset="0"/>
                <a:ea typeface="Courier New" charset="0"/>
                <a:cs typeface="Courier New" charset="0"/>
              </a:rPr>
              <a:t>}</a:t>
            </a:r>
          </a:p>
        </p:txBody>
      </p:sp>
    </p:spTree>
    <p:extLst>
      <p:ext uri="{BB962C8B-B14F-4D97-AF65-F5344CB8AC3E}">
        <p14:creationId xmlns:p14="http://schemas.microsoft.com/office/powerpoint/2010/main" val="895188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pPr algn="just"/>
            <a:r>
              <a:rPr lang="es-ES_tradnl" dirty="0"/>
              <a:t>Sólo una instancia de una clase que implemente la interfaz puede asignarse al parámetro cuyo tipo corresponde al identificador de la interfaz. Esta facultad se puede aprovechar dentro la propia interfaz. Por ejemplo:</a:t>
            </a:r>
          </a:p>
          <a:p>
            <a:pPr algn="just"/>
            <a:endParaRPr lang="es-ES_tradnl" dirty="0"/>
          </a:p>
          <a:p>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82" y="2999587"/>
            <a:ext cx="8026996" cy="2154304"/>
          </a:xfrm>
          <a:prstGeom prst="rect">
            <a:avLst/>
          </a:prstGeom>
        </p:spPr>
      </p:pic>
    </p:spTree>
    <p:extLst>
      <p:ext uri="{BB962C8B-B14F-4D97-AF65-F5344CB8AC3E}">
        <p14:creationId xmlns:p14="http://schemas.microsoft.com/office/powerpoint/2010/main" val="1365765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normAutofit/>
          </a:bodyPr>
          <a:lstStyle/>
          <a:p>
            <a:pPr algn="just"/>
            <a:r>
              <a:rPr lang="es-ES_tradnl" dirty="0"/>
              <a:t>En algún caso puede ser útil declarar una interfaz vacía como, por ejemplo:</a:t>
            </a:r>
          </a:p>
          <a:p>
            <a:pPr algn="just"/>
            <a:r>
              <a:rPr lang="es-ES_tradnl" b="1" dirty="0" err="1">
                <a:solidFill>
                  <a:srgbClr val="0070C0"/>
                </a:solidFill>
                <a:latin typeface="Courier New" charset="0"/>
                <a:ea typeface="Courier New" charset="0"/>
                <a:cs typeface="Courier New" charset="0"/>
              </a:rPr>
              <a:t>public</a:t>
            </a:r>
            <a:r>
              <a:rPr lang="es-ES_tradnl" b="1" dirty="0">
                <a:solidFill>
                  <a:srgbClr val="0070C0"/>
                </a:solidFill>
                <a:latin typeface="Courier New" charset="0"/>
                <a:ea typeface="Courier New" charset="0"/>
                <a:cs typeface="Courier New" charset="0"/>
              </a:rPr>
              <a:t> interface </a:t>
            </a:r>
            <a:r>
              <a:rPr lang="es-ES_tradnl" b="1" dirty="0">
                <a:latin typeface="Courier New" charset="0"/>
                <a:ea typeface="Courier New" charset="0"/>
                <a:cs typeface="Courier New" charset="0"/>
              </a:rPr>
              <a:t>Marcador { }</a:t>
            </a:r>
          </a:p>
          <a:p>
            <a:pPr algn="just"/>
            <a:r>
              <a:rPr lang="es-ES_tradnl" dirty="0"/>
              <a:t>Esta declaración es totalmente válida ya que no es obligatorio incluir dentro de una interfaz la declaración de una constante o la cabecera de un método. La utilidad de estas interfaces reside en la posibilidad de ser empleadas como tipos de dato para especificar clases sin necesidad de obligar a éstas a implementar algún método en concreto. Una interfaz no es una clase pero se considera un tipo en Java y puede ser utilizado como tal.</a:t>
            </a:r>
          </a:p>
          <a:p>
            <a:endParaRPr lang="es-ES_tradnl" dirty="0"/>
          </a:p>
        </p:txBody>
      </p:sp>
    </p:spTree>
    <p:extLst>
      <p:ext uri="{BB962C8B-B14F-4D97-AF65-F5344CB8AC3E}">
        <p14:creationId xmlns:p14="http://schemas.microsoft.com/office/powerpoint/2010/main" val="1578960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Clases Abstractas</a:t>
            </a:r>
          </a:p>
        </p:txBody>
      </p:sp>
      <p:sp>
        <p:nvSpPr>
          <p:cNvPr id="3" name="Marcador de contenido 2"/>
          <p:cNvSpPr>
            <a:spLocks noGrp="1"/>
          </p:cNvSpPr>
          <p:nvPr>
            <p:ph idx="1"/>
          </p:nvPr>
        </p:nvSpPr>
        <p:spPr/>
        <p:txBody>
          <a:bodyPr/>
          <a:lstStyle/>
          <a:p>
            <a:pPr algn="just"/>
            <a:r>
              <a:rPr lang="es-ES_tradnl" dirty="0"/>
              <a:t>Una clase </a:t>
            </a:r>
            <a:r>
              <a:rPr lang="es-ES_tradnl" i="1" dirty="0"/>
              <a:t>abstracta</a:t>
            </a:r>
            <a:r>
              <a:rPr lang="es-ES_tradnl" dirty="0"/>
              <a:t> es una clase de la que no se pueden crear instancias. Su utilidad consiste en permitir que otras clases deriven de ella. De esta forma, proporciona un modelo de referencia a seguir a la vez que una serie de métodos de utilidad general. Las clases abstractas se declaran empleando la palabra reservada </a:t>
            </a:r>
            <a:r>
              <a:rPr lang="es-ES_tradnl" dirty="0" err="1"/>
              <a:t>abstract</a:t>
            </a:r>
            <a:r>
              <a:rPr lang="es-ES_tradnl" dirty="0"/>
              <a:t> como se muestra a continuación:</a:t>
            </a:r>
          </a:p>
          <a:p>
            <a:pPr algn="just"/>
            <a:r>
              <a:rPr lang="es-ES_tradnl" b="1" dirty="0" err="1">
                <a:solidFill>
                  <a:srgbClr val="0070C0"/>
                </a:solidFill>
                <a:latin typeface="Courier New" charset="0"/>
                <a:ea typeface="Courier New" charset="0"/>
                <a:cs typeface="Courier New" charset="0"/>
              </a:rPr>
              <a:t>public</a:t>
            </a:r>
            <a:r>
              <a:rPr lang="es-ES_tradnl" b="1" dirty="0">
                <a:solidFill>
                  <a:srgbClr val="0070C0"/>
                </a:solidFill>
                <a:latin typeface="Courier New" charset="0"/>
                <a:ea typeface="Courier New" charset="0"/>
                <a:cs typeface="Courier New" charset="0"/>
              </a:rPr>
              <a:t> </a:t>
            </a:r>
            <a:r>
              <a:rPr lang="es-ES_tradnl" b="1" dirty="0" err="1">
                <a:solidFill>
                  <a:srgbClr val="0070C0"/>
                </a:solidFill>
                <a:latin typeface="Courier New" charset="0"/>
                <a:ea typeface="Courier New" charset="0"/>
                <a:cs typeface="Courier New" charset="0"/>
              </a:rPr>
              <a:t>abstract</a:t>
            </a:r>
            <a:r>
              <a:rPr lang="es-ES_tradnl" b="1" dirty="0">
                <a:solidFill>
                  <a:srgbClr val="0070C0"/>
                </a:solidFill>
                <a:latin typeface="Courier New" charset="0"/>
                <a:ea typeface="Courier New" charset="0"/>
                <a:cs typeface="Courier New" charset="0"/>
              </a:rPr>
              <a:t> </a:t>
            </a:r>
            <a:r>
              <a:rPr lang="es-ES_tradnl" b="1" dirty="0" err="1">
                <a:solidFill>
                  <a:srgbClr val="0070C0"/>
                </a:solidFill>
                <a:latin typeface="Courier New" charset="0"/>
                <a:ea typeface="Courier New" charset="0"/>
                <a:cs typeface="Courier New" charset="0"/>
              </a:rPr>
              <a:t>class</a:t>
            </a:r>
            <a:r>
              <a:rPr lang="es-ES_tradnl" b="1" dirty="0">
                <a:solidFill>
                  <a:srgbClr val="0070C0"/>
                </a:solidFill>
                <a:latin typeface="Courier New" charset="0"/>
                <a:ea typeface="Courier New" charset="0"/>
                <a:cs typeface="Courier New" charset="0"/>
              </a:rPr>
              <a:t> </a:t>
            </a:r>
            <a:r>
              <a:rPr lang="es-ES_tradnl" b="1" dirty="0" err="1">
                <a:latin typeface="Courier New" charset="0"/>
                <a:ea typeface="Courier New" charset="0"/>
                <a:cs typeface="Courier New" charset="0"/>
              </a:rPr>
              <a:t>IdClase</a:t>
            </a:r>
            <a:r>
              <a:rPr lang="es-ES_tradnl" b="1" dirty="0">
                <a:latin typeface="Courier New" charset="0"/>
                <a:ea typeface="Courier New" charset="0"/>
                <a:cs typeface="Courier New" charset="0"/>
              </a:rPr>
              <a:t> . . .</a:t>
            </a:r>
          </a:p>
          <a:p>
            <a:endParaRPr lang="es-ES_tradnl" dirty="0"/>
          </a:p>
        </p:txBody>
      </p:sp>
    </p:spTree>
    <p:extLst>
      <p:ext uri="{BB962C8B-B14F-4D97-AF65-F5344CB8AC3E}">
        <p14:creationId xmlns:p14="http://schemas.microsoft.com/office/powerpoint/2010/main" val="117198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a:t>
            </a:r>
          </a:p>
        </p:txBody>
      </p:sp>
      <p:sp>
        <p:nvSpPr>
          <p:cNvPr id="3" name="Marcador de contenido 2"/>
          <p:cNvSpPr>
            <a:spLocks noGrp="1"/>
          </p:cNvSpPr>
          <p:nvPr>
            <p:ph idx="1"/>
          </p:nvPr>
        </p:nvSpPr>
        <p:spPr>
          <a:xfrm>
            <a:off x="1097280" y="1845733"/>
            <a:ext cx="10058400" cy="4416521"/>
          </a:xfrm>
        </p:spPr>
        <p:txBody>
          <a:bodyPr/>
          <a:lstStyle/>
          <a:p>
            <a:r>
              <a:rPr lang="es-ES_tradnl" dirty="0"/>
              <a:t>La creación de un vector o </a:t>
            </a:r>
            <a:r>
              <a:rPr lang="es-ES_tradnl" i="1" dirty="0" err="1"/>
              <a:t>array</a:t>
            </a:r>
            <a:r>
              <a:rPr lang="es-ES_tradnl" dirty="0"/>
              <a:t>, una vez declarado su referencia se hace de la siguiente forma:</a:t>
            </a:r>
            <a:br>
              <a:rPr lang="es-ES_tradnl" dirty="0"/>
            </a:br>
            <a:br>
              <a:rPr lang="es-ES_tradnl" dirty="0"/>
            </a:br>
            <a:r>
              <a:rPr lang="es-ES_tradnl" sz="1800" dirty="0" err="1">
                <a:latin typeface="Courier New" charset="0"/>
                <a:ea typeface="Courier New" charset="0"/>
                <a:cs typeface="Courier New" charset="0"/>
              </a:rPr>
              <a:t>identificadorInstancia</a:t>
            </a:r>
            <a:r>
              <a:rPr lang="es-ES_tradnl" sz="1800" dirty="0">
                <a:latin typeface="Courier New" charset="0"/>
                <a:ea typeface="Courier New" charset="0"/>
                <a:cs typeface="Courier New" charset="0"/>
              </a:rPr>
              <a:t> = new </a:t>
            </a:r>
            <a:r>
              <a:rPr lang="es-ES_tradnl" sz="1800" dirty="0" err="1">
                <a:latin typeface="Courier New" charset="0"/>
                <a:ea typeface="Courier New" charset="0"/>
                <a:cs typeface="Courier New" charset="0"/>
              </a:rPr>
              <a:t>tipoElemento</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numeroElementos</a:t>
            </a:r>
            <a:r>
              <a:rPr lang="es-ES_tradnl" sz="1800" dirty="0">
                <a:latin typeface="Courier New" charset="0"/>
                <a:ea typeface="Courier New" charset="0"/>
                <a:cs typeface="Courier New" charset="0"/>
              </a:rPr>
              <a:t>];</a:t>
            </a:r>
            <a:endParaRPr lang="es-ES_tradnl" dirty="0">
              <a:latin typeface="Courier New" charset="0"/>
              <a:ea typeface="Courier New" charset="0"/>
              <a:cs typeface="Courier New" charset="0"/>
            </a:endParaRPr>
          </a:p>
          <a:p>
            <a:r>
              <a:rPr lang="es-ES_tradnl" dirty="0"/>
              <a:t>Por ejemplo:</a:t>
            </a:r>
            <a:br>
              <a:rPr lang="es-ES_tradnl" dirty="0"/>
            </a:br>
            <a:r>
              <a:rPr lang="es-ES_tradnl" dirty="0">
                <a:latin typeface="Courier New" charset="0"/>
                <a:ea typeface="Courier New" charset="0"/>
                <a:cs typeface="Courier New" charset="0"/>
              </a:rPr>
              <a:t>p = new </a:t>
            </a:r>
            <a:r>
              <a:rPr lang="es-ES_tradnl" dirty="0" err="1">
                <a:latin typeface="Courier New" charset="0"/>
                <a:ea typeface="Courier New" charset="0"/>
                <a:cs typeface="Courier New" charset="0"/>
              </a:rPr>
              <a:t>int</a:t>
            </a:r>
            <a:r>
              <a:rPr lang="es-ES_tradnl" dirty="0">
                <a:latin typeface="Courier New" charset="0"/>
                <a:ea typeface="Courier New" charset="0"/>
                <a:cs typeface="Courier New" charset="0"/>
              </a:rPr>
              <a:t> [5];</a:t>
            </a:r>
          </a:p>
          <a:p>
            <a:r>
              <a:rPr lang="es-ES_tradnl" dirty="0"/>
              <a:t>De esta manera, se reserva espacio para todos los elementos del </a:t>
            </a:r>
            <a:r>
              <a:rPr lang="es-ES_tradnl" i="1" dirty="0" err="1"/>
              <a:t>array</a:t>
            </a:r>
            <a:r>
              <a:rPr lang="es-ES_tradnl" dirty="0"/>
              <a:t>: 5 valores enteros.</a:t>
            </a:r>
          </a:p>
          <a:p>
            <a:endParaRPr lang="es-ES_tradnl" dirty="0">
              <a:latin typeface="Courier New" charset="0"/>
              <a:ea typeface="Courier New" charset="0"/>
              <a:cs typeface="Courier New" charset="0"/>
            </a:endParaRPr>
          </a:p>
          <a:p>
            <a:endParaRPr lang="es-ES_tradnl" dirty="0">
              <a:latin typeface="Courier New" charset="0"/>
              <a:ea typeface="Courier New" charset="0"/>
              <a:cs typeface="Courier New" charset="0"/>
            </a:endParaRPr>
          </a:p>
          <a:p>
            <a:endParaRPr lang="es-ES_tradnl" dirty="0">
              <a:latin typeface="Courier New" charset="0"/>
              <a:ea typeface="Courier New" charset="0"/>
              <a:cs typeface="Courier New" charset="0"/>
            </a:endParaRPr>
          </a:p>
          <a:p>
            <a:endParaRPr lang="es-ES_tradnl" dirty="0">
              <a:latin typeface="Courier New" charset="0"/>
              <a:ea typeface="Courier New" charset="0"/>
              <a:cs typeface="Courier New" charset="0"/>
            </a:endParaRPr>
          </a:p>
          <a:p>
            <a:r>
              <a:rPr lang="es-ES_tradnl" dirty="0"/>
              <a:t>Creación del </a:t>
            </a:r>
            <a:r>
              <a:rPr lang="es-ES_tradnl" dirty="0" err="1"/>
              <a:t>array</a:t>
            </a:r>
            <a:r>
              <a:rPr lang="es-ES_tradnl" dirty="0"/>
              <a:t> de enteros cuya dirección de memoria es almacenada en la referencia p</a:t>
            </a:r>
            <a:endParaRPr lang="es-ES_tradnl" dirty="0">
              <a:latin typeface="Courier New" charset="0"/>
              <a:ea typeface="Courier New" charset="0"/>
              <a:cs typeface="Courier New" charset="0"/>
            </a:endParaRPr>
          </a:p>
        </p:txBody>
      </p:sp>
      <p:pic>
        <p:nvPicPr>
          <p:cNvPr id="1026" name="Picture 2" descr="reaciÃ³n del array de enteros cuya direcciÃ³n de memoria es almac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857414"/>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14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Clases Abstractas</a:t>
            </a:r>
          </a:p>
        </p:txBody>
      </p:sp>
      <p:sp>
        <p:nvSpPr>
          <p:cNvPr id="3" name="Marcador de contenido 2"/>
          <p:cNvSpPr>
            <a:spLocks noGrp="1"/>
          </p:cNvSpPr>
          <p:nvPr>
            <p:ph idx="1"/>
          </p:nvPr>
        </p:nvSpPr>
        <p:spPr/>
        <p:txBody>
          <a:bodyPr/>
          <a:lstStyle/>
          <a:p>
            <a:pPr algn="just"/>
            <a:r>
              <a:rPr lang="es-ES_tradnl" dirty="0"/>
              <a:t>Una clase abstracta puede componerse de varios atributos y métodos pero debe tener, al menos, un método </a:t>
            </a:r>
            <a:r>
              <a:rPr lang="es-ES_tradnl" i="1" dirty="0"/>
              <a:t>abstracto</a:t>
            </a:r>
            <a:r>
              <a:rPr lang="es-ES_tradnl" dirty="0"/>
              <a:t> (declarado también con la palabra reservada </a:t>
            </a:r>
            <a:r>
              <a:rPr lang="es-ES_tradnl" dirty="0" err="1"/>
              <a:t>abstract</a:t>
            </a:r>
            <a:r>
              <a:rPr lang="es-ES_tradnl" dirty="0"/>
              <a:t> en la cabecera). Los métodos abstractos no se implementan en el código de la clase abstracta pero las clases descendientes de ésta han de implementarlos o volver a declararlos como abstractos (en cuyo caso la subclase también debe declararse como abstracta). En cualquier caso, ha de indicarse el tipo de dato que devuelve y el número y tipo de parámetros. La sintaxis de declaración de un método abstracto es:</a:t>
            </a:r>
          </a:p>
          <a:p>
            <a:pPr algn="just"/>
            <a:r>
              <a:rPr lang="es-ES_tradnl" b="1" dirty="0" err="1">
                <a:solidFill>
                  <a:srgbClr val="0070C0"/>
                </a:solidFill>
                <a:latin typeface="Courier New" charset="0"/>
                <a:ea typeface="Courier New" charset="0"/>
                <a:cs typeface="Courier New" charset="0"/>
              </a:rPr>
              <a:t>abstract</a:t>
            </a:r>
            <a:r>
              <a:rPr lang="es-ES_tradnl" b="1" dirty="0">
                <a:solidFill>
                  <a:srgbClr val="0070C0"/>
                </a:solidFill>
                <a:latin typeface="Courier New" charset="0"/>
                <a:ea typeface="Courier New" charset="0"/>
                <a:cs typeface="Courier New" charset="0"/>
              </a:rPr>
              <a:t> </a:t>
            </a:r>
            <a:r>
              <a:rPr lang="es-ES_tradnl" b="1" dirty="0">
                <a:latin typeface="Courier New" charset="0"/>
                <a:ea typeface="Courier New" charset="0"/>
                <a:cs typeface="Courier New" charset="0"/>
              </a:rPr>
              <a:t>modificador </a:t>
            </a:r>
            <a:r>
              <a:rPr lang="es-ES_tradnl" b="1" dirty="0" err="1">
                <a:latin typeface="Courier New" charset="0"/>
                <a:ea typeface="Courier New" charset="0"/>
                <a:cs typeface="Courier New" charset="0"/>
              </a:rPr>
              <a:t>tipo_retorno</a:t>
            </a:r>
            <a:r>
              <a:rPr lang="es-ES_tradnl" b="1" dirty="0">
                <a:latin typeface="Courier New" charset="0"/>
                <a:ea typeface="Courier New" charset="0"/>
                <a:cs typeface="Courier New" charset="0"/>
              </a:rPr>
              <a:t> </a:t>
            </a:r>
            <a:r>
              <a:rPr lang="es-ES_tradnl" b="1" dirty="0" err="1">
                <a:latin typeface="Courier New" charset="0"/>
                <a:ea typeface="Courier New" charset="0"/>
                <a:cs typeface="Courier New" charset="0"/>
              </a:rPr>
              <a:t>idClase</a:t>
            </a:r>
            <a:r>
              <a:rPr lang="es-ES_tradnl" b="1" dirty="0">
                <a:latin typeface="Courier New" charset="0"/>
                <a:ea typeface="Courier New" charset="0"/>
                <a:cs typeface="Courier New" charset="0"/>
              </a:rPr>
              <a:t>(</a:t>
            </a:r>
            <a:r>
              <a:rPr lang="es-ES_tradnl" b="1" dirty="0" err="1">
                <a:latin typeface="Courier New" charset="0"/>
                <a:ea typeface="Courier New" charset="0"/>
                <a:cs typeface="Courier New" charset="0"/>
              </a:rPr>
              <a:t>lista_parametros</a:t>
            </a:r>
            <a:r>
              <a:rPr lang="es-ES_tradnl" b="1" dirty="0">
                <a:latin typeface="Courier New" charset="0"/>
                <a:ea typeface="Courier New" charset="0"/>
                <a:cs typeface="Courier New" charset="0"/>
              </a:rPr>
              <a:t>);</a:t>
            </a:r>
          </a:p>
          <a:p>
            <a:endParaRPr lang="es-ES_tradnl" dirty="0"/>
          </a:p>
        </p:txBody>
      </p:sp>
    </p:spTree>
    <p:extLst>
      <p:ext uri="{BB962C8B-B14F-4D97-AF65-F5344CB8AC3E}">
        <p14:creationId xmlns:p14="http://schemas.microsoft.com/office/powerpoint/2010/main" val="952325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Clases Abstractas</a:t>
            </a:r>
          </a:p>
        </p:txBody>
      </p:sp>
      <p:sp>
        <p:nvSpPr>
          <p:cNvPr id="3" name="Marcador de contenido 2"/>
          <p:cNvSpPr>
            <a:spLocks noGrp="1"/>
          </p:cNvSpPr>
          <p:nvPr>
            <p:ph idx="1"/>
          </p:nvPr>
        </p:nvSpPr>
        <p:spPr/>
        <p:txBody>
          <a:bodyPr/>
          <a:lstStyle/>
          <a:p>
            <a:pPr algn="just"/>
            <a:r>
              <a:rPr lang="es-ES_tradnl" dirty="0"/>
              <a:t>Si una clase tiene métodos abstractos, entonces también la clase debe declararse como abstracta. Como los métodos de clase (</a:t>
            </a:r>
            <a:r>
              <a:rPr lang="es-ES_tradnl" dirty="0" err="1"/>
              <a:t>static</a:t>
            </a:r>
            <a:r>
              <a:rPr lang="es-ES_tradnl" dirty="0"/>
              <a:t>) no pueden ser redefinidos, un método abstracto no puede ser estático. No es posible declarar constructores abstractos ya que un constructor se emplea siempre al crear una instancia (y con las clases abstractas no se crean instancias).</a:t>
            </a:r>
          </a:p>
        </p:txBody>
      </p:sp>
    </p:spTree>
    <p:extLst>
      <p:ext uri="{BB962C8B-B14F-4D97-AF65-F5344CB8AC3E}">
        <p14:creationId xmlns:p14="http://schemas.microsoft.com/office/powerpoint/2010/main" val="696621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Ejemplo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3274" y="1011981"/>
            <a:ext cx="5566056" cy="5153292"/>
          </a:xfrm>
          <a:ln w="3175">
            <a:solidFill>
              <a:schemeClr val="tx1"/>
            </a:solidFill>
          </a:ln>
        </p:spPr>
      </p:pic>
    </p:spTree>
    <p:extLst>
      <p:ext uri="{BB962C8B-B14F-4D97-AF65-F5344CB8AC3E}">
        <p14:creationId xmlns:p14="http://schemas.microsoft.com/office/powerpoint/2010/main" val="1174663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Diferencia entre Interface y Clase abstracta</a:t>
            </a:r>
          </a:p>
        </p:txBody>
      </p:sp>
      <p:sp>
        <p:nvSpPr>
          <p:cNvPr id="3" name="Marcador de contenido 2"/>
          <p:cNvSpPr>
            <a:spLocks noGrp="1"/>
          </p:cNvSpPr>
          <p:nvPr>
            <p:ph idx="1"/>
          </p:nvPr>
        </p:nvSpPr>
        <p:spPr/>
        <p:txBody>
          <a:bodyPr/>
          <a:lstStyle/>
          <a:p>
            <a:pPr>
              <a:buFont typeface="Arial" charset="0"/>
              <a:buChar char="•"/>
            </a:pPr>
            <a:r>
              <a:rPr lang="es-ES_tradnl" b="1" dirty="0"/>
              <a:t>Todos</a:t>
            </a:r>
            <a:r>
              <a:rPr lang="es-ES_tradnl" dirty="0"/>
              <a:t> los métodos de una interfaz se declaran implícitamente como abstractos y públicos.</a:t>
            </a:r>
          </a:p>
          <a:p>
            <a:pPr>
              <a:buFont typeface="Arial" charset="0"/>
              <a:buChar char="•"/>
            </a:pPr>
            <a:r>
              <a:rPr lang="es-ES_tradnl" dirty="0"/>
              <a:t>Una clase abstracta no puede </a:t>
            </a:r>
            <a:r>
              <a:rPr lang="es-ES_tradnl" i="1" dirty="0"/>
              <a:t>implementar</a:t>
            </a:r>
            <a:r>
              <a:rPr lang="es-ES_tradnl" dirty="0"/>
              <a:t> los métodos declarados como abstractos, una interfaz no puede </a:t>
            </a:r>
            <a:r>
              <a:rPr lang="es-ES_tradnl" i="1" dirty="0"/>
              <a:t>implementar</a:t>
            </a:r>
            <a:r>
              <a:rPr lang="es-ES_tradnl" dirty="0"/>
              <a:t> ningún método (ya que todos son abstractos).</a:t>
            </a:r>
          </a:p>
          <a:p>
            <a:pPr>
              <a:buFont typeface="Arial" charset="0"/>
              <a:buChar char="•"/>
            </a:pPr>
            <a:r>
              <a:rPr lang="es-ES_tradnl" dirty="0"/>
              <a:t>Una interfaz no declara variables de instancia.</a:t>
            </a:r>
          </a:p>
          <a:p>
            <a:pPr>
              <a:buFont typeface="Arial" charset="0"/>
              <a:buChar char="•"/>
            </a:pPr>
            <a:r>
              <a:rPr lang="es-ES_tradnl" dirty="0"/>
              <a:t>Una clase puede implementar varias interfaces, pero sólo puede tener una clase ascendiente directa.</a:t>
            </a:r>
          </a:p>
          <a:p>
            <a:pPr>
              <a:buFont typeface="Arial" charset="0"/>
              <a:buChar char="•"/>
            </a:pPr>
            <a:r>
              <a:rPr lang="es-ES_tradnl" dirty="0"/>
              <a:t>Una clase abstracta pertenece a una jerarquía de clases mientras que una interfaz </a:t>
            </a:r>
            <a:r>
              <a:rPr lang="es-ES_tradnl" b="1" dirty="0"/>
              <a:t>no </a:t>
            </a:r>
            <a:r>
              <a:rPr lang="es-ES_tradnl" dirty="0"/>
              <a:t>pertenece a una jerarquía de clases. En consecuencia, clases sin relación de herencia pueden implementar la misma interfaz.</a:t>
            </a:r>
          </a:p>
          <a:p>
            <a:endParaRPr lang="es-ES_tradnl" dirty="0"/>
          </a:p>
        </p:txBody>
      </p:sp>
    </p:spTree>
    <p:extLst>
      <p:ext uri="{BB962C8B-B14F-4D97-AF65-F5344CB8AC3E}">
        <p14:creationId xmlns:p14="http://schemas.microsoft.com/office/powerpoint/2010/main" val="826754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Constantes</a:t>
            </a:r>
          </a:p>
        </p:txBody>
      </p:sp>
      <p:sp>
        <p:nvSpPr>
          <p:cNvPr id="3" name="Marcador de contenido 2"/>
          <p:cNvSpPr>
            <a:spLocks noGrp="1"/>
          </p:cNvSpPr>
          <p:nvPr>
            <p:ph idx="1"/>
          </p:nvPr>
        </p:nvSpPr>
        <p:spPr>
          <a:xfrm>
            <a:off x="1097280" y="1845733"/>
            <a:ext cx="10058400" cy="4416522"/>
          </a:xfrm>
        </p:spPr>
        <p:txBody>
          <a:bodyPr/>
          <a:lstStyle/>
          <a:p>
            <a:r>
              <a:rPr lang="es-ES_tradnl" dirty="0"/>
              <a:t>Una constante es una variable cuyo contenido no puede ser modificado una vez inicializado su valor.</a:t>
            </a:r>
            <a:br>
              <a:rPr lang="es-ES_tradnl" dirty="0"/>
            </a:br>
            <a:r>
              <a:rPr lang="es-ES_tradnl" dirty="0"/>
              <a:t>En Java se les llama variables finales.</a:t>
            </a:r>
          </a:p>
          <a:p>
            <a:r>
              <a:rPr lang="es-ES_tradnl" dirty="0"/>
              <a:t>La declaración de variables </a:t>
            </a:r>
            <a:r>
              <a:rPr lang="es-ES_tradnl" i="1" dirty="0"/>
              <a:t>finales</a:t>
            </a:r>
            <a:r>
              <a:rPr lang="es-ES_tradnl" dirty="0"/>
              <a:t> o </a:t>
            </a:r>
            <a:r>
              <a:rPr lang="es-ES_tradnl" b="1" dirty="0"/>
              <a:t>constantes</a:t>
            </a:r>
            <a:r>
              <a:rPr lang="es-ES_tradnl" dirty="0"/>
              <a:t> se realiza empleando la palabra reservada </a:t>
            </a:r>
            <a:r>
              <a:rPr lang="es-ES_tradnl" b="1" dirty="0">
                <a:latin typeface="Courier New" charset="0"/>
                <a:ea typeface="Courier New" charset="0"/>
                <a:cs typeface="Courier New" charset="0"/>
              </a:rPr>
              <a:t>final</a:t>
            </a:r>
            <a:r>
              <a:rPr lang="es-ES_tradnl" dirty="0"/>
              <a:t> antes del identificador del tipo de dato. Por ejemplo:</a:t>
            </a:r>
          </a:p>
          <a:p>
            <a:r>
              <a:rPr lang="es-ES_tradnl" b="1" dirty="0">
                <a:solidFill>
                  <a:srgbClr val="0070C0"/>
                </a:solidFill>
                <a:latin typeface="Courier New" charset="0"/>
                <a:ea typeface="Courier New" charset="0"/>
                <a:cs typeface="Courier New" charset="0"/>
              </a:rPr>
              <a:t>final </a:t>
            </a:r>
            <a:r>
              <a:rPr lang="es-ES_tradnl" b="1" dirty="0" err="1">
                <a:solidFill>
                  <a:srgbClr val="0070C0"/>
                </a:solidFill>
                <a:latin typeface="Courier New" charset="0"/>
                <a:ea typeface="Courier New" charset="0"/>
                <a:cs typeface="Courier New" charset="0"/>
              </a:rPr>
              <a:t>int</a:t>
            </a:r>
            <a:r>
              <a:rPr lang="es-ES_tradnl" b="1" dirty="0">
                <a:solidFill>
                  <a:srgbClr val="0070C0"/>
                </a:solidFill>
                <a:latin typeface="Courier New" charset="0"/>
                <a:ea typeface="Courier New" charset="0"/>
                <a:cs typeface="Courier New" charset="0"/>
              </a:rPr>
              <a:t> </a:t>
            </a:r>
            <a:r>
              <a:rPr lang="es-ES_tradnl" b="1" dirty="0">
                <a:latin typeface="Courier New" charset="0"/>
                <a:ea typeface="Courier New" charset="0"/>
                <a:cs typeface="Courier New" charset="0"/>
              </a:rPr>
              <a:t>MAXIMO = </a:t>
            </a:r>
            <a:r>
              <a:rPr lang="es-ES_tradnl" b="1" dirty="0">
                <a:solidFill>
                  <a:srgbClr val="92D050"/>
                </a:solidFill>
                <a:latin typeface="Courier New" charset="0"/>
                <a:ea typeface="Courier New" charset="0"/>
                <a:cs typeface="Courier New" charset="0"/>
              </a:rPr>
              <a:t>15</a:t>
            </a:r>
            <a:r>
              <a:rPr lang="es-ES_tradnl" b="1" dirty="0">
                <a:latin typeface="Courier New" charset="0"/>
                <a:ea typeface="Courier New" charset="0"/>
                <a:cs typeface="Courier New" charset="0"/>
              </a:rPr>
              <a:t>;</a:t>
            </a:r>
          </a:p>
          <a:p>
            <a:r>
              <a:rPr lang="es-ES_tradnl" dirty="0"/>
              <a:t>La asignación de valor se puede posponer en el código, aunque en ningún caso su valor puede modificarse una vez ha sido inicializada ya que se generaría un error. Ejemplo de inicialización posterior a la declaración de la constante:</a:t>
            </a:r>
          </a:p>
          <a:p>
            <a:r>
              <a:rPr lang="es-ES_tradnl" b="1" dirty="0">
                <a:solidFill>
                  <a:srgbClr val="0070C0"/>
                </a:solidFill>
                <a:latin typeface="Courier New" charset="0"/>
                <a:ea typeface="Courier New" charset="0"/>
                <a:cs typeface="Courier New" charset="0"/>
              </a:rPr>
              <a:t>final </a:t>
            </a:r>
            <a:r>
              <a:rPr lang="es-ES_tradnl" b="1" dirty="0" err="1">
                <a:solidFill>
                  <a:srgbClr val="0070C0"/>
                </a:solidFill>
                <a:latin typeface="Courier New" charset="0"/>
                <a:ea typeface="Courier New" charset="0"/>
                <a:cs typeface="Courier New" charset="0"/>
              </a:rPr>
              <a:t>int</a:t>
            </a:r>
            <a:r>
              <a:rPr lang="es-ES_tradnl" b="1" dirty="0">
                <a:solidFill>
                  <a:srgbClr val="0070C0"/>
                </a:solidFill>
                <a:latin typeface="Courier New" charset="0"/>
                <a:ea typeface="Courier New" charset="0"/>
                <a:cs typeface="Courier New" charset="0"/>
              </a:rPr>
              <a:t> </a:t>
            </a:r>
            <a:r>
              <a:rPr lang="es-ES_tradnl" b="1" dirty="0">
                <a:latin typeface="Courier New" charset="0"/>
                <a:ea typeface="Courier New" charset="0"/>
                <a:cs typeface="Courier New" charset="0"/>
              </a:rPr>
              <a:t>MAXIMO</a:t>
            </a:r>
            <a:r>
              <a:rPr lang="es-ES_tradnl" b="1">
                <a:latin typeface="Courier New" charset="0"/>
                <a:ea typeface="Courier New" charset="0"/>
                <a:cs typeface="Courier New" charset="0"/>
              </a:rPr>
              <a:t>; </a:t>
            </a:r>
            <a:br>
              <a:rPr lang="es-ES_tradnl" b="1">
                <a:latin typeface="Courier New" charset="0"/>
                <a:ea typeface="Courier New" charset="0"/>
                <a:cs typeface="Courier New" charset="0"/>
              </a:rPr>
            </a:br>
            <a:r>
              <a:rPr lang="es-ES_tradnl" b="1">
                <a:latin typeface="Courier New" charset="0"/>
                <a:ea typeface="Courier New" charset="0"/>
                <a:cs typeface="Courier New" charset="0"/>
              </a:rPr>
              <a:t>...</a:t>
            </a:r>
            <a:r>
              <a:rPr lang="es-ES_tradnl" b="1" dirty="0">
                <a:latin typeface="Courier New" charset="0"/>
                <a:ea typeface="Courier New" charset="0"/>
                <a:cs typeface="Courier New" charset="0"/>
              </a:rPr>
              <a:t>  MAXIMO = </a:t>
            </a:r>
            <a:r>
              <a:rPr lang="es-ES_tradnl" b="1" dirty="0">
                <a:solidFill>
                  <a:srgbClr val="92D050"/>
                </a:solidFill>
                <a:latin typeface="Courier New" charset="0"/>
                <a:ea typeface="Courier New" charset="0"/>
                <a:cs typeface="Courier New" charset="0"/>
              </a:rPr>
              <a:t>15</a:t>
            </a:r>
            <a:r>
              <a:rPr lang="es-ES_tradnl" b="1" dirty="0">
                <a:latin typeface="Courier New" charset="0"/>
                <a:ea typeface="Courier New" charset="0"/>
                <a:cs typeface="Courier New" charset="0"/>
              </a:rPr>
              <a:t>;</a:t>
            </a:r>
          </a:p>
          <a:p>
            <a:endParaRPr lang="es-ES_tradnl" dirty="0">
              <a:latin typeface="Courier New" charset="0"/>
              <a:ea typeface="Courier New" charset="0"/>
              <a:cs typeface="Courier New" charset="0"/>
            </a:endParaRPr>
          </a:p>
          <a:p>
            <a:endParaRPr lang="es-ES_tradnl" dirty="0"/>
          </a:p>
        </p:txBody>
      </p:sp>
    </p:spTree>
    <p:extLst>
      <p:ext uri="{BB962C8B-B14F-4D97-AF65-F5344CB8AC3E}">
        <p14:creationId xmlns:p14="http://schemas.microsoft.com/office/powerpoint/2010/main" val="1500922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Constantes</a:t>
            </a:r>
          </a:p>
        </p:txBody>
      </p:sp>
      <p:sp>
        <p:nvSpPr>
          <p:cNvPr id="3" name="Marcador de contenido 2"/>
          <p:cNvSpPr>
            <a:spLocks noGrp="1"/>
          </p:cNvSpPr>
          <p:nvPr>
            <p:ph idx="1"/>
          </p:nvPr>
        </p:nvSpPr>
        <p:spPr/>
        <p:txBody>
          <a:bodyPr/>
          <a:lstStyle/>
          <a:p>
            <a:pPr algn="just"/>
            <a:r>
              <a:rPr lang="es-ES_tradnl" dirty="0"/>
              <a:t>Al igual que ocurre con las variables, el identificador elegido para designar una constante debe respetar las normas de construcción de identificadores de Java. Por convención:</a:t>
            </a:r>
          </a:p>
          <a:p>
            <a:pPr algn="just">
              <a:buFont typeface="Arial" charset="0"/>
              <a:buChar char="•"/>
            </a:pPr>
            <a:r>
              <a:rPr lang="es-ES_tradnl" dirty="0"/>
              <a:t>Los identificadores de las constantes se componen de letras mayúsculas. Por ejemplo: </a:t>
            </a:r>
            <a:r>
              <a:rPr lang="es-ES_tradnl" b="1" dirty="0"/>
              <a:t>MAXIMO</a:t>
            </a:r>
            <a:r>
              <a:rPr lang="es-ES_tradnl" dirty="0"/>
              <a:t>.</a:t>
            </a:r>
          </a:p>
          <a:p>
            <a:pPr algn="just">
              <a:buFont typeface="Arial" charset="0"/>
              <a:buChar char="•"/>
            </a:pPr>
            <a:r>
              <a:rPr lang="es-ES_tradnl" dirty="0"/>
              <a:t>El carácter de subrayado (_) es aceptable en cualquier lugar dentro de un identificador, pero se suele emplear sólo para separar palabras dentro de los identificadores de las constantes. Por ejemplo: </a:t>
            </a:r>
            <a:r>
              <a:rPr lang="es-ES_tradnl" b="1" dirty="0"/>
              <a:t>MAXIMO_VALOR</a:t>
            </a:r>
            <a:r>
              <a:rPr lang="es-ES_tradnl" dirty="0"/>
              <a:t>.</a:t>
            </a:r>
          </a:p>
          <a:p>
            <a:endParaRPr lang="es-ES_tradnl" dirty="0"/>
          </a:p>
        </p:txBody>
      </p:sp>
    </p:spTree>
    <p:extLst>
      <p:ext uri="{BB962C8B-B14F-4D97-AF65-F5344CB8AC3E}">
        <p14:creationId xmlns:p14="http://schemas.microsoft.com/office/powerpoint/2010/main" val="94791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Enumeraciones</a:t>
            </a:r>
          </a:p>
        </p:txBody>
      </p:sp>
      <p:sp>
        <p:nvSpPr>
          <p:cNvPr id="3" name="Marcador de contenido 2"/>
          <p:cNvSpPr>
            <a:spLocks noGrp="1"/>
          </p:cNvSpPr>
          <p:nvPr>
            <p:ph idx="1"/>
          </p:nvPr>
        </p:nvSpPr>
        <p:spPr/>
        <p:txBody>
          <a:bodyPr/>
          <a:lstStyle/>
          <a:p>
            <a:pPr>
              <a:lnSpc>
                <a:spcPct val="100000"/>
              </a:lnSpc>
              <a:spcBef>
                <a:spcPts val="0"/>
              </a:spcBef>
              <a:spcAft>
                <a:spcPts val="0"/>
              </a:spcAft>
            </a:pPr>
            <a:r>
              <a:rPr lang="es-ES_tradnl" dirty="0" err="1"/>
              <a:t>Enum</a:t>
            </a:r>
            <a:r>
              <a:rPr lang="es-ES_tradnl" dirty="0"/>
              <a:t> es una variable que corresponde a una lista enumerada de valores constante.</a:t>
            </a:r>
            <a:br>
              <a:rPr lang="es-ES_tradnl" dirty="0"/>
            </a:br>
            <a:r>
              <a:rPr lang="es-ES_tradnl" dirty="0"/>
              <a:t>Se declara:</a:t>
            </a:r>
          </a:p>
          <a:p>
            <a:pPr>
              <a:lnSpc>
                <a:spcPct val="100000"/>
              </a:lnSpc>
              <a:spcBef>
                <a:spcPts val="0"/>
              </a:spcBef>
              <a:spcAft>
                <a:spcPts val="0"/>
              </a:spcAft>
            </a:pPr>
            <a:endParaRPr lang="es-ES_tradnl" dirty="0"/>
          </a:p>
          <a:p>
            <a:pPr>
              <a:lnSpc>
                <a:spcPct val="100000"/>
              </a:lnSpc>
              <a:spcBef>
                <a:spcPts val="0"/>
              </a:spcBef>
              <a:spcAft>
                <a:spcPts val="0"/>
              </a:spcAft>
            </a:pPr>
            <a:endParaRPr lang="es-ES" dirty="0">
              <a:latin typeface="Courier New" charset="0"/>
              <a:ea typeface="Courier New" charset="0"/>
              <a:cs typeface="Courier New" charset="0"/>
            </a:endParaRPr>
          </a:p>
          <a:p>
            <a:pPr>
              <a:lnSpc>
                <a:spcPct val="100000"/>
              </a:lnSpc>
              <a:spcBef>
                <a:spcPts val="0"/>
              </a:spcBef>
              <a:spcAft>
                <a:spcPts val="0"/>
              </a:spcAft>
            </a:pPr>
            <a:endParaRPr lang="es-ES" dirty="0">
              <a:latin typeface="Courier New" charset="0"/>
              <a:ea typeface="Courier New" charset="0"/>
              <a:cs typeface="Courier New" charset="0"/>
            </a:endParaRPr>
          </a:p>
          <a:p>
            <a:pPr>
              <a:lnSpc>
                <a:spcPct val="100000"/>
              </a:lnSpc>
              <a:spcBef>
                <a:spcPts val="0"/>
              </a:spcBef>
              <a:spcAft>
                <a:spcPts val="0"/>
              </a:spcAft>
            </a:pPr>
            <a:r>
              <a:rPr lang="es-ES" dirty="0">
                <a:ea typeface="Courier New" charset="0"/>
                <a:cs typeface="Courier New" charset="0"/>
              </a:rPr>
              <a:t>Estos no pueden ser declarados como </a:t>
            </a:r>
            <a:r>
              <a:rPr lang="es-ES" dirty="0" err="1">
                <a:ea typeface="Courier New" charset="0"/>
                <a:cs typeface="Courier New" charset="0"/>
              </a:rPr>
              <a:t>private</a:t>
            </a:r>
            <a:r>
              <a:rPr lang="es-ES" dirty="0">
                <a:ea typeface="Courier New" charset="0"/>
                <a:cs typeface="Courier New" charset="0"/>
              </a:rPr>
              <a:t> o </a:t>
            </a:r>
            <a:r>
              <a:rPr lang="es-ES" dirty="0" err="1">
                <a:ea typeface="Courier New" charset="0"/>
                <a:cs typeface="Courier New" charset="0"/>
              </a:rPr>
              <a:t>protected</a:t>
            </a:r>
            <a:r>
              <a:rPr lang="es-ES" dirty="0">
                <a:ea typeface="Courier New" charset="0"/>
                <a:cs typeface="Courier New" charset="0"/>
              </a:rPr>
              <a:t>.</a:t>
            </a:r>
            <a:endParaRPr lang="es-ES_tradnl" dirty="0">
              <a:ea typeface="Courier New" charset="0"/>
              <a:cs typeface="Courier New"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326" y="2604654"/>
            <a:ext cx="5514897" cy="595745"/>
          </a:xfrm>
          <a:prstGeom prst="rect">
            <a:avLst/>
          </a:prstGeom>
        </p:spPr>
      </p:pic>
    </p:spTree>
    <p:extLst>
      <p:ext uri="{BB962C8B-B14F-4D97-AF65-F5344CB8AC3E}">
        <p14:creationId xmlns:p14="http://schemas.microsoft.com/office/powerpoint/2010/main" val="744004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r>
              <a:rPr lang="es-ES_tradnl" dirty="0"/>
              <a:t>El proceso consiste en almacenar el valor de una variable de un determinado tipo primitivo en otra variable de distinto tipo.</a:t>
            </a:r>
          </a:p>
          <a:p>
            <a:r>
              <a:rPr lang="es-ES_tradnl" dirty="0"/>
              <a:t>En general, existen dos categorías de conversiones:</a:t>
            </a:r>
          </a:p>
          <a:p>
            <a:pPr lvl="1">
              <a:buFont typeface="Arial" charset="0"/>
              <a:buChar char="•"/>
            </a:pPr>
            <a:r>
              <a:rPr lang="es-ES_tradnl" dirty="0"/>
              <a:t>De ensanchamiento o promoción. Por ejemplo: pasar de un valor entero a un real.</a:t>
            </a:r>
          </a:p>
          <a:p>
            <a:pPr lvl="1">
              <a:buFont typeface="Arial" charset="0"/>
              <a:buChar char="•"/>
            </a:pPr>
            <a:r>
              <a:rPr lang="es-ES_tradnl" dirty="0"/>
              <a:t>De estrechamiento o contracción. Por ejemplo: pasar de un valor real a un entero.</a:t>
            </a:r>
          </a:p>
          <a:p>
            <a:endParaRPr lang="es-ES_tradnl" dirty="0"/>
          </a:p>
        </p:txBody>
      </p:sp>
    </p:spTree>
    <p:extLst>
      <p:ext uri="{BB962C8B-B14F-4D97-AF65-F5344CB8AC3E}">
        <p14:creationId xmlns:p14="http://schemas.microsoft.com/office/powerpoint/2010/main" val="1980540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pPr algn="just"/>
            <a:r>
              <a:rPr lang="es-ES_tradnl" dirty="0"/>
              <a:t>Las conversiones de promoción transforman un dato de un tipo a otro con el mismo o mayor espacio en memoria para almacenar información. En estos casos puede haber una cierta pérdida de precisión al convertir un valor entero a real al desechar algunos dígitos significativos. </a:t>
            </a:r>
          </a:p>
        </p:txBody>
      </p:sp>
      <p:pic>
        <p:nvPicPr>
          <p:cNvPr id="1026" name="Picture 2" descr="onversiones de promociÃ³n entre tipos de dato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037" y="2937163"/>
            <a:ext cx="7675418" cy="295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12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pPr algn="just"/>
            <a:r>
              <a:rPr lang="es-ES_tradnl" dirty="0"/>
              <a:t>Las conversiones de contracción son más comprometidas ya que transforman un dato de un tipo a otro con menor espacio en memoria para almacenar información. En estos casos se corre el riesgo de perder o alterar sensiblemente la información. </a:t>
            </a:r>
          </a:p>
        </p:txBody>
      </p:sp>
      <p:pic>
        <p:nvPicPr>
          <p:cNvPr id="2050" name="Picture 2" descr="onversiones de contracciÃ³n entre tipos de dato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382" y="2992582"/>
            <a:ext cx="7790764" cy="257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8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Arreglos</a:t>
            </a:r>
          </a:p>
        </p:txBody>
      </p:sp>
      <p:sp>
        <p:nvSpPr>
          <p:cNvPr id="3" name="Marcador de contenido 2"/>
          <p:cNvSpPr>
            <a:spLocks noGrp="1"/>
          </p:cNvSpPr>
          <p:nvPr>
            <p:ph idx="1"/>
          </p:nvPr>
        </p:nvSpPr>
        <p:spPr>
          <a:xfrm>
            <a:off x="1097280" y="1845734"/>
            <a:ext cx="10058399" cy="3308157"/>
          </a:xfrm>
        </p:spPr>
        <p:txBody>
          <a:bodyPr>
            <a:normAutofit/>
          </a:bodyPr>
          <a:lstStyle/>
          <a:p>
            <a:r>
              <a:rPr lang="es-ES_tradnl" dirty="0"/>
              <a:t>La creación de una referencia/puntero y del </a:t>
            </a:r>
            <a:r>
              <a:rPr lang="es-ES_tradnl" i="1" dirty="0" err="1"/>
              <a:t>array</a:t>
            </a:r>
            <a:r>
              <a:rPr lang="es-ES_tradnl" dirty="0"/>
              <a:t> de enteros al que apunta puede llevarse a cabo de forma simultánea en la misma sentencia:</a:t>
            </a:r>
          </a:p>
          <a:p>
            <a:r>
              <a:rPr lang="es-ES_tradnl" dirty="0" err="1">
                <a:latin typeface="Courier New" charset="0"/>
                <a:ea typeface="Courier New" charset="0"/>
                <a:cs typeface="Courier New" charset="0"/>
              </a:rPr>
              <a:t>int</a:t>
            </a:r>
            <a:r>
              <a:rPr lang="es-ES_tradnl" dirty="0">
                <a:latin typeface="Courier New" charset="0"/>
                <a:ea typeface="Courier New" charset="0"/>
                <a:cs typeface="Courier New" charset="0"/>
              </a:rPr>
              <a:t> [] p = new </a:t>
            </a:r>
            <a:r>
              <a:rPr lang="es-ES_tradnl" dirty="0" err="1">
                <a:latin typeface="Courier New" charset="0"/>
                <a:ea typeface="Courier New" charset="0"/>
                <a:cs typeface="Courier New" charset="0"/>
              </a:rPr>
              <a:t>int</a:t>
            </a:r>
            <a:r>
              <a:rPr lang="es-ES_tradnl" dirty="0">
                <a:latin typeface="Courier New" charset="0"/>
                <a:ea typeface="Courier New" charset="0"/>
                <a:cs typeface="Courier New" charset="0"/>
              </a:rPr>
              <a:t> [5]; </a:t>
            </a:r>
          </a:p>
          <a:p>
            <a:r>
              <a:rPr lang="es-ES_tradnl" dirty="0"/>
              <a:t>También puede llevarse a cabo la declaración e inicialización simultánea de un </a:t>
            </a:r>
            <a:r>
              <a:rPr lang="es-ES_tradnl" i="1" dirty="0" err="1"/>
              <a:t>array</a:t>
            </a:r>
            <a:r>
              <a:rPr lang="es-ES_tradnl" dirty="0"/>
              <a:t> (con los valores correspondientes separados por comas y entre llaves) en la misma sentencia de código. Por ejemplo:</a:t>
            </a:r>
          </a:p>
          <a:p>
            <a:r>
              <a:rPr lang="es-ES_tradnl" dirty="0" err="1">
                <a:latin typeface="Courier New" charset="0"/>
                <a:ea typeface="Courier New" charset="0"/>
                <a:cs typeface="Courier New" charset="0"/>
              </a:rPr>
              <a:t>double</a:t>
            </a:r>
            <a:r>
              <a:rPr lang="es-ES_tradnl" dirty="0">
                <a:latin typeface="Courier New" charset="0"/>
                <a:ea typeface="Courier New" charset="0"/>
                <a:cs typeface="Courier New" charset="0"/>
              </a:rPr>
              <a:t> [] x = {1.5, 2.3, -0.6, 4.8};</a:t>
            </a:r>
          </a:p>
          <a:p>
            <a:br>
              <a:rPr lang="es-ES_tradnl" dirty="0"/>
            </a:br>
            <a:endParaRPr lang="es-ES_tradnl" dirty="0"/>
          </a:p>
        </p:txBody>
      </p:sp>
      <p:pic>
        <p:nvPicPr>
          <p:cNvPr id="5" name="Picture 2" descr="reaciÃ³n de la referencia, del array de nÃºmeros reales e inicial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674" y="3719916"/>
            <a:ext cx="3034143" cy="2579754"/>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1097280" y="4558146"/>
            <a:ext cx="7353993" cy="166254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dirty="0"/>
              <a:t>Este tipo de inicialización sólo es válida en la sentencia de declaración de la referencia del </a:t>
            </a:r>
            <a:r>
              <a:rPr lang="es-ES_tradnl" i="1" dirty="0" err="1"/>
              <a:t>array</a:t>
            </a:r>
            <a:r>
              <a:rPr lang="es-ES_tradnl" dirty="0"/>
              <a:t>. El resultado de la ejecución de la sentencia anterior se muestra en la siguiente figura:</a:t>
            </a:r>
          </a:p>
          <a:p>
            <a:br>
              <a:rPr lang="es-ES_tradnl" dirty="0"/>
            </a:br>
            <a:endParaRPr lang="es-ES_tradnl" dirty="0"/>
          </a:p>
        </p:txBody>
      </p:sp>
    </p:spTree>
    <p:extLst>
      <p:ext uri="{BB962C8B-B14F-4D97-AF65-F5344CB8AC3E}">
        <p14:creationId xmlns:p14="http://schemas.microsoft.com/office/powerpoint/2010/main" val="1512687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r>
              <a:rPr lang="es-ES_tradnl" dirty="0"/>
              <a:t>Tanto las conversiones de promoción como las de contracción se realizan por medio de los siguientes mecanismos:</a:t>
            </a:r>
          </a:p>
          <a:p>
            <a:pPr>
              <a:buFont typeface="Arial" charset="0"/>
              <a:buChar char="•"/>
            </a:pPr>
            <a:r>
              <a:rPr lang="es-ES_tradnl" dirty="0"/>
              <a:t>Por </a:t>
            </a:r>
            <a:r>
              <a:rPr lang="es-ES_tradnl" b="1" dirty="0"/>
              <a:t>asignación</a:t>
            </a:r>
          </a:p>
          <a:p>
            <a:pPr>
              <a:buFont typeface="Arial" charset="0"/>
              <a:buChar char="•"/>
            </a:pPr>
            <a:r>
              <a:rPr lang="es-ES_tradnl" dirty="0"/>
              <a:t>Por </a:t>
            </a:r>
            <a:r>
              <a:rPr lang="es-ES_tradnl" b="1" dirty="0"/>
              <a:t>promoción aritmética</a:t>
            </a:r>
          </a:p>
          <a:p>
            <a:pPr>
              <a:buFont typeface="Arial" charset="0"/>
              <a:buChar char="•"/>
            </a:pPr>
            <a:r>
              <a:rPr lang="es-ES_tradnl" dirty="0"/>
              <a:t>Con </a:t>
            </a:r>
            <a:r>
              <a:rPr lang="es-ES_tradnl" b="1" dirty="0"/>
              <a:t>casting o "moldes"</a:t>
            </a:r>
            <a:r>
              <a:rPr lang="es-ES_tradnl" dirty="0"/>
              <a:t>:</a:t>
            </a:r>
            <a:endParaRPr lang="es-ES_tradnl" b="1" dirty="0"/>
          </a:p>
          <a:p>
            <a:endParaRPr lang="es-ES_tradnl" dirty="0"/>
          </a:p>
        </p:txBody>
      </p:sp>
    </p:spTree>
    <p:extLst>
      <p:ext uri="{BB962C8B-B14F-4D97-AF65-F5344CB8AC3E}">
        <p14:creationId xmlns:p14="http://schemas.microsoft.com/office/powerpoint/2010/main" val="281983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r>
              <a:rPr lang="es-ES_tradnl" dirty="0"/>
              <a:t>Por </a:t>
            </a:r>
            <a:r>
              <a:rPr lang="es-ES_tradnl" b="1" dirty="0"/>
              <a:t>asignación</a:t>
            </a:r>
            <a:r>
              <a:rPr lang="es-ES_tradnl" dirty="0"/>
              <a:t>: cuando una variable de un determinado tipo se asigna a una variable de otro tipo. Sólo admite conversiones de </a:t>
            </a:r>
            <a:r>
              <a:rPr lang="es-ES_tradnl" b="1" dirty="0"/>
              <a:t>promoción</a:t>
            </a:r>
            <a:r>
              <a:rPr lang="es-ES_tradnl" dirty="0"/>
              <a:t>. </a:t>
            </a:r>
          </a:p>
          <a:p>
            <a:r>
              <a:rPr lang="es-ES_tradnl" dirty="0"/>
              <a:t>Por ejemplo: si n es una variable de tipo </a:t>
            </a:r>
            <a:r>
              <a:rPr lang="es-ES_tradnl" dirty="0" err="1"/>
              <a:t>int</a:t>
            </a:r>
            <a:r>
              <a:rPr lang="es-ES_tradnl" dirty="0"/>
              <a:t> que vale 25 y x es una variable de tipo </a:t>
            </a:r>
            <a:r>
              <a:rPr lang="es-ES_tradnl" dirty="0" err="1"/>
              <a:t>double</a:t>
            </a:r>
            <a:r>
              <a:rPr lang="es-ES_tradnl" dirty="0"/>
              <a:t>, entonces se produce una conversión por asignación al ejecutarse la sentencia </a:t>
            </a:r>
            <a:br>
              <a:rPr lang="es-ES_tradnl" dirty="0"/>
            </a:br>
            <a:r>
              <a:rPr lang="es-ES_tradnl" b="1" dirty="0">
                <a:latin typeface="Courier New" charset="0"/>
                <a:ea typeface="Courier New" charset="0"/>
                <a:cs typeface="Courier New" charset="0"/>
              </a:rPr>
              <a:t>x = n; </a:t>
            </a:r>
            <a:br>
              <a:rPr lang="es-ES_tradnl" b="1" dirty="0"/>
            </a:br>
            <a:r>
              <a:rPr lang="es-ES_tradnl" dirty="0"/>
              <a:t>la variable x toma el valor 82.0 (valor en formato real). El valor de n no se modifica.</a:t>
            </a:r>
          </a:p>
          <a:p>
            <a:endParaRPr lang="es-ES_tradnl" dirty="0"/>
          </a:p>
        </p:txBody>
      </p:sp>
    </p:spTree>
    <p:extLst>
      <p:ext uri="{BB962C8B-B14F-4D97-AF65-F5344CB8AC3E}">
        <p14:creationId xmlns:p14="http://schemas.microsoft.com/office/powerpoint/2010/main" val="3454059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r>
              <a:rPr lang="es-ES_tradnl" dirty="0"/>
              <a:t>Por </a:t>
            </a:r>
            <a:r>
              <a:rPr lang="es-ES_tradnl" b="1" dirty="0"/>
              <a:t>promoción aritmética</a:t>
            </a:r>
            <a:r>
              <a:rPr lang="es-ES_tradnl" dirty="0"/>
              <a:t>: como resultado de una operación aritmética. Como en el caso anterior, sólo admite conversiones de </a:t>
            </a:r>
            <a:r>
              <a:rPr lang="es-ES_tradnl" b="1" dirty="0"/>
              <a:t>promoción</a:t>
            </a:r>
            <a:r>
              <a:rPr lang="es-ES_tradnl" dirty="0"/>
              <a:t>. Por ejemplo, si producto y factor1 son variables de tipo </a:t>
            </a:r>
            <a:r>
              <a:rPr lang="es-ES_tradnl" dirty="0" err="1"/>
              <a:t>double</a:t>
            </a:r>
            <a:r>
              <a:rPr lang="es-ES_tradnl" dirty="0"/>
              <a:t> y factor2 es de tipo </a:t>
            </a:r>
            <a:r>
              <a:rPr lang="es-ES_tradnl" dirty="0" err="1"/>
              <a:t>int</a:t>
            </a:r>
            <a:r>
              <a:rPr lang="es-ES_tradnl" dirty="0"/>
              <a:t> entonces la ejecutarse la sentencia </a:t>
            </a:r>
          </a:p>
          <a:p>
            <a:br>
              <a:rPr lang="es-ES_tradnl" b="1" dirty="0"/>
            </a:br>
            <a:r>
              <a:rPr lang="es-ES_tradnl" b="1" dirty="0">
                <a:solidFill>
                  <a:srgbClr val="00B050"/>
                </a:solidFill>
                <a:latin typeface="Courier New" charset="0"/>
                <a:ea typeface="Courier New" charset="0"/>
                <a:cs typeface="Courier New" charset="0"/>
              </a:rPr>
              <a:t>producto = factor1 * factor2; </a:t>
            </a:r>
          </a:p>
          <a:p>
            <a:br>
              <a:rPr lang="es-ES_tradnl" dirty="0"/>
            </a:br>
            <a:r>
              <a:rPr lang="es-ES_tradnl" dirty="0"/>
              <a:t>el valor de factor2 se convierte internamente en un valor en formato real para realizar la operación aritmética que genera un resultado de tipo </a:t>
            </a:r>
            <a:r>
              <a:rPr lang="es-ES_tradnl" dirty="0" err="1"/>
              <a:t>double</a:t>
            </a:r>
            <a:r>
              <a:rPr lang="es-ES_tradnl" dirty="0"/>
              <a:t>. El valor almacenado en formato entero en la variable factor2 no se modifica.</a:t>
            </a:r>
          </a:p>
          <a:p>
            <a:endParaRPr lang="es-ES_tradnl" dirty="0"/>
          </a:p>
        </p:txBody>
      </p:sp>
    </p:spTree>
    <p:extLst>
      <p:ext uri="{BB962C8B-B14F-4D97-AF65-F5344CB8AC3E}">
        <p14:creationId xmlns:p14="http://schemas.microsoft.com/office/powerpoint/2010/main" val="1515429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Conversiones y Casteo de Objetos</a:t>
            </a:r>
          </a:p>
        </p:txBody>
      </p:sp>
      <p:sp>
        <p:nvSpPr>
          <p:cNvPr id="3" name="Marcador de contenido 2"/>
          <p:cNvSpPr>
            <a:spLocks noGrp="1"/>
          </p:cNvSpPr>
          <p:nvPr>
            <p:ph idx="1"/>
          </p:nvPr>
        </p:nvSpPr>
        <p:spPr/>
        <p:txBody>
          <a:bodyPr/>
          <a:lstStyle/>
          <a:p>
            <a:r>
              <a:rPr lang="es-ES_tradnl" dirty="0"/>
              <a:t>Con </a:t>
            </a:r>
            <a:r>
              <a:rPr lang="es-ES_tradnl" b="1" dirty="0"/>
              <a:t>casting o "moldes"</a:t>
            </a:r>
            <a:r>
              <a:rPr lang="es-ES_tradnl" dirty="0"/>
              <a:t>: con operadores que producen la conversión entre tipos. Admite las conversiones de promoción y de contracción indicadas anteriormente. Por ejemplo: si se desea convertir un valor de tipo </a:t>
            </a:r>
            <a:r>
              <a:rPr lang="es-ES_tradnl" dirty="0" err="1"/>
              <a:t>double</a:t>
            </a:r>
            <a:r>
              <a:rPr lang="es-ES_tradnl" dirty="0"/>
              <a:t> a un valor de tipo </a:t>
            </a:r>
            <a:r>
              <a:rPr lang="es-ES_tradnl" dirty="0" err="1"/>
              <a:t>int</a:t>
            </a:r>
            <a:r>
              <a:rPr lang="es-ES_tradnl" dirty="0"/>
              <a:t> se utilizará el siguiente código </a:t>
            </a:r>
          </a:p>
          <a:p>
            <a:br>
              <a:rPr lang="es-ES_tradnl" dirty="0"/>
            </a:br>
            <a:endParaRPr lang="es-ES_tradnl" dirty="0">
              <a:latin typeface="Courier New" charset="0"/>
              <a:ea typeface="Courier New" charset="0"/>
              <a:cs typeface="Courier New" charset="0"/>
            </a:endParaRPr>
          </a:p>
          <a:p>
            <a:endParaRPr lang="es-ES_tradnl" dirty="0"/>
          </a:p>
          <a:p>
            <a:br>
              <a:rPr lang="es-ES_tradnl" dirty="0"/>
            </a:br>
            <a:r>
              <a:rPr lang="es-ES_tradnl" dirty="0"/>
              <a:t>la variable n toma el valor 82 (valor en formato entero). El valor de x no se modifica.  El código fuente del siguiente programa ilustra algunas de las conversiones que pueden realizarse entre datos de tipo numérico.</a:t>
            </a:r>
          </a:p>
          <a:p>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272" y="2923308"/>
            <a:ext cx="2510725" cy="1122218"/>
          </a:xfrm>
          <a:prstGeom prst="rect">
            <a:avLst/>
          </a:prstGeom>
        </p:spPr>
      </p:pic>
    </p:spTree>
    <p:extLst>
      <p:ext uri="{BB962C8B-B14F-4D97-AF65-F5344CB8AC3E}">
        <p14:creationId xmlns:p14="http://schemas.microsoft.com/office/powerpoint/2010/main" val="295001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Paso por valor y referencia</a:t>
            </a:r>
          </a:p>
        </p:txBody>
      </p:sp>
      <p:sp>
        <p:nvSpPr>
          <p:cNvPr id="3" name="Marcador de contenido 2"/>
          <p:cNvSpPr>
            <a:spLocks noGrp="1"/>
          </p:cNvSpPr>
          <p:nvPr>
            <p:ph idx="1"/>
          </p:nvPr>
        </p:nvSpPr>
        <p:spPr/>
        <p:txBody>
          <a:bodyPr/>
          <a:lstStyle/>
          <a:p>
            <a:r>
              <a:rPr lang="es-ES_tradnl" dirty="0"/>
              <a:t>En Java todos los </a:t>
            </a:r>
            <a:r>
              <a:rPr lang="es-ES_tradnl"/>
              <a:t>parámetros primitivos de </a:t>
            </a:r>
            <a:r>
              <a:rPr lang="es-ES_tradnl" dirty="0"/>
              <a:t>los métodos se pasan </a:t>
            </a:r>
            <a:r>
              <a:rPr lang="es-ES_tradnl" i="1" dirty="0"/>
              <a:t>por valor</a:t>
            </a:r>
            <a:r>
              <a:rPr lang="es-ES_tradnl" dirty="0"/>
              <a:t>. Cuando se realiza la llamada a un método, los parámetros formales (parámetros indicados en la declaración) reservan un espacio en memoria independiente y reciben los valores de los parámetros reales (parámetros indicados en la llamada al método).</a:t>
            </a:r>
          </a:p>
          <a:p>
            <a:pPr marL="0" indent="0">
              <a:buNone/>
            </a:pPr>
            <a:endParaRPr lang="es-ES_tradnl" dirty="0"/>
          </a:p>
          <a:p>
            <a:r>
              <a:rPr lang="es-ES_tradnl" dirty="0"/>
              <a:t>Por ejemplo, en el siguiente programa el método cambiar utiliza un parámetro de tipo primitivo (a, un valor numérico entero) y un parámetro de tipo referencia (b, un </a:t>
            </a:r>
            <a:r>
              <a:rPr lang="es-ES_tradnl" i="1" dirty="0" err="1"/>
              <a:t>array</a:t>
            </a:r>
            <a:r>
              <a:rPr lang="es-ES_tradnl" dirty="0"/>
              <a:t> de valores enteros):</a:t>
            </a:r>
          </a:p>
        </p:txBody>
      </p:sp>
    </p:spTree>
    <p:extLst>
      <p:ext uri="{BB962C8B-B14F-4D97-AF65-F5344CB8AC3E}">
        <p14:creationId xmlns:p14="http://schemas.microsoft.com/office/powerpoint/2010/main" val="14640533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203" y="696336"/>
            <a:ext cx="6612374" cy="5191846"/>
          </a:xfrm>
          <a:ln w="3175">
            <a:solidFill>
              <a:schemeClr val="tx1"/>
            </a:solidFill>
          </a:ln>
        </p:spPr>
      </p:pic>
    </p:spTree>
    <p:extLst>
      <p:ext uri="{BB962C8B-B14F-4D97-AF65-F5344CB8AC3E}">
        <p14:creationId xmlns:p14="http://schemas.microsoft.com/office/powerpoint/2010/main" val="1453464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B0B4E-C517-914B-A74D-2A2BFB296FAF}"/>
              </a:ext>
            </a:extLst>
          </p:cNvPr>
          <p:cNvSpPr>
            <a:spLocks noGrp="1"/>
          </p:cNvSpPr>
          <p:nvPr>
            <p:ph type="title"/>
          </p:nvPr>
        </p:nvSpPr>
        <p:spPr/>
        <p:txBody>
          <a:bodyPr/>
          <a:lstStyle/>
          <a:p>
            <a:r>
              <a:rPr lang="es-PE" dirty="0"/>
              <a:t>Desafío</a:t>
            </a:r>
          </a:p>
        </p:txBody>
      </p:sp>
      <p:sp>
        <p:nvSpPr>
          <p:cNvPr id="3" name="Marcador de contenido 2">
            <a:extLst>
              <a:ext uri="{FF2B5EF4-FFF2-40B4-BE49-F238E27FC236}">
                <a16:creationId xmlns:a16="http://schemas.microsoft.com/office/drawing/2014/main" id="{11BB3288-BF5B-304B-BCBC-749C176E5C94}"/>
              </a:ext>
            </a:extLst>
          </p:cNvPr>
          <p:cNvSpPr>
            <a:spLocks noGrp="1"/>
          </p:cNvSpPr>
          <p:nvPr>
            <p:ph idx="1"/>
          </p:nvPr>
        </p:nvSpPr>
        <p:spPr/>
        <p:txBody>
          <a:bodyPr>
            <a:normAutofit fontScale="92500" lnSpcReduction="20000"/>
          </a:bodyPr>
          <a:lstStyle/>
          <a:p>
            <a:r>
              <a:rPr lang="es-PE" dirty="0"/>
              <a:t>Implemente una clase que se comporte como un ArrayList. Debe tener los siguientes métodos: </a:t>
            </a:r>
            <a:r>
              <a:rPr lang="es-PE" b="1" dirty="0">
                <a:solidFill>
                  <a:srgbClr val="FF0000"/>
                </a:solidFill>
              </a:rPr>
              <a:t>+5ptos</a:t>
            </a:r>
          </a:p>
          <a:p>
            <a:pPr lvl="1"/>
            <a:r>
              <a:rPr lang="es-PE" dirty="0">
                <a:solidFill>
                  <a:schemeClr val="tx1"/>
                </a:solidFill>
              </a:rPr>
              <a:t>Add</a:t>
            </a:r>
          </a:p>
          <a:p>
            <a:pPr lvl="1"/>
            <a:r>
              <a:rPr lang="es-PE" dirty="0">
                <a:solidFill>
                  <a:schemeClr val="tx1"/>
                </a:solidFill>
              </a:rPr>
              <a:t>Remove( posición )</a:t>
            </a:r>
          </a:p>
          <a:p>
            <a:pPr lvl="1"/>
            <a:r>
              <a:rPr lang="es-PE" dirty="0">
                <a:solidFill>
                  <a:schemeClr val="tx1"/>
                </a:solidFill>
              </a:rPr>
              <a:t>Get( posición )</a:t>
            </a:r>
          </a:p>
          <a:p>
            <a:pPr lvl="1"/>
            <a:r>
              <a:rPr lang="es-PE" dirty="0">
                <a:solidFill>
                  <a:schemeClr val="tx1"/>
                </a:solidFill>
              </a:rPr>
              <a:t>Size ( posición )</a:t>
            </a:r>
          </a:p>
          <a:p>
            <a:r>
              <a:rPr lang="es-PE" dirty="0"/>
              <a:t>Diseñe una estructura de datos que permita usarse como una cola y pila: </a:t>
            </a:r>
            <a:r>
              <a:rPr lang="es-PE" b="1" dirty="0">
                <a:solidFill>
                  <a:srgbClr val="FF0000"/>
                </a:solidFill>
              </a:rPr>
              <a:t>+8ptos</a:t>
            </a:r>
            <a:endParaRPr lang="es-PE" dirty="0"/>
          </a:p>
          <a:p>
            <a:pPr lvl="1"/>
            <a:r>
              <a:rPr lang="es-PE" dirty="0">
                <a:solidFill>
                  <a:schemeClr val="tx1"/>
                </a:solidFill>
              </a:rPr>
              <a:t>push ( añade un elemento a la pila )</a:t>
            </a:r>
          </a:p>
          <a:p>
            <a:pPr lvl="1"/>
            <a:r>
              <a:rPr lang="es-PE" dirty="0">
                <a:solidFill>
                  <a:schemeClr val="tx1"/>
                </a:solidFill>
              </a:rPr>
              <a:t>add ( añade un elemento a la cola )</a:t>
            </a:r>
          </a:p>
          <a:p>
            <a:pPr lvl="1"/>
            <a:r>
              <a:rPr lang="es-PE" dirty="0">
                <a:solidFill>
                  <a:schemeClr val="tx1"/>
                </a:solidFill>
              </a:rPr>
              <a:t>pop ( retorna y elimina el top de la pila)</a:t>
            </a:r>
          </a:p>
          <a:p>
            <a:pPr lvl="1"/>
            <a:r>
              <a:rPr lang="es-PE">
                <a:solidFill>
                  <a:schemeClr val="tx1"/>
                </a:solidFill>
              </a:rPr>
              <a:t>Pull ( retorna el top de la cola )</a:t>
            </a:r>
            <a:endParaRPr lang="es-PE" dirty="0">
              <a:solidFill>
                <a:schemeClr val="tx1"/>
              </a:solidFill>
            </a:endParaRPr>
          </a:p>
          <a:p>
            <a:pPr lvl="1"/>
            <a:r>
              <a:rPr lang="es-PE" dirty="0">
                <a:solidFill>
                  <a:schemeClr val="tx1"/>
                </a:solidFill>
              </a:rPr>
              <a:t>peek (Obtiene el valor top de la pila o cola)</a:t>
            </a:r>
          </a:p>
          <a:p>
            <a:pPr lvl="1"/>
            <a:r>
              <a:rPr lang="es-PE" dirty="0">
                <a:solidFill>
                  <a:schemeClr val="tx1"/>
                </a:solidFill>
              </a:rPr>
              <a:t>empty ( Identifica si la pila o cola está vacía )</a:t>
            </a:r>
          </a:p>
          <a:p>
            <a:pPr lvl="1"/>
            <a:r>
              <a:rPr lang="es-PE" dirty="0">
                <a:solidFill>
                  <a:schemeClr val="tx1"/>
                </a:solidFill>
              </a:rPr>
              <a:t>remove ( retorna y elimina el top de la cola )</a:t>
            </a:r>
          </a:p>
          <a:p>
            <a:endParaRPr lang="es-PE" dirty="0"/>
          </a:p>
        </p:txBody>
      </p:sp>
    </p:spTree>
    <p:extLst>
      <p:ext uri="{BB962C8B-B14F-4D97-AF65-F5344CB8AC3E}">
        <p14:creationId xmlns:p14="http://schemas.microsoft.com/office/powerpoint/2010/main" val="338673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Operaciones con </a:t>
            </a:r>
            <a:r>
              <a:rPr lang="es-ES_tradnl" dirty="0" err="1"/>
              <a:t>Arrays</a:t>
            </a:r>
            <a:endParaRPr lang="es-ES_tradnl" dirty="0"/>
          </a:p>
        </p:txBody>
      </p:sp>
      <p:sp>
        <p:nvSpPr>
          <p:cNvPr id="3" name="Marcador de contenido 2"/>
          <p:cNvSpPr>
            <a:spLocks noGrp="1"/>
          </p:cNvSpPr>
          <p:nvPr>
            <p:ph idx="1"/>
          </p:nvPr>
        </p:nvSpPr>
        <p:spPr/>
        <p:txBody>
          <a:bodyPr>
            <a:normAutofit/>
          </a:bodyPr>
          <a:lstStyle/>
          <a:p>
            <a:r>
              <a:rPr lang="es-ES_tradnl" dirty="0"/>
              <a:t>Puede accederse al tamaño en el código fuente del programa mediante el </a:t>
            </a:r>
            <a:r>
              <a:rPr lang="es-ES_tradnl" b="1" dirty="0"/>
              <a:t>atributo</a:t>
            </a:r>
            <a:r>
              <a:rPr lang="es-ES_tradnl" dirty="0"/>
              <a:t> </a:t>
            </a:r>
            <a:r>
              <a:rPr lang="es-ES_tradnl" dirty="0" err="1">
                <a:latin typeface="Courier New" charset="0"/>
                <a:ea typeface="Courier New" charset="0"/>
                <a:cs typeface="Courier New" charset="0"/>
              </a:rPr>
              <a:t>length</a:t>
            </a:r>
            <a:r>
              <a:rPr lang="es-ES_tradnl" dirty="0"/>
              <a:t> que devuelve el número de elementos de un </a:t>
            </a:r>
            <a:r>
              <a:rPr lang="es-ES_tradnl" i="1" dirty="0" err="1"/>
              <a:t>array</a:t>
            </a:r>
            <a:r>
              <a:rPr lang="es-ES_tradnl" dirty="0"/>
              <a:t> (</a:t>
            </a:r>
            <a:r>
              <a:rPr lang="es-ES_tradnl" sz="1800" dirty="0" err="1">
                <a:latin typeface="Courier New" charset="0"/>
                <a:ea typeface="Courier New" charset="0"/>
                <a:cs typeface="Courier New" charset="0"/>
              </a:rPr>
              <a:t>identificadorArray.length</a:t>
            </a:r>
            <a:r>
              <a:rPr lang="es-ES_tradnl" dirty="0"/>
              <a:t>).</a:t>
            </a:r>
          </a:p>
          <a:p>
            <a:r>
              <a:rPr lang="es-ES_tradnl" dirty="0"/>
              <a:t>El acceso a cada elemento del </a:t>
            </a:r>
            <a:r>
              <a:rPr lang="es-ES_tradnl" i="1" dirty="0" err="1"/>
              <a:t>array</a:t>
            </a:r>
            <a:r>
              <a:rPr lang="es-ES_tradnl" dirty="0"/>
              <a:t> se realiza con el identificador de la instancia, la pareja de corchetes y su índice (un valor numérico </a:t>
            </a:r>
            <a:r>
              <a:rPr lang="es-ES_tradnl" b="1" dirty="0"/>
              <a:t>entero</a:t>
            </a:r>
            <a:r>
              <a:rPr lang="es-ES_tradnl" dirty="0"/>
              <a:t>), considerando que el primer elemento tiene índice 0:</a:t>
            </a:r>
          </a:p>
          <a:p>
            <a:r>
              <a:rPr lang="es-ES_tradnl" sz="1600" dirty="0">
                <a:solidFill>
                  <a:schemeClr val="bg1">
                    <a:lumMod val="50000"/>
                  </a:schemeClr>
                </a:solidFill>
                <a:latin typeface="Courier New" charset="0"/>
                <a:ea typeface="Courier New" charset="0"/>
                <a:cs typeface="Courier New" charset="0"/>
              </a:rPr>
              <a:t>// Al primer elemento del </a:t>
            </a:r>
            <a:r>
              <a:rPr lang="es-ES_tradnl" sz="1600" dirty="0" err="1">
                <a:solidFill>
                  <a:schemeClr val="bg1">
                    <a:lumMod val="50000"/>
                  </a:schemeClr>
                </a:solidFill>
                <a:latin typeface="Courier New" charset="0"/>
                <a:ea typeface="Courier New" charset="0"/>
                <a:cs typeface="Courier New" charset="0"/>
              </a:rPr>
              <a:t>array</a:t>
            </a:r>
            <a:r>
              <a:rPr lang="es-ES_tradnl" sz="1600" dirty="0">
                <a:solidFill>
                  <a:schemeClr val="bg1">
                    <a:lumMod val="50000"/>
                  </a:schemeClr>
                </a:solidFill>
                <a:latin typeface="Courier New" charset="0"/>
                <a:ea typeface="Courier New" charset="0"/>
                <a:cs typeface="Courier New" charset="0"/>
              </a:rPr>
              <a:t> se le asigna el valor -15 </a:t>
            </a:r>
            <a:br>
              <a:rPr lang="es-ES_tradnl" sz="1600" dirty="0">
                <a:latin typeface="Courier New" charset="0"/>
                <a:ea typeface="Courier New" charset="0"/>
                <a:cs typeface="Courier New" charset="0"/>
              </a:rPr>
            </a:br>
            <a:r>
              <a:rPr lang="es-ES_tradnl" sz="1600" dirty="0">
                <a:solidFill>
                  <a:schemeClr val="tx1"/>
                </a:solidFill>
                <a:latin typeface="Courier New" charset="0"/>
                <a:ea typeface="Courier New" charset="0"/>
                <a:cs typeface="Courier New" charset="0"/>
              </a:rPr>
              <a:t>p[0] = -15; </a:t>
            </a:r>
          </a:p>
          <a:p>
            <a:r>
              <a:rPr lang="es-ES_tradnl" sz="1600" dirty="0">
                <a:solidFill>
                  <a:schemeClr val="bg1">
                    <a:lumMod val="50000"/>
                  </a:schemeClr>
                </a:solidFill>
                <a:latin typeface="Courier New" charset="0"/>
                <a:ea typeface="Courier New" charset="0"/>
                <a:cs typeface="Courier New" charset="0"/>
              </a:rPr>
              <a:t>// Al segundo elemento del </a:t>
            </a:r>
            <a:r>
              <a:rPr lang="es-ES_tradnl" sz="1600" dirty="0" err="1">
                <a:solidFill>
                  <a:schemeClr val="bg1">
                    <a:lumMod val="50000"/>
                  </a:schemeClr>
                </a:solidFill>
                <a:latin typeface="Courier New" charset="0"/>
                <a:ea typeface="Courier New" charset="0"/>
                <a:cs typeface="Courier New" charset="0"/>
              </a:rPr>
              <a:t>array</a:t>
            </a:r>
            <a:r>
              <a:rPr lang="es-ES_tradnl" sz="1600" dirty="0">
                <a:solidFill>
                  <a:schemeClr val="bg1">
                    <a:lumMod val="50000"/>
                  </a:schemeClr>
                </a:solidFill>
                <a:latin typeface="Courier New" charset="0"/>
                <a:ea typeface="Courier New" charset="0"/>
                <a:cs typeface="Courier New" charset="0"/>
              </a:rPr>
              <a:t> se le asigna el valor 26 </a:t>
            </a:r>
            <a:br>
              <a:rPr lang="es-ES_tradnl" sz="1600" dirty="0">
                <a:solidFill>
                  <a:schemeClr val="tx1"/>
                </a:solidFill>
                <a:latin typeface="Courier New" charset="0"/>
                <a:ea typeface="Courier New" charset="0"/>
                <a:cs typeface="Courier New" charset="0"/>
              </a:rPr>
            </a:br>
            <a:r>
              <a:rPr lang="es-ES_tradnl" sz="1600" dirty="0">
                <a:solidFill>
                  <a:schemeClr val="tx1"/>
                </a:solidFill>
                <a:latin typeface="Courier New" charset="0"/>
                <a:ea typeface="Courier New" charset="0"/>
                <a:cs typeface="Courier New" charset="0"/>
              </a:rPr>
              <a:t>p[1] = 26; </a:t>
            </a:r>
          </a:p>
          <a:p>
            <a:r>
              <a:rPr lang="es-ES_tradnl" sz="1600" dirty="0">
                <a:solidFill>
                  <a:schemeClr val="bg1">
                    <a:lumMod val="50000"/>
                  </a:schemeClr>
                </a:solidFill>
                <a:latin typeface="Courier New" charset="0"/>
                <a:ea typeface="Courier New" charset="0"/>
                <a:cs typeface="Courier New" charset="0"/>
              </a:rPr>
              <a:t>// Al tercer elemento del </a:t>
            </a:r>
            <a:r>
              <a:rPr lang="es-ES_tradnl" sz="1600" dirty="0" err="1">
                <a:solidFill>
                  <a:schemeClr val="bg1">
                    <a:lumMod val="50000"/>
                  </a:schemeClr>
                </a:solidFill>
                <a:latin typeface="Courier New" charset="0"/>
                <a:ea typeface="Courier New" charset="0"/>
                <a:cs typeface="Courier New" charset="0"/>
              </a:rPr>
              <a:t>array</a:t>
            </a:r>
            <a:r>
              <a:rPr lang="es-ES_tradnl" sz="1600" dirty="0">
                <a:solidFill>
                  <a:schemeClr val="bg1">
                    <a:lumMod val="50000"/>
                  </a:schemeClr>
                </a:solidFill>
                <a:latin typeface="Courier New" charset="0"/>
                <a:ea typeface="Courier New" charset="0"/>
                <a:cs typeface="Courier New" charset="0"/>
              </a:rPr>
              <a:t> se le asigna el valor 34 </a:t>
            </a:r>
            <a:br>
              <a:rPr lang="es-ES_tradnl" sz="1600" dirty="0">
                <a:latin typeface="Courier New" charset="0"/>
                <a:ea typeface="Courier New" charset="0"/>
                <a:cs typeface="Courier New" charset="0"/>
              </a:rPr>
            </a:br>
            <a:r>
              <a:rPr lang="es-ES_tradnl" sz="1600" dirty="0">
                <a:solidFill>
                  <a:schemeClr val="tx1"/>
                </a:solidFill>
                <a:latin typeface="Courier New" charset="0"/>
                <a:ea typeface="Courier New" charset="0"/>
                <a:cs typeface="Courier New" charset="0"/>
              </a:rPr>
              <a:t>p[2] = 34;</a:t>
            </a:r>
          </a:p>
          <a:p>
            <a:endParaRPr lang="es-ES_tradnl" dirty="0"/>
          </a:p>
        </p:txBody>
      </p:sp>
      <p:pic>
        <p:nvPicPr>
          <p:cNvPr id="3074" name="Picture 2" descr="dentificaciÃ³n y asignaciÃ³n de valores a algunos elementos del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8145" y="3144983"/>
            <a:ext cx="3297381" cy="317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59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Operaciones con </a:t>
            </a:r>
            <a:r>
              <a:rPr lang="es-ES_tradnl" dirty="0" err="1"/>
              <a:t>Arrays</a:t>
            </a:r>
            <a:endParaRPr lang="es-ES_tradnl" dirty="0"/>
          </a:p>
        </p:txBody>
      </p:sp>
      <p:sp>
        <p:nvSpPr>
          <p:cNvPr id="3" name="Marcador de contenido 2"/>
          <p:cNvSpPr>
            <a:spLocks noGrp="1"/>
          </p:cNvSpPr>
          <p:nvPr>
            <p:ph idx="1"/>
          </p:nvPr>
        </p:nvSpPr>
        <p:spPr/>
        <p:txBody>
          <a:bodyPr/>
          <a:lstStyle/>
          <a:p>
            <a:r>
              <a:rPr lang="es-ES_tradnl" dirty="0"/>
              <a:t>Por lo tanto, a un </a:t>
            </a:r>
            <a:r>
              <a:rPr lang="es-ES_tradnl" i="1" dirty="0" err="1"/>
              <a:t>array</a:t>
            </a:r>
            <a:r>
              <a:rPr lang="es-ES_tradnl" dirty="0"/>
              <a:t> de n elementos le corresponde siempre un índice válido dentro del intervalo [0 ... n-1]. Un error muy común es intentar acceder al elemento de índice </a:t>
            </a:r>
            <a:r>
              <a:rPr lang="es-ES_tradnl" dirty="0">
                <a:latin typeface="Courier New" charset="0"/>
                <a:ea typeface="Courier New" charset="0"/>
                <a:cs typeface="Courier New" charset="0"/>
              </a:rPr>
              <a:t>n</a:t>
            </a:r>
            <a:r>
              <a:rPr lang="es-ES_tradnl" dirty="0"/>
              <a:t>, que no existe (se producirá un error de ejecución </a:t>
            </a:r>
            <a:r>
              <a:rPr lang="es-ES_tradnl" b="1" i="1" dirty="0" err="1"/>
              <a:t>out</a:t>
            </a:r>
            <a:r>
              <a:rPr lang="es-ES_tradnl" b="1" i="1" dirty="0"/>
              <a:t> of </a:t>
            </a:r>
            <a:r>
              <a:rPr lang="es-ES_tradnl" b="1" i="1" dirty="0" err="1"/>
              <a:t>bounds</a:t>
            </a:r>
            <a:r>
              <a:rPr lang="es-ES_tradnl" dirty="0"/>
              <a:t>). Para especificar el índice de un elemento pueden emplearse tanto constantes como variables de tipo entero.</a:t>
            </a:r>
          </a:p>
          <a:p>
            <a:r>
              <a:rPr lang="es-ES_tradnl" dirty="0"/>
              <a:t>Otro error es tratar de emplear el identificador del </a:t>
            </a:r>
            <a:r>
              <a:rPr lang="es-ES_tradnl" i="1" dirty="0" err="1"/>
              <a:t>array</a:t>
            </a:r>
            <a:r>
              <a:rPr lang="es-ES_tradnl" dirty="0"/>
              <a:t> como si fuera un dato de tipo primitivo. Por ejemplo, la sentencia</a:t>
            </a:r>
          </a:p>
          <a:p>
            <a:r>
              <a:rPr lang="de-DE" dirty="0">
                <a:latin typeface="Courier New" charset="0"/>
                <a:ea typeface="Courier New" charset="0"/>
                <a:cs typeface="Courier New" charset="0"/>
              </a:rPr>
              <a:t>p = p + 34;</a:t>
            </a:r>
          </a:p>
          <a:p>
            <a:r>
              <a:rPr lang="de-DE" dirty="0" err="1"/>
              <a:t>generará</a:t>
            </a:r>
            <a:r>
              <a:rPr lang="de-DE" dirty="0"/>
              <a:t> </a:t>
            </a:r>
            <a:r>
              <a:rPr lang="de-DE" dirty="0" err="1"/>
              <a:t>un</a:t>
            </a:r>
            <a:r>
              <a:rPr lang="de-DE" dirty="0"/>
              <a:t> </a:t>
            </a:r>
            <a:r>
              <a:rPr lang="de-DE" dirty="0" err="1"/>
              <a:t>error</a:t>
            </a:r>
            <a:r>
              <a:rPr lang="de-DE" dirty="0"/>
              <a:t> de </a:t>
            </a:r>
            <a:r>
              <a:rPr lang="de-DE" dirty="0" err="1"/>
              <a:t>compilación</a:t>
            </a:r>
            <a:r>
              <a:rPr lang="de-DE" dirty="0"/>
              <a:t>.</a:t>
            </a:r>
            <a:endParaRPr lang="es-ES_tradnl" dirty="0">
              <a:latin typeface="Courier New" charset="0"/>
              <a:ea typeface="Courier New" charset="0"/>
              <a:cs typeface="Courier New" charset="0"/>
            </a:endParaRPr>
          </a:p>
          <a:p>
            <a:endParaRPr lang="es-ES_tradnl" dirty="0"/>
          </a:p>
        </p:txBody>
      </p:sp>
    </p:spTree>
    <p:extLst>
      <p:ext uri="{BB962C8B-B14F-4D97-AF65-F5344CB8AC3E}">
        <p14:creationId xmlns:p14="http://schemas.microsoft.com/office/powerpoint/2010/main" val="122588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Ejemplo de uso de </a:t>
            </a:r>
            <a:r>
              <a:rPr lang="es-ES_tradnl" dirty="0" err="1"/>
              <a:t>Arrays</a:t>
            </a:r>
            <a:endParaRPr lang="es-ES_tradnl" dirty="0"/>
          </a:p>
        </p:txBody>
      </p:sp>
      <p:sp>
        <p:nvSpPr>
          <p:cNvPr id="3" name="Marcador de contenido 2"/>
          <p:cNvSpPr>
            <a:spLocks noGrp="1"/>
          </p:cNvSpPr>
          <p:nvPr>
            <p:ph idx="1"/>
          </p:nvPr>
        </p:nvSpPr>
        <p:spPr/>
        <p:txBody>
          <a:bodyPr>
            <a:normAutofit/>
          </a:bodyPr>
          <a:lstStyle/>
          <a:p>
            <a:r>
              <a:rPr lang="es-ES_tradnl" sz="1800" dirty="0" err="1">
                <a:latin typeface="Courier New" charset="0"/>
                <a:ea typeface="Courier New" charset="0"/>
                <a:cs typeface="Courier New" charset="0"/>
              </a:rPr>
              <a:t>public</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class</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ArrayRaices</a:t>
            </a:r>
            <a:r>
              <a:rPr lang="es-ES_tradnl" sz="1800" dirty="0">
                <a:latin typeface="Courier New" charset="0"/>
                <a:ea typeface="Courier New" charset="0"/>
                <a:cs typeface="Courier New" charset="0"/>
              </a:rPr>
              <a:t> {</a:t>
            </a:r>
            <a:br>
              <a:rPr lang="es-ES_tradnl" sz="1800" dirty="0">
                <a:latin typeface="Courier New" charset="0"/>
                <a:ea typeface="Courier New" charset="0"/>
                <a:cs typeface="Courier New" charset="0"/>
              </a:rPr>
            </a:b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public</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static</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void</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main</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String</a:t>
            </a:r>
            <a:r>
              <a:rPr lang="es-ES_tradnl" sz="1800" dirty="0">
                <a:latin typeface="Courier New" charset="0"/>
                <a:ea typeface="Courier New" charset="0"/>
                <a:cs typeface="Courier New" charset="0"/>
              </a:rPr>
              <a:t> [] </a:t>
            </a:r>
            <a:r>
              <a:rPr lang="es-ES_tradnl" sz="1800" dirty="0" err="1">
                <a:latin typeface="Courier New" charset="0"/>
                <a:ea typeface="Courier New" charset="0"/>
                <a:cs typeface="Courier New" charset="0"/>
              </a:rPr>
              <a:t>args</a:t>
            </a:r>
            <a:r>
              <a:rPr lang="es-ES_tradnl" sz="1800" dirty="0">
                <a:latin typeface="Courier New" charset="0"/>
                <a:ea typeface="Courier New" charset="0"/>
                <a:cs typeface="Courier New" charset="0"/>
              </a:rPr>
              <a:t> ) {</a:t>
            </a:r>
          </a:p>
          <a:p>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int</a:t>
            </a:r>
            <a:r>
              <a:rPr lang="es-ES_tradnl" sz="1800" dirty="0">
                <a:latin typeface="Courier New" charset="0"/>
                <a:ea typeface="Courier New" charset="0"/>
                <a:cs typeface="Courier New" charset="0"/>
              </a:rPr>
              <a:t> [] numero = new </a:t>
            </a:r>
            <a:r>
              <a:rPr lang="es-ES_tradnl" sz="1800" dirty="0" err="1">
                <a:latin typeface="Courier New" charset="0"/>
                <a:ea typeface="Courier New" charset="0"/>
                <a:cs typeface="Courier New" charset="0"/>
              </a:rPr>
              <a:t>int</a:t>
            </a:r>
            <a:r>
              <a:rPr lang="es-ES_tradnl" sz="1800" dirty="0">
                <a:latin typeface="Courier New" charset="0"/>
                <a:ea typeface="Courier New" charset="0"/>
                <a:cs typeface="Courier New" charset="0"/>
              </a:rPr>
              <a:t>[10]; // </a:t>
            </a:r>
            <a:r>
              <a:rPr lang="es-ES_tradnl" sz="1800" dirty="0" err="1">
                <a:latin typeface="Courier New" charset="0"/>
                <a:ea typeface="Courier New" charset="0"/>
                <a:cs typeface="Courier New" charset="0"/>
              </a:rPr>
              <a:t>Array</a:t>
            </a:r>
            <a:r>
              <a:rPr lang="es-ES_tradnl" sz="1800" dirty="0">
                <a:latin typeface="Courier New" charset="0"/>
                <a:ea typeface="Courier New" charset="0"/>
                <a:cs typeface="Courier New" charset="0"/>
              </a:rPr>
              <a:t> de valores enteros </a:t>
            </a:r>
            <a:br>
              <a:rPr lang="es-ES_tradnl" sz="1800" dirty="0">
                <a:latin typeface="Courier New" charset="0"/>
                <a:ea typeface="Courier New" charset="0"/>
                <a:cs typeface="Courier New" charset="0"/>
              </a:rPr>
            </a:b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double</a:t>
            </a:r>
            <a:r>
              <a:rPr lang="es-ES_tradnl" sz="1800" dirty="0">
                <a:latin typeface="Courier New" charset="0"/>
                <a:ea typeface="Courier New" charset="0"/>
                <a:cs typeface="Courier New" charset="0"/>
              </a:rPr>
              <a:t> [] </a:t>
            </a:r>
            <a:r>
              <a:rPr lang="es-ES_tradnl" sz="1800" dirty="0" err="1">
                <a:latin typeface="Courier New" charset="0"/>
                <a:ea typeface="Courier New" charset="0"/>
                <a:cs typeface="Courier New" charset="0"/>
              </a:rPr>
              <a:t>raiz</a:t>
            </a:r>
            <a:r>
              <a:rPr lang="es-ES_tradnl" sz="1800" dirty="0">
                <a:latin typeface="Courier New" charset="0"/>
                <a:ea typeface="Courier New" charset="0"/>
                <a:cs typeface="Courier New" charset="0"/>
              </a:rPr>
              <a:t> = new </a:t>
            </a:r>
            <a:r>
              <a:rPr lang="es-ES_tradnl" sz="1800" dirty="0" err="1">
                <a:latin typeface="Courier New" charset="0"/>
                <a:ea typeface="Courier New" charset="0"/>
                <a:cs typeface="Courier New" charset="0"/>
              </a:rPr>
              <a:t>double</a:t>
            </a:r>
            <a:r>
              <a:rPr lang="es-ES_tradnl" sz="1800" dirty="0">
                <a:latin typeface="Courier New" charset="0"/>
                <a:ea typeface="Courier New" charset="0"/>
                <a:cs typeface="Courier New" charset="0"/>
              </a:rPr>
              <a:t>[10]; // </a:t>
            </a:r>
            <a:r>
              <a:rPr lang="es-ES_tradnl" sz="1800" dirty="0" err="1">
                <a:latin typeface="Courier New" charset="0"/>
                <a:ea typeface="Courier New" charset="0"/>
                <a:cs typeface="Courier New" charset="0"/>
              </a:rPr>
              <a:t>Array</a:t>
            </a:r>
            <a:r>
              <a:rPr lang="es-ES_tradnl" sz="1800" dirty="0">
                <a:latin typeface="Courier New" charset="0"/>
                <a:ea typeface="Courier New" charset="0"/>
                <a:cs typeface="Courier New" charset="0"/>
              </a:rPr>
              <a:t> de valores reales   </a:t>
            </a:r>
          </a:p>
          <a:p>
            <a:pPr marL="0" indent="0">
              <a:buNone/>
            </a:pP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for</a:t>
            </a: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int</a:t>
            </a:r>
            <a:r>
              <a:rPr lang="es-ES_tradnl" sz="1800" dirty="0">
                <a:latin typeface="Courier New" charset="0"/>
                <a:ea typeface="Courier New" charset="0"/>
                <a:cs typeface="Courier New" charset="0"/>
              </a:rPr>
              <a:t> i=0; i&lt;</a:t>
            </a:r>
            <a:r>
              <a:rPr lang="es-ES_tradnl" sz="1800" dirty="0" err="1">
                <a:latin typeface="Courier New" charset="0"/>
                <a:ea typeface="Courier New" charset="0"/>
                <a:cs typeface="Courier New" charset="0"/>
              </a:rPr>
              <a:t>numero.length</a:t>
            </a:r>
            <a:r>
              <a:rPr lang="es-ES_tradnl" sz="1800" dirty="0">
                <a:latin typeface="Courier New" charset="0"/>
                <a:ea typeface="Courier New" charset="0"/>
                <a:cs typeface="Courier New" charset="0"/>
              </a:rPr>
              <a:t>; i++) { </a:t>
            </a:r>
          </a:p>
          <a:p>
            <a:pPr marL="0" indent="0">
              <a:buNone/>
            </a:pPr>
            <a:r>
              <a:rPr lang="es-ES_tradnl" sz="1800" dirty="0">
                <a:latin typeface="Courier New" charset="0"/>
                <a:ea typeface="Courier New" charset="0"/>
                <a:cs typeface="Courier New" charset="0"/>
              </a:rPr>
              <a:t>		numero[i] = i+1;</a:t>
            </a:r>
            <a:br>
              <a:rPr lang="es-ES_tradnl" sz="1800" dirty="0">
                <a:latin typeface="Courier New" charset="0"/>
                <a:ea typeface="Courier New" charset="0"/>
                <a:cs typeface="Courier New" charset="0"/>
              </a:rPr>
            </a:b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raiz</a:t>
            </a:r>
            <a:r>
              <a:rPr lang="es-ES_tradnl" sz="1800" dirty="0">
                <a:latin typeface="Courier New" charset="0"/>
                <a:ea typeface="Courier New" charset="0"/>
                <a:cs typeface="Courier New" charset="0"/>
              </a:rPr>
              <a:t>[i] = </a:t>
            </a:r>
            <a:r>
              <a:rPr lang="es-ES_tradnl" sz="1800" dirty="0" err="1">
                <a:latin typeface="Courier New" charset="0"/>
                <a:ea typeface="Courier New" charset="0"/>
                <a:cs typeface="Courier New" charset="0"/>
              </a:rPr>
              <a:t>Math.sqrt</a:t>
            </a:r>
            <a:r>
              <a:rPr lang="es-ES_tradnl" sz="1800" dirty="0">
                <a:latin typeface="Courier New" charset="0"/>
                <a:ea typeface="Courier New" charset="0"/>
                <a:cs typeface="Courier New" charset="0"/>
              </a:rPr>
              <a:t>(numero[i]);</a:t>
            </a:r>
            <a:br>
              <a:rPr lang="es-ES_tradnl" sz="1800" dirty="0">
                <a:latin typeface="Courier New" charset="0"/>
                <a:ea typeface="Courier New" charset="0"/>
                <a:cs typeface="Courier New" charset="0"/>
              </a:rPr>
            </a:br>
            <a:r>
              <a:rPr lang="es-ES_tradnl" sz="1800" dirty="0">
                <a:latin typeface="Courier New" charset="0"/>
                <a:ea typeface="Courier New" charset="0"/>
                <a:cs typeface="Courier New" charset="0"/>
              </a:rPr>
              <a:t>		</a:t>
            </a:r>
            <a:r>
              <a:rPr lang="es-ES_tradnl" sz="1800" dirty="0" err="1">
                <a:latin typeface="Courier New" charset="0"/>
                <a:ea typeface="Courier New" charset="0"/>
                <a:cs typeface="Courier New" charset="0"/>
              </a:rPr>
              <a:t>System.out.println</a:t>
            </a:r>
            <a:r>
              <a:rPr lang="es-ES_tradnl" sz="1800" dirty="0">
                <a:latin typeface="Courier New" charset="0"/>
                <a:ea typeface="Courier New" charset="0"/>
                <a:cs typeface="Courier New" charset="0"/>
              </a:rPr>
              <a:t>(numero[i] + " : " + </a:t>
            </a:r>
            <a:r>
              <a:rPr lang="es-ES_tradnl" sz="1800" dirty="0" err="1">
                <a:latin typeface="Courier New" charset="0"/>
                <a:ea typeface="Courier New" charset="0"/>
                <a:cs typeface="Courier New" charset="0"/>
              </a:rPr>
              <a:t>raiz</a:t>
            </a:r>
            <a:r>
              <a:rPr lang="es-ES_tradnl" sz="1800" dirty="0">
                <a:latin typeface="Courier New" charset="0"/>
                <a:ea typeface="Courier New" charset="0"/>
                <a:cs typeface="Courier New" charset="0"/>
              </a:rPr>
              <a:t>[i]);</a:t>
            </a:r>
          </a:p>
          <a:p>
            <a:r>
              <a:rPr lang="es-ES_tradnl" sz="1800" dirty="0">
                <a:latin typeface="Courier New" charset="0"/>
                <a:ea typeface="Courier New" charset="0"/>
                <a:cs typeface="Courier New" charset="0"/>
              </a:rPr>
              <a:t> 	} </a:t>
            </a:r>
          </a:p>
          <a:p>
            <a:pPr marL="0" indent="0">
              <a:buNone/>
            </a:pPr>
            <a:r>
              <a:rPr lang="es-ES_tradnl" sz="1800" dirty="0">
                <a:latin typeface="Courier New" charset="0"/>
                <a:ea typeface="Courier New" charset="0"/>
                <a:cs typeface="Courier New" charset="0"/>
              </a:rPr>
              <a:t>    </a:t>
            </a:r>
            <a:r>
              <a:rPr lang="es-ES_tradnl" sz="1600" dirty="0">
                <a:latin typeface="Courier New" charset="0"/>
                <a:ea typeface="Courier New" charset="0"/>
                <a:cs typeface="Courier New" charset="0"/>
              </a:rPr>
              <a:t>} </a:t>
            </a:r>
          </a:p>
          <a:p>
            <a:r>
              <a:rPr lang="es-ES_tradnl" sz="1800" dirty="0">
                <a:latin typeface="Courier New" charset="0"/>
                <a:ea typeface="Courier New" charset="0"/>
                <a:cs typeface="Courier New" charset="0"/>
              </a:rPr>
              <a:t>}</a:t>
            </a:r>
          </a:p>
        </p:txBody>
      </p:sp>
    </p:spTree>
    <p:extLst>
      <p:ext uri="{BB962C8B-B14F-4D97-AF65-F5344CB8AC3E}">
        <p14:creationId xmlns:p14="http://schemas.microsoft.com/office/powerpoint/2010/main" val="130430864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893</TotalTime>
  <Words>1677</Words>
  <Application>Microsoft Macintosh PowerPoint</Application>
  <PresentationFormat>Panorámica</PresentationFormat>
  <Paragraphs>265</Paragraphs>
  <Slides>66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66</vt:i4>
      </vt:variant>
    </vt:vector>
  </HeadingPairs>
  <TitlesOfParts>
    <vt:vector size="71" baseType="lpstr">
      <vt:lpstr>Arial</vt:lpstr>
      <vt:lpstr>Calibri</vt:lpstr>
      <vt:lpstr>Calibri Light</vt:lpstr>
      <vt:lpstr>Courier New</vt:lpstr>
      <vt:lpstr>Retrospección</vt:lpstr>
      <vt:lpstr>JAVA ESTRUCTURA DE DATOS</vt:lpstr>
      <vt:lpstr>Temario</vt:lpstr>
      <vt:lpstr>Arreglos</vt:lpstr>
      <vt:lpstr>Arreglos</vt:lpstr>
      <vt:lpstr>Arreglos</vt:lpstr>
      <vt:lpstr>Arreglos</vt:lpstr>
      <vt:lpstr>Operaciones con Arrays</vt:lpstr>
      <vt:lpstr>Operaciones con Arrays</vt:lpstr>
      <vt:lpstr>Ejemplo de uso de Arrays</vt:lpstr>
      <vt:lpstr>Arreglos Multidimensionales</vt:lpstr>
      <vt:lpstr>Arreglos Multidimensionales</vt:lpstr>
      <vt:lpstr>Arreglos Multidimensionales</vt:lpstr>
      <vt:lpstr>Arreglos Multidimensionales</vt:lpstr>
      <vt:lpstr>Arreglos Multidimensionales</vt:lpstr>
      <vt:lpstr>Colecciones e iteradores</vt:lpstr>
      <vt:lpstr>Colecciones en JAVA</vt:lpstr>
      <vt:lpstr>Jerarquía de colecciones</vt:lpstr>
      <vt:lpstr>List</vt:lpstr>
      <vt:lpstr>ArrayList</vt:lpstr>
      <vt:lpstr>Map</vt:lpstr>
      <vt:lpstr>Hashmap</vt:lpstr>
      <vt:lpstr>Map : Ejercicio</vt:lpstr>
      <vt:lpstr>Map : Ejercicio</vt:lpstr>
      <vt:lpstr>Reto: Colecciones</vt:lpstr>
      <vt:lpstr>Set</vt:lpstr>
      <vt:lpstr>HashSet</vt:lpstr>
      <vt:lpstr>Set : Ejercicio</vt:lpstr>
      <vt:lpstr>Set : Ejercicio</vt:lpstr>
      <vt:lpstr>Iterator</vt:lpstr>
      <vt:lpstr>Iterator : Ejercicio</vt:lpstr>
      <vt:lpstr>JAVA PROGRAMACIÓN ORIENTADA A OBJETOS</vt:lpstr>
      <vt:lpstr>Temario</vt:lpstr>
      <vt:lpstr>Clase</vt:lpstr>
      <vt:lpstr>Objeto</vt:lpstr>
      <vt:lpstr>Constructor</vt:lpstr>
      <vt:lpstr>Constructor</vt:lpstr>
      <vt:lpstr>Declaración de un constructor</vt:lpstr>
      <vt:lpstr>Presentación de PowerPoint</vt:lpstr>
      <vt:lpstr>Presentación de PowerPoint</vt:lpstr>
      <vt:lpstr>Interfaces</vt:lpstr>
      <vt:lpstr>Declaración de una interface</vt:lpstr>
      <vt:lpstr>Ejemplos</vt:lpstr>
      <vt:lpstr>Implementación de una interface en una clase</vt:lpstr>
      <vt:lpstr>Presentación de PowerPoint</vt:lpstr>
      <vt:lpstr>Presentación de PowerPoint</vt:lpstr>
      <vt:lpstr>Utilización de una interface como un tipo de dato</vt:lpstr>
      <vt:lpstr>Presentación de PowerPoint</vt:lpstr>
      <vt:lpstr>Presentación de PowerPoint</vt:lpstr>
      <vt:lpstr>Clases Abstractas</vt:lpstr>
      <vt:lpstr>Clases Abstractas</vt:lpstr>
      <vt:lpstr>Clases Abstractas</vt:lpstr>
      <vt:lpstr>Ejemplo</vt:lpstr>
      <vt:lpstr>Diferencia entre Interface y Clase abstracta</vt:lpstr>
      <vt:lpstr>Constantes</vt:lpstr>
      <vt:lpstr>Constantes</vt:lpstr>
      <vt:lpstr>Enumeraciones</vt:lpstr>
      <vt:lpstr>Conversiones y Casteo de Objetos</vt:lpstr>
      <vt:lpstr>Conversiones y Casteo de Objetos</vt:lpstr>
      <vt:lpstr>Conversiones y Casteo de Objetos</vt:lpstr>
      <vt:lpstr>Conversiones y Casteo de Objetos</vt:lpstr>
      <vt:lpstr>Conversiones y Casteo de Objetos</vt:lpstr>
      <vt:lpstr>Conversiones y Casteo de Objetos</vt:lpstr>
      <vt:lpstr>Conversiones y Casteo de Objetos</vt:lpstr>
      <vt:lpstr>Paso por valor y referencia</vt:lpstr>
      <vt:lpstr>Presentación de PowerPoint</vt:lpstr>
      <vt:lpstr>Desafío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ESTRUCTURA DE DATOS</dc:title>
  <dc:creator>Usuario de Microsoft Office</dc:creator>
  <cp:lastModifiedBy>Ericson Huamani Mantilla</cp:lastModifiedBy>
  <cp:revision>109</cp:revision>
  <dcterms:created xsi:type="dcterms:W3CDTF">2018-09-19T01:33:26Z</dcterms:created>
  <dcterms:modified xsi:type="dcterms:W3CDTF">2018-10-03T16:03:07Z</dcterms:modified>
</cp:coreProperties>
</file>