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2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7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610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6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90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555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1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896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67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86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8C2A3E-7E37-F647-931A-1CA947DB891B}" type="datetimeFigureOut">
              <a:rPr lang="es-ES_tradnl" smtClean="0"/>
              <a:t>30/9/18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E9C5F6-E9BF-5048-B7EE-99F1832CE4F4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2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ibernate.org/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JAVA CONECTIVIDAD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Ing. </a:t>
            </a:r>
            <a:r>
              <a:rPr lang="es-ES_tradnl" dirty="0" err="1" smtClean="0"/>
              <a:t>Ericson</a:t>
            </a:r>
            <a:r>
              <a:rPr lang="es-ES_tradnl" dirty="0" smtClean="0"/>
              <a:t> </a:t>
            </a:r>
            <a:r>
              <a:rPr lang="es-ES_tradnl" dirty="0" err="1" smtClean="0"/>
              <a:t>huaman</a:t>
            </a:r>
            <a:r>
              <a:rPr lang="es-ES" dirty="0" smtClean="0"/>
              <a:t>í mantilla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367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con JDBC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_tradnl" dirty="0" smtClean="0"/>
              <a:t>Si </a:t>
            </a:r>
            <a:r>
              <a:rPr lang="es-ES_tradnl" dirty="0"/>
              <a:t>es necesario, se pueden ejecutar varias instrucciones dentro de una transacción (propiedades ACID)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Abrir </a:t>
            </a:r>
            <a:r>
              <a:rPr lang="es-ES_tradnl" sz="2000" dirty="0"/>
              <a:t>transacción </a:t>
            </a:r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Crear </a:t>
            </a:r>
            <a:r>
              <a:rPr lang="es-ES_tradnl" sz="2000" dirty="0"/>
              <a:t>y ejecutar instrucciones </a:t>
            </a:r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Procesar </a:t>
            </a:r>
            <a:r>
              <a:rPr lang="es-ES_tradnl" sz="2000" dirty="0"/>
              <a:t>resultados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Cerrar </a:t>
            </a:r>
            <a:r>
              <a:rPr lang="es-ES_tradnl" sz="2000" dirty="0"/>
              <a:t>transacción</a:t>
            </a:r>
          </a:p>
        </p:txBody>
      </p:sp>
    </p:spTree>
    <p:extLst>
      <p:ext uri="{BB962C8B-B14F-4D97-AF65-F5344CB8AC3E}">
        <p14:creationId xmlns:p14="http://schemas.microsoft.com/office/powerpoint/2010/main" val="114551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Establecimiento de conexión con la BD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_tradnl" dirty="0" smtClean="0"/>
              <a:t>Registrar </a:t>
            </a:r>
            <a:r>
              <a:rPr lang="es-ES_tradnl" dirty="0"/>
              <a:t>un controlador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Los </a:t>
            </a:r>
            <a:r>
              <a:rPr lang="es-ES_tradnl" sz="2000" dirty="0" err="1"/>
              <a:t>DriverManager</a:t>
            </a:r>
            <a:r>
              <a:rPr lang="es-ES_tradnl" sz="2000" dirty="0"/>
              <a:t> se encargan de gestionar la conexión y todas las comunicaciones con la </a:t>
            </a:r>
            <a:r>
              <a:rPr lang="es-ES_tradnl" sz="2000" dirty="0" smtClean="0"/>
              <a:t>BD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Necesitan </a:t>
            </a:r>
            <a:r>
              <a:rPr lang="es-ES_tradnl" sz="2000" dirty="0"/>
              <a:t>conocer los </a:t>
            </a:r>
            <a:r>
              <a:rPr lang="es-ES_tradnl" sz="2000" dirty="0" smtClean="0"/>
              <a:t>controladores </a:t>
            </a:r>
            <a:r>
              <a:rPr lang="es-ES_tradnl" sz="2000" dirty="0"/>
              <a:t>específicos para las BD que se vayan a </a:t>
            </a:r>
            <a:r>
              <a:rPr lang="es-ES_tradnl" sz="2000" dirty="0" smtClean="0"/>
              <a:t>utilizar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El </a:t>
            </a:r>
            <a:r>
              <a:rPr lang="es-ES_tradnl" dirty="0"/>
              <a:t>controlador se puede registran con el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loader</a:t>
            </a:r>
            <a:r>
              <a:rPr lang="es-ES_tradnl" dirty="0"/>
              <a:t> de </a:t>
            </a:r>
            <a:r>
              <a:rPr lang="es-ES_tradnl" dirty="0" smtClean="0"/>
              <a:t>Java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 </a:t>
            </a:r>
            <a:r>
              <a:rPr lang="es-ES_tradnl" sz="2000" dirty="0"/>
              <a:t>La clase a cargar viene dada en la documentación del controlador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36" y="4209472"/>
            <a:ext cx="6256114" cy="148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6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Establecimiento de conexión con la BD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_tradnl" dirty="0" smtClean="0"/>
              <a:t>Los </a:t>
            </a:r>
            <a:r>
              <a:rPr lang="es-ES_tradnl" dirty="0"/>
              <a:t>controladores se identifican con un </a:t>
            </a:r>
            <a:r>
              <a:rPr lang="es-ES_tradnl" b="1" dirty="0"/>
              <a:t>URL JDBC</a:t>
            </a:r>
            <a:r>
              <a:rPr lang="es-ES_tradnl" dirty="0"/>
              <a:t> de la forma </a:t>
            </a:r>
            <a:r>
              <a:rPr lang="es-ES_tradnl" b="1" dirty="0" err="1"/>
              <a:t>jdbc:subprotocolo:localizadorBD</a:t>
            </a:r>
            <a:r>
              <a:rPr lang="es-ES_tradnl" dirty="0"/>
              <a:t> </a:t>
            </a:r>
            <a:endParaRPr lang="es-ES_tradnl" dirty="0" smtClean="0"/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El </a:t>
            </a:r>
            <a:r>
              <a:rPr lang="es-ES_tradnl" sz="2000" dirty="0" err="1"/>
              <a:t>subprotocolo</a:t>
            </a:r>
            <a:r>
              <a:rPr lang="es-ES_tradnl" sz="2000" dirty="0"/>
              <a:t> indica el tipo de base de datos específico </a:t>
            </a:r>
            <a:r>
              <a:rPr lang="es-ES_tradnl" sz="2000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El </a:t>
            </a:r>
            <a:r>
              <a:rPr lang="es-ES_tradnl" sz="2000" dirty="0"/>
              <a:t>localizador permite referenciar de forma única una BD </a:t>
            </a:r>
            <a:endParaRPr lang="es-ES_tradnl" sz="2000" dirty="0" smtClean="0"/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Host </a:t>
            </a:r>
            <a:r>
              <a:rPr lang="es-ES_tradnl" sz="2000" dirty="0"/>
              <a:t>y opcionalmente puerto </a:t>
            </a:r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Nombre </a:t>
            </a:r>
            <a:r>
              <a:rPr lang="es-ES_tradnl" sz="2000" dirty="0"/>
              <a:t>de la base de </a:t>
            </a:r>
            <a:r>
              <a:rPr lang="es-ES_tradnl" sz="2000" dirty="0" smtClean="0"/>
              <a:t>datos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conexión a la BD se hace con el método </a:t>
            </a:r>
            <a:r>
              <a:rPr lang="es-ES_tradnl" b="1" dirty="0" err="1"/>
              <a:t>getConnection</a:t>
            </a:r>
            <a:r>
              <a:rPr lang="es-ES_tradnl" b="1" dirty="0"/>
              <a:t>() </a:t>
            </a:r>
          </a:p>
          <a:p>
            <a:pPr lvl="1">
              <a:buFont typeface="Arial" charset="0"/>
              <a:buChar char="•"/>
            </a:pPr>
            <a:r>
              <a:rPr lang="es-ES_tradnl" sz="16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s-ES_tradnl" sz="16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Connection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getConnection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s-ES_tradnl" sz="16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>
              <a:buFont typeface="Arial" charset="0"/>
              <a:buChar char="•"/>
            </a:pPr>
            <a:r>
              <a:rPr lang="es-ES_tradnl" sz="16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s-ES_tradnl" sz="16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Connection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getConnection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user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password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lvl="1">
              <a:buFont typeface="Arial" charset="0"/>
              <a:buChar char="•"/>
            </a:pPr>
            <a:r>
              <a:rPr lang="es-ES_tradnl" sz="16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s-ES_tradnl" sz="16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Connection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getConnection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info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Todos </a:t>
            </a:r>
            <a:r>
              <a:rPr lang="es-ES_tradnl" sz="2000" dirty="0"/>
              <a:t>pueden lanzar la excepción </a:t>
            </a:r>
            <a:r>
              <a:rPr lang="es-ES_tradnl" sz="2000" dirty="0" err="1"/>
              <a:t>SQLException</a:t>
            </a:r>
            <a:endParaRPr lang="es-ES_tradnl" sz="2000" dirty="0" smtClean="0"/>
          </a:p>
        </p:txBody>
      </p:sp>
    </p:spTree>
    <p:extLst>
      <p:ext uri="{BB962C8B-B14F-4D97-AF65-F5344CB8AC3E}">
        <p14:creationId xmlns:p14="http://schemas.microsoft.com/office/powerpoint/2010/main" val="171349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Establecimiento de conexión con la BD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13" y="2707698"/>
            <a:ext cx="5783890" cy="1656484"/>
          </a:xfrm>
        </p:spPr>
      </p:pic>
    </p:spTree>
    <p:extLst>
      <p:ext uri="{BB962C8B-B14F-4D97-AF65-F5344CB8AC3E}">
        <p14:creationId xmlns:p14="http://schemas.microsoft.com/office/powerpoint/2010/main" val="142867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Crear y ejecutar operaciones en la BD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6521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s-ES_tradnl" sz="1800" b="1" dirty="0" err="1"/>
              <a:t>Statement</a:t>
            </a:r>
            <a:r>
              <a:rPr lang="es-ES_tradnl" sz="1800" b="1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Encapsula </a:t>
            </a:r>
            <a:r>
              <a:rPr lang="es-ES_tradnl" dirty="0"/>
              <a:t>las instrucciones SQL a la BD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Se </a:t>
            </a:r>
            <a:r>
              <a:rPr lang="es-ES_tradnl" dirty="0"/>
              <a:t>crea a partir de la conexión 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instruccion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b="1" dirty="0" err="1"/>
              <a:t>conexion.createStatement</a:t>
            </a:r>
            <a:r>
              <a:rPr lang="es-ES_tradnl" b="1" dirty="0"/>
              <a:t>()</a:t>
            </a:r>
            <a:r>
              <a:rPr lang="es-ES_tradnl" dirty="0"/>
              <a:t>;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Métodos </a:t>
            </a:r>
          </a:p>
          <a:p>
            <a:pPr lvl="2">
              <a:buFont typeface="Arial" charset="0"/>
              <a:buChar char="•"/>
            </a:pPr>
            <a:r>
              <a:rPr lang="es-ES_tradnl" sz="1800" b="1" dirty="0" err="1" smtClean="0"/>
              <a:t>executeQuery</a:t>
            </a:r>
            <a:r>
              <a:rPr lang="es-ES_tradnl" sz="1800" dirty="0" smtClean="0"/>
              <a:t>(</a:t>
            </a:r>
            <a:r>
              <a:rPr lang="es-ES_tradnl" sz="1800" dirty="0" err="1" smtClean="0"/>
              <a:t>String</a:t>
            </a:r>
            <a:r>
              <a:rPr lang="es-ES_tradnl" sz="1800" dirty="0" smtClean="0"/>
              <a:t> </a:t>
            </a:r>
            <a:r>
              <a:rPr lang="es-ES_tradnl" sz="1800" dirty="0" err="1"/>
              <a:t>sql</a:t>
            </a:r>
            <a:r>
              <a:rPr lang="es-ES_tradnl" sz="1800" dirty="0"/>
              <a:t>) </a:t>
            </a:r>
          </a:p>
          <a:p>
            <a:pPr lvl="3">
              <a:buFont typeface="Arial" charset="0"/>
              <a:buChar char="•"/>
            </a:pPr>
            <a:r>
              <a:rPr lang="es-ES_tradnl" sz="1800" dirty="0" smtClean="0"/>
              <a:t>Ejecución </a:t>
            </a:r>
            <a:r>
              <a:rPr lang="es-ES_tradnl" sz="1800" dirty="0"/>
              <a:t>de consultas: SELECT </a:t>
            </a:r>
          </a:p>
          <a:p>
            <a:pPr lvl="3">
              <a:buFont typeface="Arial" charset="0"/>
              <a:buChar char="•"/>
            </a:pPr>
            <a:r>
              <a:rPr lang="es-ES_tradnl" sz="1800" dirty="0" smtClean="0"/>
              <a:t>Devuelve </a:t>
            </a:r>
            <a:r>
              <a:rPr lang="es-ES_tradnl" sz="1800" dirty="0"/>
              <a:t>un objeto </a:t>
            </a:r>
            <a:r>
              <a:rPr lang="es-ES_tradnl" sz="1800" dirty="0" err="1"/>
              <a:t>ResultSet</a:t>
            </a:r>
            <a:r>
              <a:rPr lang="es-ES_tradnl" sz="1800" dirty="0"/>
              <a:t> </a:t>
            </a:r>
          </a:p>
          <a:p>
            <a:pPr lvl="2">
              <a:buFont typeface="Arial" charset="0"/>
              <a:buChar char="•"/>
            </a:pPr>
            <a:r>
              <a:rPr lang="es-ES_tradnl" sz="1800" b="1" dirty="0" err="1" smtClean="0"/>
              <a:t>executeUpdate</a:t>
            </a:r>
            <a:r>
              <a:rPr lang="es-ES_tradnl" sz="1800" dirty="0" smtClean="0"/>
              <a:t>(</a:t>
            </a:r>
            <a:r>
              <a:rPr lang="es-ES_tradnl" sz="1800" dirty="0" err="1" smtClean="0"/>
              <a:t>String</a:t>
            </a:r>
            <a:r>
              <a:rPr lang="es-ES_tradnl" sz="1800" dirty="0" smtClean="0"/>
              <a:t> </a:t>
            </a:r>
            <a:r>
              <a:rPr lang="es-ES_tradnl" sz="1800" dirty="0" err="1"/>
              <a:t>sql</a:t>
            </a:r>
            <a:r>
              <a:rPr lang="es-ES_tradnl" sz="1800" dirty="0"/>
              <a:t>) </a:t>
            </a:r>
          </a:p>
          <a:p>
            <a:pPr lvl="3">
              <a:buFont typeface="Arial" charset="0"/>
              <a:buChar char="•"/>
            </a:pPr>
            <a:r>
              <a:rPr lang="es-ES_tradnl" sz="1800" dirty="0" smtClean="0"/>
              <a:t>Modificaciones </a:t>
            </a:r>
            <a:r>
              <a:rPr lang="es-ES_tradnl" sz="1800" dirty="0"/>
              <a:t>en la BD: INSERT, UPDATE, </a:t>
            </a:r>
            <a:r>
              <a:rPr lang="es-ES_tradnl" sz="1800" dirty="0" smtClean="0"/>
              <a:t>DELETE</a:t>
            </a:r>
          </a:p>
          <a:p>
            <a:pPr lvl="3">
              <a:buFont typeface="Arial" charset="0"/>
              <a:buChar char="•"/>
            </a:pPr>
            <a:r>
              <a:rPr lang="es-ES_tradnl" sz="1800" dirty="0" smtClean="0"/>
              <a:t> </a:t>
            </a:r>
            <a:r>
              <a:rPr lang="es-ES_tradnl" sz="1800" dirty="0"/>
              <a:t>Devuelve el número de columnas afectadas </a:t>
            </a:r>
          </a:p>
          <a:p>
            <a:pPr lvl="2">
              <a:buFont typeface="Arial" charset="0"/>
              <a:buChar char="•"/>
            </a:pPr>
            <a:r>
              <a:rPr lang="es-ES_tradnl" sz="1800" b="1" dirty="0" err="1" smtClean="0"/>
              <a:t>execute</a:t>
            </a:r>
            <a:r>
              <a:rPr lang="es-ES_tradnl" sz="1800" dirty="0" smtClean="0"/>
              <a:t>(</a:t>
            </a:r>
            <a:r>
              <a:rPr lang="es-ES_tradnl" sz="1800" dirty="0" err="1" smtClean="0"/>
              <a:t>String</a:t>
            </a:r>
            <a:r>
              <a:rPr lang="es-ES_tradnl" sz="1800" dirty="0" smtClean="0"/>
              <a:t> </a:t>
            </a:r>
            <a:r>
              <a:rPr lang="es-ES_tradnl" sz="1800" dirty="0" err="1"/>
              <a:t>sql</a:t>
            </a:r>
            <a:r>
              <a:rPr lang="es-ES_tradnl" sz="1800" dirty="0"/>
              <a:t>) </a:t>
            </a:r>
          </a:p>
          <a:p>
            <a:pPr lvl="3">
              <a:buFont typeface="Arial" charset="0"/>
              <a:buChar char="•"/>
            </a:pPr>
            <a:r>
              <a:rPr lang="es-ES_tradnl" sz="1800" dirty="0" smtClean="0"/>
              <a:t>Ejecución </a:t>
            </a:r>
            <a:r>
              <a:rPr lang="es-ES_tradnl" sz="1800" dirty="0"/>
              <a:t>de instrucciones que pueden devolver varios conjuntos de resultados </a:t>
            </a:r>
          </a:p>
          <a:p>
            <a:pPr lvl="3">
              <a:buFont typeface="Arial" charset="0"/>
              <a:buChar char="•"/>
            </a:pPr>
            <a:r>
              <a:rPr lang="es-ES_tradnl" sz="1800" dirty="0" smtClean="0"/>
              <a:t>Requiere </a:t>
            </a:r>
            <a:r>
              <a:rPr lang="es-ES_tradnl" sz="1800" dirty="0"/>
              <a:t>usar luego </a:t>
            </a:r>
            <a:r>
              <a:rPr lang="es-ES_tradnl" sz="1800" dirty="0" err="1"/>
              <a:t>getResultSet</a:t>
            </a:r>
            <a:r>
              <a:rPr lang="es-ES_tradnl" sz="1800" dirty="0"/>
              <a:t>() o </a:t>
            </a:r>
            <a:r>
              <a:rPr lang="es-ES_tradnl" sz="1800" dirty="0" err="1"/>
              <a:t>getUpdateCount</a:t>
            </a:r>
            <a:r>
              <a:rPr lang="es-ES_tradnl" sz="1800" dirty="0"/>
              <a:t>() para recupera</a:t>
            </a:r>
          </a:p>
        </p:txBody>
      </p:sp>
    </p:spTree>
    <p:extLst>
      <p:ext uri="{BB962C8B-B14F-4D97-AF65-F5344CB8AC3E}">
        <p14:creationId xmlns:p14="http://schemas.microsoft.com/office/powerpoint/2010/main" val="70338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Crear y ejecutar operaciones en la BD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2776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s-ES_tradnl" sz="1800" dirty="0" err="1"/>
              <a:t>ResultSet</a:t>
            </a:r>
            <a:r>
              <a:rPr lang="es-ES_tradnl" sz="1800" dirty="0"/>
              <a:t> </a:t>
            </a:r>
            <a:r>
              <a:rPr lang="es-ES_tradnl" sz="1800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sz="1600" dirty="0" smtClean="0"/>
              <a:t>Encapsula </a:t>
            </a:r>
            <a:r>
              <a:rPr lang="es-ES_tradnl" sz="1600" dirty="0"/>
              <a:t>el conjunto de resultados </a:t>
            </a:r>
          </a:p>
          <a:p>
            <a:pPr lvl="1">
              <a:buFont typeface="Arial" charset="0"/>
              <a:buChar char="•"/>
            </a:pPr>
            <a:r>
              <a:rPr lang="es-ES_tradnl" sz="1600" dirty="0" smtClean="0"/>
              <a:t>Para </a:t>
            </a:r>
            <a:r>
              <a:rPr lang="es-ES_tradnl" sz="1600" dirty="0"/>
              <a:t>obtener el valor de cada campo hay que usar el método </a:t>
            </a:r>
            <a:r>
              <a:rPr lang="es-ES_tradnl" sz="1600" dirty="0" err="1"/>
              <a:t>getX</a:t>
            </a:r>
            <a:r>
              <a:rPr lang="es-ES_tradnl" sz="1600" dirty="0"/>
              <a:t>("campo") correspondiente al tipo del valor SQL: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getInt</a:t>
            </a:r>
            <a:r>
              <a:rPr lang="es-ES_tradnl" sz="1200" dirty="0"/>
              <a:t> </a:t>
            </a:r>
            <a:r>
              <a:rPr lang="es-ES_tradnl" sz="1200" dirty="0" smtClean="0"/>
              <a:t>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INTEGER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getLong</a:t>
            </a:r>
            <a:r>
              <a:rPr lang="es-ES_tradnl" sz="1200" dirty="0"/>
              <a:t> </a:t>
            </a:r>
            <a:r>
              <a:rPr lang="es-ES_tradnl" sz="1200" dirty="0" smtClean="0"/>
              <a:t>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BIG INT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getFloat</a:t>
            </a:r>
            <a:r>
              <a:rPr lang="es-ES_tradnl" sz="1200" dirty="0" smtClean="0"/>
              <a:t>	 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REAL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getDouble</a:t>
            </a:r>
            <a:r>
              <a:rPr lang="es-ES_tradnl" sz="1200" dirty="0" smtClean="0"/>
              <a:t> 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FLOAT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getBignum</a:t>
            </a:r>
            <a:r>
              <a:rPr lang="es-ES_tradnl" sz="1200" dirty="0"/>
              <a:t> </a:t>
            </a:r>
            <a:r>
              <a:rPr lang="es-ES_tradnl" sz="1200" dirty="0" smtClean="0"/>
              <a:t>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DECIMAL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getBoolean</a:t>
            </a:r>
            <a:r>
              <a:rPr lang="es-ES_tradnl" sz="1200" dirty="0" smtClean="0"/>
              <a:t> 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BIT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getString</a:t>
            </a:r>
            <a:r>
              <a:rPr lang="es-ES_tradnl" sz="1200" dirty="0" smtClean="0"/>
              <a:t> 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VARCHAR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getString</a:t>
            </a:r>
            <a:r>
              <a:rPr lang="es-ES_tradnl" sz="1200" dirty="0" smtClean="0"/>
              <a:t> 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CHAR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getDate</a:t>
            </a:r>
            <a:r>
              <a:rPr lang="es-ES_tradnl" sz="1200" dirty="0" smtClean="0"/>
              <a:t> 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DATE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getTime</a:t>
            </a:r>
            <a:r>
              <a:rPr lang="es-ES_tradnl" sz="1200" dirty="0" smtClean="0"/>
              <a:t> 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TIME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getTimesstamp</a:t>
            </a:r>
            <a:r>
              <a:rPr lang="es-ES_tradnl" sz="1200" dirty="0" smtClean="0"/>
              <a:t> 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TIME STAMP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err="1" smtClean="0"/>
              <a:t>getObject</a:t>
            </a:r>
            <a:r>
              <a:rPr lang="es-ES_tradnl" sz="1200" dirty="0" smtClean="0"/>
              <a:t> 	</a:t>
            </a:r>
            <a:r>
              <a:rPr lang="es-ES_tradnl" sz="1200" dirty="0" smtClean="0">
                <a:sym typeface="Wingdings"/>
              </a:rPr>
              <a:t></a:t>
            </a:r>
            <a:r>
              <a:rPr lang="es-ES_tradnl" sz="1200" dirty="0" smtClean="0"/>
              <a:t> </a:t>
            </a:r>
            <a:r>
              <a:rPr lang="es-ES_tradnl" sz="1200" dirty="0"/>
              <a:t>cualquier otro tipo </a:t>
            </a:r>
          </a:p>
          <a:p>
            <a:pPr lvl="1">
              <a:buFont typeface="Arial" charset="0"/>
              <a:buChar char="•"/>
            </a:pPr>
            <a:r>
              <a:rPr lang="es-ES_tradnl" sz="1600" dirty="0" smtClean="0"/>
              <a:t>Para </a:t>
            </a:r>
            <a:r>
              <a:rPr lang="es-ES_tradnl" sz="1600" dirty="0"/>
              <a:t>pasar al siguiente registro se usa el método </a:t>
            </a:r>
            <a:r>
              <a:rPr lang="es-ES_tradnl" sz="1600" dirty="0" err="1"/>
              <a:t>next</a:t>
            </a:r>
            <a:r>
              <a:rPr lang="es-ES_tradnl" sz="1600" dirty="0"/>
              <a:t>() </a:t>
            </a:r>
          </a:p>
          <a:p>
            <a:pPr lvl="2">
              <a:buFont typeface="Arial" charset="0"/>
              <a:buChar char="•"/>
            </a:pPr>
            <a:r>
              <a:rPr lang="es-ES_tradnl" sz="1200" dirty="0" smtClean="0"/>
              <a:t>Devuelve </a:t>
            </a:r>
            <a:r>
              <a:rPr lang="es-ES_tradnl" sz="1200" dirty="0"/>
              <a:t>false cuando no hay más registros</a:t>
            </a:r>
          </a:p>
        </p:txBody>
      </p:sp>
    </p:spTree>
    <p:extLst>
      <p:ext uri="{BB962C8B-B14F-4D97-AF65-F5344CB8AC3E}">
        <p14:creationId xmlns:p14="http://schemas.microsoft.com/office/powerpoint/2010/main" val="69553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Crear y ejecutar operaciones en la BD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3" y="2143124"/>
            <a:ext cx="7781926" cy="3537239"/>
          </a:xfrm>
        </p:spPr>
      </p:pic>
    </p:spTree>
    <p:extLst>
      <p:ext uri="{BB962C8B-B14F-4D97-AF65-F5344CB8AC3E}">
        <p14:creationId xmlns:p14="http://schemas.microsoft.com/office/powerpoint/2010/main" val="155831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Crear y ejecutar operaciones en la BD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652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_tradnl" b="1" dirty="0" err="1" smtClean="0"/>
              <a:t>ResultSet</a:t>
            </a:r>
            <a:r>
              <a:rPr lang="es-ES_tradnl" b="1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Por </a:t>
            </a:r>
            <a:r>
              <a:rPr lang="es-ES_tradnl" dirty="0"/>
              <a:t>defecto solo se puede recorrer hacia delante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Se </a:t>
            </a:r>
            <a:r>
              <a:rPr lang="es-ES_tradnl" dirty="0"/>
              <a:t>pueden prever otras formas de utilizarlo al crear el objeto </a:t>
            </a:r>
            <a:r>
              <a:rPr lang="es-ES_tradnl" dirty="0" err="1"/>
              <a:t>Statement</a:t>
            </a:r>
            <a:r>
              <a:rPr lang="es-ES_tradnl" dirty="0"/>
              <a:t>: 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16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createStatement</a:t>
            </a:r>
            <a:r>
              <a:rPr lang="es-ES_tradnl" sz="16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16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s-ES_tradnl" sz="16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resultSetType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6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resultSetConcurrency</a:t>
            </a:r>
            <a:r>
              <a:rPr lang="es-ES_tradnl" sz="16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resultSetType</a:t>
            </a:r>
            <a:r>
              <a:rPr lang="es-ES_tradnl" dirty="0"/>
              <a:t>: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TYPE_FORWARD_ONLY</a:t>
            </a:r>
            <a:r>
              <a:rPr lang="es-ES_tradnl" dirty="0"/>
              <a:t>: sólo hacia delante con </a:t>
            </a:r>
            <a:r>
              <a:rPr lang="es-ES_tradnl" dirty="0" err="1"/>
              <a:t>next</a:t>
            </a:r>
            <a:r>
              <a:rPr lang="es-ES_tradnl" dirty="0"/>
              <a:t>()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TYPE_SCROLL_INSENSITIVE</a:t>
            </a:r>
            <a:r>
              <a:rPr lang="es-ES_tradnl" dirty="0"/>
              <a:t>: métodos de posicionamiento habilitados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TYPE_SCROLL_SENSITIVE</a:t>
            </a:r>
            <a:r>
              <a:rPr lang="es-ES_tradnl" dirty="0"/>
              <a:t>: métodos de posicionamiento habilitados pero sensible a las operaciones que se puedan hacer a los datos del </a:t>
            </a:r>
            <a:r>
              <a:rPr lang="es-ES_tradnl" dirty="0" err="1"/>
              <a:t>ResultSet</a:t>
            </a:r>
            <a:r>
              <a:rPr lang="es-ES_tradnl" dirty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Movimiento </a:t>
            </a:r>
            <a:r>
              <a:rPr lang="es-ES_tradnl" dirty="0"/>
              <a:t>hacia atrás: </a:t>
            </a:r>
            <a:r>
              <a:rPr lang="es-ES_tradnl" dirty="0" err="1"/>
              <a:t>afterLast</a:t>
            </a:r>
            <a:r>
              <a:rPr lang="es-ES_tradnl" dirty="0"/>
              <a:t>(), </a:t>
            </a:r>
            <a:r>
              <a:rPr lang="es-ES_tradnl" dirty="0" err="1"/>
              <a:t>previous</a:t>
            </a:r>
            <a:r>
              <a:rPr lang="es-ES_tradnl" dirty="0"/>
              <a:t>()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Posicionamiento </a:t>
            </a:r>
            <a:r>
              <a:rPr lang="es-ES_tradnl" dirty="0"/>
              <a:t>absoluto: </a:t>
            </a:r>
            <a:r>
              <a:rPr lang="es-ES_tradnl" dirty="0" err="1"/>
              <a:t>first</a:t>
            </a:r>
            <a:r>
              <a:rPr lang="es-ES_tradnl" dirty="0"/>
              <a:t>(), </a:t>
            </a:r>
            <a:r>
              <a:rPr lang="es-ES_tradnl" dirty="0" err="1"/>
              <a:t>last</a:t>
            </a:r>
            <a:r>
              <a:rPr lang="es-ES_tradnl" dirty="0"/>
              <a:t>(), </a:t>
            </a:r>
            <a:r>
              <a:rPr lang="es-ES_tradnl" dirty="0" err="1"/>
              <a:t>absolute</a:t>
            </a:r>
            <a:r>
              <a:rPr lang="es-ES_tradnl" dirty="0"/>
              <a:t>(</a:t>
            </a:r>
            <a:r>
              <a:rPr lang="es-ES_tradnl" dirty="0" err="1"/>
              <a:t>numFila</a:t>
            </a:r>
            <a:r>
              <a:rPr lang="es-ES_tradnl" dirty="0"/>
              <a:t>)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Posicionamiento </a:t>
            </a:r>
            <a:r>
              <a:rPr lang="es-ES_tradnl" dirty="0"/>
              <a:t>relativo: </a:t>
            </a:r>
            <a:r>
              <a:rPr lang="es-ES_tradnl" dirty="0" err="1"/>
              <a:t>relative</a:t>
            </a:r>
            <a:r>
              <a:rPr lang="es-ES_tradnl" dirty="0"/>
              <a:t>(</a:t>
            </a:r>
            <a:r>
              <a:rPr lang="es-ES_tradnl" dirty="0" err="1"/>
              <a:t>num</a:t>
            </a:r>
            <a:r>
              <a:rPr lang="es-ES_tradnl" dirty="0"/>
              <a:t>)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Recupera </a:t>
            </a:r>
            <a:r>
              <a:rPr lang="es-ES_tradnl" dirty="0"/>
              <a:t>fila actual: </a:t>
            </a:r>
            <a:r>
              <a:rPr lang="es-ES_tradnl" dirty="0" err="1"/>
              <a:t>getRow</a:t>
            </a:r>
            <a:r>
              <a:rPr lang="es-ES_tradnl" dirty="0"/>
              <a:t>()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resultSetConcurrency</a:t>
            </a:r>
            <a:r>
              <a:rPr lang="es-ES_tradnl" dirty="0" smtClean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dirty="0" err="1" smtClean="0"/>
              <a:t>ResultSet.CONCUR_READ_ONLY</a:t>
            </a:r>
            <a:r>
              <a:rPr lang="es-ES_tradnl" dirty="0"/>
              <a:t>: El objeto </a:t>
            </a:r>
            <a:r>
              <a:rPr lang="es-ES_tradnl" dirty="0" err="1"/>
              <a:t>ResultSet</a:t>
            </a:r>
            <a:r>
              <a:rPr lang="es-ES_tradnl" dirty="0"/>
              <a:t> no se puede modificar </a:t>
            </a:r>
          </a:p>
          <a:p>
            <a:pPr lvl="3">
              <a:buFont typeface="Arial" charset="0"/>
              <a:buChar char="•"/>
            </a:pPr>
            <a:r>
              <a:rPr lang="es-ES_tradnl" dirty="0" err="1" smtClean="0"/>
              <a:t>ResultSet.CONCUR_UPDATABLE</a:t>
            </a:r>
            <a:r>
              <a:rPr lang="es-ES_tradnl" dirty="0"/>
              <a:t>: El objeto </a:t>
            </a:r>
            <a:r>
              <a:rPr lang="es-ES_tradnl" dirty="0" err="1"/>
              <a:t>ResultSet</a:t>
            </a:r>
            <a:r>
              <a:rPr lang="es-ES_tradnl" dirty="0"/>
              <a:t> se puede modificar</a:t>
            </a:r>
          </a:p>
        </p:txBody>
      </p:sp>
    </p:spTree>
    <p:extLst>
      <p:ext uri="{BB962C8B-B14F-4D97-AF65-F5344CB8AC3E}">
        <p14:creationId xmlns:p14="http://schemas.microsoft.com/office/powerpoint/2010/main" val="95833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Crear y ejecutar operaciones en la BD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s-ES_tradnl" b="1" dirty="0" err="1" smtClean="0"/>
              <a:t>ResultSetMetaData</a:t>
            </a:r>
            <a:r>
              <a:rPr lang="es-ES_tradnl" b="1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Permite </a:t>
            </a:r>
            <a:r>
              <a:rPr lang="es-ES_tradnl" dirty="0"/>
              <a:t>obtener información </a:t>
            </a:r>
            <a:r>
              <a:rPr lang="es-ES_tradnl" dirty="0" smtClean="0"/>
              <a:t>sobre </a:t>
            </a:r>
            <a:r>
              <a:rPr lang="es-ES_tradnl" dirty="0"/>
              <a:t>un </a:t>
            </a:r>
            <a:r>
              <a:rPr lang="es-ES_tradnl" dirty="0" err="1"/>
              <a:t>ResultSet</a:t>
            </a:r>
            <a:r>
              <a:rPr lang="es-ES_tradnl" dirty="0"/>
              <a:t>: </a:t>
            </a:r>
            <a:r>
              <a:rPr lang="es-ES_tradnl" dirty="0" smtClean="0"/>
              <a:t>metadatos</a:t>
            </a:r>
          </a:p>
          <a:p>
            <a:pPr marL="201168" lvl="1" indent="0">
              <a:buNone/>
            </a:pPr>
            <a:endParaRPr lang="es-ES_tradnl" dirty="0" smtClean="0"/>
          </a:p>
          <a:p>
            <a:pPr marL="201168" lvl="1" indent="0">
              <a:buNone/>
            </a:pP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2626592"/>
            <a:ext cx="7289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3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Crear y ejecutar operaciones en la BD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s-ES_tradnl" dirty="0"/>
              <a:t>Se pueden consultar de forma genérica los </a:t>
            </a:r>
            <a:r>
              <a:rPr lang="es-ES_tradnl" dirty="0" smtClean="0"/>
              <a:t>resultados </a:t>
            </a:r>
            <a:r>
              <a:rPr lang="es-ES_tradnl" dirty="0"/>
              <a:t>sin conocer su estructura </a:t>
            </a:r>
            <a:r>
              <a:rPr lang="es-ES_tradnl" dirty="0" smtClean="0"/>
              <a:t>previamente.</a:t>
            </a:r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36" y="2310785"/>
            <a:ext cx="6366894" cy="3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5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JDBC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3724102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dirty="0" smtClean="0"/>
              <a:t>Java </a:t>
            </a:r>
            <a:r>
              <a:rPr lang="es-ES_tradnl" dirty="0" err="1"/>
              <a:t>Database</a:t>
            </a:r>
            <a:r>
              <a:rPr lang="es-ES_tradnl" dirty="0"/>
              <a:t> </a:t>
            </a:r>
            <a:r>
              <a:rPr lang="es-ES_tradnl" dirty="0" err="1"/>
              <a:t>Connectivity</a:t>
            </a:r>
            <a:r>
              <a:rPr lang="es-ES_tradnl" dirty="0"/>
              <a:t> </a:t>
            </a:r>
            <a:endParaRPr lang="es-ES_tradnl" dirty="0" smtClean="0"/>
          </a:p>
          <a:p>
            <a:pPr lvl="1" algn="just">
              <a:buFont typeface="Arial" charset="0"/>
              <a:buChar char="•"/>
            </a:pPr>
            <a:r>
              <a:rPr lang="es-ES_tradnl" sz="2000" dirty="0" smtClean="0"/>
              <a:t>API </a:t>
            </a:r>
            <a:r>
              <a:rPr lang="es-ES_tradnl" sz="2000" dirty="0"/>
              <a:t>Java para conectar las aplicaciones a bases de datos </a:t>
            </a:r>
            <a:endParaRPr lang="es-ES_tradnl" sz="2000" dirty="0" smtClean="0"/>
          </a:p>
          <a:p>
            <a:pPr lvl="1" algn="just">
              <a:buFont typeface="Arial" charset="0"/>
              <a:buChar char="•"/>
            </a:pPr>
            <a:r>
              <a:rPr lang="es-ES_tradnl" sz="2000" dirty="0" smtClean="0"/>
              <a:t>Arquitectura </a:t>
            </a:r>
            <a:r>
              <a:rPr lang="es-ES_tradnl" sz="2000" dirty="0"/>
              <a:t>modular </a:t>
            </a:r>
            <a:endParaRPr lang="es-ES_tradnl" sz="2000" dirty="0" smtClean="0"/>
          </a:p>
          <a:p>
            <a:pPr lvl="2" algn="just">
              <a:buFont typeface="Arial" charset="0"/>
              <a:buChar char="•"/>
            </a:pPr>
            <a:r>
              <a:rPr lang="es-ES_tradnl" sz="2000" dirty="0" smtClean="0"/>
              <a:t>La </a:t>
            </a:r>
            <a:r>
              <a:rPr lang="es-ES_tradnl" sz="2000" dirty="0"/>
              <a:t>misma interfaz para distintos tipos de bases de datos </a:t>
            </a:r>
            <a:endParaRPr lang="es-ES_tradnl" sz="2000" dirty="0" smtClean="0"/>
          </a:p>
          <a:p>
            <a:pPr lvl="2" algn="just">
              <a:buFont typeface="Arial" charset="0"/>
              <a:buChar char="•"/>
            </a:pPr>
            <a:r>
              <a:rPr lang="es-ES_tradnl" sz="2000" dirty="0" smtClean="0"/>
              <a:t>Implementa </a:t>
            </a:r>
            <a:r>
              <a:rPr lang="es-ES_tradnl" sz="2000" dirty="0"/>
              <a:t>un gestor de drivers de bases de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463" y="1737360"/>
            <a:ext cx="6527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Instrucciones preparadas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663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s-ES_tradnl" b="1" dirty="0" err="1"/>
              <a:t>PreparedStatement</a:t>
            </a:r>
            <a:r>
              <a:rPr lang="es-ES_tradnl" b="1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Cuando </a:t>
            </a:r>
            <a:r>
              <a:rPr lang="es-ES_tradnl" dirty="0"/>
              <a:t>se van a ejecutar instrucciones repetidamente, se puede </a:t>
            </a:r>
            <a:r>
              <a:rPr lang="es-ES_tradnl" dirty="0" err="1"/>
              <a:t>precompilar</a:t>
            </a:r>
            <a:r>
              <a:rPr lang="es-ES_tradnl" dirty="0"/>
              <a:t> en la BD y ganar eficiencia </a:t>
            </a:r>
          </a:p>
          <a:p>
            <a:pPr lvl="1">
              <a:buFont typeface="Arial" charset="0"/>
              <a:buChar char="•"/>
            </a:pPr>
            <a:r>
              <a:rPr lang="es-ES_tradnl" dirty="0"/>
              <a:t>Primero se define el modelo de instrucción 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15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preparada </a:t>
            </a:r>
            <a:r>
              <a:rPr lang="es-ES_tradnl" sz="15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s-ES_tradnl" sz="15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5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s-ES_tradnl" sz="15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conexion.prepareStatement</a:t>
            </a:r>
            <a:r>
              <a:rPr lang="es-ES_tradnl" sz="15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("INSERT INTO clientes VALUES (?,?,?,?) ");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Cada </a:t>
            </a:r>
            <a:r>
              <a:rPr lang="es-ES_tradnl" dirty="0"/>
              <a:t>parámetro se representan con el símbolo de interrogación ? 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Luego </a:t>
            </a:r>
            <a:r>
              <a:rPr lang="es-ES_tradnl" dirty="0"/>
              <a:t>se puede utilizar repetidamente simplemente indicando los parámetros con métodos </a:t>
            </a:r>
            <a:r>
              <a:rPr lang="es-ES_tradnl" dirty="0" err="1"/>
              <a:t>setX</a:t>
            </a:r>
            <a:r>
              <a:rPr lang="es-ES_tradnl" dirty="0"/>
              <a:t>(posición, valor)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El </a:t>
            </a:r>
            <a:r>
              <a:rPr lang="es-ES_tradnl" dirty="0"/>
              <a:t>método depende del tipo de parámetro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posición comienza en </a:t>
            </a:r>
            <a:r>
              <a:rPr lang="es-ES_tradnl" dirty="0" smtClean="0"/>
              <a:t>1</a:t>
            </a:r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executeUpdate</a:t>
            </a:r>
            <a:r>
              <a:rPr lang="es-ES_tradnl" dirty="0" smtClean="0"/>
              <a:t> </a:t>
            </a:r>
            <a:r>
              <a:rPr lang="es-ES_tradnl" dirty="0"/>
              <a:t>devolverá la cantidad de elementos insertados </a:t>
            </a:r>
            <a:endParaRPr lang="es-ES_tradnl" dirty="0" smtClean="0"/>
          </a:p>
          <a:p>
            <a:pPr marL="292608" lvl="1" indent="0">
              <a:buNone/>
            </a:pPr>
            <a:r>
              <a:rPr lang="es-ES_tradnl" sz="17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ps.setString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(1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s-ES_tradnl" sz="17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nif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); 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s-ES_tradnl" sz="17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ps.setString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(2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nombre); 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s-ES_tradnl" sz="17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ps.setString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(3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s-ES_tradnl" sz="17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direccion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); 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s-ES_tradnl" sz="17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ps.setString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(4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email); 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s-ES_tradnl" sz="17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17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ps.executeUpdate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()!=1) 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s-ES_tradnl" sz="17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throw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s-ES_tradnl" sz="17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Exception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("Error en la Inserción");</a:t>
            </a:r>
          </a:p>
        </p:txBody>
      </p:sp>
    </p:spTree>
    <p:extLst>
      <p:ext uri="{BB962C8B-B14F-4D97-AF65-F5344CB8AC3E}">
        <p14:creationId xmlns:p14="http://schemas.microsoft.com/office/powerpoint/2010/main" val="175336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3502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s-ES_tradnl" b="1" dirty="0" err="1" smtClean="0"/>
              <a:t>SQLException</a:t>
            </a:r>
            <a:r>
              <a:rPr lang="es-ES_tradnl" b="1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Es </a:t>
            </a:r>
            <a:r>
              <a:rPr lang="es-ES_tradnl" dirty="0"/>
              <a:t>obligatorio capturar estas excepciones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Se </a:t>
            </a:r>
            <a:r>
              <a:rPr lang="es-ES_tradnl" dirty="0"/>
              <a:t>puede obtener información adicional sobre el error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getMessage</a:t>
            </a:r>
            <a:r>
              <a:rPr lang="es-ES_tradnl" dirty="0"/>
              <a:t>()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Mensaje </a:t>
            </a:r>
            <a:r>
              <a:rPr lang="es-ES_tradnl" dirty="0"/>
              <a:t>de error de la excepción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getSQLState</a:t>
            </a:r>
            <a:r>
              <a:rPr lang="es-ES_tradnl" dirty="0"/>
              <a:t>()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Texto </a:t>
            </a:r>
            <a:r>
              <a:rPr lang="es-ES_tradnl" dirty="0"/>
              <a:t>de </a:t>
            </a:r>
            <a:r>
              <a:rPr lang="es-ES_tradnl" dirty="0" err="1"/>
              <a:t>SQLstate</a:t>
            </a:r>
            <a:r>
              <a:rPr lang="es-ES_tradnl" dirty="0"/>
              <a:t> según la convención X/Open o SQL:2003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getErrorCode</a:t>
            </a:r>
            <a:r>
              <a:rPr lang="es-ES_tradnl" dirty="0" smtClean="0"/>
              <a:t>()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 </a:t>
            </a:r>
            <a:r>
              <a:rPr lang="es-ES_tradnl" dirty="0"/>
              <a:t>Código de error (entero) específico del vendedor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Hay </a:t>
            </a:r>
            <a:r>
              <a:rPr lang="es-ES_tradnl" dirty="0"/>
              <a:t>muchas subclases: </a:t>
            </a:r>
            <a:r>
              <a:rPr lang="es-ES_tradnl" dirty="0" err="1"/>
              <a:t>BatchUpdateException</a:t>
            </a:r>
            <a:r>
              <a:rPr lang="es-ES_tradnl" dirty="0"/>
              <a:t>, </a:t>
            </a:r>
            <a:r>
              <a:rPr lang="es-ES_tradnl" dirty="0" err="1"/>
              <a:t>RowSetWarning</a:t>
            </a:r>
            <a:r>
              <a:rPr lang="es-ES_tradnl" dirty="0"/>
              <a:t>, </a:t>
            </a:r>
            <a:r>
              <a:rPr lang="es-ES_tradnl" dirty="0" err="1"/>
              <a:t>SerialException</a:t>
            </a:r>
            <a:r>
              <a:rPr lang="es-ES_tradnl" dirty="0"/>
              <a:t>, </a:t>
            </a:r>
            <a:r>
              <a:rPr lang="es-ES_tradnl" dirty="0" err="1"/>
              <a:t>SQLClientInfoException</a:t>
            </a:r>
            <a:r>
              <a:rPr lang="es-ES_tradnl" dirty="0"/>
              <a:t>, </a:t>
            </a:r>
            <a:r>
              <a:rPr lang="es-ES_tradnl" dirty="0" err="1"/>
              <a:t>SQLNonTransientException</a:t>
            </a:r>
            <a:r>
              <a:rPr lang="es-ES_tradnl" dirty="0"/>
              <a:t>, </a:t>
            </a:r>
            <a:r>
              <a:rPr lang="es-ES_tradnl" dirty="0" err="1"/>
              <a:t>SQLRecoverableException</a:t>
            </a:r>
            <a:r>
              <a:rPr lang="es-ES_tradnl" dirty="0"/>
              <a:t>, </a:t>
            </a:r>
            <a:r>
              <a:rPr lang="es-ES_tradnl" dirty="0" err="1"/>
              <a:t>SQLTransientException</a:t>
            </a:r>
            <a:r>
              <a:rPr lang="es-ES_tradnl" dirty="0"/>
              <a:t>, </a:t>
            </a:r>
            <a:r>
              <a:rPr lang="es-ES_tradnl" dirty="0" err="1"/>
              <a:t>SQLWarning</a:t>
            </a:r>
            <a:r>
              <a:rPr lang="es-ES_tradnl" dirty="0"/>
              <a:t>, </a:t>
            </a:r>
            <a:r>
              <a:rPr lang="es-ES_tradnl" dirty="0" err="1"/>
              <a:t>SyncFactoryException</a:t>
            </a:r>
            <a:r>
              <a:rPr lang="es-ES_tradnl" dirty="0"/>
              <a:t>, </a:t>
            </a:r>
            <a:r>
              <a:rPr lang="es-ES_tradnl" dirty="0" err="1" smtClean="0"/>
              <a:t>SyncProviderException</a:t>
            </a:r>
            <a:r>
              <a:rPr lang="es-ES_tradnl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_tradnl" b="1" dirty="0" err="1" smtClean="0"/>
              <a:t>SQLWarning</a:t>
            </a:r>
            <a:r>
              <a:rPr lang="es-ES_tradnl" b="1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No </a:t>
            </a:r>
            <a:r>
              <a:rPr lang="es-ES_tradnl" dirty="0"/>
              <a:t>es obligatorio capturar estas excepciones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Errores </a:t>
            </a:r>
            <a:r>
              <a:rPr lang="es-ES_tradnl" dirty="0"/>
              <a:t>leves de objetos </a:t>
            </a:r>
            <a:r>
              <a:rPr lang="es-ES_tradnl" dirty="0" err="1"/>
              <a:t>Connection</a:t>
            </a:r>
            <a:r>
              <a:rPr lang="es-ES_tradnl" dirty="0"/>
              <a:t>, </a:t>
            </a:r>
            <a:r>
              <a:rPr lang="es-ES_tradnl" dirty="0" err="1"/>
              <a:t>Statement</a:t>
            </a:r>
            <a:r>
              <a:rPr lang="es-ES_tradnl" dirty="0"/>
              <a:t>, o </a:t>
            </a:r>
            <a:r>
              <a:rPr lang="es-ES_tradnl" dirty="0" err="1"/>
              <a:t>ResultSet</a:t>
            </a:r>
            <a:r>
              <a:rPr lang="es-ES_tradnl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b="1" dirty="0" err="1" smtClean="0"/>
              <a:t>DataTruncation</a:t>
            </a:r>
            <a:r>
              <a:rPr lang="es-ES_tradnl" b="1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Subclase </a:t>
            </a:r>
            <a:r>
              <a:rPr lang="es-ES_tradnl" dirty="0"/>
              <a:t>de </a:t>
            </a:r>
            <a:r>
              <a:rPr lang="es-ES_tradnl" dirty="0" err="1"/>
              <a:t>SQLWarning</a:t>
            </a:r>
            <a:r>
              <a:rPr lang="es-ES_tradnl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Avisos </a:t>
            </a:r>
            <a:r>
              <a:rPr lang="es-ES_tradnl" dirty="0"/>
              <a:t>de truncado de datos en operaciones de lectura o escritura</a:t>
            </a:r>
          </a:p>
        </p:txBody>
      </p:sp>
    </p:spTree>
    <p:extLst>
      <p:ext uri="{BB962C8B-B14F-4D97-AF65-F5344CB8AC3E}">
        <p14:creationId xmlns:p14="http://schemas.microsoft.com/office/powerpoint/2010/main" val="1785150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Liberar recursos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s-ES_tradnl" dirty="0" smtClean="0"/>
              <a:t>Normalmente </a:t>
            </a:r>
            <a:r>
              <a:rPr lang="es-ES_tradnl" dirty="0"/>
              <a:t>en la cláusula </a:t>
            </a:r>
            <a:r>
              <a:rPr lang="es-ES_tradnl" dirty="0" err="1"/>
              <a:t>finally</a:t>
            </a:r>
            <a:r>
              <a:rPr lang="es-ES_tradnl" dirty="0"/>
              <a:t> para asegurar que se ejecuta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Usando </a:t>
            </a:r>
            <a:r>
              <a:rPr lang="es-ES_tradnl" dirty="0"/>
              <a:t>el método </a:t>
            </a:r>
            <a:r>
              <a:rPr lang="es-ES_tradnl" dirty="0" err="1"/>
              <a:t>close</a:t>
            </a:r>
            <a:r>
              <a:rPr lang="es-ES_tradnl" dirty="0" smtClean="0"/>
              <a:t>()</a:t>
            </a:r>
          </a:p>
          <a:p>
            <a:pPr marL="201168" lvl="1" indent="0">
              <a:buNone/>
            </a:pP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2617353"/>
            <a:ext cx="6681482" cy="35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Transacciones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82776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s-ES_tradnl" dirty="0"/>
              <a:t>En entornos multiusuario (por ejemplo, para aplicaciones web) hay que controlar el acceso concurrente a la BD para evitar inconsistencias 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Transacción</a:t>
            </a:r>
            <a:r>
              <a:rPr lang="es-ES_tradnl" dirty="0"/>
              <a:t>: unidad de trabajo lógica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Un </a:t>
            </a:r>
            <a:r>
              <a:rPr lang="es-ES_tradnl" dirty="0"/>
              <a:t>conjunto de instrucciones sobre la BD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Si </a:t>
            </a:r>
            <a:r>
              <a:rPr lang="es-ES_tradnl" dirty="0"/>
              <a:t>algo va mal, hacer marcha atrás al estado </a:t>
            </a:r>
            <a:r>
              <a:rPr lang="es-ES_tradnl" dirty="0" smtClean="0"/>
              <a:t>anterior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Si </a:t>
            </a:r>
            <a:r>
              <a:rPr lang="es-ES_tradnl" dirty="0"/>
              <a:t>todo va bien, hacer efectivos los cambios 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interfaz </a:t>
            </a:r>
            <a:r>
              <a:rPr lang="es-ES_tradnl" dirty="0" err="1"/>
              <a:t>Connection</a:t>
            </a:r>
            <a:r>
              <a:rPr lang="es-ES_tradnl" dirty="0"/>
              <a:t> ofrece métodos para las transacciones </a:t>
            </a:r>
          </a:p>
          <a:p>
            <a:pPr lvl="1">
              <a:buFont typeface="Arial" charset="0"/>
              <a:buChar char="•"/>
            </a:pPr>
            <a:r>
              <a:rPr lang="es-ES_tradnl" b="1" dirty="0" err="1" smtClean="0"/>
              <a:t>commit</a:t>
            </a:r>
            <a:r>
              <a:rPr lang="es-ES_tradnl" dirty="0"/>
              <a:t>()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Hace </a:t>
            </a:r>
            <a:r>
              <a:rPr lang="es-ES_tradnl" dirty="0"/>
              <a:t>efectivos todos los cambios desde el último </a:t>
            </a:r>
            <a:r>
              <a:rPr lang="es-ES_tradnl" dirty="0" err="1"/>
              <a:t>commit</a:t>
            </a:r>
            <a:r>
              <a:rPr lang="es-ES_tradnl" dirty="0"/>
              <a:t>/</a:t>
            </a:r>
            <a:r>
              <a:rPr lang="es-ES_tradnl" dirty="0" err="1"/>
              <a:t>rollback</a:t>
            </a:r>
            <a:r>
              <a:rPr lang="es-ES_tradnl" dirty="0"/>
              <a:t> </a:t>
            </a:r>
            <a:endParaRPr lang="es-ES_tradnl" dirty="0" smtClean="0"/>
          </a:p>
          <a:p>
            <a:pPr lvl="2">
              <a:buFont typeface="Arial" charset="0"/>
              <a:buChar char="•"/>
            </a:pPr>
            <a:r>
              <a:rPr lang="es-ES_tradnl" dirty="0" smtClean="0"/>
              <a:t>Libera </a:t>
            </a:r>
            <a:r>
              <a:rPr lang="es-ES_tradnl" dirty="0"/>
              <a:t>los bloqueos de la BD que tuviera el objeto </a:t>
            </a:r>
            <a:r>
              <a:rPr lang="es-ES_tradnl" dirty="0" err="1"/>
              <a:t>Connection</a:t>
            </a:r>
            <a:r>
              <a:rPr lang="es-ES_tradnl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b="1" dirty="0" err="1" smtClean="0"/>
              <a:t>rollback</a:t>
            </a:r>
            <a:r>
              <a:rPr lang="es-ES_tradnl" dirty="0"/>
              <a:t>()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Deshace </a:t>
            </a:r>
            <a:r>
              <a:rPr lang="es-ES_tradnl" dirty="0"/>
              <a:t>todos los cambios realizados en la </a:t>
            </a:r>
            <a:r>
              <a:rPr lang="es-ES_tradnl" dirty="0" smtClean="0"/>
              <a:t>transacción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Libera </a:t>
            </a:r>
            <a:r>
              <a:rPr lang="es-ES_tradnl" dirty="0"/>
              <a:t>los bloqueos de la BD que tuviera el objeto </a:t>
            </a:r>
            <a:r>
              <a:rPr lang="es-ES_tradnl" dirty="0" err="1"/>
              <a:t>Connection</a:t>
            </a:r>
            <a:r>
              <a:rPr lang="es-ES_tradnl" dirty="0"/>
              <a:t> 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Por </a:t>
            </a:r>
            <a:r>
              <a:rPr lang="es-ES_tradnl" dirty="0"/>
              <a:t>defecto se funciona en modo </a:t>
            </a:r>
            <a:r>
              <a:rPr lang="es-ES_tradnl" dirty="0" err="1"/>
              <a:t>autocommit</a:t>
            </a:r>
            <a:r>
              <a:rPr lang="es-ES_tradnl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Cada </a:t>
            </a:r>
            <a:r>
              <a:rPr lang="es-ES_tradnl" dirty="0"/>
              <a:t>instrucción sobre la BD va en su propia transacción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Es </a:t>
            </a:r>
            <a:r>
              <a:rPr lang="es-ES_tradnl" dirty="0"/>
              <a:t>seguro pero ineficiente</a:t>
            </a:r>
          </a:p>
        </p:txBody>
      </p:sp>
    </p:spTree>
    <p:extLst>
      <p:ext uri="{BB962C8B-B14F-4D97-AF65-F5344CB8AC3E}">
        <p14:creationId xmlns:p14="http://schemas.microsoft.com/office/powerpoint/2010/main" val="1740615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Transacciones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231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s-ES_tradnl" dirty="0"/>
              <a:t>Por defecto se funciona en modo </a:t>
            </a:r>
            <a:r>
              <a:rPr lang="es-ES_tradnl" dirty="0" err="1"/>
              <a:t>autocommit</a:t>
            </a:r>
            <a:r>
              <a:rPr lang="es-ES_tradnl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Cada </a:t>
            </a:r>
            <a:r>
              <a:rPr lang="es-ES_tradnl" dirty="0"/>
              <a:t>instrucción sobre la BD va en su propia transacción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Es </a:t>
            </a:r>
            <a:r>
              <a:rPr lang="es-ES_tradnl" dirty="0"/>
              <a:t>seguro pero ineficiente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Se </a:t>
            </a:r>
            <a:r>
              <a:rPr lang="es-ES_tradnl" dirty="0"/>
              <a:t>desactiva con 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17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conexion.setAutoCommit</a:t>
            </a:r>
            <a:r>
              <a:rPr lang="es-ES_tradnl" sz="17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(false</a:t>
            </a:r>
            <a:r>
              <a:rPr lang="es-ES_tradnl" sz="17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Para </a:t>
            </a:r>
            <a:r>
              <a:rPr lang="es-ES_tradnl" dirty="0"/>
              <a:t>gestionar explícitamente las transacciones (con </a:t>
            </a:r>
            <a:r>
              <a:rPr lang="es-ES_tradnl" dirty="0" err="1"/>
              <a:t>autocommit</a:t>
            </a:r>
            <a:r>
              <a:rPr lang="es-ES_tradnl" dirty="0"/>
              <a:t> false), la interfaz </a:t>
            </a:r>
            <a:r>
              <a:rPr lang="es-ES_tradnl" dirty="0" err="1"/>
              <a:t>Connection</a:t>
            </a:r>
            <a:r>
              <a:rPr lang="es-ES_tradnl" dirty="0"/>
              <a:t> ofrece los métodos </a:t>
            </a:r>
          </a:p>
          <a:p>
            <a:pPr lvl="1">
              <a:buFont typeface="Arial" charset="0"/>
              <a:buChar char="•"/>
            </a:pPr>
            <a:r>
              <a:rPr lang="es-ES_tradnl" b="1" dirty="0" err="1" smtClean="0"/>
              <a:t>commit</a:t>
            </a:r>
            <a:r>
              <a:rPr lang="es-ES_tradnl" dirty="0" smtClean="0"/>
              <a:t>()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Hace </a:t>
            </a:r>
            <a:r>
              <a:rPr lang="es-ES_tradnl" dirty="0"/>
              <a:t>efectivos todos los cambios desde el último </a:t>
            </a:r>
            <a:r>
              <a:rPr lang="es-ES_tradnl" dirty="0" err="1"/>
              <a:t>commit</a:t>
            </a:r>
            <a:r>
              <a:rPr lang="es-ES_tradnl" dirty="0"/>
              <a:t>/</a:t>
            </a:r>
            <a:r>
              <a:rPr lang="es-ES_tradnl" dirty="0" err="1"/>
              <a:t>rollback</a:t>
            </a:r>
            <a:r>
              <a:rPr lang="es-ES_tradnl" dirty="0"/>
              <a:t>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Libera </a:t>
            </a:r>
            <a:r>
              <a:rPr lang="es-ES_tradnl" dirty="0"/>
              <a:t>los bloqueos de la BD que tuviera el objeto </a:t>
            </a:r>
            <a:r>
              <a:rPr lang="es-ES_tradnl" dirty="0" err="1"/>
              <a:t>Connection</a:t>
            </a:r>
            <a:r>
              <a:rPr lang="es-ES_tradnl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b="1" dirty="0" err="1" smtClean="0"/>
              <a:t>rollback</a:t>
            </a:r>
            <a:r>
              <a:rPr lang="es-ES_tradnl" dirty="0"/>
              <a:t>()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Deshace </a:t>
            </a:r>
            <a:r>
              <a:rPr lang="es-ES_tradnl" dirty="0"/>
              <a:t>todos los cambios realizados en la transacción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Libera </a:t>
            </a:r>
            <a:r>
              <a:rPr lang="es-ES_tradnl" dirty="0"/>
              <a:t>los bloqueos de la BD que tuviera el objeto </a:t>
            </a:r>
            <a:r>
              <a:rPr lang="es-ES_tradnl" dirty="0" err="1"/>
              <a:t>Connection</a:t>
            </a:r>
            <a:r>
              <a:rPr lang="es-ES_tradnl" dirty="0"/>
              <a:t> </a:t>
            </a:r>
          </a:p>
          <a:p>
            <a:pPr>
              <a:buFont typeface="Arial" charset="0"/>
              <a:buChar char="•"/>
            </a:pPr>
            <a:r>
              <a:rPr lang="es-ES_tradnl" dirty="0" smtClean="0"/>
              <a:t>Se </a:t>
            </a:r>
            <a:r>
              <a:rPr lang="es-ES_tradnl" dirty="0"/>
              <a:t>pueden crear puntos de recuperación (</a:t>
            </a:r>
            <a:r>
              <a:rPr lang="es-ES_tradnl" dirty="0" err="1"/>
              <a:t>savepoints</a:t>
            </a:r>
            <a:r>
              <a:rPr lang="es-ES_tradnl" dirty="0"/>
              <a:t>) </a:t>
            </a:r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Savepoint</a:t>
            </a:r>
            <a:r>
              <a:rPr lang="es-ES_tradnl" dirty="0" smtClean="0"/>
              <a:t> </a:t>
            </a:r>
            <a:r>
              <a:rPr lang="es-ES_tradnl" b="1" dirty="0" err="1"/>
              <a:t>setSavepoint</a:t>
            </a:r>
            <a:r>
              <a:rPr lang="es-ES_tradnl" b="1" dirty="0"/>
              <a:t>(</a:t>
            </a:r>
            <a:r>
              <a:rPr lang="es-ES_tradnl" b="1" dirty="0" err="1"/>
              <a:t>String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r>
              <a:rPr lang="es-ES_tradnl" dirty="0"/>
              <a:t>)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Permite </a:t>
            </a:r>
            <a:r>
              <a:rPr lang="es-ES_tradnl" dirty="0"/>
              <a:t>hacer </a:t>
            </a:r>
            <a:r>
              <a:rPr lang="es-ES_tradnl" dirty="0" err="1"/>
              <a:t>commit</a:t>
            </a:r>
            <a:r>
              <a:rPr lang="es-ES_tradnl" dirty="0"/>
              <a:t> parciales para volver a este punto si fuera necesario con </a:t>
            </a:r>
            <a:r>
              <a:rPr lang="es-ES_tradnl" dirty="0" err="1"/>
              <a:t>rollback</a:t>
            </a:r>
            <a:r>
              <a:rPr lang="es-ES_tradnl" dirty="0"/>
              <a:t>(</a:t>
            </a:r>
            <a:r>
              <a:rPr lang="es-ES_tradnl" dirty="0" err="1"/>
              <a:t>savepoint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372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Transacciones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732714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s-ES_tradnl" b="1" dirty="0" err="1"/>
              <a:t>setTransactionIsolation</a:t>
            </a:r>
            <a:r>
              <a:rPr lang="es-ES_tradnl" b="1" dirty="0"/>
              <a:t>(</a:t>
            </a:r>
            <a:r>
              <a:rPr lang="es-ES_tradnl" b="1" dirty="0" err="1"/>
              <a:t>int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r>
              <a:rPr lang="es-ES_tradnl" dirty="0"/>
              <a:t>)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Intenta </a:t>
            </a:r>
            <a:r>
              <a:rPr lang="es-ES_tradnl" dirty="0"/>
              <a:t>establecer un nivel de aislamiento para la transacción en una conexión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Dependerá </a:t>
            </a:r>
            <a:r>
              <a:rPr lang="es-ES_tradnl" dirty="0"/>
              <a:t>de lo que se haga que se elige un nivel u otro para evitar problemas y permitir la mayor eficiencia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TRANSACTION_NONE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Otras </a:t>
            </a:r>
            <a:r>
              <a:rPr lang="es-ES_tradnl" dirty="0"/>
              <a:t>transacciones no soportadas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TRANSACTION_READ_UNCOMMITED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Transacción </a:t>
            </a:r>
            <a:r>
              <a:rPr lang="es-ES_tradnl" dirty="0"/>
              <a:t>que puede ver los cambios de otra transacción antes de </a:t>
            </a:r>
            <a:r>
              <a:rPr lang="es-ES_tradnl" dirty="0" err="1"/>
              <a:t>commit</a:t>
            </a:r>
            <a:r>
              <a:rPr lang="es-ES_tradnl" dirty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Permite </a:t>
            </a:r>
            <a:r>
              <a:rPr lang="es-ES_tradnl" dirty="0"/>
              <a:t>lecturas sucias, no repetibles y fantasmas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TRANSACTION_READ_COMMITED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lectura de datos antes de </a:t>
            </a:r>
            <a:r>
              <a:rPr lang="es-ES_tradnl" dirty="0" err="1"/>
              <a:t>commit</a:t>
            </a:r>
            <a:r>
              <a:rPr lang="es-ES_tradnl" dirty="0"/>
              <a:t> no está permitida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Permite </a:t>
            </a:r>
            <a:r>
              <a:rPr lang="es-ES_tradnl" dirty="0"/>
              <a:t>lecturas no repetibles y fantasmas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TRANSACTION_REPEATABLE_READ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 </a:t>
            </a:r>
            <a:r>
              <a:rPr lang="es-ES_tradnl" dirty="0"/>
              <a:t>Indica que se pueda leer el mismo dato sin fallar </a:t>
            </a:r>
            <a:endParaRPr lang="es-ES_tradnl" dirty="0" smtClean="0"/>
          </a:p>
          <a:p>
            <a:pPr lvl="3">
              <a:buFont typeface="Arial" charset="0"/>
              <a:buChar char="•"/>
            </a:pPr>
            <a:r>
              <a:rPr lang="es-ES_tradnl" dirty="0" smtClean="0"/>
              <a:t>Permite </a:t>
            </a:r>
            <a:r>
              <a:rPr lang="es-ES_tradnl" dirty="0"/>
              <a:t>lecturas fantasmas </a:t>
            </a:r>
          </a:p>
          <a:p>
            <a:pPr lvl="2">
              <a:buFont typeface="Arial" charset="0"/>
              <a:buChar char="•"/>
            </a:pPr>
            <a:r>
              <a:rPr lang="es-ES_tradnl" dirty="0" smtClean="0"/>
              <a:t>TRANSACTION_SERIALIZABLE </a:t>
            </a:r>
            <a:endParaRPr lang="es-ES_tradnl" dirty="0"/>
          </a:p>
          <a:p>
            <a:pPr lvl="3">
              <a:buFont typeface="Arial" charset="0"/>
              <a:buChar char="•"/>
            </a:pPr>
            <a:r>
              <a:rPr lang="es-ES_tradnl" dirty="0" smtClean="0"/>
              <a:t>Transacción </a:t>
            </a:r>
            <a:r>
              <a:rPr lang="es-ES_tradnl" dirty="0"/>
              <a:t>de nivel más alto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No </a:t>
            </a:r>
            <a:r>
              <a:rPr lang="es-ES_tradnl" dirty="0"/>
              <a:t>permite lecturas sucias, fantasmas ni no repetibles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La </a:t>
            </a:r>
            <a:r>
              <a:rPr lang="es-ES_tradnl" dirty="0"/>
              <a:t>más segura pero menor rendimiento</a:t>
            </a:r>
          </a:p>
        </p:txBody>
      </p:sp>
    </p:spTree>
    <p:extLst>
      <p:ext uri="{BB962C8B-B14F-4D97-AF65-F5344CB8AC3E}">
        <p14:creationId xmlns:p14="http://schemas.microsoft.com/office/powerpoint/2010/main" val="100979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JDBC en aplicaciones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_tradnl" dirty="0"/>
              <a:t>Es similar salvo que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Normalmente </a:t>
            </a:r>
            <a:r>
              <a:rPr lang="es-ES_tradnl" sz="2000" dirty="0"/>
              <a:t>se genera código HTML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Hay </a:t>
            </a:r>
            <a:r>
              <a:rPr lang="es-ES_tradnl" sz="2000" dirty="0"/>
              <a:t>que gestionar la concurrencia (transacciones) </a:t>
            </a:r>
          </a:p>
          <a:p>
            <a:pPr>
              <a:buFont typeface="Arial" charset="0"/>
              <a:buChar char="•"/>
            </a:pPr>
            <a:r>
              <a:rPr lang="es-ES_tradnl" dirty="0" err="1" smtClean="0"/>
              <a:t>Hibernate</a:t>
            </a:r>
            <a:r>
              <a:rPr lang="es-ES_tradnl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Tal </a:t>
            </a:r>
            <a:r>
              <a:rPr lang="es-ES_tradnl" sz="2000" dirty="0"/>
              <a:t>como dicen en su web (</a:t>
            </a:r>
            <a:r>
              <a:rPr lang="es-ES_tradnl" sz="2000" dirty="0">
                <a:hlinkClick r:id="rId2"/>
              </a:rPr>
              <a:t>http://www.hibernate.org</a:t>
            </a:r>
            <a:r>
              <a:rPr lang="es-ES_tradnl" sz="2000" dirty="0" smtClean="0">
                <a:hlinkClick r:id="rId2"/>
              </a:rPr>
              <a:t>/)</a:t>
            </a:r>
            <a:endParaRPr lang="es-ES_tradnl" sz="2000" dirty="0" smtClean="0"/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Inicialmente </a:t>
            </a:r>
            <a:r>
              <a:rPr lang="es-ES_tradnl" sz="2000" dirty="0"/>
              <a:t>trataban de facilitar el almacenamiento y recuperación de objetos Java en BD relacionales con un </a:t>
            </a:r>
            <a:r>
              <a:rPr lang="es-ES_tradnl" sz="2000" dirty="0" err="1"/>
              <a:t>Object</a:t>
            </a:r>
            <a:r>
              <a:rPr lang="es-ES_tradnl" sz="2000" dirty="0"/>
              <a:t>/</a:t>
            </a:r>
            <a:r>
              <a:rPr lang="es-ES_tradnl" sz="2000" dirty="0" err="1"/>
              <a:t>Relational</a:t>
            </a:r>
            <a:r>
              <a:rPr lang="es-ES_tradnl" sz="2000" dirty="0"/>
              <a:t> </a:t>
            </a:r>
            <a:r>
              <a:rPr lang="es-ES_tradnl" sz="2000" dirty="0" err="1"/>
              <a:t>Mapping</a:t>
            </a:r>
            <a:r>
              <a:rPr lang="es-ES_tradnl" sz="2000" dirty="0"/>
              <a:t> (ORM) </a:t>
            </a:r>
          </a:p>
          <a:p>
            <a:pPr lvl="2">
              <a:buFont typeface="Arial" charset="0"/>
              <a:buChar char="•"/>
            </a:pPr>
            <a:r>
              <a:rPr lang="es-ES_tradnl" sz="2000" dirty="0"/>
              <a:t>Actualmente son varios proyectos que permiten usar modelos de objetos más allá de ORM</a:t>
            </a:r>
          </a:p>
        </p:txBody>
      </p:sp>
    </p:spTree>
    <p:extLst>
      <p:ext uri="{BB962C8B-B14F-4D97-AF65-F5344CB8AC3E}">
        <p14:creationId xmlns:p14="http://schemas.microsoft.com/office/powerpoint/2010/main" val="21658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Paquete </a:t>
            </a:r>
            <a:r>
              <a:rPr lang="es-ES_tradnl" dirty="0" err="1" smtClean="0"/>
              <a:t>java.sql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6521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s-ES_tradnl" sz="1800" dirty="0" smtClean="0"/>
              <a:t>Uso </a:t>
            </a:r>
            <a:r>
              <a:rPr lang="es-ES_tradnl" sz="1800" dirty="0"/>
              <a:t>de controladores de las </a:t>
            </a:r>
            <a:r>
              <a:rPr lang="es-ES_tradnl" sz="1800" dirty="0" smtClean="0"/>
              <a:t>BD</a:t>
            </a:r>
            <a:endParaRPr lang="es-ES_tradnl" sz="1800" dirty="0"/>
          </a:p>
          <a:p>
            <a:pPr lvl="1">
              <a:buFont typeface="Arial" charset="0"/>
              <a:buChar char="•"/>
            </a:pPr>
            <a:r>
              <a:rPr lang="es-ES_tradnl" dirty="0" smtClean="0"/>
              <a:t>Clase </a:t>
            </a:r>
            <a:r>
              <a:rPr lang="es-ES_tradnl" dirty="0" err="1" smtClean="0"/>
              <a:t>DriverManager</a:t>
            </a:r>
            <a:endParaRPr lang="es-ES_tradnl" dirty="0" smtClean="0"/>
          </a:p>
          <a:p>
            <a:pPr lvl="2">
              <a:buFont typeface="Arial" charset="0"/>
              <a:buChar char="•"/>
            </a:pPr>
            <a:r>
              <a:rPr lang="es-ES_tradnl" sz="1800" dirty="0" smtClean="0"/>
              <a:t>Permite </a:t>
            </a:r>
            <a:r>
              <a:rPr lang="es-ES_tradnl" sz="1800" dirty="0"/>
              <a:t>establecer y gestionar conexiones a las </a:t>
            </a:r>
            <a:r>
              <a:rPr lang="es-ES_tradnl" sz="1800" dirty="0" smtClean="0"/>
              <a:t>BD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Clase </a:t>
            </a:r>
            <a:r>
              <a:rPr lang="es-ES_tradnl" dirty="0" err="1" smtClean="0"/>
              <a:t>SQLPermission</a:t>
            </a:r>
            <a:endParaRPr lang="es-ES_tradnl" dirty="0" smtClean="0"/>
          </a:p>
          <a:p>
            <a:pPr lvl="2">
              <a:buFont typeface="Arial" charset="0"/>
              <a:buChar char="•"/>
            </a:pPr>
            <a:r>
              <a:rPr lang="es-ES_tradnl" sz="1800" dirty="0" smtClean="0"/>
              <a:t>Proporciona </a:t>
            </a:r>
            <a:r>
              <a:rPr lang="es-ES_tradnl" sz="1800" dirty="0"/>
              <a:t>los permisos para poder usar el </a:t>
            </a:r>
            <a:r>
              <a:rPr lang="es-ES_tradnl" sz="1800" dirty="0" err="1"/>
              <a:t>DriverManager</a:t>
            </a:r>
            <a:r>
              <a:rPr lang="es-ES_tradnl" sz="1800" dirty="0"/>
              <a:t> a </a:t>
            </a:r>
            <a:r>
              <a:rPr lang="es-ES_tradnl" sz="1800" dirty="0" err="1"/>
              <a:t>códigoen</a:t>
            </a:r>
            <a:r>
              <a:rPr lang="es-ES_tradnl" sz="1800" dirty="0"/>
              <a:t> ejecución dentro de un Security Manager (por ejemplo </a:t>
            </a:r>
            <a:r>
              <a:rPr lang="es-ES_tradnl" sz="1800" dirty="0" err="1" smtClean="0"/>
              <a:t>applets</a:t>
            </a:r>
            <a:r>
              <a:rPr lang="es-ES_tradnl" sz="1800" dirty="0" smtClean="0"/>
              <a:t>)</a:t>
            </a:r>
            <a:endParaRPr lang="es-ES_tradnl" sz="1800" dirty="0"/>
          </a:p>
          <a:p>
            <a:pPr lvl="1">
              <a:buFont typeface="Arial" charset="0"/>
              <a:buChar char="•"/>
            </a:pPr>
            <a:r>
              <a:rPr lang="es-ES_tradnl" dirty="0" smtClean="0"/>
              <a:t>Interfaz Driver</a:t>
            </a:r>
          </a:p>
          <a:p>
            <a:pPr lvl="2">
              <a:buFont typeface="Arial" charset="0"/>
              <a:buChar char="•"/>
            </a:pPr>
            <a:r>
              <a:rPr lang="es-ES_tradnl" sz="1800" dirty="0" err="1" smtClean="0"/>
              <a:t>Metodos</a:t>
            </a:r>
            <a:r>
              <a:rPr lang="es-ES_tradnl" sz="1800" dirty="0" smtClean="0"/>
              <a:t> </a:t>
            </a:r>
            <a:r>
              <a:rPr lang="es-ES_tradnl" sz="1800" dirty="0"/>
              <a:t>para registrar y conectar controladores basados </a:t>
            </a:r>
            <a:r>
              <a:rPr lang="es-ES_tradnl" sz="1800" dirty="0" err="1"/>
              <a:t>entecnología</a:t>
            </a:r>
            <a:r>
              <a:rPr lang="es-ES_tradnl" sz="1800" dirty="0"/>
              <a:t> </a:t>
            </a:r>
            <a:r>
              <a:rPr lang="es-ES_tradnl" sz="1800" dirty="0" smtClean="0"/>
              <a:t>JDBC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Clase </a:t>
            </a:r>
            <a:r>
              <a:rPr lang="es-ES_tradnl" dirty="0" err="1" smtClean="0"/>
              <a:t>DriverPropertyInfo</a:t>
            </a:r>
            <a:endParaRPr lang="es-ES_tradnl" dirty="0" smtClean="0"/>
          </a:p>
          <a:p>
            <a:pPr lvl="2">
              <a:buFont typeface="Arial" charset="0"/>
              <a:buChar char="•"/>
            </a:pPr>
            <a:r>
              <a:rPr lang="es-ES_tradnl" sz="1800" dirty="0" smtClean="0"/>
              <a:t>Propiedades </a:t>
            </a:r>
            <a:r>
              <a:rPr lang="es-ES_tradnl" sz="1800" dirty="0"/>
              <a:t>de un </a:t>
            </a:r>
            <a:r>
              <a:rPr lang="es-ES_tradnl" sz="1800" dirty="0" smtClean="0"/>
              <a:t>controlador</a:t>
            </a:r>
            <a:endParaRPr lang="es-ES_tradnl" sz="1800" dirty="0"/>
          </a:p>
          <a:p>
            <a:pPr>
              <a:buFont typeface="Arial" charset="0"/>
              <a:buChar char="•"/>
            </a:pPr>
            <a:r>
              <a:rPr lang="es-ES_tradnl" sz="1800" dirty="0" smtClean="0"/>
              <a:t>Excepciones</a:t>
            </a:r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SQLException</a:t>
            </a:r>
            <a:endParaRPr lang="es-ES_tradnl" dirty="0" smtClean="0"/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SQLWarning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701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Paquete </a:t>
            </a:r>
            <a:r>
              <a:rPr lang="es-ES_tradnl" dirty="0" err="1" smtClean="0"/>
              <a:t>java.sql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776458"/>
            <a:ext cx="10058400" cy="4485794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s-ES_tradnl" sz="1400" dirty="0"/>
              <a:t>Interfaz con la aplicación </a:t>
            </a:r>
          </a:p>
          <a:p>
            <a:pPr lvl="1">
              <a:buFont typeface="Arial" charset="0"/>
              <a:buChar char="•"/>
            </a:pPr>
            <a:r>
              <a:rPr lang="es-ES_tradnl" sz="1400" dirty="0" smtClean="0"/>
              <a:t>Envío </a:t>
            </a:r>
            <a:r>
              <a:rPr lang="es-ES_tradnl" sz="1400" dirty="0"/>
              <a:t>de instrucciones SQL a la BD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Connection</a:t>
            </a:r>
            <a:r>
              <a:rPr lang="es-ES_tradnl" dirty="0" smtClean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Métodos </a:t>
            </a:r>
            <a:r>
              <a:rPr lang="es-ES_tradnl" dirty="0"/>
              <a:t>para crear instrucciones y para gestionar conexiones y sus propiedades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Statement</a:t>
            </a:r>
            <a:r>
              <a:rPr lang="es-ES_tradnl" dirty="0" smtClean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Permite </a:t>
            </a:r>
            <a:r>
              <a:rPr lang="es-ES_tradnl" dirty="0"/>
              <a:t>enviar instrucciones a la BD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PreparedStatement</a:t>
            </a:r>
            <a:r>
              <a:rPr lang="es-ES_tradnl" dirty="0" smtClean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Permite </a:t>
            </a:r>
            <a:r>
              <a:rPr lang="es-ES_tradnl" dirty="0"/>
              <a:t>usar instrucciones preparadas o SQL básicas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CallableStatement</a:t>
            </a:r>
            <a:r>
              <a:rPr lang="es-ES_tradnl" dirty="0" smtClean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Llamada </a:t>
            </a:r>
            <a:r>
              <a:rPr lang="es-ES_tradnl" dirty="0"/>
              <a:t>a procedimientos almacenados en la BD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Savepoint</a:t>
            </a:r>
            <a:r>
              <a:rPr lang="es-ES_tradnl" dirty="0" smtClean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Puntos </a:t>
            </a:r>
            <a:r>
              <a:rPr lang="es-ES_tradnl" dirty="0"/>
              <a:t>de recuperación en una transacción </a:t>
            </a:r>
          </a:p>
          <a:p>
            <a:pPr lvl="1">
              <a:buFont typeface="Arial" charset="0"/>
              <a:buChar char="•"/>
            </a:pPr>
            <a:r>
              <a:rPr lang="es-ES_tradnl" sz="1400" dirty="0" smtClean="0"/>
              <a:t>Recuperación </a:t>
            </a:r>
            <a:r>
              <a:rPr lang="es-ES_tradnl" sz="1400" dirty="0"/>
              <a:t>de los resultados de la consulta a la BD </a:t>
            </a:r>
            <a:endParaRPr lang="es-ES_tradnl" sz="1400" dirty="0" smtClean="0"/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ResultSet</a:t>
            </a:r>
            <a:r>
              <a:rPr lang="es-ES_tradnl" dirty="0" smtClean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Conjunto </a:t>
            </a:r>
            <a:r>
              <a:rPr lang="es-ES_tradnl" dirty="0"/>
              <a:t>de resultados que se devuelven de una </a:t>
            </a:r>
            <a:r>
              <a:rPr lang="es-ES_tradnl" dirty="0" err="1"/>
              <a:t>query</a:t>
            </a:r>
            <a:r>
              <a:rPr lang="es-ES_tradnl" dirty="0"/>
              <a:t> </a:t>
            </a:r>
          </a:p>
          <a:p>
            <a:pPr lvl="2">
              <a:buFont typeface="Arial" charset="0"/>
              <a:buChar char="•"/>
            </a:pPr>
            <a:r>
              <a:rPr lang="es-ES_tradnl" dirty="0" err="1" smtClean="0"/>
              <a:t>ResultSetMetaData</a:t>
            </a:r>
            <a:r>
              <a:rPr lang="es-ES_tradnl" dirty="0" smtClean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dirty="0" smtClean="0"/>
              <a:t>Información </a:t>
            </a:r>
            <a:r>
              <a:rPr lang="es-ES_tradnl" dirty="0"/>
              <a:t>sobre las columnas del objeto </a:t>
            </a:r>
            <a:r>
              <a:rPr lang="es-ES_tradnl" dirty="0" err="1"/>
              <a:t>ResultSet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574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Paquete </a:t>
            </a:r>
            <a:r>
              <a:rPr lang="es-ES_tradnl" dirty="0" err="1" smtClean="0"/>
              <a:t>java.sql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1940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s-ES_tradnl" sz="1800" dirty="0"/>
              <a:t>Interfaz con la aplicación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Correspondencia </a:t>
            </a:r>
            <a:r>
              <a:rPr lang="es-ES_tradnl" dirty="0"/>
              <a:t>de tipos SQL con clases e interfaces de </a:t>
            </a:r>
            <a:r>
              <a:rPr lang="es-ES_tradnl" dirty="0" smtClean="0"/>
              <a:t>Java</a:t>
            </a:r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Array</a:t>
            </a:r>
            <a:r>
              <a:rPr lang="es-ES_tradnl" dirty="0" smtClean="0"/>
              <a:t>        SQL </a:t>
            </a:r>
            <a:r>
              <a:rPr lang="es-ES_tradnl" dirty="0"/>
              <a:t>ARRAY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Blob          SQL </a:t>
            </a:r>
            <a:r>
              <a:rPr lang="es-ES_tradnl" dirty="0"/>
              <a:t>BLOB </a:t>
            </a:r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Clob</a:t>
            </a:r>
            <a:r>
              <a:rPr lang="es-ES_tradnl" dirty="0" smtClean="0"/>
              <a:t>          SQL </a:t>
            </a:r>
            <a:r>
              <a:rPr lang="es-ES_tradnl" dirty="0"/>
              <a:t>CLOB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Date          SQL </a:t>
            </a:r>
            <a:r>
              <a:rPr lang="es-ES_tradnl" dirty="0"/>
              <a:t>DATE </a:t>
            </a:r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Nclob</a:t>
            </a:r>
            <a:r>
              <a:rPr lang="es-ES_tradnl" dirty="0" smtClean="0"/>
              <a:t>          SQL </a:t>
            </a:r>
            <a:r>
              <a:rPr lang="es-ES_tradnl" dirty="0"/>
              <a:t>NCLOB </a:t>
            </a:r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Ref</a:t>
            </a:r>
            <a:r>
              <a:rPr lang="es-ES_tradnl" dirty="0" smtClean="0"/>
              <a:t>            SQL </a:t>
            </a:r>
            <a:r>
              <a:rPr lang="es-ES_tradnl" dirty="0"/>
              <a:t>REF </a:t>
            </a:r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RowId</a:t>
            </a:r>
            <a:r>
              <a:rPr lang="es-ES_tradnl" dirty="0" smtClean="0"/>
              <a:t>           SQL </a:t>
            </a:r>
            <a:r>
              <a:rPr lang="es-ES_tradnl" dirty="0"/>
              <a:t>ROWID </a:t>
            </a:r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Struct</a:t>
            </a:r>
            <a:r>
              <a:rPr lang="es-ES_tradnl" dirty="0" smtClean="0"/>
              <a:t>           SQL </a:t>
            </a:r>
            <a:r>
              <a:rPr lang="es-ES_tradnl" dirty="0"/>
              <a:t>STRUCT </a:t>
            </a:r>
            <a:endParaRPr lang="es-ES_tradnl" dirty="0" smtClean="0"/>
          </a:p>
          <a:p>
            <a:pPr lvl="1">
              <a:buFont typeface="Arial" charset="0"/>
              <a:buChar char="•"/>
            </a:pPr>
            <a:r>
              <a:rPr lang="es-ES_tradnl" dirty="0" smtClean="0"/>
              <a:t> </a:t>
            </a:r>
            <a:r>
              <a:rPr lang="es-ES_tradnl" dirty="0"/>
              <a:t>SQLXML </a:t>
            </a:r>
            <a:r>
              <a:rPr lang="es-ES_tradnl" dirty="0" smtClean="0"/>
              <a:t>         </a:t>
            </a:r>
            <a:r>
              <a:rPr lang="es-ES_tradnl" dirty="0"/>
              <a:t>SQL XML </a:t>
            </a:r>
            <a:endParaRPr lang="es-ES_tradnl" dirty="0" smtClean="0"/>
          </a:p>
          <a:p>
            <a:pPr lvl="1">
              <a:buFont typeface="Arial" charset="0"/>
              <a:buChar char="•"/>
            </a:pPr>
            <a:r>
              <a:rPr lang="es-ES_tradnl" dirty="0" smtClean="0"/>
              <a:t>Time          </a:t>
            </a:r>
            <a:r>
              <a:rPr lang="es-ES_tradnl" dirty="0"/>
              <a:t>SQL TIME </a:t>
            </a:r>
          </a:p>
          <a:p>
            <a:pPr lvl="1">
              <a:buFont typeface="Arial" charset="0"/>
              <a:buChar char="•"/>
            </a:pPr>
            <a:r>
              <a:rPr lang="es-ES_tradnl" dirty="0" err="1" smtClean="0"/>
              <a:t>Timestamp</a:t>
            </a:r>
            <a:r>
              <a:rPr lang="es-ES_tradnl" dirty="0" smtClean="0"/>
              <a:t>           SQL </a:t>
            </a:r>
            <a:r>
              <a:rPr lang="es-ES_tradnl" dirty="0"/>
              <a:t>TIMESTAMP </a:t>
            </a:r>
          </a:p>
          <a:p>
            <a:pPr lvl="1">
              <a:buFont typeface="Arial" charset="0"/>
              <a:buChar char="•"/>
            </a:pPr>
            <a:r>
              <a:rPr lang="es-ES_tradnl" dirty="0" smtClean="0"/>
              <a:t>Clase </a:t>
            </a:r>
            <a:r>
              <a:rPr lang="es-ES_tradnl" dirty="0" err="1"/>
              <a:t>Types</a:t>
            </a:r>
            <a:r>
              <a:rPr lang="es-ES_tradnl" dirty="0"/>
              <a:t> </a:t>
            </a:r>
            <a:r>
              <a:rPr lang="es-ES_tradnl" dirty="0" smtClean="0"/>
              <a:t>          </a:t>
            </a:r>
            <a:r>
              <a:rPr lang="es-ES_tradnl" dirty="0"/>
              <a:t>constantes para tipos </a:t>
            </a:r>
            <a:r>
              <a:rPr lang="es-ES_tradnl" dirty="0" smtClean="0"/>
              <a:t>SQL</a:t>
            </a:r>
            <a:endParaRPr lang="es-ES_tradnl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2022764" y="260465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022764" y="2937164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2022764" y="325581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022764" y="357447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119744" y="390698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2022764" y="422563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2119744" y="4572001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2119744" y="489065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424544" y="519545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022764" y="554181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729344" y="584661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2729344" y="615141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5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Paquete </a:t>
            </a:r>
            <a:r>
              <a:rPr lang="es-ES_tradnl" dirty="0" err="1"/>
              <a:t>java.sql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_tradnl" dirty="0" smtClean="0"/>
              <a:t>Correspondencia </a:t>
            </a:r>
            <a:r>
              <a:rPr lang="es-ES_tradnl" dirty="0"/>
              <a:t>de tipos SQL definidos por el usuario a Java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err="1" smtClean="0"/>
              <a:t>SQLData</a:t>
            </a:r>
            <a:r>
              <a:rPr lang="es-ES_tradnl" sz="2000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err="1" smtClean="0"/>
              <a:t>SQLInput</a:t>
            </a:r>
            <a:r>
              <a:rPr lang="es-ES_tradnl" sz="2000" dirty="0" smtClean="0"/>
              <a:t> </a:t>
            </a:r>
            <a:endParaRPr lang="es-ES_tradnl" sz="2000" dirty="0"/>
          </a:p>
          <a:p>
            <a:pPr lvl="1">
              <a:buFont typeface="Arial" charset="0"/>
              <a:buChar char="•"/>
            </a:pPr>
            <a:r>
              <a:rPr lang="es-ES_tradnl" sz="2000" dirty="0" err="1" smtClean="0"/>
              <a:t>SQLOutput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95122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Correspondencia de tipos </a:t>
            </a:r>
            <a:r>
              <a:rPr lang="es-ES_tradnl"/>
              <a:t>SQL </a:t>
            </a:r>
            <a:r>
              <a:rPr lang="es-ES_tradnl" smtClean="0"/>
              <a:t>    Java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808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/>
              <a:t>Types.BIT</a:t>
            </a:r>
            <a:r>
              <a:rPr lang="es-ES_tradnl" dirty="0"/>
              <a:t> </a:t>
            </a:r>
            <a:r>
              <a:rPr lang="es-ES_tradnl" dirty="0" smtClean="0"/>
              <a:t>		</a:t>
            </a:r>
            <a:r>
              <a:rPr lang="es-ES_tradnl" dirty="0" err="1" smtClean="0"/>
              <a:t>boolean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Types.TINYINT</a:t>
            </a:r>
            <a:r>
              <a:rPr lang="es-ES_tradnl" dirty="0" smtClean="0"/>
              <a:t> 		byte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Types.SMALLINT</a:t>
            </a:r>
            <a:r>
              <a:rPr lang="es-ES_tradnl" dirty="0" smtClean="0"/>
              <a:t> 	short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Types.INTEGER</a:t>
            </a:r>
            <a:r>
              <a:rPr lang="es-ES_tradnl" dirty="0" smtClean="0"/>
              <a:t>		</a:t>
            </a:r>
            <a:r>
              <a:rPr lang="es-ES_tradnl" dirty="0" err="1" smtClean="0"/>
              <a:t>int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Types.BIGINT</a:t>
            </a:r>
            <a:r>
              <a:rPr lang="es-ES_tradnl" dirty="0" smtClean="0"/>
              <a:t> 		</a:t>
            </a:r>
            <a:r>
              <a:rPr lang="es-ES_tradnl" dirty="0" err="1" smtClean="0"/>
              <a:t>long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Types.FLOAT</a:t>
            </a:r>
            <a:r>
              <a:rPr lang="es-ES_tradnl" dirty="0" smtClean="0"/>
              <a:t> 		</a:t>
            </a:r>
            <a:r>
              <a:rPr lang="es-ES_tradnl" dirty="0" err="1" smtClean="0"/>
              <a:t>double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Types.REAL</a:t>
            </a:r>
            <a:r>
              <a:rPr lang="es-ES_tradnl" dirty="0" smtClean="0"/>
              <a:t> 		</a:t>
            </a:r>
            <a:r>
              <a:rPr lang="es-ES_tradnl" dirty="0" err="1" smtClean="0"/>
              <a:t>float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Types.DOUBLE</a:t>
            </a:r>
            <a:r>
              <a:rPr lang="es-ES_tradnl" dirty="0" smtClean="0"/>
              <a:t> 		</a:t>
            </a:r>
            <a:r>
              <a:rPr lang="es-ES_tradnl" dirty="0" err="1" smtClean="0"/>
              <a:t>double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Types.NUMERIC</a:t>
            </a:r>
            <a:r>
              <a:rPr lang="es-ES_tradnl" dirty="0" smtClean="0"/>
              <a:t> 		</a:t>
            </a:r>
            <a:r>
              <a:rPr lang="es-ES_tradnl" dirty="0" err="1" smtClean="0"/>
              <a:t>java.math.BigDecimal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Types.DECIMAL</a:t>
            </a:r>
            <a:r>
              <a:rPr lang="es-ES_tradnl" dirty="0" smtClean="0"/>
              <a:t>	 	</a:t>
            </a:r>
            <a:r>
              <a:rPr lang="es-ES_tradnl" dirty="0" err="1" smtClean="0"/>
              <a:t>java.math.BigDecimal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Types.CHAR</a:t>
            </a:r>
            <a:r>
              <a:rPr lang="es-ES_tradnl" dirty="0" smtClean="0"/>
              <a:t> 		</a:t>
            </a:r>
            <a:r>
              <a:rPr lang="es-ES_tradnl" dirty="0" err="1" smtClean="0"/>
              <a:t>java.lang.String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Types.VARCHAR</a:t>
            </a:r>
            <a:r>
              <a:rPr lang="es-ES_tradnl" dirty="0" smtClean="0"/>
              <a:t> 		</a:t>
            </a:r>
            <a:r>
              <a:rPr lang="es-ES_tradnl" dirty="0" err="1" smtClean="0"/>
              <a:t>java.lang.String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Types.LONGVARCHAR</a:t>
            </a:r>
            <a:r>
              <a:rPr lang="es-ES_tradnl" dirty="0" smtClean="0"/>
              <a:t> 	</a:t>
            </a:r>
            <a:r>
              <a:rPr lang="es-ES_tradnl" dirty="0" err="1" smtClean="0"/>
              <a:t>java.lang.String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Types.DATE</a:t>
            </a:r>
            <a:r>
              <a:rPr lang="es-ES_tradnl" dirty="0" smtClean="0"/>
              <a:t> 		</a:t>
            </a:r>
            <a:r>
              <a:rPr lang="es-ES_tradnl" dirty="0" err="1" smtClean="0"/>
              <a:t>java.sql.Date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Types.TIM</a:t>
            </a:r>
            <a:r>
              <a:rPr lang="es-ES_tradnl" dirty="0" smtClean="0"/>
              <a:t> 		</a:t>
            </a:r>
            <a:r>
              <a:rPr lang="es-ES_tradnl" dirty="0" err="1" smtClean="0"/>
              <a:t>java.sql.Time</a:t>
            </a:r>
            <a:r>
              <a:rPr lang="es-ES_tradnl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Types.BINARY</a:t>
            </a:r>
            <a:r>
              <a:rPr lang="es-ES_tradnl" dirty="0" smtClean="0"/>
              <a:t> 		byte </a:t>
            </a:r>
            <a:r>
              <a:rPr lang="es-ES_tradnl" dirty="0"/>
              <a:t>[] </a:t>
            </a:r>
            <a:endParaRPr lang="es-ES_tradnl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_tradnl" dirty="0" err="1" smtClean="0"/>
              <a:t>Types.VARBINARY</a:t>
            </a:r>
            <a:r>
              <a:rPr lang="es-ES_tradnl" dirty="0" smtClean="0"/>
              <a:t> 	byte </a:t>
            </a:r>
            <a:r>
              <a:rPr lang="es-ES_tradnl" dirty="0"/>
              <a:t>[]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8506691" y="1357745"/>
            <a:ext cx="4017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2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Paquete </a:t>
            </a:r>
            <a:r>
              <a:rPr lang="es-ES_tradnl" dirty="0" err="1" smtClean="0"/>
              <a:t>java.sql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_tradnl" dirty="0"/>
              <a:t>Interfaz con la aplicación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Para </a:t>
            </a:r>
            <a:r>
              <a:rPr lang="es-ES_tradnl" sz="2000" dirty="0"/>
              <a:t>obtener información de la BD (metadatos) </a:t>
            </a:r>
            <a:endParaRPr lang="es-ES_tradnl" sz="2000" dirty="0" smtClean="0"/>
          </a:p>
          <a:p>
            <a:pPr lvl="2">
              <a:buFont typeface="Arial" charset="0"/>
              <a:buChar char="•"/>
            </a:pPr>
            <a:r>
              <a:rPr lang="es-ES_tradnl" sz="2000" dirty="0" err="1" smtClean="0"/>
              <a:t>DatabaseMetaData</a:t>
            </a:r>
            <a:r>
              <a:rPr lang="es-ES_tradnl" sz="2000" dirty="0" smtClean="0"/>
              <a:t> </a:t>
            </a:r>
          </a:p>
          <a:p>
            <a:pPr lvl="3">
              <a:buFont typeface="Arial" charset="0"/>
              <a:buChar char="•"/>
            </a:pPr>
            <a:r>
              <a:rPr lang="es-ES_tradnl" sz="2000" dirty="0" smtClean="0"/>
              <a:t>Información </a:t>
            </a:r>
            <a:r>
              <a:rPr lang="es-ES_tradnl" sz="2000" dirty="0"/>
              <a:t>sobre la </a:t>
            </a:r>
            <a:r>
              <a:rPr lang="es-ES_tradnl" sz="2000" dirty="0" smtClean="0"/>
              <a:t>BD</a:t>
            </a:r>
          </a:p>
          <a:p>
            <a:pPr marL="566928" lvl="3" indent="0">
              <a:buNone/>
            </a:pPr>
            <a:endParaRPr lang="es-ES_tradnl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27" y="3502890"/>
            <a:ext cx="8407672" cy="18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3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con JDBC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652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_tradnl" b="1" dirty="0" smtClean="0"/>
              <a:t>Secuencia </a:t>
            </a:r>
            <a:r>
              <a:rPr lang="es-ES_tradnl" b="1" dirty="0"/>
              <a:t>normal: </a:t>
            </a:r>
          </a:p>
          <a:p>
            <a:pPr lvl="1">
              <a:buFont typeface="Arial" charset="0"/>
              <a:buChar char="•"/>
            </a:pPr>
            <a:r>
              <a:rPr lang="es-ES_tradnl" sz="2000" b="1" dirty="0" smtClean="0"/>
              <a:t>Establecer </a:t>
            </a:r>
            <a:r>
              <a:rPr lang="es-ES_tradnl" sz="2000" b="1" dirty="0"/>
              <a:t>la conexión </a:t>
            </a:r>
            <a:r>
              <a:rPr lang="es-ES_tradnl" sz="2000" dirty="0"/>
              <a:t>con la BD </a:t>
            </a:r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Cargar </a:t>
            </a:r>
            <a:r>
              <a:rPr lang="es-ES_tradnl" sz="2000" dirty="0"/>
              <a:t>controladores (</a:t>
            </a:r>
            <a:r>
              <a:rPr lang="es-ES_tradnl" sz="2000" b="1" dirty="0"/>
              <a:t>si se usa una versión de Java inferior a la 6</a:t>
            </a:r>
            <a:r>
              <a:rPr lang="es-ES_tradnl" sz="2000" dirty="0"/>
              <a:t>) </a:t>
            </a:r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Establecer </a:t>
            </a:r>
            <a:r>
              <a:rPr lang="es-ES_tradnl" sz="2000" dirty="0"/>
              <a:t>la conexión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Crear </a:t>
            </a:r>
            <a:r>
              <a:rPr lang="es-ES_tradnl" sz="2000" dirty="0"/>
              <a:t>un </a:t>
            </a:r>
            <a:r>
              <a:rPr lang="es-ES_tradnl" sz="2000" b="1" dirty="0"/>
              <a:t>objeto </a:t>
            </a:r>
            <a:r>
              <a:rPr lang="es-ES_tradnl" sz="2000" b="1" dirty="0" err="1"/>
              <a:t>Statement</a:t>
            </a:r>
            <a:r>
              <a:rPr lang="es-ES_tradnl" sz="2000" b="1" dirty="0"/>
              <a:t> </a:t>
            </a:r>
            <a:r>
              <a:rPr lang="es-ES_tradnl" sz="2000" dirty="0"/>
              <a:t>para hacer petición a la BD </a:t>
            </a:r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Asociar </a:t>
            </a:r>
            <a:r>
              <a:rPr lang="es-ES_tradnl" sz="2000" dirty="0"/>
              <a:t>una sentencia SQL al objeto </a:t>
            </a:r>
            <a:r>
              <a:rPr lang="es-ES_tradnl" sz="2000" dirty="0" err="1"/>
              <a:t>Statement</a:t>
            </a:r>
            <a:r>
              <a:rPr lang="es-ES_tradnl" sz="2000" dirty="0"/>
              <a:t> </a:t>
            </a:r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Proporcionar </a:t>
            </a:r>
            <a:r>
              <a:rPr lang="es-ES_tradnl" sz="2000" dirty="0"/>
              <a:t>valores de los parámetros </a:t>
            </a:r>
          </a:p>
          <a:p>
            <a:pPr lvl="2">
              <a:buFont typeface="Arial" charset="0"/>
              <a:buChar char="•"/>
            </a:pPr>
            <a:r>
              <a:rPr lang="es-ES_tradnl" sz="2000" dirty="0" smtClean="0"/>
              <a:t>Ejecutar </a:t>
            </a:r>
            <a:r>
              <a:rPr lang="es-ES_tradnl" sz="2000" dirty="0"/>
              <a:t>el objeto </a:t>
            </a:r>
            <a:r>
              <a:rPr lang="es-ES_tradnl" sz="2000" dirty="0" err="1"/>
              <a:t>Statement</a:t>
            </a:r>
            <a:r>
              <a:rPr lang="es-ES_tradnl" sz="2000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Procesar </a:t>
            </a:r>
            <a:r>
              <a:rPr lang="es-ES_tradnl" sz="2000" dirty="0"/>
              <a:t>los </a:t>
            </a:r>
            <a:r>
              <a:rPr lang="es-ES_tradnl" sz="2000" b="1" dirty="0"/>
              <a:t>resultados </a:t>
            </a:r>
          </a:p>
          <a:p>
            <a:pPr lvl="1">
              <a:buFont typeface="Arial" charset="0"/>
              <a:buChar char="•"/>
            </a:pPr>
            <a:r>
              <a:rPr lang="es-ES_tradnl" sz="2000" dirty="0" smtClean="0"/>
              <a:t>Liberar </a:t>
            </a:r>
            <a:r>
              <a:rPr lang="es-ES_tradnl" sz="2000" dirty="0"/>
              <a:t>recursos (</a:t>
            </a:r>
            <a:r>
              <a:rPr lang="es-ES_tradnl" sz="2000" b="1" dirty="0"/>
              <a:t>cerrar la conexión</a:t>
            </a:r>
            <a:r>
              <a:rPr lang="es-ES_tradn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2683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1153</Words>
  <Application>Microsoft Macintosh PowerPoint</Application>
  <PresentationFormat>Panorámica</PresentationFormat>
  <Paragraphs>258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Courier New</vt:lpstr>
      <vt:lpstr>Wingdings</vt:lpstr>
      <vt:lpstr>Arial</vt:lpstr>
      <vt:lpstr>Retrospección</vt:lpstr>
      <vt:lpstr>JAVA CONECTIVIDAD</vt:lpstr>
      <vt:lpstr>JDBC</vt:lpstr>
      <vt:lpstr>Paquete java.sql</vt:lpstr>
      <vt:lpstr>Paquete java.sql</vt:lpstr>
      <vt:lpstr>Paquete java.sql</vt:lpstr>
      <vt:lpstr>Paquete java.sql</vt:lpstr>
      <vt:lpstr>Correspondencia de tipos SQL     Java</vt:lpstr>
      <vt:lpstr>Paquete java.sql</vt:lpstr>
      <vt:lpstr>Programación con JDBC</vt:lpstr>
      <vt:lpstr>Programación con JDBC</vt:lpstr>
      <vt:lpstr>Establecimiento de conexión con la BD</vt:lpstr>
      <vt:lpstr>Establecimiento de conexión con la BD</vt:lpstr>
      <vt:lpstr>Establecimiento de conexión con la BD</vt:lpstr>
      <vt:lpstr>Crear y ejecutar operaciones en la BD</vt:lpstr>
      <vt:lpstr>Crear y ejecutar operaciones en la BD</vt:lpstr>
      <vt:lpstr>Crear y ejecutar operaciones en la BD</vt:lpstr>
      <vt:lpstr>Crear y ejecutar operaciones en la BD</vt:lpstr>
      <vt:lpstr>Crear y ejecutar operaciones en la BD</vt:lpstr>
      <vt:lpstr>Crear y ejecutar operaciones en la BD</vt:lpstr>
      <vt:lpstr>Instrucciones preparadas</vt:lpstr>
      <vt:lpstr>Excepciones</vt:lpstr>
      <vt:lpstr>Liberar recursos</vt:lpstr>
      <vt:lpstr>Transacciones</vt:lpstr>
      <vt:lpstr>Transacciones</vt:lpstr>
      <vt:lpstr>Transacciones</vt:lpstr>
      <vt:lpstr>JDBC en aplicaciones 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CONECTIVIDAD</dc:title>
  <dc:creator>Usuario de Microsoft Office</dc:creator>
  <cp:lastModifiedBy>Usuario de Microsoft Office</cp:lastModifiedBy>
  <cp:revision>25</cp:revision>
  <dcterms:created xsi:type="dcterms:W3CDTF">2018-10-01T02:06:29Z</dcterms:created>
  <dcterms:modified xsi:type="dcterms:W3CDTF">2018-10-01T05:30:34Z</dcterms:modified>
</cp:coreProperties>
</file>