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1" r:id="rId1"/>
  </p:sldMasterIdLst>
  <p:notesMasterIdLst>
    <p:notesMasterId r:id="rId15"/>
  </p:notesMasterIdLst>
  <p:sldIdLst>
    <p:sldId id="272" r:id="rId2"/>
    <p:sldId id="258" r:id="rId3"/>
    <p:sldId id="268" r:id="rId4"/>
    <p:sldId id="259" r:id="rId5"/>
    <p:sldId id="260" r:id="rId6"/>
    <p:sldId id="261" r:id="rId7"/>
    <p:sldId id="269" r:id="rId8"/>
    <p:sldId id="270" r:id="rId9"/>
    <p:sldId id="264" r:id="rId10"/>
    <p:sldId id="265" r:id="rId11"/>
    <p:sldId id="275" r:id="rId12"/>
    <p:sldId id="266" r:id="rId13"/>
    <p:sldId id="274" r:id="rId14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77214"/>
  </p:normalViewPr>
  <p:slideViewPr>
    <p:cSldViewPr snapToGrid="0">
      <p:cViewPr varScale="1">
        <p:scale>
          <a:sx n="103" d="100"/>
          <a:sy n="103" d="100"/>
        </p:scale>
        <p:origin x="10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0BAC00-EEB1-484D-9A0D-3362ED9B060A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42F7374-0C44-4EBB-ABF1-67FA5C0F803C}">
      <dgm:prSet custT="1"/>
      <dgm:spPr/>
      <dgm:t>
        <a:bodyPr/>
        <a:lstStyle/>
        <a:p>
          <a:r>
            <a:rPr lang="es-ES_tradnl" sz="1900" b="1" dirty="0"/>
            <a:t>Automatización</a:t>
          </a:r>
          <a:r>
            <a:rPr lang="es-ES_tradnl" sz="1900" dirty="0"/>
            <a:t> de Cuestionarios</a:t>
          </a:r>
          <a:endParaRPr lang="en-US" sz="1900" dirty="0"/>
        </a:p>
      </dgm:t>
    </dgm:pt>
    <dgm:pt modelId="{7CD79968-4A20-4D2D-A810-A62DF5C91526}" type="parTrans" cxnId="{BCD77ED0-0A61-4B25-A03A-5E595E2D3CB3}">
      <dgm:prSet/>
      <dgm:spPr/>
      <dgm:t>
        <a:bodyPr/>
        <a:lstStyle/>
        <a:p>
          <a:endParaRPr lang="en-US"/>
        </a:p>
      </dgm:t>
    </dgm:pt>
    <dgm:pt modelId="{4F53B6CA-272A-4801-AB8A-C72607A21442}" type="sibTrans" cxnId="{BCD77ED0-0A61-4B25-A03A-5E595E2D3CB3}">
      <dgm:prSet/>
      <dgm:spPr/>
      <dgm:t>
        <a:bodyPr/>
        <a:lstStyle/>
        <a:p>
          <a:endParaRPr lang="en-US"/>
        </a:p>
      </dgm:t>
    </dgm:pt>
    <dgm:pt modelId="{842F2410-94D7-43C9-9AB0-32F2C50E2575}">
      <dgm:prSet custT="1"/>
      <dgm:spPr/>
      <dgm:t>
        <a:bodyPr/>
        <a:lstStyle/>
        <a:p>
          <a:r>
            <a:rPr lang="es-ES_tradnl" sz="1900" b="1" dirty="0"/>
            <a:t>Adaptación</a:t>
          </a:r>
          <a:r>
            <a:rPr lang="es-ES_tradnl" sz="1900" dirty="0"/>
            <a:t> Individualizada</a:t>
          </a:r>
          <a:endParaRPr lang="en-US" sz="1900" dirty="0"/>
        </a:p>
      </dgm:t>
    </dgm:pt>
    <dgm:pt modelId="{A7F4CFD8-6BA1-4423-94F1-2546DB21C2C6}" type="parTrans" cxnId="{8ECAC211-0C16-4A1E-9E23-73111A56E137}">
      <dgm:prSet/>
      <dgm:spPr/>
      <dgm:t>
        <a:bodyPr/>
        <a:lstStyle/>
        <a:p>
          <a:endParaRPr lang="en-US"/>
        </a:p>
      </dgm:t>
    </dgm:pt>
    <dgm:pt modelId="{62C1D1F1-33EA-4C17-A7D4-047AFAF3C762}" type="sibTrans" cxnId="{8ECAC211-0C16-4A1E-9E23-73111A56E137}">
      <dgm:prSet/>
      <dgm:spPr/>
      <dgm:t>
        <a:bodyPr/>
        <a:lstStyle/>
        <a:p>
          <a:endParaRPr lang="en-US"/>
        </a:p>
      </dgm:t>
    </dgm:pt>
    <dgm:pt modelId="{10E131E6-FA84-4B6B-A5C2-11BC1E734264}">
      <dgm:prSet custT="1"/>
      <dgm:spPr/>
      <dgm:t>
        <a:bodyPr/>
        <a:lstStyle/>
        <a:p>
          <a:r>
            <a:rPr lang="es-ES_tradnl" sz="1900" dirty="0"/>
            <a:t>Fomento del </a:t>
          </a:r>
          <a:r>
            <a:rPr lang="es-ES_tradnl" sz="1900" b="1" dirty="0"/>
            <a:t>Autoaprendizaje</a:t>
          </a:r>
          <a:endParaRPr lang="en-US" sz="1900" b="1" dirty="0"/>
        </a:p>
      </dgm:t>
    </dgm:pt>
    <dgm:pt modelId="{28C08A1F-D7CE-45CE-AF36-1E5BD0199864}" type="parTrans" cxnId="{B8D1E535-0136-4E9F-9997-B77BF71927D7}">
      <dgm:prSet/>
      <dgm:spPr/>
      <dgm:t>
        <a:bodyPr/>
        <a:lstStyle/>
        <a:p>
          <a:endParaRPr lang="en-US"/>
        </a:p>
      </dgm:t>
    </dgm:pt>
    <dgm:pt modelId="{D1AE5D21-BE04-4727-B7B4-14D05A195A5C}" type="sibTrans" cxnId="{B8D1E535-0136-4E9F-9997-B77BF71927D7}">
      <dgm:prSet/>
      <dgm:spPr/>
      <dgm:t>
        <a:bodyPr/>
        <a:lstStyle/>
        <a:p>
          <a:endParaRPr lang="en-US"/>
        </a:p>
      </dgm:t>
    </dgm:pt>
    <dgm:pt modelId="{DB6584FA-785A-4BAF-886D-E5B2FF189531}">
      <dgm:prSet custT="1"/>
      <dgm:spPr/>
      <dgm:t>
        <a:bodyPr/>
        <a:lstStyle/>
        <a:p>
          <a:r>
            <a:rPr lang="es-ES_tradnl" sz="1900" b="1" dirty="0"/>
            <a:t>Optimización</a:t>
          </a:r>
          <a:r>
            <a:rPr lang="es-ES_tradnl" sz="1900" dirty="0"/>
            <a:t> de Procesos Educativos</a:t>
          </a:r>
          <a:endParaRPr lang="en-US" sz="1900" dirty="0"/>
        </a:p>
      </dgm:t>
    </dgm:pt>
    <dgm:pt modelId="{818D9BCA-526B-4F39-944E-7CCDC763C7E0}" type="parTrans" cxnId="{601D9038-6F85-483A-A5C3-FDA9B27344BA}">
      <dgm:prSet/>
      <dgm:spPr/>
      <dgm:t>
        <a:bodyPr/>
        <a:lstStyle/>
        <a:p>
          <a:endParaRPr lang="en-US"/>
        </a:p>
      </dgm:t>
    </dgm:pt>
    <dgm:pt modelId="{085B6664-300B-45E8-9FC1-708F4E2EB146}" type="sibTrans" cxnId="{601D9038-6F85-483A-A5C3-FDA9B27344BA}">
      <dgm:prSet/>
      <dgm:spPr/>
      <dgm:t>
        <a:bodyPr/>
        <a:lstStyle/>
        <a:p>
          <a:endParaRPr lang="en-US"/>
        </a:p>
      </dgm:t>
    </dgm:pt>
    <dgm:pt modelId="{3986BD19-3ACF-4842-8B61-6B09C4391163}">
      <dgm:prSet custT="1"/>
      <dgm:spPr/>
      <dgm:t>
        <a:bodyPr/>
        <a:lstStyle/>
        <a:p>
          <a:r>
            <a:rPr lang="es-ES_tradnl" sz="1900" dirty="0"/>
            <a:t>Evaluación y Mejora </a:t>
          </a:r>
          <a:r>
            <a:rPr lang="es-ES_tradnl" sz="1900" b="1" dirty="0"/>
            <a:t>Continua</a:t>
          </a:r>
          <a:endParaRPr lang="en-US" sz="1900" b="1" dirty="0"/>
        </a:p>
      </dgm:t>
    </dgm:pt>
    <dgm:pt modelId="{2D7A16B0-121A-4A27-AD23-CD033C877F8F}" type="parTrans" cxnId="{21CD3D47-ACFB-424F-A815-B760E3EDEF5B}">
      <dgm:prSet/>
      <dgm:spPr/>
      <dgm:t>
        <a:bodyPr/>
        <a:lstStyle/>
        <a:p>
          <a:endParaRPr lang="en-US"/>
        </a:p>
      </dgm:t>
    </dgm:pt>
    <dgm:pt modelId="{6E79202C-EB81-4410-A297-1B9DA40A8E23}" type="sibTrans" cxnId="{21CD3D47-ACFB-424F-A815-B760E3EDEF5B}">
      <dgm:prSet/>
      <dgm:spPr/>
      <dgm:t>
        <a:bodyPr/>
        <a:lstStyle/>
        <a:p>
          <a:endParaRPr lang="en-US"/>
        </a:p>
      </dgm:t>
    </dgm:pt>
    <dgm:pt modelId="{49F25131-0D69-B540-887F-929F25B58DAD}" type="pres">
      <dgm:prSet presAssocID="{410BAC00-EEB1-484D-9A0D-3362ED9B060A}" presName="vert0" presStyleCnt="0">
        <dgm:presLayoutVars>
          <dgm:dir/>
          <dgm:animOne val="branch"/>
          <dgm:animLvl val="lvl"/>
        </dgm:presLayoutVars>
      </dgm:prSet>
      <dgm:spPr/>
    </dgm:pt>
    <dgm:pt modelId="{52D771A7-2CA8-0E4B-9575-5668C6E59BF7}" type="pres">
      <dgm:prSet presAssocID="{342F7374-0C44-4EBB-ABF1-67FA5C0F803C}" presName="thickLine" presStyleLbl="alignNode1" presStyleIdx="0" presStyleCnt="5"/>
      <dgm:spPr/>
    </dgm:pt>
    <dgm:pt modelId="{ED4D310C-8FE7-C547-B6CD-800EA2F5C831}" type="pres">
      <dgm:prSet presAssocID="{342F7374-0C44-4EBB-ABF1-67FA5C0F803C}" presName="horz1" presStyleCnt="0"/>
      <dgm:spPr/>
    </dgm:pt>
    <dgm:pt modelId="{A083955D-F4EF-9742-8D8A-11850F4CE545}" type="pres">
      <dgm:prSet presAssocID="{342F7374-0C44-4EBB-ABF1-67FA5C0F803C}" presName="tx1" presStyleLbl="revTx" presStyleIdx="0" presStyleCnt="5"/>
      <dgm:spPr/>
    </dgm:pt>
    <dgm:pt modelId="{8DE38FFD-AFE5-2943-9302-CBCD9A5257D5}" type="pres">
      <dgm:prSet presAssocID="{342F7374-0C44-4EBB-ABF1-67FA5C0F803C}" presName="vert1" presStyleCnt="0"/>
      <dgm:spPr/>
    </dgm:pt>
    <dgm:pt modelId="{88FE8134-DC2F-9D45-960E-7E9DF8B0CD23}" type="pres">
      <dgm:prSet presAssocID="{842F2410-94D7-43C9-9AB0-32F2C50E2575}" presName="thickLine" presStyleLbl="alignNode1" presStyleIdx="1" presStyleCnt="5"/>
      <dgm:spPr/>
    </dgm:pt>
    <dgm:pt modelId="{C170F322-1236-304C-B3CA-9EE0D443A1C9}" type="pres">
      <dgm:prSet presAssocID="{842F2410-94D7-43C9-9AB0-32F2C50E2575}" presName="horz1" presStyleCnt="0"/>
      <dgm:spPr/>
    </dgm:pt>
    <dgm:pt modelId="{728AFBA7-9919-1943-8F38-F98BC25F82DC}" type="pres">
      <dgm:prSet presAssocID="{842F2410-94D7-43C9-9AB0-32F2C50E2575}" presName="tx1" presStyleLbl="revTx" presStyleIdx="1" presStyleCnt="5"/>
      <dgm:spPr/>
    </dgm:pt>
    <dgm:pt modelId="{795C687A-5AC8-1748-9CDA-95A02D7D1FC5}" type="pres">
      <dgm:prSet presAssocID="{842F2410-94D7-43C9-9AB0-32F2C50E2575}" presName="vert1" presStyleCnt="0"/>
      <dgm:spPr/>
    </dgm:pt>
    <dgm:pt modelId="{6EE23DDE-E7E0-D646-AF7C-FB0120289495}" type="pres">
      <dgm:prSet presAssocID="{10E131E6-FA84-4B6B-A5C2-11BC1E734264}" presName="thickLine" presStyleLbl="alignNode1" presStyleIdx="2" presStyleCnt="5"/>
      <dgm:spPr/>
    </dgm:pt>
    <dgm:pt modelId="{83776893-63BA-9B4A-822D-59CE85E3196B}" type="pres">
      <dgm:prSet presAssocID="{10E131E6-FA84-4B6B-A5C2-11BC1E734264}" presName="horz1" presStyleCnt="0"/>
      <dgm:spPr/>
    </dgm:pt>
    <dgm:pt modelId="{216E1F72-29D0-C449-A565-16C793D73928}" type="pres">
      <dgm:prSet presAssocID="{10E131E6-FA84-4B6B-A5C2-11BC1E734264}" presName="tx1" presStyleLbl="revTx" presStyleIdx="2" presStyleCnt="5"/>
      <dgm:spPr/>
    </dgm:pt>
    <dgm:pt modelId="{FC6E26CC-FE12-9F41-B326-B62A92392563}" type="pres">
      <dgm:prSet presAssocID="{10E131E6-FA84-4B6B-A5C2-11BC1E734264}" presName="vert1" presStyleCnt="0"/>
      <dgm:spPr/>
    </dgm:pt>
    <dgm:pt modelId="{FAC43DB2-2654-1F4B-BFF8-7323ADB4C53A}" type="pres">
      <dgm:prSet presAssocID="{DB6584FA-785A-4BAF-886D-E5B2FF189531}" presName="thickLine" presStyleLbl="alignNode1" presStyleIdx="3" presStyleCnt="5"/>
      <dgm:spPr/>
    </dgm:pt>
    <dgm:pt modelId="{6BCB9677-59DD-A349-9B9E-B84C173CD7AD}" type="pres">
      <dgm:prSet presAssocID="{DB6584FA-785A-4BAF-886D-E5B2FF189531}" presName="horz1" presStyleCnt="0"/>
      <dgm:spPr/>
    </dgm:pt>
    <dgm:pt modelId="{D28E8473-56AA-2A44-91E7-F6B110337A02}" type="pres">
      <dgm:prSet presAssocID="{DB6584FA-785A-4BAF-886D-E5B2FF189531}" presName="tx1" presStyleLbl="revTx" presStyleIdx="3" presStyleCnt="5"/>
      <dgm:spPr/>
    </dgm:pt>
    <dgm:pt modelId="{C2A3A435-B0B0-B240-8C13-4B07C9384EC4}" type="pres">
      <dgm:prSet presAssocID="{DB6584FA-785A-4BAF-886D-E5B2FF189531}" presName="vert1" presStyleCnt="0"/>
      <dgm:spPr/>
    </dgm:pt>
    <dgm:pt modelId="{352DC560-FB22-6E4E-A4E9-9C57B14B5684}" type="pres">
      <dgm:prSet presAssocID="{3986BD19-3ACF-4842-8B61-6B09C4391163}" presName="thickLine" presStyleLbl="alignNode1" presStyleIdx="4" presStyleCnt="5"/>
      <dgm:spPr/>
    </dgm:pt>
    <dgm:pt modelId="{7A461FEB-C4CA-2A4B-A63E-A00F95A9AF3D}" type="pres">
      <dgm:prSet presAssocID="{3986BD19-3ACF-4842-8B61-6B09C4391163}" presName="horz1" presStyleCnt="0"/>
      <dgm:spPr/>
    </dgm:pt>
    <dgm:pt modelId="{B5A45CCA-7B5E-FD48-B1DD-CC7B2DFB1517}" type="pres">
      <dgm:prSet presAssocID="{3986BD19-3ACF-4842-8B61-6B09C4391163}" presName="tx1" presStyleLbl="revTx" presStyleIdx="4" presStyleCnt="5"/>
      <dgm:spPr/>
    </dgm:pt>
    <dgm:pt modelId="{4AEE8498-71AB-7C41-88AD-C50C17375037}" type="pres">
      <dgm:prSet presAssocID="{3986BD19-3ACF-4842-8B61-6B09C4391163}" presName="vert1" presStyleCnt="0"/>
      <dgm:spPr/>
    </dgm:pt>
  </dgm:ptLst>
  <dgm:cxnLst>
    <dgm:cxn modelId="{8ECAC211-0C16-4A1E-9E23-73111A56E137}" srcId="{410BAC00-EEB1-484D-9A0D-3362ED9B060A}" destId="{842F2410-94D7-43C9-9AB0-32F2C50E2575}" srcOrd="1" destOrd="0" parTransId="{A7F4CFD8-6BA1-4423-94F1-2546DB21C2C6}" sibTransId="{62C1D1F1-33EA-4C17-A7D4-047AFAF3C762}"/>
    <dgm:cxn modelId="{B8D1E535-0136-4E9F-9997-B77BF71927D7}" srcId="{410BAC00-EEB1-484D-9A0D-3362ED9B060A}" destId="{10E131E6-FA84-4B6B-A5C2-11BC1E734264}" srcOrd="2" destOrd="0" parTransId="{28C08A1F-D7CE-45CE-AF36-1E5BD0199864}" sibTransId="{D1AE5D21-BE04-4727-B7B4-14D05A195A5C}"/>
    <dgm:cxn modelId="{601D9038-6F85-483A-A5C3-FDA9B27344BA}" srcId="{410BAC00-EEB1-484D-9A0D-3362ED9B060A}" destId="{DB6584FA-785A-4BAF-886D-E5B2FF189531}" srcOrd="3" destOrd="0" parTransId="{818D9BCA-526B-4F39-944E-7CCDC763C7E0}" sibTransId="{085B6664-300B-45E8-9FC1-708F4E2EB146}"/>
    <dgm:cxn modelId="{21CD3D47-ACFB-424F-A815-B760E3EDEF5B}" srcId="{410BAC00-EEB1-484D-9A0D-3362ED9B060A}" destId="{3986BD19-3ACF-4842-8B61-6B09C4391163}" srcOrd="4" destOrd="0" parTransId="{2D7A16B0-121A-4A27-AD23-CD033C877F8F}" sibTransId="{6E79202C-EB81-4410-A297-1B9DA40A8E23}"/>
    <dgm:cxn modelId="{18675971-65C6-4443-9B44-250EF0C6B8B8}" type="presOf" srcId="{410BAC00-EEB1-484D-9A0D-3362ED9B060A}" destId="{49F25131-0D69-B540-887F-929F25B58DAD}" srcOrd="0" destOrd="0" presId="urn:microsoft.com/office/officeart/2008/layout/LinedList"/>
    <dgm:cxn modelId="{EE29AB97-9C33-D346-B242-E3205F232B1C}" type="presOf" srcId="{3986BD19-3ACF-4842-8B61-6B09C4391163}" destId="{B5A45CCA-7B5E-FD48-B1DD-CC7B2DFB1517}" srcOrd="0" destOrd="0" presId="urn:microsoft.com/office/officeart/2008/layout/LinedList"/>
    <dgm:cxn modelId="{F65642A8-8B1E-794A-AB41-9768ECAC8E4F}" type="presOf" srcId="{342F7374-0C44-4EBB-ABF1-67FA5C0F803C}" destId="{A083955D-F4EF-9742-8D8A-11850F4CE545}" srcOrd="0" destOrd="0" presId="urn:microsoft.com/office/officeart/2008/layout/LinedList"/>
    <dgm:cxn modelId="{D6EE05CC-5BFF-0D49-9394-03251F18F66B}" type="presOf" srcId="{842F2410-94D7-43C9-9AB0-32F2C50E2575}" destId="{728AFBA7-9919-1943-8F38-F98BC25F82DC}" srcOrd="0" destOrd="0" presId="urn:microsoft.com/office/officeart/2008/layout/LinedList"/>
    <dgm:cxn modelId="{BCD77ED0-0A61-4B25-A03A-5E595E2D3CB3}" srcId="{410BAC00-EEB1-484D-9A0D-3362ED9B060A}" destId="{342F7374-0C44-4EBB-ABF1-67FA5C0F803C}" srcOrd="0" destOrd="0" parTransId="{7CD79968-4A20-4D2D-A810-A62DF5C91526}" sibTransId="{4F53B6CA-272A-4801-AB8A-C72607A21442}"/>
    <dgm:cxn modelId="{A1436BD2-FC8D-7A4F-A1E4-A815B7F611F2}" type="presOf" srcId="{10E131E6-FA84-4B6B-A5C2-11BC1E734264}" destId="{216E1F72-29D0-C449-A565-16C793D73928}" srcOrd="0" destOrd="0" presId="urn:microsoft.com/office/officeart/2008/layout/LinedList"/>
    <dgm:cxn modelId="{0C7BD1E5-F025-1640-B018-CF32AC90F588}" type="presOf" srcId="{DB6584FA-785A-4BAF-886D-E5B2FF189531}" destId="{D28E8473-56AA-2A44-91E7-F6B110337A02}" srcOrd="0" destOrd="0" presId="urn:microsoft.com/office/officeart/2008/layout/LinedList"/>
    <dgm:cxn modelId="{A3AED8B9-3099-5945-8A93-5ED71BD6CCFE}" type="presParOf" srcId="{49F25131-0D69-B540-887F-929F25B58DAD}" destId="{52D771A7-2CA8-0E4B-9575-5668C6E59BF7}" srcOrd="0" destOrd="0" presId="urn:microsoft.com/office/officeart/2008/layout/LinedList"/>
    <dgm:cxn modelId="{A63262E0-DF79-774C-BB9E-1AAFAE8E3CE6}" type="presParOf" srcId="{49F25131-0D69-B540-887F-929F25B58DAD}" destId="{ED4D310C-8FE7-C547-B6CD-800EA2F5C831}" srcOrd="1" destOrd="0" presId="urn:microsoft.com/office/officeart/2008/layout/LinedList"/>
    <dgm:cxn modelId="{18D174FC-7113-0948-A0B5-EFB46084C2DC}" type="presParOf" srcId="{ED4D310C-8FE7-C547-B6CD-800EA2F5C831}" destId="{A083955D-F4EF-9742-8D8A-11850F4CE545}" srcOrd="0" destOrd="0" presId="urn:microsoft.com/office/officeart/2008/layout/LinedList"/>
    <dgm:cxn modelId="{03BADEAC-2795-324A-80D7-78AD53422179}" type="presParOf" srcId="{ED4D310C-8FE7-C547-B6CD-800EA2F5C831}" destId="{8DE38FFD-AFE5-2943-9302-CBCD9A5257D5}" srcOrd="1" destOrd="0" presId="urn:microsoft.com/office/officeart/2008/layout/LinedList"/>
    <dgm:cxn modelId="{5B756CA5-9652-FC4F-8C2B-BFBA5DF66F00}" type="presParOf" srcId="{49F25131-0D69-B540-887F-929F25B58DAD}" destId="{88FE8134-DC2F-9D45-960E-7E9DF8B0CD23}" srcOrd="2" destOrd="0" presId="urn:microsoft.com/office/officeart/2008/layout/LinedList"/>
    <dgm:cxn modelId="{291D701F-3CDB-5747-A40A-8F3D18A3D9E5}" type="presParOf" srcId="{49F25131-0D69-B540-887F-929F25B58DAD}" destId="{C170F322-1236-304C-B3CA-9EE0D443A1C9}" srcOrd="3" destOrd="0" presId="urn:microsoft.com/office/officeart/2008/layout/LinedList"/>
    <dgm:cxn modelId="{7AF8EFCD-57BE-5344-B66E-D015179B4DBC}" type="presParOf" srcId="{C170F322-1236-304C-B3CA-9EE0D443A1C9}" destId="{728AFBA7-9919-1943-8F38-F98BC25F82DC}" srcOrd="0" destOrd="0" presId="urn:microsoft.com/office/officeart/2008/layout/LinedList"/>
    <dgm:cxn modelId="{0B6DF661-C5E7-9145-A67D-29BC1D36C34F}" type="presParOf" srcId="{C170F322-1236-304C-B3CA-9EE0D443A1C9}" destId="{795C687A-5AC8-1748-9CDA-95A02D7D1FC5}" srcOrd="1" destOrd="0" presId="urn:microsoft.com/office/officeart/2008/layout/LinedList"/>
    <dgm:cxn modelId="{89D51327-4DE7-F14B-AF07-CA9989ADCEBB}" type="presParOf" srcId="{49F25131-0D69-B540-887F-929F25B58DAD}" destId="{6EE23DDE-E7E0-D646-AF7C-FB0120289495}" srcOrd="4" destOrd="0" presId="urn:microsoft.com/office/officeart/2008/layout/LinedList"/>
    <dgm:cxn modelId="{C374BF5B-B69A-B84D-8B77-65B841BF64E8}" type="presParOf" srcId="{49F25131-0D69-B540-887F-929F25B58DAD}" destId="{83776893-63BA-9B4A-822D-59CE85E3196B}" srcOrd="5" destOrd="0" presId="urn:microsoft.com/office/officeart/2008/layout/LinedList"/>
    <dgm:cxn modelId="{66E7BAA8-3F10-0C4C-B9C9-2B6A67379CF8}" type="presParOf" srcId="{83776893-63BA-9B4A-822D-59CE85E3196B}" destId="{216E1F72-29D0-C449-A565-16C793D73928}" srcOrd="0" destOrd="0" presId="urn:microsoft.com/office/officeart/2008/layout/LinedList"/>
    <dgm:cxn modelId="{7DD33BD6-29BD-A140-A085-6B78F379125B}" type="presParOf" srcId="{83776893-63BA-9B4A-822D-59CE85E3196B}" destId="{FC6E26CC-FE12-9F41-B326-B62A92392563}" srcOrd="1" destOrd="0" presId="urn:microsoft.com/office/officeart/2008/layout/LinedList"/>
    <dgm:cxn modelId="{439059C6-3D4E-CF4C-9E2A-AF8FE9F32DCC}" type="presParOf" srcId="{49F25131-0D69-B540-887F-929F25B58DAD}" destId="{FAC43DB2-2654-1F4B-BFF8-7323ADB4C53A}" srcOrd="6" destOrd="0" presId="urn:microsoft.com/office/officeart/2008/layout/LinedList"/>
    <dgm:cxn modelId="{ABDA781F-693D-4E4A-8444-C87E23090A36}" type="presParOf" srcId="{49F25131-0D69-B540-887F-929F25B58DAD}" destId="{6BCB9677-59DD-A349-9B9E-B84C173CD7AD}" srcOrd="7" destOrd="0" presId="urn:microsoft.com/office/officeart/2008/layout/LinedList"/>
    <dgm:cxn modelId="{A056F7AB-B54D-A341-8E66-A84FD60F0ACF}" type="presParOf" srcId="{6BCB9677-59DD-A349-9B9E-B84C173CD7AD}" destId="{D28E8473-56AA-2A44-91E7-F6B110337A02}" srcOrd="0" destOrd="0" presId="urn:microsoft.com/office/officeart/2008/layout/LinedList"/>
    <dgm:cxn modelId="{D24557DC-B8F2-DC4A-8643-322173BEF7A4}" type="presParOf" srcId="{6BCB9677-59DD-A349-9B9E-B84C173CD7AD}" destId="{C2A3A435-B0B0-B240-8C13-4B07C9384EC4}" srcOrd="1" destOrd="0" presId="urn:microsoft.com/office/officeart/2008/layout/LinedList"/>
    <dgm:cxn modelId="{4BC5CC52-C98F-C343-8465-A1E51E61FBA3}" type="presParOf" srcId="{49F25131-0D69-B540-887F-929F25B58DAD}" destId="{352DC560-FB22-6E4E-A4E9-9C57B14B5684}" srcOrd="8" destOrd="0" presId="urn:microsoft.com/office/officeart/2008/layout/LinedList"/>
    <dgm:cxn modelId="{C3C14772-8E32-2A4A-A485-1957432FEEB2}" type="presParOf" srcId="{49F25131-0D69-B540-887F-929F25B58DAD}" destId="{7A461FEB-C4CA-2A4B-A63E-A00F95A9AF3D}" srcOrd="9" destOrd="0" presId="urn:microsoft.com/office/officeart/2008/layout/LinedList"/>
    <dgm:cxn modelId="{D5BE2990-43AD-0F4A-BDCB-B7EEA613A8A6}" type="presParOf" srcId="{7A461FEB-C4CA-2A4B-A63E-A00F95A9AF3D}" destId="{B5A45CCA-7B5E-FD48-B1DD-CC7B2DFB1517}" srcOrd="0" destOrd="0" presId="urn:microsoft.com/office/officeart/2008/layout/LinedList"/>
    <dgm:cxn modelId="{C0FA58AF-47CD-B04F-AA04-6FE83880CB94}" type="presParOf" srcId="{7A461FEB-C4CA-2A4B-A63E-A00F95A9AF3D}" destId="{4AEE8498-71AB-7C41-88AD-C50C173750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030D35-8957-4712-BFDF-4CC47167351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39A83B73-F301-4631-9DF3-52D5409977F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_tradnl" sz="1900" cap="none" baseline="0" dirty="0"/>
            <a:t>Desarrolla </a:t>
          </a:r>
          <a:r>
            <a:rPr lang="es-ES_tradnl" sz="1900" b="1" i="1" cap="none" baseline="0" dirty="0"/>
            <a:t>modelos de lenguaje avanzados</a:t>
          </a:r>
          <a:r>
            <a:rPr lang="es-ES_tradnl" sz="1900" cap="none" baseline="0" dirty="0"/>
            <a:t>, que permiten generar preguntas precisas y contextualmente relevantes (</a:t>
          </a:r>
          <a:r>
            <a:rPr lang="es-ES_tradnl" sz="1900" b="1" i="1" cap="none" baseline="0" dirty="0"/>
            <a:t>distractores</a:t>
          </a:r>
          <a:r>
            <a:rPr lang="es-ES_tradnl" sz="1900" cap="none" baseline="0" dirty="0"/>
            <a:t>).</a:t>
          </a:r>
          <a:endParaRPr lang="en-US" sz="1900" cap="none" baseline="0" dirty="0"/>
        </a:p>
      </dgm:t>
    </dgm:pt>
    <dgm:pt modelId="{7941F189-403B-46A4-81C7-8C1284B6C120}" type="parTrans" cxnId="{1931A2AB-E23D-43FF-BB2B-1A421E06316C}">
      <dgm:prSet/>
      <dgm:spPr/>
      <dgm:t>
        <a:bodyPr/>
        <a:lstStyle/>
        <a:p>
          <a:endParaRPr lang="en-US"/>
        </a:p>
      </dgm:t>
    </dgm:pt>
    <dgm:pt modelId="{BAD476B3-D95D-47C7-A49B-1A7F97101C39}" type="sibTrans" cxnId="{1931A2AB-E23D-43FF-BB2B-1A421E06316C}">
      <dgm:prSet/>
      <dgm:spPr/>
      <dgm:t>
        <a:bodyPr/>
        <a:lstStyle/>
        <a:p>
          <a:endParaRPr lang="en-US"/>
        </a:p>
      </dgm:t>
    </dgm:pt>
    <dgm:pt modelId="{EBEDDAD8-6342-4AFE-92A3-773EDECD69E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_tradnl" sz="1900" cap="none" baseline="0" dirty="0">
              <a:latin typeface="+mn-lt"/>
            </a:rPr>
            <a:t>Combina </a:t>
          </a:r>
          <a:r>
            <a:rPr lang="es-ES_tradnl" sz="1900" b="1" i="1" cap="none" baseline="0" dirty="0">
              <a:latin typeface="+mn-lt"/>
            </a:rPr>
            <a:t>Procesamiento de Lenguaje Natural</a:t>
          </a:r>
          <a:r>
            <a:rPr lang="es-ES_tradnl" sz="1900" cap="none" baseline="0" dirty="0">
              <a:latin typeface="+mn-lt"/>
            </a:rPr>
            <a:t> (PLN) y </a:t>
          </a:r>
          <a:r>
            <a:rPr lang="es-ES_tradnl" sz="1900" b="1" i="1" cap="none" baseline="0" dirty="0">
              <a:latin typeface="+mn-lt"/>
            </a:rPr>
            <a:t>Aprendizaje Automático</a:t>
          </a:r>
          <a:r>
            <a:rPr lang="es-ES_tradnl" sz="1900" cap="none" baseline="0" dirty="0">
              <a:latin typeface="+mn-lt"/>
            </a:rPr>
            <a:t> para automatizar la generación y personalización de cuestionarios.</a:t>
          </a:r>
          <a:endParaRPr lang="en-US" sz="1900" cap="none" baseline="0" dirty="0">
            <a:latin typeface="+mn-lt"/>
          </a:endParaRPr>
        </a:p>
      </dgm:t>
    </dgm:pt>
    <dgm:pt modelId="{2E52BDF0-8A3C-4B98-9DC1-F2F360C02F6A}" type="sibTrans" cxnId="{364E111F-5C47-4A8A-9CF1-0B62A106BB9B}">
      <dgm:prSet/>
      <dgm:spPr/>
      <dgm:t>
        <a:bodyPr/>
        <a:lstStyle/>
        <a:p>
          <a:endParaRPr lang="en-US"/>
        </a:p>
      </dgm:t>
    </dgm:pt>
    <dgm:pt modelId="{A077C181-C09D-48DC-B57D-44132DB56451}" type="parTrans" cxnId="{364E111F-5C47-4A8A-9CF1-0B62A106BB9B}">
      <dgm:prSet/>
      <dgm:spPr/>
      <dgm:t>
        <a:bodyPr/>
        <a:lstStyle/>
        <a:p>
          <a:endParaRPr lang="en-US"/>
        </a:p>
      </dgm:t>
    </dgm:pt>
    <dgm:pt modelId="{1E7FDB98-D0B4-461D-80D3-969F890DC808}" type="pres">
      <dgm:prSet presAssocID="{D0030D35-8957-4712-BFDF-4CC47167351E}" presName="root" presStyleCnt="0">
        <dgm:presLayoutVars>
          <dgm:dir/>
          <dgm:resizeHandles val="exact"/>
        </dgm:presLayoutVars>
      </dgm:prSet>
      <dgm:spPr/>
    </dgm:pt>
    <dgm:pt modelId="{625C78E7-85FF-4ABA-BA7D-A4E05B2EFADA}" type="pres">
      <dgm:prSet presAssocID="{EBEDDAD8-6342-4AFE-92A3-773EDECD69E1}" presName="compNode" presStyleCnt="0"/>
      <dgm:spPr/>
    </dgm:pt>
    <dgm:pt modelId="{393DAA9E-EAF9-4DF1-A11C-31C11E0208B1}" type="pres">
      <dgm:prSet presAssocID="{EBEDDAD8-6342-4AFE-92A3-773EDECD69E1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DB8805C-F494-4AE9-9972-75EBCA232916}" type="pres">
      <dgm:prSet presAssocID="{EBEDDAD8-6342-4AFE-92A3-773EDECD69E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learning language with solid fill"/>
        </a:ext>
      </dgm:extLst>
    </dgm:pt>
    <dgm:pt modelId="{1A58BF28-F34F-4E2F-9768-24C6BCEE47A0}" type="pres">
      <dgm:prSet presAssocID="{EBEDDAD8-6342-4AFE-92A3-773EDECD69E1}" presName="spaceRect" presStyleCnt="0"/>
      <dgm:spPr/>
    </dgm:pt>
    <dgm:pt modelId="{E8FE83EF-643E-4A8E-BF50-28C2C7083E92}" type="pres">
      <dgm:prSet presAssocID="{EBEDDAD8-6342-4AFE-92A3-773EDECD69E1}" presName="textRect" presStyleLbl="revTx" presStyleIdx="0" presStyleCnt="2" custScaleX="134938">
        <dgm:presLayoutVars>
          <dgm:chMax val="1"/>
          <dgm:chPref val="1"/>
        </dgm:presLayoutVars>
      </dgm:prSet>
      <dgm:spPr/>
    </dgm:pt>
    <dgm:pt modelId="{B00783F4-921B-5546-ABA2-1F77426437EC}" type="pres">
      <dgm:prSet presAssocID="{2E52BDF0-8A3C-4B98-9DC1-F2F360C02F6A}" presName="sibTrans" presStyleCnt="0"/>
      <dgm:spPr/>
    </dgm:pt>
    <dgm:pt modelId="{8AE3EA8B-4E69-46E5-A2C0-9AAC2C65B967}" type="pres">
      <dgm:prSet presAssocID="{39A83B73-F301-4631-9DF3-52D5409977F1}" presName="compNode" presStyleCnt="0"/>
      <dgm:spPr/>
    </dgm:pt>
    <dgm:pt modelId="{19470E70-A71A-4129-A33A-0221D767A342}" type="pres">
      <dgm:prSet presAssocID="{39A83B73-F301-4631-9DF3-52D5409977F1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99D18E2-35A6-4423-AD82-C14645CF68E7}" type="pres">
      <dgm:prSet presAssocID="{39A83B73-F301-4631-9DF3-52D5409977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 with solid fill"/>
        </a:ext>
      </dgm:extLst>
    </dgm:pt>
    <dgm:pt modelId="{2D0CA3B4-B1E6-4344-BC19-5DD1BA637171}" type="pres">
      <dgm:prSet presAssocID="{39A83B73-F301-4631-9DF3-52D5409977F1}" presName="spaceRect" presStyleCnt="0"/>
      <dgm:spPr/>
    </dgm:pt>
    <dgm:pt modelId="{B7835AA5-6ABB-484A-A939-F6148F53A708}" type="pres">
      <dgm:prSet presAssocID="{39A83B73-F301-4631-9DF3-52D5409977F1}" presName="textRect" presStyleLbl="revTx" presStyleIdx="1" presStyleCnt="2" custScaleX="133194">
        <dgm:presLayoutVars>
          <dgm:chMax val="1"/>
          <dgm:chPref val="1"/>
        </dgm:presLayoutVars>
      </dgm:prSet>
      <dgm:spPr/>
    </dgm:pt>
  </dgm:ptLst>
  <dgm:cxnLst>
    <dgm:cxn modelId="{E15D6713-0F97-7142-889A-EB7C90D585D7}" type="presOf" srcId="{D0030D35-8957-4712-BFDF-4CC47167351E}" destId="{1E7FDB98-D0B4-461D-80D3-969F890DC808}" srcOrd="0" destOrd="0" presId="urn:microsoft.com/office/officeart/2018/5/layout/IconLeafLabelList"/>
    <dgm:cxn modelId="{364E111F-5C47-4A8A-9CF1-0B62A106BB9B}" srcId="{D0030D35-8957-4712-BFDF-4CC47167351E}" destId="{EBEDDAD8-6342-4AFE-92A3-773EDECD69E1}" srcOrd="0" destOrd="0" parTransId="{A077C181-C09D-48DC-B57D-44132DB56451}" sibTransId="{2E52BDF0-8A3C-4B98-9DC1-F2F360C02F6A}"/>
    <dgm:cxn modelId="{4C85D570-C9D2-C245-B425-085D0E52777F}" type="presOf" srcId="{39A83B73-F301-4631-9DF3-52D5409977F1}" destId="{B7835AA5-6ABB-484A-A939-F6148F53A708}" srcOrd="0" destOrd="0" presId="urn:microsoft.com/office/officeart/2018/5/layout/IconLeafLabelList"/>
    <dgm:cxn modelId="{2FAB6A8A-D05D-BE42-B981-2B206D7B8D8A}" type="presOf" srcId="{EBEDDAD8-6342-4AFE-92A3-773EDECD69E1}" destId="{E8FE83EF-643E-4A8E-BF50-28C2C7083E92}" srcOrd="0" destOrd="0" presId="urn:microsoft.com/office/officeart/2018/5/layout/IconLeafLabelList"/>
    <dgm:cxn modelId="{1931A2AB-E23D-43FF-BB2B-1A421E06316C}" srcId="{D0030D35-8957-4712-BFDF-4CC47167351E}" destId="{39A83B73-F301-4631-9DF3-52D5409977F1}" srcOrd="1" destOrd="0" parTransId="{7941F189-403B-46A4-81C7-8C1284B6C120}" sibTransId="{BAD476B3-D95D-47C7-A49B-1A7F97101C39}"/>
    <dgm:cxn modelId="{DB3BBC71-E582-994D-BE08-6A773C46FF5C}" type="presParOf" srcId="{1E7FDB98-D0B4-461D-80D3-969F890DC808}" destId="{625C78E7-85FF-4ABA-BA7D-A4E05B2EFADA}" srcOrd="0" destOrd="0" presId="urn:microsoft.com/office/officeart/2018/5/layout/IconLeafLabelList"/>
    <dgm:cxn modelId="{C13DA2EA-8ECE-0847-BFB2-9D9634E74B60}" type="presParOf" srcId="{625C78E7-85FF-4ABA-BA7D-A4E05B2EFADA}" destId="{393DAA9E-EAF9-4DF1-A11C-31C11E0208B1}" srcOrd="0" destOrd="0" presId="urn:microsoft.com/office/officeart/2018/5/layout/IconLeafLabelList"/>
    <dgm:cxn modelId="{FD5E060E-DD77-1449-857A-02A057E11EE6}" type="presParOf" srcId="{625C78E7-85FF-4ABA-BA7D-A4E05B2EFADA}" destId="{FDB8805C-F494-4AE9-9972-75EBCA232916}" srcOrd="1" destOrd="0" presId="urn:microsoft.com/office/officeart/2018/5/layout/IconLeafLabelList"/>
    <dgm:cxn modelId="{88E1BB4A-31A3-8940-89FC-2F58DAFFCB1F}" type="presParOf" srcId="{625C78E7-85FF-4ABA-BA7D-A4E05B2EFADA}" destId="{1A58BF28-F34F-4E2F-9768-24C6BCEE47A0}" srcOrd="2" destOrd="0" presId="urn:microsoft.com/office/officeart/2018/5/layout/IconLeafLabelList"/>
    <dgm:cxn modelId="{DBF33D4D-EB5C-6A43-A6CC-AA49B3186C20}" type="presParOf" srcId="{625C78E7-85FF-4ABA-BA7D-A4E05B2EFADA}" destId="{E8FE83EF-643E-4A8E-BF50-28C2C7083E92}" srcOrd="3" destOrd="0" presId="urn:microsoft.com/office/officeart/2018/5/layout/IconLeafLabelList"/>
    <dgm:cxn modelId="{65B21800-82BA-EB45-9659-393D302866E7}" type="presParOf" srcId="{1E7FDB98-D0B4-461D-80D3-969F890DC808}" destId="{B00783F4-921B-5546-ABA2-1F77426437EC}" srcOrd="1" destOrd="0" presId="urn:microsoft.com/office/officeart/2018/5/layout/IconLeafLabelList"/>
    <dgm:cxn modelId="{FE9753D6-FA7A-8342-8541-FB3C8861E3DB}" type="presParOf" srcId="{1E7FDB98-D0B4-461D-80D3-969F890DC808}" destId="{8AE3EA8B-4E69-46E5-A2C0-9AAC2C65B967}" srcOrd="2" destOrd="0" presId="urn:microsoft.com/office/officeart/2018/5/layout/IconLeafLabelList"/>
    <dgm:cxn modelId="{D55622B4-ECBE-A84B-AD47-D13142470D84}" type="presParOf" srcId="{8AE3EA8B-4E69-46E5-A2C0-9AAC2C65B967}" destId="{19470E70-A71A-4129-A33A-0221D767A342}" srcOrd="0" destOrd="0" presId="urn:microsoft.com/office/officeart/2018/5/layout/IconLeafLabelList"/>
    <dgm:cxn modelId="{214FB4C8-32E0-2046-AB80-A4E00961B434}" type="presParOf" srcId="{8AE3EA8B-4E69-46E5-A2C0-9AAC2C65B967}" destId="{C99D18E2-35A6-4423-AD82-C14645CF68E7}" srcOrd="1" destOrd="0" presId="urn:microsoft.com/office/officeart/2018/5/layout/IconLeafLabelList"/>
    <dgm:cxn modelId="{E1F99032-7AC3-5C46-80F9-B723F95E3002}" type="presParOf" srcId="{8AE3EA8B-4E69-46E5-A2C0-9AAC2C65B967}" destId="{2D0CA3B4-B1E6-4344-BC19-5DD1BA637171}" srcOrd="2" destOrd="0" presId="urn:microsoft.com/office/officeart/2018/5/layout/IconLeafLabelList"/>
    <dgm:cxn modelId="{86A2D8F7-8307-B949-8D90-8B3DBE1109D4}" type="presParOf" srcId="{8AE3EA8B-4E69-46E5-A2C0-9AAC2C65B967}" destId="{B7835AA5-6ABB-484A-A939-F6148F53A70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771A7-2CA8-0E4B-9575-5668C6E59BF7}">
      <dsp:nvSpPr>
        <dsp:cNvPr id="0" name=""/>
        <dsp:cNvSpPr/>
      </dsp:nvSpPr>
      <dsp:spPr>
        <a:xfrm>
          <a:off x="0" y="478"/>
          <a:ext cx="7878536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83955D-F4EF-9742-8D8A-11850F4CE545}">
      <dsp:nvSpPr>
        <dsp:cNvPr id="0" name=""/>
        <dsp:cNvSpPr/>
      </dsp:nvSpPr>
      <dsp:spPr>
        <a:xfrm>
          <a:off x="0" y="478"/>
          <a:ext cx="7878536" cy="7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b="1" kern="1200" dirty="0"/>
            <a:t>Automatización</a:t>
          </a:r>
          <a:r>
            <a:rPr lang="es-ES_tradnl" sz="1900" kern="1200" dirty="0"/>
            <a:t> de Cuestionarios</a:t>
          </a:r>
          <a:endParaRPr lang="en-US" sz="1900" kern="1200" dirty="0"/>
        </a:p>
      </dsp:txBody>
      <dsp:txXfrm>
        <a:off x="0" y="478"/>
        <a:ext cx="7878536" cy="783363"/>
      </dsp:txXfrm>
    </dsp:sp>
    <dsp:sp modelId="{88FE8134-DC2F-9D45-960E-7E9DF8B0CD23}">
      <dsp:nvSpPr>
        <dsp:cNvPr id="0" name=""/>
        <dsp:cNvSpPr/>
      </dsp:nvSpPr>
      <dsp:spPr>
        <a:xfrm>
          <a:off x="0" y="783841"/>
          <a:ext cx="7878536" cy="0"/>
        </a:xfrm>
        <a:prstGeom prst="line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8AFBA7-9919-1943-8F38-F98BC25F82DC}">
      <dsp:nvSpPr>
        <dsp:cNvPr id="0" name=""/>
        <dsp:cNvSpPr/>
      </dsp:nvSpPr>
      <dsp:spPr>
        <a:xfrm>
          <a:off x="0" y="783841"/>
          <a:ext cx="7878536" cy="7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b="1" kern="1200" dirty="0"/>
            <a:t>Adaptación</a:t>
          </a:r>
          <a:r>
            <a:rPr lang="es-ES_tradnl" sz="1900" kern="1200" dirty="0"/>
            <a:t> Individualizada</a:t>
          </a:r>
          <a:endParaRPr lang="en-US" sz="1900" kern="1200" dirty="0"/>
        </a:p>
      </dsp:txBody>
      <dsp:txXfrm>
        <a:off x="0" y="783841"/>
        <a:ext cx="7878536" cy="783363"/>
      </dsp:txXfrm>
    </dsp:sp>
    <dsp:sp modelId="{6EE23DDE-E7E0-D646-AF7C-FB0120289495}">
      <dsp:nvSpPr>
        <dsp:cNvPr id="0" name=""/>
        <dsp:cNvSpPr/>
      </dsp:nvSpPr>
      <dsp:spPr>
        <a:xfrm>
          <a:off x="0" y="1567204"/>
          <a:ext cx="7878536" cy="0"/>
        </a:xfrm>
        <a:prstGeom prst="line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6E1F72-29D0-C449-A565-16C793D73928}">
      <dsp:nvSpPr>
        <dsp:cNvPr id="0" name=""/>
        <dsp:cNvSpPr/>
      </dsp:nvSpPr>
      <dsp:spPr>
        <a:xfrm>
          <a:off x="0" y="1567204"/>
          <a:ext cx="7878536" cy="7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Fomento del </a:t>
          </a:r>
          <a:r>
            <a:rPr lang="es-ES_tradnl" sz="1900" b="1" kern="1200" dirty="0"/>
            <a:t>Autoaprendizaje</a:t>
          </a:r>
          <a:endParaRPr lang="en-US" sz="1900" b="1" kern="1200" dirty="0"/>
        </a:p>
      </dsp:txBody>
      <dsp:txXfrm>
        <a:off x="0" y="1567204"/>
        <a:ext cx="7878536" cy="783363"/>
      </dsp:txXfrm>
    </dsp:sp>
    <dsp:sp modelId="{FAC43DB2-2654-1F4B-BFF8-7323ADB4C53A}">
      <dsp:nvSpPr>
        <dsp:cNvPr id="0" name=""/>
        <dsp:cNvSpPr/>
      </dsp:nvSpPr>
      <dsp:spPr>
        <a:xfrm>
          <a:off x="0" y="2350568"/>
          <a:ext cx="7878536" cy="0"/>
        </a:xfrm>
        <a:prstGeom prst="line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8E8473-56AA-2A44-91E7-F6B110337A02}">
      <dsp:nvSpPr>
        <dsp:cNvPr id="0" name=""/>
        <dsp:cNvSpPr/>
      </dsp:nvSpPr>
      <dsp:spPr>
        <a:xfrm>
          <a:off x="0" y="2350568"/>
          <a:ext cx="7878536" cy="7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b="1" kern="1200" dirty="0"/>
            <a:t>Optimización</a:t>
          </a:r>
          <a:r>
            <a:rPr lang="es-ES_tradnl" sz="1900" kern="1200" dirty="0"/>
            <a:t> de Procesos Educativos</a:t>
          </a:r>
          <a:endParaRPr lang="en-US" sz="1900" kern="1200" dirty="0"/>
        </a:p>
      </dsp:txBody>
      <dsp:txXfrm>
        <a:off x="0" y="2350568"/>
        <a:ext cx="7878536" cy="783363"/>
      </dsp:txXfrm>
    </dsp:sp>
    <dsp:sp modelId="{352DC560-FB22-6E4E-A4E9-9C57B14B5684}">
      <dsp:nvSpPr>
        <dsp:cNvPr id="0" name=""/>
        <dsp:cNvSpPr/>
      </dsp:nvSpPr>
      <dsp:spPr>
        <a:xfrm>
          <a:off x="0" y="3133931"/>
          <a:ext cx="7878536" cy="0"/>
        </a:xfrm>
        <a:prstGeom prst="line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A45CCA-7B5E-FD48-B1DD-CC7B2DFB1517}">
      <dsp:nvSpPr>
        <dsp:cNvPr id="0" name=""/>
        <dsp:cNvSpPr/>
      </dsp:nvSpPr>
      <dsp:spPr>
        <a:xfrm>
          <a:off x="0" y="3133931"/>
          <a:ext cx="7878536" cy="7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Evaluación y Mejora </a:t>
          </a:r>
          <a:r>
            <a:rPr lang="es-ES_tradnl" sz="1900" b="1" kern="1200" dirty="0"/>
            <a:t>Continua</a:t>
          </a:r>
          <a:endParaRPr lang="en-US" sz="1900" b="1" kern="1200" dirty="0"/>
        </a:p>
      </dsp:txBody>
      <dsp:txXfrm>
        <a:off x="0" y="3133931"/>
        <a:ext cx="7878536" cy="783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DAA9E-EAF9-4DF1-A11C-31C11E0208B1}">
      <dsp:nvSpPr>
        <dsp:cNvPr id="0" name=""/>
        <dsp:cNvSpPr/>
      </dsp:nvSpPr>
      <dsp:spPr>
        <a:xfrm>
          <a:off x="1183652" y="59387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8805C-F494-4AE9-9972-75EBCA232916}">
      <dsp:nvSpPr>
        <dsp:cNvPr id="0" name=""/>
        <dsp:cNvSpPr/>
      </dsp:nvSpPr>
      <dsp:spPr>
        <a:xfrm>
          <a:off x="1593152" y="468887"/>
          <a:ext cx="1102499" cy="11024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FE83EF-643E-4A8E-BF50-28C2C7083E92}">
      <dsp:nvSpPr>
        <dsp:cNvPr id="0" name=""/>
        <dsp:cNvSpPr/>
      </dsp:nvSpPr>
      <dsp:spPr>
        <a:xfrm>
          <a:off x="19129" y="2579387"/>
          <a:ext cx="4250547" cy="1278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1900" kern="1200" cap="none" baseline="0" dirty="0">
              <a:latin typeface="+mn-lt"/>
            </a:rPr>
            <a:t>Combina </a:t>
          </a:r>
          <a:r>
            <a:rPr lang="es-ES_tradnl" sz="1900" b="1" i="1" kern="1200" cap="none" baseline="0" dirty="0">
              <a:latin typeface="+mn-lt"/>
            </a:rPr>
            <a:t>Procesamiento de Lenguaje Natural</a:t>
          </a:r>
          <a:r>
            <a:rPr lang="es-ES_tradnl" sz="1900" kern="1200" cap="none" baseline="0" dirty="0">
              <a:latin typeface="+mn-lt"/>
            </a:rPr>
            <a:t> (PLN) y </a:t>
          </a:r>
          <a:r>
            <a:rPr lang="es-ES_tradnl" sz="1900" b="1" i="1" kern="1200" cap="none" baseline="0" dirty="0">
              <a:latin typeface="+mn-lt"/>
            </a:rPr>
            <a:t>Aprendizaje Automático</a:t>
          </a:r>
          <a:r>
            <a:rPr lang="es-ES_tradnl" sz="1900" kern="1200" cap="none" baseline="0" dirty="0">
              <a:latin typeface="+mn-lt"/>
            </a:rPr>
            <a:t> para automatizar la generación y personalización de cuestionarios.</a:t>
          </a:r>
          <a:endParaRPr lang="en-US" sz="1900" kern="1200" cap="none" baseline="0" dirty="0">
            <a:latin typeface="+mn-lt"/>
          </a:endParaRPr>
        </a:p>
      </dsp:txBody>
      <dsp:txXfrm>
        <a:off x="19129" y="2579387"/>
        <a:ext cx="4250547" cy="1278998"/>
      </dsp:txXfrm>
    </dsp:sp>
    <dsp:sp modelId="{19470E70-A71A-4129-A33A-0221D767A342}">
      <dsp:nvSpPr>
        <dsp:cNvPr id="0" name=""/>
        <dsp:cNvSpPr/>
      </dsp:nvSpPr>
      <dsp:spPr>
        <a:xfrm>
          <a:off x="5957981" y="59387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D18E2-35A6-4423-AD82-C14645CF68E7}">
      <dsp:nvSpPr>
        <dsp:cNvPr id="0" name=""/>
        <dsp:cNvSpPr/>
      </dsp:nvSpPr>
      <dsp:spPr>
        <a:xfrm>
          <a:off x="6367481" y="468887"/>
          <a:ext cx="1102499" cy="11024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35AA5-6ABB-484A-A939-F6148F53A708}">
      <dsp:nvSpPr>
        <dsp:cNvPr id="0" name=""/>
        <dsp:cNvSpPr/>
      </dsp:nvSpPr>
      <dsp:spPr>
        <a:xfrm>
          <a:off x="4820925" y="2579387"/>
          <a:ext cx="4195611" cy="1278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1900" kern="1200" cap="none" baseline="0" dirty="0"/>
            <a:t>Desarrolla </a:t>
          </a:r>
          <a:r>
            <a:rPr lang="es-ES_tradnl" sz="1900" b="1" i="1" kern="1200" cap="none" baseline="0" dirty="0"/>
            <a:t>modelos de lenguaje avanzados</a:t>
          </a:r>
          <a:r>
            <a:rPr lang="es-ES_tradnl" sz="1900" kern="1200" cap="none" baseline="0" dirty="0"/>
            <a:t>, que permiten generar preguntas precisas y contextualmente relevantes (</a:t>
          </a:r>
          <a:r>
            <a:rPr lang="es-ES_tradnl" sz="1900" b="1" i="1" kern="1200" cap="none" baseline="0" dirty="0"/>
            <a:t>distractores</a:t>
          </a:r>
          <a:r>
            <a:rPr lang="es-ES_tradnl" sz="1900" kern="1200" cap="none" baseline="0" dirty="0"/>
            <a:t>).</a:t>
          </a:r>
          <a:endParaRPr lang="en-US" sz="1900" kern="1200" cap="none" baseline="0" dirty="0"/>
        </a:p>
      </dsp:txBody>
      <dsp:txXfrm>
        <a:off x="4820925" y="2579387"/>
        <a:ext cx="4195611" cy="1278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B0A55-C4A5-B14B-BD32-875341BE15BF}" type="datetimeFigureOut">
              <a:rPr lang="es-ES_tradnl" smtClean="0"/>
              <a:t>10/9/24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83E36-DC33-7141-A232-FA6560D5172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62399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err="1"/>
              <a:t>Automatización</a:t>
            </a:r>
            <a:r>
              <a:rPr lang="en-GB" b="1" dirty="0"/>
              <a:t> y </a:t>
            </a:r>
            <a:r>
              <a:rPr lang="en-GB" b="1" dirty="0" err="1"/>
              <a:t>Personalización</a:t>
            </a:r>
            <a:r>
              <a:rPr lang="en-GB" b="1" dirty="0"/>
              <a:t> de </a:t>
            </a:r>
            <a:r>
              <a:rPr lang="en-GB" b="1" dirty="0" err="1"/>
              <a:t>Cuestionarios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</a:t>
            </a:r>
            <a:r>
              <a:rPr lang="en-GB" dirty="0" err="1"/>
              <a:t>Automatizar</a:t>
            </a:r>
            <a:r>
              <a:rPr lang="en-GB" dirty="0"/>
              <a:t> la </a:t>
            </a:r>
            <a:r>
              <a:rPr lang="en-GB" dirty="0" err="1"/>
              <a:t>creación</a:t>
            </a:r>
            <a:r>
              <a:rPr lang="en-GB" dirty="0"/>
              <a:t> y </a:t>
            </a:r>
            <a:r>
              <a:rPr lang="en-GB" dirty="0" err="1"/>
              <a:t>evaluación</a:t>
            </a:r>
            <a:r>
              <a:rPr lang="en-GB" dirty="0"/>
              <a:t> de </a:t>
            </a:r>
            <a:r>
              <a:rPr lang="en-GB" dirty="0" err="1"/>
              <a:t>cuestionarios</a:t>
            </a:r>
            <a:r>
              <a:rPr lang="en-GB" dirty="0"/>
              <a:t> para </a:t>
            </a:r>
            <a:r>
              <a:rPr lang="en-GB" dirty="0" err="1"/>
              <a:t>reducir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tiempo</a:t>
            </a:r>
            <a:r>
              <a:rPr lang="en-GB" dirty="0"/>
              <a:t> y </a:t>
            </a:r>
            <a:r>
              <a:rPr lang="en-GB" dirty="0" err="1"/>
              <a:t>recursos</a:t>
            </a:r>
            <a:r>
              <a:rPr lang="en-GB" dirty="0"/>
              <a:t> </a:t>
            </a:r>
            <a:r>
              <a:rPr lang="en-GB" dirty="0" err="1"/>
              <a:t>necesarios</a:t>
            </a:r>
            <a:r>
              <a:rPr lang="en-GB" dirty="0"/>
              <a:t>, </a:t>
            </a:r>
            <a:r>
              <a:rPr lang="en-GB" dirty="0" err="1"/>
              <a:t>eliminando</a:t>
            </a:r>
            <a:r>
              <a:rPr lang="en-GB" dirty="0"/>
              <a:t> la </a:t>
            </a:r>
            <a:r>
              <a:rPr lang="en-GB" dirty="0" err="1"/>
              <a:t>subjetividad</a:t>
            </a:r>
            <a:r>
              <a:rPr lang="en-GB" dirty="0"/>
              <a:t> </a:t>
            </a:r>
            <a:r>
              <a:rPr lang="en-GB" dirty="0" err="1"/>
              <a:t>inherente</a:t>
            </a:r>
            <a:r>
              <a:rPr lang="en-GB" dirty="0"/>
              <a:t> al </a:t>
            </a:r>
            <a:r>
              <a:rPr lang="en-GB" dirty="0" err="1"/>
              <a:t>proceso</a:t>
            </a:r>
            <a:r>
              <a:rPr lang="en-GB" dirty="0"/>
              <a:t> manual."</a:t>
            </a:r>
          </a:p>
          <a:p>
            <a:r>
              <a:rPr lang="en-GB" b="1" dirty="0" err="1"/>
              <a:t>Adaptación</a:t>
            </a:r>
            <a:r>
              <a:rPr lang="en-GB" b="1" dirty="0"/>
              <a:t> </a:t>
            </a:r>
            <a:r>
              <a:rPr lang="en-GB" b="1" dirty="0" err="1"/>
              <a:t>Individualizada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</a:t>
            </a:r>
            <a:r>
              <a:rPr lang="en-GB" dirty="0" err="1"/>
              <a:t>Crear</a:t>
            </a:r>
            <a:r>
              <a:rPr lang="en-GB" dirty="0"/>
              <a:t> </a:t>
            </a:r>
            <a:r>
              <a:rPr lang="en-GB" dirty="0" err="1"/>
              <a:t>cuestionarios</a:t>
            </a:r>
            <a:r>
              <a:rPr lang="en-GB" dirty="0"/>
              <a:t> </a:t>
            </a:r>
            <a:r>
              <a:rPr lang="en-GB" dirty="0" err="1"/>
              <a:t>adaptados</a:t>
            </a:r>
            <a:r>
              <a:rPr lang="en-GB" dirty="0"/>
              <a:t> al </a:t>
            </a:r>
            <a:r>
              <a:rPr lang="en-GB" dirty="0" err="1"/>
              <a:t>nivel</a:t>
            </a:r>
            <a:r>
              <a:rPr lang="en-GB" dirty="0"/>
              <a:t> de </a:t>
            </a:r>
            <a:r>
              <a:rPr lang="en-GB" dirty="0" err="1"/>
              <a:t>conocimiento</a:t>
            </a:r>
            <a:r>
              <a:rPr lang="en-GB" dirty="0"/>
              <a:t> individual de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estudiante</a:t>
            </a:r>
            <a:r>
              <a:rPr lang="en-GB" dirty="0"/>
              <a:t>, </a:t>
            </a:r>
            <a:r>
              <a:rPr lang="en-GB" dirty="0" err="1"/>
              <a:t>considerando</a:t>
            </a:r>
            <a:r>
              <a:rPr lang="en-GB" dirty="0"/>
              <a:t> sus </a:t>
            </a:r>
            <a:r>
              <a:rPr lang="en-GB" dirty="0" err="1"/>
              <a:t>habilidades</a:t>
            </a:r>
            <a:r>
              <a:rPr lang="en-GB" dirty="0"/>
              <a:t> y </a:t>
            </a:r>
            <a:r>
              <a:rPr lang="en-GB" dirty="0" err="1"/>
              <a:t>necesidades</a:t>
            </a:r>
            <a:r>
              <a:rPr lang="en-GB" dirty="0"/>
              <a:t> </a:t>
            </a:r>
            <a:r>
              <a:rPr lang="en-GB" dirty="0" err="1"/>
              <a:t>específicas</a:t>
            </a:r>
            <a:r>
              <a:rPr lang="en-GB" dirty="0"/>
              <a:t>."</a:t>
            </a:r>
          </a:p>
          <a:p>
            <a:r>
              <a:rPr lang="en-GB" b="1" dirty="0" err="1"/>
              <a:t>Fomento</a:t>
            </a:r>
            <a:r>
              <a:rPr lang="en-GB" b="1" dirty="0"/>
              <a:t> del </a:t>
            </a:r>
            <a:r>
              <a:rPr lang="en-GB" b="1" dirty="0" err="1"/>
              <a:t>Autoaprendizaje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</a:t>
            </a:r>
            <a:r>
              <a:rPr lang="en-GB" dirty="0" err="1"/>
              <a:t>Proveer</a:t>
            </a:r>
            <a:r>
              <a:rPr lang="en-GB" dirty="0"/>
              <a:t> </a:t>
            </a:r>
            <a:r>
              <a:rPr lang="en-GB" dirty="0" err="1"/>
              <a:t>herramientas</a:t>
            </a:r>
            <a:r>
              <a:rPr lang="en-GB" dirty="0"/>
              <a:t> de </a:t>
            </a:r>
            <a:r>
              <a:rPr lang="en-GB" dirty="0" err="1"/>
              <a:t>autoevaluación</a:t>
            </a:r>
            <a:r>
              <a:rPr lang="en-GB" dirty="0"/>
              <a:t> que </a:t>
            </a:r>
            <a:r>
              <a:rPr lang="en-GB" dirty="0" err="1"/>
              <a:t>permitan</a:t>
            </a:r>
            <a:r>
              <a:rPr lang="en-GB" dirty="0"/>
              <a:t> a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estudiantes</a:t>
            </a:r>
            <a:r>
              <a:rPr lang="en-GB" dirty="0"/>
              <a:t> </a:t>
            </a:r>
            <a:r>
              <a:rPr lang="en-GB" dirty="0" err="1"/>
              <a:t>ajustar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propio</a:t>
            </a:r>
            <a:r>
              <a:rPr lang="en-GB" dirty="0"/>
              <a:t> </a:t>
            </a:r>
            <a:r>
              <a:rPr lang="en-GB" dirty="0" err="1"/>
              <a:t>ritmo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, </a:t>
            </a:r>
            <a:r>
              <a:rPr lang="en-GB" dirty="0" err="1"/>
              <a:t>fomentando</a:t>
            </a:r>
            <a:r>
              <a:rPr lang="en-GB" dirty="0"/>
              <a:t> la </a:t>
            </a:r>
            <a:r>
              <a:rPr lang="en-GB" dirty="0" err="1"/>
              <a:t>autonomía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proceso</a:t>
            </a:r>
            <a:r>
              <a:rPr lang="en-GB" dirty="0"/>
              <a:t> </a:t>
            </a:r>
            <a:r>
              <a:rPr lang="en-GB" dirty="0" err="1"/>
              <a:t>educativo</a:t>
            </a:r>
            <a:r>
              <a:rPr lang="en-GB" dirty="0"/>
              <a:t>."</a:t>
            </a:r>
          </a:p>
          <a:p>
            <a:r>
              <a:rPr lang="en-GB" b="1" dirty="0" err="1"/>
              <a:t>Optimización</a:t>
            </a:r>
            <a:r>
              <a:rPr lang="en-GB" b="1" dirty="0"/>
              <a:t> de </a:t>
            </a:r>
            <a:r>
              <a:rPr lang="en-GB" b="1" dirty="0" err="1"/>
              <a:t>Procesos</a:t>
            </a:r>
            <a:r>
              <a:rPr lang="en-GB" b="1" dirty="0"/>
              <a:t> </a:t>
            </a:r>
            <a:r>
              <a:rPr lang="en-GB" b="1" dirty="0" err="1"/>
              <a:t>Educativos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</a:t>
            </a:r>
            <a:r>
              <a:rPr lang="en-GB" dirty="0" err="1"/>
              <a:t>Implementar</a:t>
            </a:r>
            <a:r>
              <a:rPr lang="en-GB" dirty="0"/>
              <a:t> un </a:t>
            </a:r>
            <a:r>
              <a:rPr lang="en-GB" dirty="0" err="1"/>
              <a:t>sistema</a:t>
            </a:r>
            <a:r>
              <a:rPr lang="en-GB" dirty="0"/>
              <a:t> que </a:t>
            </a:r>
            <a:r>
              <a:rPr lang="en-GB" dirty="0" err="1"/>
              <a:t>ajuste</a:t>
            </a:r>
            <a:r>
              <a:rPr lang="en-GB" dirty="0"/>
              <a:t> la </a:t>
            </a:r>
            <a:r>
              <a:rPr lang="en-GB" dirty="0" err="1"/>
              <a:t>dificultad</a:t>
            </a:r>
            <a:r>
              <a:rPr lang="en-GB" dirty="0"/>
              <a:t> de las </a:t>
            </a:r>
            <a:r>
              <a:rPr lang="en-GB" dirty="0" err="1"/>
              <a:t>preguntas</a:t>
            </a:r>
            <a:r>
              <a:rPr lang="en-GB" dirty="0"/>
              <a:t> </a:t>
            </a:r>
            <a:r>
              <a:rPr lang="en-GB" dirty="0" err="1"/>
              <a:t>según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nivel</a:t>
            </a:r>
            <a:r>
              <a:rPr lang="en-GB" dirty="0"/>
              <a:t> de </a:t>
            </a:r>
            <a:r>
              <a:rPr lang="en-GB" dirty="0" err="1"/>
              <a:t>conocimiento</a:t>
            </a:r>
            <a:r>
              <a:rPr lang="en-GB" dirty="0"/>
              <a:t> del </a:t>
            </a:r>
            <a:r>
              <a:rPr lang="en-GB" dirty="0" err="1"/>
              <a:t>estudiante</a:t>
            </a:r>
            <a:r>
              <a:rPr lang="en-GB" dirty="0"/>
              <a:t>, </a:t>
            </a:r>
            <a:r>
              <a:rPr lang="en-GB" dirty="0" err="1"/>
              <a:t>utilizando</a:t>
            </a:r>
            <a:r>
              <a:rPr lang="en-GB" dirty="0"/>
              <a:t> la </a:t>
            </a:r>
            <a:r>
              <a:rPr lang="en-GB" dirty="0" err="1"/>
              <a:t>Taxonomía</a:t>
            </a:r>
            <a:r>
              <a:rPr lang="en-GB" dirty="0"/>
              <a:t> de Bloom para </a:t>
            </a:r>
            <a:r>
              <a:rPr lang="en-GB" dirty="0" err="1"/>
              <a:t>clasificar</a:t>
            </a:r>
            <a:r>
              <a:rPr lang="en-GB" dirty="0"/>
              <a:t> y </a:t>
            </a:r>
            <a:r>
              <a:rPr lang="en-GB" dirty="0" err="1"/>
              <a:t>generar</a:t>
            </a:r>
            <a:r>
              <a:rPr lang="en-GB" dirty="0"/>
              <a:t> </a:t>
            </a:r>
            <a:r>
              <a:rPr lang="en-GB" dirty="0" err="1"/>
              <a:t>preguntas</a:t>
            </a:r>
            <a:r>
              <a:rPr lang="en-GB" dirty="0"/>
              <a:t> de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niveles</a:t>
            </a:r>
            <a:r>
              <a:rPr lang="en-GB" dirty="0"/>
              <a:t> </a:t>
            </a:r>
            <a:r>
              <a:rPr lang="en-GB" dirty="0" err="1"/>
              <a:t>cognitivos</a:t>
            </a:r>
            <a:r>
              <a:rPr lang="en-GB" dirty="0"/>
              <a:t>."</a:t>
            </a:r>
          </a:p>
          <a:p>
            <a:r>
              <a:rPr lang="en-GB" b="1" dirty="0" err="1"/>
              <a:t>Evaluación</a:t>
            </a:r>
            <a:r>
              <a:rPr lang="en-GB" b="1" dirty="0"/>
              <a:t> y </a:t>
            </a:r>
            <a:r>
              <a:rPr lang="en-GB" b="1" dirty="0" err="1"/>
              <a:t>Mejora</a:t>
            </a:r>
            <a:r>
              <a:rPr lang="en-GB" b="1" dirty="0"/>
              <a:t> Continua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</a:t>
            </a:r>
            <a:r>
              <a:rPr lang="en-GB" dirty="0" err="1"/>
              <a:t>Implementar</a:t>
            </a:r>
            <a:r>
              <a:rPr lang="en-GB" dirty="0"/>
              <a:t> </a:t>
            </a:r>
            <a:r>
              <a:rPr lang="en-GB" dirty="0" err="1"/>
              <a:t>mecanismos</a:t>
            </a:r>
            <a:r>
              <a:rPr lang="en-GB" dirty="0"/>
              <a:t> de </a:t>
            </a:r>
            <a:r>
              <a:rPr lang="en-GB" dirty="0" err="1"/>
              <a:t>retroalimentación</a:t>
            </a:r>
            <a:r>
              <a:rPr lang="en-GB" dirty="0"/>
              <a:t> continua para </a:t>
            </a:r>
            <a:r>
              <a:rPr lang="en-GB" dirty="0" err="1"/>
              <a:t>evaluar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rendimiento</a:t>
            </a:r>
            <a:r>
              <a:rPr lang="en-GB" dirty="0"/>
              <a:t> del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entornos</a:t>
            </a:r>
            <a:r>
              <a:rPr lang="en-GB" dirty="0"/>
              <a:t> </a:t>
            </a:r>
            <a:r>
              <a:rPr lang="en-GB" dirty="0" err="1"/>
              <a:t>educativos</a:t>
            </a:r>
            <a:r>
              <a:rPr lang="en-GB" dirty="0"/>
              <a:t> </a:t>
            </a:r>
            <a:r>
              <a:rPr lang="en-GB" dirty="0" err="1"/>
              <a:t>reales</a:t>
            </a:r>
            <a:r>
              <a:rPr lang="en-GB" dirty="0"/>
              <a:t> y </a:t>
            </a:r>
            <a:r>
              <a:rPr lang="en-GB" dirty="0" err="1"/>
              <a:t>realizar</a:t>
            </a:r>
            <a:r>
              <a:rPr lang="en-GB" dirty="0"/>
              <a:t> </a:t>
            </a:r>
            <a:r>
              <a:rPr lang="en-GB" dirty="0" err="1"/>
              <a:t>ajustes</a:t>
            </a:r>
            <a:r>
              <a:rPr lang="en-GB" dirty="0"/>
              <a:t> que </a:t>
            </a:r>
            <a:r>
              <a:rPr lang="en-GB" dirty="0" err="1"/>
              <a:t>optimicen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eficacia</a:t>
            </a:r>
            <a:r>
              <a:rPr lang="en-GB" dirty="0"/>
              <a:t> y </a:t>
            </a:r>
            <a:r>
              <a:rPr lang="en-GB" dirty="0" err="1"/>
              <a:t>precisión</a:t>
            </a:r>
            <a:r>
              <a:rPr lang="en-GB" dirty="0"/>
              <a:t>."</a:t>
            </a:r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83E36-DC33-7141-A232-FA6560D5172C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4488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err="1"/>
              <a:t>Automatización</a:t>
            </a:r>
            <a:r>
              <a:rPr lang="en-GB" b="1" dirty="0"/>
              <a:t> y </a:t>
            </a:r>
            <a:r>
              <a:rPr lang="en-GB" b="1" dirty="0" err="1"/>
              <a:t>Personalización</a:t>
            </a:r>
            <a:r>
              <a:rPr lang="en-GB" b="1" dirty="0"/>
              <a:t> de </a:t>
            </a:r>
            <a:r>
              <a:rPr lang="en-GB" b="1" dirty="0" err="1"/>
              <a:t>Cuestionarios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</a:t>
            </a:r>
            <a:r>
              <a:rPr lang="en-GB" dirty="0" err="1"/>
              <a:t>Automatizar</a:t>
            </a:r>
            <a:r>
              <a:rPr lang="en-GB" dirty="0"/>
              <a:t> la </a:t>
            </a:r>
            <a:r>
              <a:rPr lang="en-GB" dirty="0" err="1"/>
              <a:t>creación</a:t>
            </a:r>
            <a:r>
              <a:rPr lang="en-GB" dirty="0"/>
              <a:t> y </a:t>
            </a:r>
            <a:r>
              <a:rPr lang="en-GB" dirty="0" err="1"/>
              <a:t>evaluación</a:t>
            </a:r>
            <a:r>
              <a:rPr lang="en-GB" dirty="0"/>
              <a:t> de </a:t>
            </a:r>
            <a:r>
              <a:rPr lang="en-GB" dirty="0" err="1"/>
              <a:t>cuestionarios</a:t>
            </a:r>
            <a:r>
              <a:rPr lang="en-GB" dirty="0"/>
              <a:t> para </a:t>
            </a:r>
            <a:r>
              <a:rPr lang="en-GB" dirty="0" err="1"/>
              <a:t>reducir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tiempo</a:t>
            </a:r>
            <a:r>
              <a:rPr lang="en-GB" dirty="0"/>
              <a:t> y </a:t>
            </a:r>
            <a:r>
              <a:rPr lang="en-GB" dirty="0" err="1"/>
              <a:t>recursos</a:t>
            </a:r>
            <a:r>
              <a:rPr lang="en-GB" dirty="0"/>
              <a:t> </a:t>
            </a:r>
            <a:r>
              <a:rPr lang="en-GB" dirty="0" err="1"/>
              <a:t>necesarios</a:t>
            </a:r>
            <a:r>
              <a:rPr lang="en-GB" dirty="0"/>
              <a:t>, </a:t>
            </a:r>
            <a:r>
              <a:rPr lang="en-GB" dirty="0" err="1"/>
              <a:t>eliminando</a:t>
            </a:r>
            <a:r>
              <a:rPr lang="en-GB" dirty="0"/>
              <a:t> la </a:t>
            </a:r>
            <a:r>
              <a:rPr lang="en-GB" dirty="0" err="1"/>
              <a:t>subjetividad</a:t>
            </a:r>
            <a:r>
              <a:rPr lang="en-GB" dirty="0"/>
              <a:t> </a:t>
            </a:r>
            <a:r>
              <a:rPr lang="en-GB" dirty="0" err="1"/>
              <a:t>inherente</a:t>
            </a:r>
            <a:r>
              <a:rPr lang="en-GB" dirty="0"/>
              <a:t> al </a:t>
            </a:r>
            <a:r>
              <a:rPr lang="en-GB" dirty="0" err="1"/>
              <a:t>proceso</a:t>
            </a:r>
            <a:r>
              <a:rPr lang="en-GB" dirty="0"/>
              <a:t> manual."</a:t>
            </a:r>
          </a:p>
          <a:p>
            <a:r>
              <a:rPr lang="en-GB" b="1" dirty="0" err="1"/>
              <a:t>Adaptación</a:t>
            </a:r>
            <a:r>
              <a:rPr lang="en-GB" b="1" dirty="0"/>
              <a:t> </a:t>
            </a:r>
            <a:r>
              <a:rPr lang="en-GB" b="1" dirty="0" err="1"/>
              <a:t>Individualizada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</a:t>
            </a:r>
            <a:r>
              <a:rPr lang="en-GB" dirty="0" err="1"/>
              <a:t>Crear</a:t>
            </a:r>
            <a:r>
              <a:rPr lang="en-GB" dirty="0"/>
              <a:t> </a:t>
            </a:r>
            <a:r>
              <a:rPr lang="en-GB" dirty="0" err="1"/>
              <a:t>cuestionarios</a:t>
            </a:r>
            <a:r>
              <a:rPr lang="en-GB" dirty="0"/>
              <a:t> </a:t>
            </a:r>
            <a:r>
              <a:rPr lang="en-GB" dirty="0" err="1"/>
              <a:t>adaptados</a:t>
            </a:r>
            <a:r>
              <a:rPr lang="en-GB" dirty="0"/>
              <a:t> al </a:t>
            </a:r>
            <a:r>
              <a:rPr lang="en-GB" dirty="0" err="1"/>
              <a:t>nivel</a:t>
            </a:r>
            <a:r>
              <a:rPr lang="en-GB" dirty="0"/>
              <a:t> de </a:t>
            </a:r>
            <a:r>
              <a:rPr lang="en-GB" dirty="0" err="1"/>
              <a:t>conocimiento</a:t>
            </a:r>
            <a:r>
              <a:rPr lang="en-GB" dirty="0"/>
              <a:t> individual de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estudiante</a:t>
            </a:r>
            <a:r>
              <a:rPr lang="en-GB" dirty="0"/>
              <a:t>, </a:t>
            </a:r>
            <a:r>
              <a:rPr lang="en-GB" dirty="0" err="1"/>
              <a:t>considerando</a:t>
            </a:r>
            <a:r>
              <a:rPr lang="en-GB" dirty="0"/>
              <a:t> sus </a:t>
            </a:r>
            <a:r>
              <a:rPr lang="en-GB" dirty="0" err="1"/>
              <a:t>habilidades</a:t>
            </a:r>
            <a:r>
              <a:rPr lang="en-GB" dirty="0"/>
              <a:t> y </a:t>
            </a:r>
            <a:r>
              <a:rPr lang="en-GB" dirty="0" err="1"/>
              <a:t>necesidades</a:t>
            </a:r>
            <a:r>
              <a:rPr lang="en-GB" dirty="0"/>
              <a:t> </a:t>
            </a:r>
            <a:r>
              <a:rPr lang="en-GB" dirty="0" err="1"/>
              <a:t>específicas</a:t>
            </a:r>
            <a:r>
              <a:rPr lang="en-GB" dirty="0"/>
              <a:t>."</a:t>
            </a:r>
          </a:p>
          <a:p>
            <a:r>
              <a:rPr lang="en-GB" b="1" dirty="0" err="1"/>
              <a:t>Fomento</a:t>
            </a:r>
            <a:r>
              <a:rPr lang="en-GB" b="1" dirty="0"/>
              <a:t> del </a:t>
            </a:r>
            <a:r>
              <a:rPr lang="en-GB" b="1" dirty="0" err="1"/>
              <a:t>Autoaprendizaje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</a:t>
            </a:r>
            <a:r>
              <a:rPr lang="en-GB" dirty="0" err="1"/>
              <a:t>Proveer</a:t>
            </a:r>
            <a:r>
              <a:rPr lang="en-GB" dirty="0"/>
              <a:t> </a:t>
            </a:r>
            <a:r>
              <a:rPr lang="en-GB" dirty="0" err="1"/>
              <a:t>herramientas</a:t>
            </a:r>
            <a:r>
              <a:rPr lang="en-GB" dirty="0"/>
              <a:t> de </a:t>
            </a:r>
            <a:r>
              <a:rPr lang="en-GB" dirty="0" err="1"/>
              <a:t>autoevaluación</a:t>
            </a:r>
            <a:r>
              <a:rPr lang="en-GB" dirty="0"/>
              <a:t> que </a:t>
            </a:r>
            <a:r>
              <a:rPr lang="en-GB" dirty="0" err="1"/>
              <a:t>permitan</a:t>
            </a:r>
            <a:r>
              <a:rPr lang="en-GB" dirty="0"/>
              <a:t> a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estudiantes</a:t>
            </a:r>
            <a:r>
              <a:rPr lang="en-GB" dirty="0"/>
              <a:t> </a:t>
            </a:r>
            <a:r>
              <a:rPr lang="en-GB" dirty="0" err="1"/>
              <a:t>ajustar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propio</a:t>
            </a:r>
            <a:r>
              <a:rPr lang="en-GB" dirty="0"/>
              <a:t> </a:t>
            </a:r>
            <a:r>
              <a:rPr lang="en-GB" dirty="0" err="1"/>
              <a:t>ritmo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, </a:t>
            </a:r>
            <a:r>
              <a:rPr lang="en-GB" dirty="0" err="1"/>
              <a:t>fomentando</a:t>
            </a:r>
            <a:r>
              <a:rPr lang="en-GB" dirty="0"/>
              <a:t> la </a:t>
            </a:r>
            <a:r>
              <a:rPr lang="en-GB" dirty="0" err="1"/>
              <a:t>autonomía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proceso</a:t>
            </a:r>
            <a:r>
              <a:rPr lang="en-GB" dirty="0"/>
              <a:t> </a:t>
            </a:r>
            <a:r>
              <a:rPr lang="en-GB" dirty="0" err="1"/>
              <a:t>educativo</a:t>
            </a:r>
            <a:r>
              <a:rPr lang="en-GB" dirty="0"/>
              <a:t>."</a:t>
            </a:r>
          </a:p>
          <a:p>
            <a:r>
              <a:rPr lang="en-GB" b="1" dirty="0" err="1"/>
              <a:t>Optimización</a:t>
            </a:r>
            <a:r>
              <a:rPr lang="en-GB" b="1" dirty="0"/>
              <a:t> de </a:t>
            </a:r>
            <a:r>
              <a:rPr lang="en-GB" b="1" dirty="0" err="1"/>
              <a:t>Procesos</a:t>
            </a:r>
            <a:r>
              <a:rPr lang="en-GB" b="1" dirty="0"/>
              <a:t> </a:t>
            </a:r>
            <a:r>
              <a:rPr lang="en-GB" b="1" dirty="0" err="1"/>
              <a:t>Educativos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</a:t>
            </a:r>
            <a:r>
              <a:rPr lang="en-GB" dirty="0" err="1"/>
              <a:t>Implementar</a:t>
            </a:r>
            <a:r>
              <a:rPr lang="en-GB" dirty="0"/>
              <a:t> un </a:t>
            </a:r>
            <a:r>
              <a:rPr lang="en-GB" dirty="0" err="1"/>
              <a:t>sistema</a:t>
            </a:r>
            <a:r>
              <a:rPr lang="en-GB" dirty="0"/>
              <a:t> que </a:t>
            </a:r>
            <a:r>
              <a:rPr lang="en-GB" dirty="0" err="1"/>
              <a:t>ajuste</a:t>
            </a:r>
            <a:r>
              <a:rPr lang="en-GB" dirty="0"/>
              <a:t> la </a:t>
            </a:r>
            <a:r>
              <a:rPr lang="en-GB" dirty="0" err="1"/>
              <a:t>dificultad</a:t>
            </a:r>
            <a:r>
              <a:rPr lang="en-GB" dirty="0"/>
              <a:t> de las </a:t>
            </a:r>
            <a:r>
              <a:rPr lang="en-GB" dirty="0" err="1"/>
              <a:t>preguntas</a:t>
            </a:r>
            <a:r>
              <a:rPr lang="en-GB" dirty="0"/>
              <a:t> </a:t>
            </a:r>
            <a:r>
              <a:rPr lang="en-GB" dirty="0" err="1"/>
              <a:t>según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nivel</a:t>
            </a:r>
            <a:r>
              <a:rPr lang="en-GB" dirty="0"/>
              <a:t> de </a:t>
            </a:r>
            <a:r>
              <a:rPr lang="en-GB" dirty="0" err="1"/>
              <a:t>conocimiento</a:t>
            </a:r>
            <a:r>
              <a:rPr lang="en-GB" dirty="0"/>
              <a:t> del </a:t>
            </a:r>
            <a:r>
              <a:rPr lang="en-GB" dirty="0" err="1"/>
              <a:t>estudiante</a:t>
            </a:r>
            <a:r>
              <a:rPr lang="en-GB" dirty="0"/>
              <a:t>, </a:t>
            </a:r>
            <a:r>
              <a:rPr lang="en-GB" dirty="0" err="1"/>
              <a:t>utilizando</a:t>
            </a:r>
            <a:r>
              <a:rPr lang="en-GB" dirty="0"/>
              <a:t> la </a:t>
            </a:r>
            <a:r>
              <a:rPr lang="en-GB" dirty="0" err="1"/>
              <a:t>Taxonomía</a:t>
            </a:r>
            <a:r>
              <a:rPr lang="en-GB" dirty="0"/>
              <a:t> de Bloom para </a:t>
            </a:r>
            <a:r>
              <a:rPr lang="en-GB" dirty="0" err="1"/>
              <a:t>clasificar</a:t>
            </a:r>
            <a:r>
              <a:rPr lang="en-GB" dirty="0"/>
              <a:t> y </a:t>
            </a:r>
            <a:r>
              <a:rPr lang="en-GB" dirty="0" err="1"/>
              <a:t>generar</a:t>
            </a:r>
            <a:r>
              <a:rPr lang="en-GB" dirty="0"/>
              <a:t> </a:t>
            </a:r>
            <a:r>
              <a:rPr lang="en-GB" dirty="0" err="1"/>
              <a:t>preguntas</a:t>
            </a:r>
            <a:r>
              <a:rPr lang="en-GB" dirty="0"/>
              <a:t> de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niveles</a:t>
            </a:r>
            <a:r>
              <a:rPr lang="en-GB" dirty="0"/>
              <a:t> </a:t>
            </a:r>
            <a:r>
              <a:rPr lang="en-GB" dirty="0" err="1"/>
              <a:t>cognitivos</a:t>
            </a:r>
            <a:r>
              <a:rPr lang="en-GB" dirty="0"/>
              <a:t>."</a:t>
            </a:r>
          </a:p>
          <a:p>
            <a:r>
              <a:rPr lang="en-GB" b="1" dirty="0" err="1"/>
              <a:t>Evaluación</a:t>
            </a:r>
            <a:r>
              <a:rPr lang="en-GB" b="1" dirty="0"/>
              <a:t> y </a:t>
            </a:r>
            <a:r>
              <a:rPr lang="en-GB" b="1" dirty="0" err="1"/>
              <a:t>Mejora</a:t>
            </a:r>
            <a:r>
              <a:rPr lang="en-GB" b="1" dirty="0"/>
              <a:t> Continua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</a:t>
            </a:r>
            <a:r>
              <a:rPr lang="en-GB" dirty="0" err="1"/>
              <a:t>Implementar</a:t>
            </a:r>
            <a:r>
              <a:rPr lang="en-GB" dirty="0"/>
              <a:t> </a:t>
            </a:r>
            <a:r>
              <a:rPr lang="en-GB" dirty="0" err="1"/>
              <a:t>mecanismos</a:t>
            </a:r>
            <a:r>
              <a:rPr lang="en-GB" dirty="0"/>
              <a:t> de </a:t>
            </a:r>
            <a:r>
              <a:rPr lang="en-GB" dirty="0" err="1"/>
              <a:t>retroalimentación</a:t>
            </a:r>
            <a:r>
              <a:rPr lang="en-GB" dirty="0"/>
              <a:t> continua para </a:t>
            </a:r>
            <a:r>
              <a:rPr lang="en-GB" dirty="0" err="1"/>
              <a:t>evaluar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rendimiento</a:t>
            </a:r>
            <a:r>
              <a:rPr lang="en-GB" dirty="0"/>
              <a:t> del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entornos</a:t>
            </a:r>
            <a:r>
              <a:rPr lang="en-GB" dirty="0"/>
              <a:t> </a:t>
            </a:r>
            <a:r>
              <a:rPr lang="en-GB" dirty="0" err="1"/>
              <a:t>educativos</a:t>
            </a:r>
            <a:r>
              <a:rPr lang="en-GB" dirty="0"/>
              <a:t> </a:t>
            </a:r>
            <a:r>
              <a:rPr lang="en-GB" dirty="0" err="1"/>
              <a:t>reales</a:t>
            </a:r>
            <a:r>
              <a:rPr lang="en-GB" dirty="0"/>
              <a:t> y </a:t>
            </a:r>
            <a:r>
              <a:rPr lang="en-GB" dirty="0" err="1"/>
              <a:t>realizar</a:t>
            </a:r>
            <a:r>
              <a:rPr lang="en-GB" dirty="0"/>
              <a:t> </a:t>
            </a:r>
            <a:r>
              <a:rPr lang="en-GB" dirty="0" err="1"/>
              <a:t>ajustes</a:t>
            </a:r>
            <a:r>
              <a:rPr lang="en-GB" dirty="0"/>
              <a:t> que </a:t>
            </a:r>
            <a:r>
              <a:rPr lang="en-GB" dirty="0" err="1"/>
              <a:t>optimicen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eficacia</a:t>
            </a:r>
            <a:r>
              <a:rPr lang="en-GB" dirty="0"/>
              <a:t> y </a:t>
            </a:r>
            <a:r>
              <a:rPr lang="en-GB" dirty="0" err="1"/>
              <a:t>precisión</a:t>
            </a:r>
            <a:r>
              <a:rPr lang="en-GB" dirty="0"/>
              <a:t>."</a:t>
            </a:r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83E36-DC33-7141-A232-FA6560D5172C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093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err="1"/>
              <a:t>Sistemas</a:t>
            </a:r>
            <a:r>
              <a:rPr lang="en-GB" b="1" dirty="0"/>
              <a:t> </a:t>
            </a:r>
            <a:r>
              <a:rPr lang="en-GB" b="1" dirty="0" err="1"/>
              <a:t>Existentes</a:t>
            </a:r>
            <a:r>
              <a:rPr lang="en-GB" b="1" dirty="0"/>
              <a:t> para </a:t>
            </a:r>
            <a:r>
              <a:rPr lang="en-GB" b="1" dirty="0" err="1"/>
              <a:t>Generación</a:t>
            </a:r>
            <a:r>
              <a:rPr lang="en-GB" b="1" dirty="0"/>
              <a:t> de </a:t>
            </a:r>
            <a:r>
              <a:rPr lang="en-GB" b="1" dirty="0" err="1"/>
              <a:t>Cuestionarios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"Web-Experimenter: Produce </a:t>
            </a:r>
            <a:r>
              <a:rPr lang="en-GB" dirty="0" err="1"/>
              <a:t>preguntas</a:t>
            </a:r>
            <a:r>
              <a:rPr lang="en-GB" dirty="0"/>
              <a:t> de </a:t>
            </a:r>
            <a:r>
              <a:rPr lang="en-GB" dirty="0" err="1"/>
              <a:t>tipo</a:t>
            </a:r>
            <a:r>
              <a:rPr lang="en-GB" dirty="0"/>
              <a:t> '</a:t>
            </a:r>
            <a:r>
              <a:rPr lang="en-GB" dirty="0" err="1"/>
              <a:t>completa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espacio</a:t>
            </a:r>
            <a:r>
              <a:rPr lang="en-GB" dirty="0"/>
              <a:t> </a:t>
            </a:r>
            <a:r>
              <a:rPr lang="en-GB" dirty="0" err="1"/>
              <a:t>vacío</a:t>
            </a:r>
            <a:r>
              <a:rPr lang="en-GB" dirty="0"/>
              <a:t>' para </a:t>
            </a:r>
            <a:r>
              <a:rPr lang="en-GB" dirty="0" err="1"/>
              <a:t>pruebas</a:t>
            </a:r>
            <a:r>
              <a:rPr lang="en-GB" dirty="0"/>
              <a:t> de </a:t>
            </a:r>
            <a:r>
              <a:rPr lang="en-GB" dirty="0" err="1"/>
              <a:t>inglés</a:t>
            </a:r>
            <a:r>
              <a:rPr lang="en-GB" dirty="0"/>
              <a:t>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</a:t>
            </a:r>
            <a:r>
              <a:rPr lang="en-GB" dirty="0" err="1"/>
              <a:t>AnswerQuest</a:t>
            </a:r>
            <a:r>
              <a:rPr lang="en-GB" dirty="0"/>
              <a:t>: Se centra </a:t>
            </a:r>
            <a:r>
              <a:rPr lang="en-GB" dirty="0" err="1"/>
              <a:t>en</a:t>
            </a:r>
            <a:r>
              <a:rPr lang="en-GB" dirty="0"/>
              <a:t> la </a:t>
            </a:r>
            <a:r>
              <a:rPr lang="en-GB" dirty="0" err="1"/>
              <a:t>generación</a:t>
            </a:r>
            <a:r>
              <a:rPr lang="en-GB" dirty="0"/>
              <a:t> de </a:t>
            </a:r>
            <a:r>
              <a:rPr lang="en-GB" dirty="0" err="1"/>
              <a:t>preguntas</a:t>
            </a:r>
            <a:r>
              <a:rPr lang="en-GB" dirty="0"/>
              <a:t> a </a:t>
            </a:r>
            <a:r>
              <a:rPr lang="en-GB" dirty="0" err="1"/>
              <a:t>partir</a:t>
            </a:r>
            <a:r>
              <a:rPr lang="en-GB" dirty="0"/>
              <a:t> de </a:t>
            </a:r>
            <a:r>
              <a:rPr lang="en-GB" dirty="0" err="1"/>
              <a:t>documentos</a:t>
            </a:r>
            <a:r>
              <a:rPr lang="en-GB" dirty="0"/>
              <a:t> </a:t>
            </a:r>
            <a:r>
              <a:rPr lang="en-GB" dirty="0" err="1"/>
              <a:t>multipárrafo</a:t>
            </a:r>
            <a:r>
              <a:rPr lang="en-GB" dirty="0"/>
              <a:t> para </a:t>
            </a:r>
            <a:r>
              <a:rPr lang="en-GB" dirty="0" err="1"/>
              <a:t>evaluar</a:t>
            </a:r>
            <a:r>
              <a:rPr lang="en-GB" dirty="0"/>
              <a:t> la </a:t>
            </a:r>
            <a:r>
              <a:rPr lang="en-GB" dirty="0" err="1"/>
              <a:t>comprensión</a:t>
            </a:r>
            <a:r>
              <a:rPr lang="en-GB" dirty="0"/>
              <a:t> </a:t>
            </a:r>
            <a:r>
              <a:rPr lang="en-GB" dirty="0" err="1"/>
              <a:t>lectora</a:t>
            </a:r>
            <a:r>
              <a:rPr lang="en-GB" dirty="0"/>
              <a:t>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"SQUASH: </a:t>
            </a:r>
            <a:r>
              <a:rPr lang="en-GB" dirty="0" err="1"/>
              <a:t>Descompone</a:t>
            </a:r>
            <a:r>
              <a:rPr lang="en-GB" dirty="0"/>
              <a:t> </a:t>
            </a:r>
            <a:r>
              <a:rPr lang="en-GB" dirty="0" err="1"/>
              <a:t>textos</a:t>
            </a:r>
            <a:r>
              <a:rPr lang="en-GB" dirty="0"/>
              <a:t> largos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preguntas</a:t>
            </a:r>
            <a:r>
              <a:rPr lang="en-GB" dirty="0"/>
              <a:t> de </a:t>
            </a:r>
            <a:r>
              <a:rPr lang="en-GB" dirty="0" err="1"/>
              <a:t>comprensión</a:t>
            </a:r>
            <a:r>
              <a:rPr lang="en-GB" dirty="0"/>
              <a:t> de </a:t>
            </a:r>
            <a:r>
              <a:rPr lang="en-GB" dirty="0" err="1"/>
              <a:t>texto</a:t>
            </a:r>
            <a:r>
              <a:rPr lang="en-GB" dirty="0"/>
              <a:t> sin </a:t>
            </a:r>
            <a:r>
              <a:rPr lang="en-GB" dirty="0" err="1"/>
              <a:t>generar</a:t>
            </a:r>
            <a:r>
              <a:rPr lang="en-GB" dirty="0"/>
              <a:t> </a:t>
            </a:r>
            <a:r>
              <a:rPr lang="en-GB" dirty="0" err="1"/>
              <a:t>distractores</a:t>
            </a:r>
            <a:r>
              <a:rPr lang="en-GB" dirty="0"/>
              <a:t>."</a:t>
            </a:r>
          </a:p>
          <a:p>
            <a:r>
              <a:rPr lang="en-GB" b="1" dirty="0" err="1"/>
              <a:t>Limitaciones</a:t>
            </a:r>
            <a:r>
              <a:rPr lang="en-GB" b="1" dirty="0"/>
              <a:t> </a:t>
            </a:r>
            <a:r>
              <a:rPr lang="en-GB" b="1" dirty="0" err="1"/>
              <a:t>Comunes</a:t>
            </a:r>
            <a:r>
              <a:rPr lang="en-GB" b="1" dirty="0"/>
              <a:t> </a:t>
            </a:r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Sistemas</a:t>
            </a:r>
            <a:r>
              <a:rPr lang="en-GB" b="1" dirty="0"/>
              <a:t> </a:t>
            </a:r>
            <a:r>
              <a:rPr lang="en-GB" b="1" dirty="0" err="1"/>
              <a:t>Existentes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"Falta de </a:t>
            </a:r>
            <a:r>
              <a:rPr lang="en-GB" dirty="0" err="1"/>
              <a:t>soporte</a:t>
            </a:r>
            <a:r>
              <a:rPr lang="en-GB" dirty="0"/>
              <a:t> para </a:t>
            </a:r>
            <a:r>
              <a:rPr lang="en-GB" dirty="0" err="1"/>
              <a:t>textos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español</a:t>
            </a:r>
            <a:r>
              <a:rPr lang="en-GB" dirty="0"/>
              <a:t>, </a:t>
            </a:r>
            <a:r>
              <a:rPr lang="en-GB" dirty="0" err="1"/>
              <a:t>limitando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uso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contextos</a:t>
            </a:r>
            <a:r>
              <a:rPr lang="en-GB" dirty="0"/>
              <a:t> </a:t>
            </a:r>
            <a:r>
              <a:rPr lang="en-GB" dirty="0" err="1"/>
              <a:t>educativos</a:t>
            </a:r>
            <a:r>
              <a:rPr lang="en-GB" dirty="0"/>
              <a:t> </a:t>
            </a:r>
            <a:r>
              <a:rPr lang="en-GB" dirty="0" err="1"/>
              <a:t>hispanohablantes</a:t>
            </a:r>
            <a:r>
              <a:rPr lang="en-GB" dirty="0"/>
              <a:t>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</a:t>
            </a:r>
            <a:r>
              <a:rPr lang="en-GB" dirty="0" err="1"/>
              <a:t>Incapacidad</a:t>
            </a:r>
            <a:r>
              <a:rPr lang="en-GB" dirty="0"/>
              <a:t> para </a:t>
            </a:r>
            <a:r>
              <a:rPr lang="en-GB" dirty="0" err="1"/>
              <a:t>generar</a:t>
            </a:r>
            <a:r>
              <a:rPr lang="en-GB" dirty="0"/>
              <a:t> </a:t>
            </a:r>
            <a:r>
              <a:rPr lang="en-GB" dirty="0" err="1"/>
              <a:t>distractores</a:t>
            </a:r>
            <a:r>
              <a:rPr lang="en-GB" dirty="0"/>
              <a:t> </a:t>
            </a:r>
            <a:r>
              <a:rPr lang="en-GB" dirty="0" err="1"/>
              <a:t>efectivos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preguntas</a:t>
            </a:r>
            <a:r>
              <a:rPr lang="en-GB" dirty="0"/>
              <a:t> de </a:t>
            </a:r>
            <a:r>
              <a:rPr lang="en-GB" dirty="0" err="1"/>
              <a:t>opción</a:t>
            </a:r>
            <a:r>
              <a:rPr lang="en-GB" dirty="0"/>
              <a:t> </a:t>
            </a:r>
            <a:r>
              <a:rPr lang="en-GB" dirty="0" err="1"/>
              <a:t>múltiple</a:t>
            </a:r>
            <a:r>
              <a:rPr lang="en-GB" dirty="0"/>
              <a:t>, un </a:t>
            </a:r>
            <a:r>
              <a:rPr lang="en-GB" dirty="0" err="1"/>
              <a:t>componente</a:t>
            </a:r>
            <a:r>
              <a:rPr lang="en-GB" dirty="0"/>
              <a:t> crucial para </a:t>
            </a:r>
            <a:r>
              <a:rPr lang="en-GB" dirty="0" err="1"/>
              <a:t>evaluar</a:t>
            </a:r>
            <a:r>
              <a:rPr lang="en-GB" dirty="0"/>
              <a:t> la </a:t>
            </a:r>
            <a:r>
              <a:rPr lang="en-GB" dirty="0" err="1"/>
              <a:t>comprensión</a:t>
            </a:r>
            <a:r>
              <a:rPr lang="en-GB" dirty="0"/>
              <a:t> profunda del material."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</a:t>
            </a:r>
            <a:r>
              <a:rPr lang="en-GB" dirty="0" err="1"/>
              <a:t>Ausencia</a:t>
            </a:r>
            <a:r>
              <a:rPr lang="en-GB" dirty="0"/>
              <a:t> de </a:t>
            </a:r>
            <a:r>
              <a:rPr lang="en-GB" dirty="0" err="1"/>
              <a:t>ajustes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la </a:t>
            </a:r>
            <a:r>
              <a:rPr lang="en-GB" dirty="0" err="1"/>
              <a:t>dificultad</a:t>
            </a:r>
            <a:r>
              <a:rPr lang="en-GB" dirty="0"/>
              <a:t> de las </a:t>
            </a:r>
            <a:r>
              <a:rPr lang="en-GB" dirty="0" err="1"/>
              <a:t>preguntas</a:t>
            </a:r>
            <a:r>
              <a:rPr lang="en-GB" dirty="0"/>
              <a:t> </a:t>
            </a:r>
            <a:r>
              <a:rPr lang="en-GB" dirty="0" err="1"/>
              <a:t>basadas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nivel</a:t>
            </a:r>
            <a:r>
              <a:rPr lang="en-GB" dirty="0"/>
              <a:t> </a:t>
            </a:r>
            <a:r>
              <a:rPr lang="en-GB" dirty="0" err="1"/>
              <a:t>cognitivo</a:t>
            </a:r>
            <a:r>
              <a:rPr lang="en-GB" dirty="0"/>
              <a:t> del </a:t>
            </a:r>
            <a:r>
              <a:rPr lang="en-GB" dirty="0" err="1"/>
              <a:t>estudiante</a:t>
            </a:r>
            <a:r>
              <a:rPr lang="en-GB" dirty="0"/>
              <a:t>."</a:t>
            </a:r>
          </a:p>
          <a:p>
            <a:r>
              <a:rPr lang="en-GB" b="1" dirty="0" err="1"/>
              <a:t>Servicios</a:t>
            </a:r>
            <a:r>
              <a:rPr lang="en-GB" b="1" dirty="0"/>
              <a:t> de Pago y </a:t>
            </a:r>
            <a:r>
              <a:rPr lang="en-GB" b="1" dirty="0" err="1"/>
              <a:t>Licencias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</a:t>
            </a:r>
            <a:r>
              <a:rPr lang="en-GB" dirty="0" err="1"/>
              <a:t>Quillionz</a:t>
            </a:r>
            <a:r>
              <a:rPr lang="en-GB" dirty="0"/>
              <a:t> y </a:t>
            </a:r>
            <a:r>
              <a:rPr lang="en-GB" dirty="0" err="1"/>
              <a:t>Questgen</a:t>
            </a:r>
            <a:r>
              <a:rPr lang="en-GB" dirty="0"/>
              <a:t> </a:t>
            </a:r>
            <a:r>
              <a:rPr lang="en-GB" dirty="0" err="1"/>
              <a:t>ofrecen</a:t>
            </a:r>
            <a:r>
              <a:rPr lang="en-GB" dirty="0"/>
              <a:t> </a:t>
            </a:r>
            <a:r>
              <a:rPr lang="en-GB" dirty="0" err="1"/>
              <a:t>generación</a:t>
            </a:r>
            <a:r>
              <a:rPr lang="en-GB" dirty="0"/>
              <a:t> de </a:t>
            </a:r>
            <a:r>
              <a:rPr lang="en-GB" dirty="0" err="1"/>
              <a:t>preguntas</a:t>
            </a:r>
            <a:r>
              <a:rPr lang="en-GB" dirty="0"/>
              <a:t> </a:t>
            </a:r>
            <a:r>
              <a:rPr lang="en-GB" dirty="0" err="1"/>
              <a:t>basadas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textos</a:t>
            </a:r>
            <a:r>
              <a:rPr lang="en-GB" dirty="0"/>
              <a:t> </a:t>
            </a:r>
            <a:r>
              <a:rPr lang="en-GB" dirty="0" err="1"/>
              <a:t>educativos</a:t>
            </a:r>
            <a:r>
              <a:rPr lang="en-GB" dirty="0"/>
              <a:t> </a:t>
            </a:r>
            <a:r>
              <a:rPr lang="en-GB" dirty="0" err="1"/>
              <a:t>pero</a:t>
            </a:r>
            <a:r>
              <a:rPr lang="en-GB" dirty="0"/>
              <a:t> </a:t>
            </a:r>
            <a:r>
              <a:rPr lang="en-GB" dirty="0" err="1"/>
              <a:t>requieren</a:t>
            </a:r>
            <a:r>
              <a:rPr lang="en-GB" dirty="0"/>
              <a:t> </a:t>
            </a:r>
            <a:r>
              <a:rPr lang="en-GB" dirty="0" err="1"/>
              <a:t>licencias</a:t>
            </a:r>
            <a:r>
              <a:rPr lang="en-GB" dirty="0"/>
              <a:t> de </a:t>
            </a:r>
            <a:r>
              <a:rPr lang="en-GB" dirty="0" err="1"/>
              <a:t>pago</a:t>
            </a:r>
            <a:r>
              <a:rPr lang="en-GB" dirty="0"/>
              <a:t>, lo que </a:t>
            </a:r>
            <a:r>
              <a:rPr lang="en-GB" dirty="0" err="1"/>
              <a:t>puede</a:t>
            </a:r>
            <a:r>
              <a:rPr lang="en-GB" dirty="0"/>
              <a:t> ser </a:t>
            </a:r>
            <a:r>
              <a:rPr lang="en-GB" dirty="0" err="1"/>
              <a:t>una</a:t>
            </a:r>
            <a:r>
              <a:rPr lang="en-GB" dirty="0"/>
              <a:t> barrera para </a:t>
            </a:r>
            <a:r>
              <a:rPr lang="en-GB" dirty="0" err="1"/>
              <a:t>instituciones</a:t>
            </a:r>
            <a:r>
              <a:rPr lang="en-GB" dirty="0"/>
              <a:t> con </a:t>
            </a:r>
            <a:r>
              <a:rPr lang="en-GB" dirty="0" err="1"/>
              <a:t>presupuestos</a:t>
            </a:r>
            <a:r>
              <a:rPr lang="en-GB" dirty="0"/>
              <a:t> </a:t>
            </a:r>
            <a:r>
              <a:rPr lang="en-GB" dirty="0" err="1"/>
              <a:t>limitados</a:t>
            </a:r>
            <a:r>
              <a:rPr lang="en-GB" dirty="0"/>
              <a:t>."</a:t>
            </a:r>
          </a:p>
          <a:p>
            <a:r>
              <a:rPr lang="en-GB" b="1" dirty="0" err="1"/>
              <a:t>Recursos</a:t>
            </a:r>
            <a:r>
              <a:rPr lang="en-GB" b="1" dirty="0"/>
              <a:t> de Código Abierto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"Leaf: </a:t>
            </a:r>
            <a:r>
              <a:rPr lang="en-GB" dirty="0" err="1"/>
              <a:t>Proporciona</a:t>
            </a:r>
            <a:r>
              <a:rPr lang="en-GB" dirty="0"/>
              <a:t> un </a:t>
            </a:r>
            <a:r>
              <a:rPr lang="en-GB" dirty="0" err="1"/>
              <a:t>sistema</a:t>
            </a:r>
            <a:r>
              <a:rPr lang="en-GB" dirty="0"/>
              <a:t> de </a:t>
            </a:r>
            <a:r>
              <a:rPr lang="en-GB" dirty="0" err="1"/>
              <a:t>código</a:t>
            </a:r>
            <a:r>
              <a:rPr lang="en-GB" dirty="0"/>
              <a:t> </a:t>
            </a:r>
            <a:r>
              <a:rPr lang="en-GB" dirty="0" err="1"/>
              <a:t>abierto</a:t>
            </a:r>
            <a:r>
              <a:rPr lang="en-GB" dirty="0"/>
              <a:t> que </a:t>
            </a:r>
            <a:r>
              <a:rPr lang="en-GB" dirty="0" err="1"/>
              <a:t>puede</a:t>
            </a:r>
            <a:r>
              <a:rPr lang="en-GB" dirty="0"/>
              <a:t> </a:t>
            </a:r>
            <a:r>
              <a:rPr lang="en-GB" dirty="0" err="1"/>
              <a:t>generar</a:t>
            </a:r>
            <a:r>
              <a:rPr lang="en-GB" dirty="0"/>
              <a:t> </a:t>
            </a:r>
            <a:r>
              <a:rPr lang="en-GB" dirty="0" err="1"/>
              <a:t>distractores</a:t>
            </a:r>
            <a:r>
              <a:rPr lang="en-GB" dirty="0"/>
              <a:t> </a:t>
            </a:r>
            <a:r>
              <a:rPr lang="en-GB" dirty="0" err="1"/>
              <a:t>pero</a:t>
            </a:r>
            <a:r>
              <a:rPr lang="en-GB" dirty="0"/>
              <a:t> </a:t>
            </a:r>
            <a:r>
              <a:rPr lang="en-GB" dirty="0" err="1"/>
              <a:t>carece</a:t>
            </a:r>
            <a:r>
              <a:rPr lang="en-GB" dirty="0"/>
              <a:t> de control </a:t>
            </a:r>
            <a:r>
              <a:rPr lang="en-GB" dirty="0" err="1"/>
              <a:t>sobre</a:t>
            </a:r>
            <a:r>
              <a:rPr lang="en-GB" dirty="0"/>
              <a:t> la </a:t>
            </a:r>
            <a:r>
              <a:rPr lang="en-GB" dirty="0" err="1"/>
              <a:t>dificultad</a:t>
            </a:r>
            <a:r>
              <a:rPr lang="en-GB" dirty="0"/>
              <a:t> de las </a:t>
            </a:r>
            <a:r>
              <a:rPr lang="en-GB" dirty="0" err="1"/>
              <a:t>preguntas</a:t>
            </a:r>
            <a:r>
              <a:rPr lang="en-GB" dirty="0"/>
              <a:t> y no </a:t>
            </a:r>
            <a:r>
              <a:rPr lang="en-GB" dirty="0" err="1"/>
              <a:t>está</a:t>
            </a:r>
            <a:r>
              <a:rPr lang="en-GB" dirty="0"/>
              <a:t> </a:t>
            </a:r>
            <a:r>
              <a:rPr lang="en-GB" dirty="0" err="1"/>
              <a:t>adaptado</a:t>
            </a:r>
            <a:r>
              <a:rPr lang="en-GB" dirty="0"/>
              <a:t> para </a:t>
            </a:r>
            <a:r>
              <a:rPr lang="en-GB" dirty="0" err="1"/>
              <a:t>textos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español</a:t>
            </a:r>
            <a:r>
              <a:rPr lang="en-GB" dirty="0"/>
              <a:t>."</a:t>
            </a:r>
          </a:p>
          <a:p>
            <a:r>
              <a:rPr lang="en-GB" b="1" dirty="0" err="1"/>
              <a:t>Desafíos</a:t>
            </a:r>
            <a:r>
              <a:rPr lang="en-GB" b="1" dirty="0"/>
              <a:t> </a:t>
            </a:r>
            <a:r>
              <a:rPr lang="en-GB" b="1" dirty="0" err="1"/>
              <a:t>Tecnológicos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"La </a:t>
            </a:r>
            <a:r>
              <a:rPr lang="en-GB" dirty="0" err="1"/>
              <a:t>mayoría</a:t>
            </a:r>
            <a:r>
              <a:rPr lang="en-GB" dirty="0"/>
              <a:t> de </a:t>
            </a:r>
            <a:r>
              <a:rPr lang="en-GB" dirty="0" err="1"/>
              <a:t>estos</a:t>
            </a:r>
            <a:r>
              <a:rPr lang="en-GB" dirty="0"/>
              <a:t> </a:t>
            </a:r>
            <a:r>
              <a:rPr lang="en-GB" dirty="0" err="1"/>
              <a:t>sistemas</a:t>
            </a:r>
            <a:r>
              <a:rPr lang="en-GB" dirty="0"/>
              <a:t> no </a:t>
            </a:r>
            <a:r>
              <a:rPr lang="en-GB" dirty="0" err="1"/>
              <a:t>están</a:t>
            </a:r>
            <a:r>
              <a:rPr lang="en-GB" dirty="0"/>
              <a:t> </a:t>
            </a:r>
            <a:r>
              <a:rPr lang="en-GB" dirty="0" err="1"/>
              <a:t>optimizados</a:t>
            </a:r>
            <a:r>
              <a:rPr lang="en-GB" dirty="0"/>
              <a:t> para </a:t>
            </a:r>
            <a:r>
              <a:rPr lang="en-GB" dirty="0" err="1"/>
              <a:t>procesamiento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tiempo</a:t>
            </a:r>
            <a:r>
              <a:rPr lang="en-GB" dirty="0"/>
              <a:t> real y </a:t>
            </a:r>
            <a:r>
              <a:rPr lang="en-GB" dirty="0" err="1"/>
              <a:t>dependen</a:t>
            </a:r>
            <a:r>
              <a:rPr lang="en-GB" dirty="0"/>
              <a:t> de </a:t>
            </a:r>
            <a:r>
              <a:rPr lang="en-GB" dirty="0" err="1"/>
              <a:t>recursos</a:t>
            </a:r>
            <a:r>
              <a:rPr lang="en-GB" dirty="0"/>
              <a:t> </a:t>
            </a:r>
            <a:r>
              <a:rPr lang="en-GB" dirty="0" err="1"/>
              <a:t>computacionales</a:t>
            </a:r>
            <a:r>
              <a:rPr lang="en-GB" dirty="0"/>
              <a:t> </a:t>
            </a:r>
            <a:r>
              <a:rPr lang="en-GB" dirty="0" err="1"/>
              <a:t>intensivos</a:t>
            </a:r>
            <a:r>
              <a:rPr lang="en-GB" dirty="0"/>
              <a:t>."</a:t>
            </a:r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83E36-DC33-7141-A232-FA6560D5172C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1739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err="1"/>
              <a:t>Integración</a:t>
            </a:r>
            <a:r>
              <a:rPr lang="en-GB" b="1" dirty="0"/>
              <a:t> de </a:t>
            </a:r>
            <a:r>
              <a:rPr lang="en-GB" b="1" dirty="0" err="1"/>
              <a:t>Tecnologías</a:t>
            </a:r>
            <a:r>
              <a:rPr lang="en-GB" b="1" dirty="0"/>
              <a:t> </a:t>
            </a:r>
            <a:r>
              <a:rPr lang="en-GB" b="1" dirty="0" err="1"/>
              <a:t>Avanzadas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"QuerIA </a:t>
            </a:r>
            <a:r>
              <a:rPr lang="en-GB" dirty="0" err="1"/>
              <a:t>utiliza</a:t>
            </a:r>
            <a:r>
              <a:rPr lang="en-GB" dirty="0"/>
              <a:t> </a:t>
            </a:r>
            <a:r>
              <a:rPr lang="en-GB" dirty="0" err="1"/>
              <a:t>Procesamiento</a:t>
            </a:r>
            <a:r>
              <a:rPr lang="en-GB" dirty="0"/>
              <a:t> de </a:t>
            </a:r>
            <a:r>
              <a:rPr lang="en-GB" dirty="0" err="1"/>
              <a:t>Lenguaje</a:t>
            </a:r>
            <a:r>
              <a:rPr lang="en-GB" dirty="0"/>
              <a:t> Natural y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 err="1"/>
              <a:t>Automático</a:t>
            </a:r>
            <a:r>
              <a:rPr lang="en-GB" dirty="0"/>
              <a:t> para </a:t>
            </a:r>
            <a:r>
              <a:rPr lang="en-GB" dirty="0" err="1"/>
              <a:t>automatizar</a:t>
            </a:r>
            <a:r>
              <a:rPr lang="en-GB" dirty="0"/>
              <a:t> la </a:t>
            </a:r>
            <a:r>
              <a:rPr lang="en-GB" dirty="0" err="1"/>
              <a:t>generación</a:t>
            </a:r>
            <a:r>
              <a:rPr lang="en-GB" dirty="0"/>
              <a:t> y </a:t>
            </a:r>
            <a:r>
              <a:rPr lang="en-GB" dirty="0" err="1"/>
              <a:t>personalización</a:t>
            </a:r>
            <a:r>
              <a:rPr lang="en-GB" dirty="0"/>
              <a:t> de </a:t>
            </a:r>
            <a:r>
              <a:rPr lang="en-GB" dirty="0" err="1"/>
              <a:t>cuestionarios</a:t>
            </a:r>
            <a:r>
              <a:rPr lang="en-GB" dirty="0"/>
              <a:t>."</a:t>
            </a:r>
          </a:p>
          <a:p>
            <a:r>
              <a:rPr lang="en-GB" b="1" dirty="0" err="1"/>
              <a:t>Modelos</a:t>
            </a:r>
            <a:r>
              <a:rPr lang="en-GB" b="1" dirty="0"/>
              <a:t> de </a:t>
            </a:r>
            <a:r>
              <a:rPr lang="en-GB" b="1" dirty="0" err="1"/>
              <a:t>Lenguaje</a:t>
            </a:r>
            <a:r>
              <a:rPr lang="en-GB" b="1" dirty="0"/>
              <a:t> de </a:t>
            </a:r>
            <a:r>
              <a:rPr lang="en-GB" b="1" dirty="0" err="1"/>
              <a:t>Última</a:t>
            </a:r>
            <a:r>
              <a:rPr lang="en-GB" b="1" dirty="0"/>
              <a:t> </a:t>
            </a:r>
            <a:r>
              <a:rPr lang="en-GB" b="1" dirty="0" err="1"/>
              <a:t>Generación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</a:t>
            </a:r>
            <a:r>
              <a:rPr lang="en-GB" dirty="0" err="1"/>
              <a:t>Implementamos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dirty="0" err="1"/>
              <a:t>lenguaje</a:t>
            </a:r>
            <a:r>
              <a:rPr lang="en-GB" dirty="0"/>
              <a:t> </a:t>
            </a:r>
            <a:r>
              <a:rPr lang="en-GB" dirty="0" err="1"/>
              <a:t>avanzados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Llama3 de Meta, que </a:t>
            </a:r>
            <a:r>
              <a:rPr lang="en-GB" dirty="0" err="1"/>
              <a:t>permiten</a:t>
            </a:r>
            <a:r>
              <a:rPr lang="en-GB" dirty="0"/>
              <a:t> </a:t>
            </a:r>
            <a:r>
              <a:rPr lang="en-GB" dirty="0" err="1"/>
              <a:t>generar</a:t>
            </a:r>
            <a:r>
              <a:rPr lang="en-GB" dirty="0"/>
              <a:t> </a:t>
            </a:r>
            <a:r>
              <a:rPr lang="en-GB" dirty="0" err="1"/>
              <a:t>preguntas</a:t>
            </a:r>
            <a:r>
              <a:rPr lang="en-GB" dirty="0"/>
              <a:t> </a:t>
            </a:r>
            <a:r>
              <a:rPr lang="en-GB" dirty="0" err="1"/>
              <a:t>precisas</a:t>
            </a:r>
            <a:r>
              <a:rPr lang="en-GB" dirty="0"/>
              <a:t> y </a:t>
            </a:r>
            <a:r>
              <a:rPr lang="en-GB" dirty="0" err="1"/>
              <a:t>contextualmente</a:t>
            </a:r>
            <a:r>
              <a:rPr lang="en-GB" dirty="0"/>
              <a:t> </a:t>
            </a:r>
            <a:r>
              <a:rPr lang="en-GB" dirty="0" err="1"/>
              <a:t>relevantes</a:t>
            </a:r>
            <a:r>
              <a:rPr lang="en-GB" dirty="0"/>
              <a:t>."</a:t>
            </a:r>
          </a:p>
          <a:p>
            <a:r>
              <a:rPr lang="en-GB" b="1" dirty="0" err="1"/>
              <a:t>Adaptación</a:t>
            </a:r>
            <a:r>
              <a:rPr lang="en-GB" b="1" dirty="0"/>
              <a:t> y </a:t>
            </a:r>
            <a:r>
              <a:rPr lang="en-GB" b="1" dirty="0" err="1"/>
              <a:t>Personalización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"El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adapta</a:t>
            </a:r>
            <a:r>
              <a:rPr lang="en-GB" dirty="0"/>
              <a:t> </a:t>
            </a:r>
            <a:r>
              <a:rPr lang="en-GB" dirty="0" err="1"/>
              <a:t>automáticamente</a:t>
            </a:r>
            <a:r>
              <a:rPr lang="en-GB" dirty="0"/>
              <a:t> la </a:t>
            </a:r>
            <a:r>
              <a:rPr lang="en-GB" dirty="0" err="1"/>
              <a:t>dificultad</a:t>
            </a:r>
            <a:r>
              <a:rPr lang="en-GB" dirty="0"/>
              <a:t> de las </a:t>
            </a:r>
            <a:r>
              <a:rPr lang="en-GB" dirty="0" err="1"/>
              <a:t>preguntas</a:t>
            </a:r>
            <a:r>
              <a:rPr lang="en-GB" dirty="0"/>
              <a:t> </a:t>
            </a:r>
            <a:r>
              <a:rPr lang="en-GB" dirty="0" err="1"/>
              <a:t>según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nivel</a:t>
            </a:r>
            <a:r>
              <a:rPr lang="en-GB" dirty="0"/>
              <a:t> de </a:t>
            </a:r>
            <a:r>
              <a:rPr lang="en-GB" dirty="0" err="1"/>
              <a:t>conocimiento</a:t>
            </a:r>
            <a:r>
              <a:rPr lang="en-GB" dirty="0"/>
              <a:t> de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estudiante</a:t>
            </a:r>
            <a:r>
              <a:rPr lang="en-GB" dirty="0"/>
              <a:t>, </a:t>
            </a:r>
            <a:r>
              <a:rPr lang="en-GB" dirty="0" err="1"/>
              <a:t>empleando</a:t>
            </a:r>
            <a:r>
              <a:rPr lang="en-GB" dirty="0"/>
              <a:t> la </a:t>
            </a:r>
            <a:r>
              <a:rPr lang="en-GB" dirty="0" err="1"/>
              <a:t>Taxonomía</a:t>
            </a:r>
            <a:r>
              <a:rPr lang="en-GB" dirty="0"/>
              <a:t> de Bloom para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personalización</a:t>
            </a:r>
            <a:r>
              <a:rPr lang="en-GB" dirty="0"/>
              <a:t> </a:t>
            </a:r>
            <a:r>
              <a:rPr lang="en-GB" dirty="0" err="1"/>
              <a:t>efectiva</a:t>
            </a:r>
            <a:r>
              <a:rPr lang="en-GB" dirty="0"/>
              <a:t>."</a:t>
            </a:r>
          </a:p>
          <a:p>
            <a:r>
              <a:rPr lang="en-GB" b="1" dirty="0" err="1"/>
              <a:t>Fomento</a:t>
            </a:r>
            <a:r>
              <a:rPr lang="en-GB" b="1" dirty="0"/>
              <a:t> del </a:t>
            </a:r>
            <a:r>
              <a:rPr lang="en-GB" b="1" dirty="0" err="1"/>
              <a:t>Autoaprendizaje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"QuerIA </a:t>
            </a:r>
            <a:r>
              <a:rPr lang="en-GB" dirty="0" err="1"/>
              <a:t>promueve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autoaprendizaje</a:t>
            </a:r>
            <a:r>
              <a:rPr lang="en-GB" dirty="0"/>
              <a:t> al </a:t>
            </a:r>
            <a:r>
              <a:rPr lang="en-GB" dirty="0" err="1"/>
              <a:t>proporcionar</a:t>
            </a:r>
            <a:r>
              <a:rPr lang="en-GB" dirty="0"/>
              <a:t> </a:t>
            </a:r>
            <a:r>
              <a:rPr lang="en-GB" dirty="0" err="1"/>
              <a:t>herramientas</a:t>
            </a:r>
            <a:r>
              <a:rPr lang="en-GB" dirty="0"/>
              <a:t> de </a:t>
            </a:r>
            <a:r>
              <a:rPr lang="en-GB" dirty="0" err="1"/>
              <a:t>autoevaluación</a:t>
            </a:r>
            <a:r>
              <a:rPr lang="en-GB" dirty="0"/>
              <a:t> que </a:t>
            </a:r>
            <a:r>
              <a:rPr lang="en-GB" dirty="0" err="1"/>
              <a:t>permiten</a:t>
            </a:r>
            <a:r>
              <a:rPr lang="en-GB" dirty="0"/>
              <a:t> a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estudiantes</a:t>
            </a:r>
            <a:r>
              <a:rPr lang="en-GB" dirty="0"/>
              <a:t> </a:t>
            </a:r>
            <a:r>
              <a:rPr lang="en-GB" dirty="0" err="1"/>
              <a:t>controlar</a:t>
            </a:r>
            <a:r>
              <a:rPr lang="en-GB" dirty="0"/>
              <a:t> y </a:t>
            </a:r>
            <a:r>
              <a:rPr lang="en-GB" dirty="0" err="1"/>
              <a:t>ajustar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proceso</a:t>
            </a:r>
            <a:r>
              <a:rPr lang="en-GB" dirty="0"/>
              <a:t> </a:t>
            </a:r>
            <a:r>
              <a:rPr lang="en-GB" dirty="0" err="1"/>
              <a:t>educativo</a:t>
            </a:r>
            <a:r>
              <a:rPr lang="en-GB" dirty="0"/>
              <a:t>."</a:t>
            </a:r>
          </a:p>
          <a:p>
            <a:r>
              <a:rPr lang="en-GB" b="1" dirty="0" err="1"/>
              <a:t>Compatibilidad</a:t>
            </a:r>
            <a:r>
              <a:rPr lang="en-GB" b="1" dirty="0"/>
              <a:t> e </a:t>
            </a:r>
            <a:r>
              <a:rPr lang="en-GB" b="1" dirty="0" err="1"/>
              <a:t>Integración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</a:t>
            </a:r>
            <a:r>
              <a:rPr lang="en-GB" dirty="0" err="1"/>
              <a:t>Nuestro</a:t>
            </a:r>
            <a:r>
              <a:rPr lang="en-GB" dirty="0"/>
              <a:t> </a:t>
            </a:r>
            <a:r>
              <a:rPr lang="en-GB" dirty="0" err="1"/>
              <a:t>sistema</a:t>
            </a:r>
            <a:r>
              <a:rPr lang="en-GB" dirty="0"/>
              <a:t> es compatible con </a:t>
            </a:r>
            <a:r>
              <a:rPr lang="en-GB" dirty="0" err="1"/>
              <a:t>plataformas</a:t>
            </a:r>
            <a:r>
              <a:rPr lang="en-GB" dirty="0"/>
              <a:t> </a:t>
            </a:r>
            <a:r>
              <a:rPr lang="en-GB" dirty="0" err="1"/>
              <a:t>educativas</a:t>
            </a:r>
            <a:r>
              <a:rPr lang="en-GB" dirty="0"/>
              <a:t> </a:t>
            </a:r>
            <a:r>
              <a:rPr lang="en-GB" dirty="0" err="1"/>
              <a:t>existentes</a:t>
            </a:r>
            <a:r>
              <a:rPr lang="en-GB" dirty="0"/>
              <a:t>, </a:t>
            </a:r>
            <a:r>
              <a:rPr lang="en-GB" dirty="0" err="1"/>
              <a:t>facilitando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implementación</a:t>
            </a:r>
            <a:r>
              <a:rPr lang="en-GB" dirty="0"/>
              <a:t> y </a:t>
            </a:r>
            <a:r>
              <a:rPr lang="en-GB" dirty="0" err="1"/>
              <a:t>uso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diversos</a:t>
            </a:r>
            <a:r>
              <a:rPr lang="en-GB" dirty="0"/>
              <a:t> </a:t>
            </a:r>
            <a:r>
              <a:rPr lang="en-GB" dirty="0" err="1"/>
              <a:t>entornos</a:t>
            </a:r>
            <a:r>
              <a:rPr lang="en-GB" dirty="0"/>
              <a:t> </a:t>
            </a:r>
            <a:r>
              <a:rPr lang="en-GB" dirty="0" err="1"/>
              <a:t>educativos</a:t>
            </a:r>
            <a:r>
              <a:rPr lang="en-GB" dirty="0"/>
              <a:t>."</a:t>
            </a:r>
          </a:p>
          <a:p>
            <a:r>
              <a:rPr lang="en-GB" b="1" dirty="0" err="1"/>
              <a:t>Acceso</a:t>
            </a:r>
            <a:r>
              <a:rPr lang="en-GB" b="1" dirty="0"/>
              <a:t> Abierto y </a:t>
            </a:r>
            <a:r>
              <a:rPr lang="en-GB" b="1" dirty="0" err="1"/>
              <a:t>Colaboración</a:t>
            </a:r>
            <a:r>
              <a:rPr lang="en-GB" b="1" dirty="0"/>
              <a:t> </a:t>
            </a:r>
            <a:r>
              <a:rPr lang="en-GB" b="1" dirty="0" err="1"/>
              <a:t>Comunitaria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"QuerIA </a:t>
            </a:r>
            <a:r>
              <a:rPr lang="en-GB" dirty="0" err="1"/>
              <a:t>está</a:t>
            </a:r>
            <a:r>
              <a:rPr lang="en-GB" dirty="0"/>
              <a:t> disponible online y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código</a:t>
            </a:r>
            <a:r>
              <a:rPr lang="en-GB" dirty="0"/>
              <a:t> </a:t>
            </a:r>
            <a:r>
              <a:rPr lang="en-GB" dirty="0" err="1"/>
              <a:t>fuente</a:t>
            </a:r>
            <a:r>
              <a:rPr lang="en-GB" dirty="0"/>
              <a:t> es </a:t>
            </a:r>
            <a:r>
              <a:rPr lang="en-GB" dirty="0" err="1"/>
              <a:t>accesible</a:t>
            </a:r>
            <a:r>
              <a:rPr lang="en-GB" dirty="0"/>
              <a:t> </a:t>
            </a:r>
            <a:r>
              <a:rPr lang="en-GB" dirty="0" err="1"/>
              <a:t>públicamente</a:t>
            </a:r>
            <a:r>
              <a:rPr lang="en-GB" dirty="0"/>
              <a:t>, lo que </a:t>
            </a:r>
            <a:r>
              <a:rPr lang="en-GB" dirty="0" err="1"/>
              <a:t>permite</a:t>
            </a:r>
            <a:r>
              <a:rPr lang="en-GB" dirty="0"/>
              <a:t> a </a:t>
            </a:r>
            <a:r>
              <a:rPr lang="en-GB" dirty="0" err="1"/>
              <a:t>educadores</a:t>
            </a:r>
            <a:r>
              <a:rPr lang="en-GB" dirty="0"/>
              <a:t> y </a:t>
            </a:r>
            <a:r>
              <a:rPr lang="en-GB" dirty="0" err="1"/>
              <a:t>desarrolladores</a:t>
            </a:r>
            <a:r>
              <a:rPr lang="en-GB" dirty="0"/>
              <a:t> </a:t>
            </a:r>
            <a:r>
              <a:rPr lang="en-GB" dirty="0" err="1"/>
              <a:t>contribuir</a:t>
            </a:r>
            <a:r>
              <a:rPr lang="en-GB" dirty="0"/>
              <a:t> a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mejora</a:t>
            </a:r>
            <a:r>
              <a:rPr lang="en-GB" dirty="0"/>
              <a:t> y </a:t>
            </a:r>
            <a:r>
              <a:rPr lang="en-GB" dirty="0" err="1"/>
              <a:t>adaptación</a:t>
            </a:r>
            <a:r>
              <a:rPr lang="en-GB" dirty="0"/>
              <a:t>."</a:t>
            </a:r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83E36-DC33-7141-A232-FA6560D5172C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83556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err="1"/>
              <a:t>Incorporación</a:t>
            </a:r>
            <a:r>
              <a:rPr lang="en-GB" b="1" dirty="0"/>
              <a:t> de la </a:t>
            </a:r>
            <a:r>
              <a:rPr lang="en-GB" b="1" dirty="0" err="1"/>
              <a:t>Taxonomía</a:t>
            </a:r>
            <a:r>
              <a:rPr lang="en-GB" b="1" dirty="0"/>
              <a:t> de Bloom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</a:t>
            </a:r>
            <a:r>
              <a:rPr lang="en-GB" dirty="0" err="1"/>
              <a:t>Utilizamos</a:t>
            </a:r>
            <a:r>
              <a:rPr lang="en-GB" dirty="0"/>
              <a:t> la </a:t>
            </a:r>
            <a:r>
              <a:rPr lang="en-GB" dirty="0" err="1"/>
              <a:t>Taxonomía</a:t>
            </a:r>
            <a:r>
              <a:rPr lang="en-GB" dirty="0"/>
              <a:t> de Bloom para </a:t>
            </a:r>
            <a:r>
              <a:rPr lang="en-GB" dirty="0" err="1"/>
              <a:t>clasificar</a:t>
            </a:r>
            <a:r>
              <a:rPr lang="en-GB" dirty="0"/>
              <a:t> las </a:t>
            </a:r>
            <a:r>
              <a:rPr lang="en-GB" dirty="0" err="1"/>
              <a:t>habilidades</a:t>
            </a:r>
            <a:r>
              <a:rPr lang="en-GB" dirty="0"/>
              <a:t> </a:t>
            </a:r>
            <a:r>
              <a:rPr lang="en-GB" dirty="0" err="1"/>
              <a:t>cognitivas</a:t>
            </a:r>
            <a:r>
              <a:rPr lang="en-GB" dirty="0"/>
              <a:t> </a:t>
            </a:r>
            <a:r>
              <a:rPr lang="en-GB" dirty="0" err="1"/>
              <a:t>requeridas</a:t>
            </a:r>
            <a:r>
              <a:rPr lang="en-GB" dirty="0"/>
              <a:t>, </a:t>
            </a:r>
            <a:r>
              <a:rPr lang="en-GB" dirty="0" err="1"/>
              <a:t>permitiendo</a:t>
            </a:r>
            <a:r>
              <a:rPr lang="en-GB" dirty="0"/>
              <a:t> la </a:t>
            </a:r>
            <a:r>
              <a:rPr lang="en-GB" dirty="0" err="1"/>
              <a:t>generación</a:t>
            </a:r>
            <a:r>
              <a:rPr lang="en-GB" dirty="0"/>
              <a:t> de </a:t>
            </a:r>
            <a:r>
              <a:rPr lang="en-GB" dirty="0" err="1"/>
              <a:t>preguntas</a:t>
            </a:r>
            <a:r>
              <a:rPr lang="en-GB" dirty="0"/>
              <a:t> que </a:t>
            </a:r>
            <a:r>
              <a:rPr lang="en-GB" dirty="0" err="1"/>
              <a:t>abarcan</a:t>
            </a:r>
            <a:r>
              <a:rPr lang="en-GB" dirty="0"/>
              <a:t> </a:t>
            </a:r>
            <a:r>
              <a:rPr lang="en-GB" dirty="0" err="1"/>
              <a:t>desde</a:t>
            </a:r>
            <a:r>
              <a:rPr lang="en-GB" dirty="0"/>
              <a:t> </a:t>
            </a:r>
            <a:r>
              <a:rPr lang="en-GB" dirty="0" err="1"/>
              <a:t>recordar</a:t>
            </a:r>
            <a:r>
              <a:rPr lang="en-GB" dirty="0"/>
              <a:t> </a:t>
            </a:r>
            <a:r>
              <a:rPr lang="en-GB" dirty="0" err="1"/>
              <a:t>información</a:t>
            </a:r>
            <a:r>
              <a:rPr lang="en-GB" dirty="0"/>
              <a:t> </a:t>
            </a:r>
            <a:r>
              <a:rPr lang="en-GB" dirty="0" err="1"/>
              <a:t>básica</a:t>
            </a:r>
            <a:r>
              <a:rPr lang="en-GB" dirty="0"/>
              <a:t> hasta </a:t>
            </a:r>
            <a:r>
              <a:rPr lang="en-GB" dirty="0" err="1"/>
              <a:t>crear</a:t>
            </a:r>
            <a:r>
              <a:rPr lang="en-GB" dirty="0"/>
              <a:t> </a:t>
            </a:r>
            <a:r>
              <a:rPr lang="en-GB" dirty="0" err="1"/>
              <a:t>nuevos</a:t>
            </a:r>
            <a:r>
              <a:rPr lang="en-GB" dirty="0"/>
              <a:t> </a:t>
            </a:r>
            <a:r>
              <a:rPr lang="en-GB" dirty="0" err="1"/>
              <a:t>conceptos</a:t>
            </a:r>
            <a:r>
              <a:rPr lang="en-GB" dirty="0"/>
              <a:t>."</a:t>
            </a:r>
          </a:p>
          <a:p>
            <a:r>
              <a:rPr lang="en-GB" b="1" dirty="0" err="1"/>
              <a:t>Aplicación</a:t>
            </a:r>
            <a:r>
              <a:rPr lang="en-GB" b="1" dirty="0"/>
              <a:t> </a:t>
            </a:r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Modelos</a:t>
            </a:r>
            <a:r>
              <a:rPr lang="en-GB" b="1" dirty="0"/>
              <a:t> de </a:t>
            </a:r>
            <a:r>
              <a:rPr lang="en-GB" b="1" dirty="0" err="1"/>
              <a:t>Lenguaje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"La </a:t>
            </a:r>
            <a:r>
              <a:rPr lang="en-GB" dirty="0" err="1"/>
              <a:t>Taxonomía</a:t>
            </a:r>
            <a:r>
              <a:rPr lang="en-GB" dirty="0"/>
              <a:t> de Bloom se integra </a:t>
            </a:r>
            <a:r>
              <a:rPr lang="en-GB" dirty="0" err="1"/>
              <a:t>directamente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dirty="0" err="1"/>
              <a:t>lenguaje</a:t>
            </a:r>
            <a:r>
              <a:rPr lang="en-GB" dirty="0"/>
              <a:t> a </a:t>
            </a:r>
            <a:r>
              <a:rPr lang="en-GB" dirty="0" err="1"/>
              <a:t>través</a:t>
            </a:r>
            <a:r>
              <a:rPr lang="en-GB" dirty="0"/>
              <a:t> del '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contexto</a:t>
            </a:r>
            <a:r>
              <a:rPr lang="en-GB" dirty="0"/>
              <a:t>', </a:t>
            </a:r>
            <a:r>
              <a:rPr lang="en-GB" dirty="0" err="1"/>
              <a:t>donde</a:t>
            </a:r>
            <a:r>
              <a:rPr lang="en-GB" dirty="0"/>
              <a:t>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son </a:t>
            </a:r>
            <a:r>
              <a:rPr lang="en-GB" dirty="0" err="1"/>
              <a:t>entrenados</a:t>
            </a:r>
            <a:r>
              <a:rPr lang="en-GB" dirty="0"/>
              <a:t> </a:t>
            </a:r>
            <a:r>
              <a:rPr lang="en-GB" dirty="0" err="1"/>
              <a:t>específicamente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datos</a:t>
            </a:r>
            <a:r>
              <a:rPr lang="en-GB" dirty="0"/>
              <a:t> que </a:t>
            </a:r>
            <a:r>
              <a:rPr lang="en-GB" dirty="0" err="1"/>
              <a:t>representan</a:t>
            </a:r>
            <a:r>
              <a:rPr lang="en-GB" dirty="0"/>
              <a:t>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distintos</a:t>
            </a:r>
            <a:r>
              <a:rPr lang="en-GB" dirty="0"/>
              <a:t> </a:t>
            </a:r>
            <a:r>
              <a:rPr lang="en-GB" dirty="0" err="1"/>
              <a:t>niveles</a:t>
            </a:r>
            <a:r>
              <a:rPr lang="en-GB" dirty="0"/>
              <a:t> </a:t>
            </a:r>
            <a:r>
              <a:rPr lang="en-GB" dirty="0" err="1"/>
              <a:t>cognitivos</a:t>
            </a:r>
            <a:r>
              <a:rPr lang="en-GB" dirty="0"/>
              <a:t> y </a:t>
            </a:r>
            <a:r>
              <a:rPr lang="en-GB" dirty="0" err="1"/>
              <a:t>tipos</a:t>
            </a:r>
            <a:r>
              <a:rPr lang="en-GB" dirty="0"/>
              <a:t> de </a:t>
            </a:r>
            <a:r>
              <a:rPr lang="en-GB" dirty="0" err="1"/>
              <a:t>conocimiento</a:t>
            </a:r>
            <a:r>
              <a:rPr lang="en-GB" dirty="0"/>
              <a:t>."</a:t>
            </a:r>
          </a:p>
          <a:p>
            <a:r>
              <a:rPr lang="en-GB" b="1" dirty="0" err="1"/>
              <a:t>Ajuste</a:t>
            </a:r>
            <a:r>
              <a:rPr lang="en-GB" b="1" dirty="0"/>
              <a:t> </a:t>
            </a:r>
            <a:r>
              <a:rPr lang="en-GB" b="1" dirty="0" err="1"/>
              <a:t>Automático</a:t>
            </a:r>
            <a:r>
              <a:rPr lang="en-GB" b="1" dirty="0"/>
              <a:t> de </a:t>
            </a:r>
            <a:r>
              <a:rPr lang="en-GB" b="1" dirty="0" err="1"/>
              <a:t>Dificultad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"El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ajusta</a:t>
            </a:r>
            <a:r>
              <a:rPr lang="en-GB" dirty="0"/>
              <a:t> </a:t>
            </a:r>
            <a:r>
              <a:rPr lang="en-GB" dirty="0" err="1"/>
              <a:t>automáticamente</a:t>
            </a:r>
            <a:r>
              <a:rPr lang="en-GB" dirty="0"/>
              <a:t> la </a:t>
            </a:r>
            <a:r>
              <a:rPr lang="en-GB" dirty="0" err="1"/>
              <a:t>dificultad</a:t>
            </a:r>
            <a:r>
              <a:rPr lang="en-GB" dirty="0"/>
              <a:t> de las </a:t>
            </a:r>
            <a:r>
              <a:rPr lang="en-GB" dirty="0" err="1"/>
              <a:t>preguntas</a:t>
            </a:r>
            <a:r>
              <a:rPr lang="en-GB" dirty="0"/>
              <a:t> </a:t>
            </a:r>
            <a:r>
              <a:rPr lang="en-GB" dirty="0" err="1"/>
              <a:t>basándose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la </a:t>
            </a:r>
            <a:r>
              <a:rPr lang="en-GB" dirty="0" err="1"/>
              <a:t>taxonomía</a:t>
            </a:r>
            <a:r>
              <a:rPr lang="en-GB" dirty="0"/>
              <a:t>, </a:t>
            </a:r>
            <a:r>
              <a:rPr lang="en-GB" dirty="0" err="1"/>
              <a:t>generando</a:t>
            </a:r>
            <a:r>
              <a:rPr lang="en-GB" dirty="0"/>
              <a:t> </a:t>
            </a:r>
            <a:r>
              <a:rPr lang="en-GB" dirty="0" err="1"/>
              <a:t>cuestionarios</a:t>
            </a:r>
            <a:r>
              <a:rPr lang="en-GB" dirty="0"/>
              <a:t> que son </a:t>
            </a:r>
            <a:r>
              <a:rPr lang="en-GB" dirty="0" err="1"/>
              <a:t>personalizados</a:t>
            </a:r>
            <a:r>
              <a:rPr lang="en-GB" dirty="0"/>
              <a:t> para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perfil</a:t>
            </a:r>
            <a:r>
              <a:rPr lang="en-GB" dirty="0"/>
              <a:t> </a:t>
            </a:r>
            <a:r>
              <a:rPr lang="en-GB" dirty="0" err="1"/>
              <a:t>cognitivo</a:t>
            </a:r>
            <a:r>
              <a:rPr lang="en-GB" dirty="0"/>
              <a:t> de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estudiante</a:t>
            </a:r>
            <a:r>
              <a:rPr lang="en-GB" dirty="0"/>
              <a:t>."</a:t>
            </a:r>
          </a:p>
          <a:p>
            <a:r>
              <a:rPr lang="en-GB" b="1" dirty="0" err="1"/>
              <a:t>Dimensiones</a:t>
            </a:r>
            <a:r>
              <a:rPr lang="en-GB" b="1" dirty="0"/>
              <a:t> de la </a:t>
            </a:r>
            <a:r>
              <a:rPr lang="en-GB" b="1" dirty="0" err="1"/>
              <a:t>Taxonomía</a:t>
            </a:r>
            <a:r>
              <a:rPr lang="en-GB" b="1" dirty="0"/>
              <a:t> </a:t>
            </a:r>
            <a:r>
              <a:rPr lang="en-GB" b="1" dirty="0" err="1"/>
              <a:t>Utilizadas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</a:t>
            </a:r>
            <a:r>
              <a:rPr lang="en-GB" dirty="0" err="1"/>
              <a:t>Incorporamos</a:t>
            </a:r>
            <a:r>
              <a:rPr lang="en-GB" dirty="0"/>
              <a:t> ambas </a:t>
            </a:r>
            <a:r>
              <a:rPr lang="en-GB" dirty="0" err="1"/>
              <a:t>dimensiones</a:t>
            </a:r>
            <a:r>
              <a:rPr lang="en-GB" dirty="0"/>
              <a:t> de la </a:t>
            </a:r>
            <a:r>
              <a:rPr lang="en-GB" dirty="0" err="1"/>
              <a:t>Taxonomía</a:t>
            </a:r>
            <a:r>
              <a:rPr lang="en-GB" dirty="0"/>
              <a:t>: la </a:t>
            </a:r>
            <a:r>
              <a:rPr lang="en-GB" dirty="0" err="1"/>
              <a:t>dimensión</a:t>
            </a:r>
            <a:r>
              <a:rPr lang="en-GB" dirty="0"/>
              <a:t> de </a:t>
            </a:r>
            <a:r>
              <a:rPr lang="en-GB" dirty="0" err="1"/>
              <a:t>Proceso</a:t>
            </a:r>
            <a:r>
              <a:rPr lang="en-GB" dirty="0"/>
              <a:t> </a:t>
            </a:r>
            <a:r>
              <a:rPr lang="en-GB" dirty="0" err="1"/>
              <a:t>Cognitivo</a:t>
            </a:r>
            <a:r>
              <a:rPr lang="en-GB" dirty="0"/>
              <a:t>, que </a:t>
            </a:r>
            <a:r>
              <a:rPr lang="en-GB" dirty="0" err="1"/>
              <a:t>incluye</a:t>
            </a:r>
            <a:r>
              <a:rPr lang="en-GB" dirty="0"/>
              <a:t> </a:t>
            </a:r>
            <a:r>
              <a:rPr lang="en-GB" dirty="0" err="1"/>
              <a:t>niveles</a:t>
            </a:r>
            <a:r>
              <a:rPr lang="en-GB" dirty="0"/>
              <a:t> </a:t>
            </a:r>
            <a:r>
              <a:rPr lang="en-GB" dirty="0" err="1"/>
              <a:t>desde</a:t>
            </a:r>
            <a:r>
              <a:rPr lang="en-GB" dirty="0"/>
              <a:t> </a:t>
            </a:r>
            <a:r>
              <a:rPr lang="en-GB" dirty="0" err="1"/>
              <a:t>recordar</a:t>
            </a:r>
            <a:r>
              <a:rPr lang="en-GB" dirty="0"/>
              <a:t> hasta </a:t>
            </a:r>
            <a:r>
              <a:rPr lang="en-GB" dirty="0" err="1"/>
              <a:t>crear</a:t>
            </a:r>
            <a:r>
              <a:rPr lang="en-GB" dirty="0"/>
              <a:t>, y la </a:t>
            </a:r>
            <a:r>
              <a:rPr lang="en-GB" dirty="0" err="1"/>
              <a:t>dimensión</a:t>
            </a:r>
            <a:r>
              <a:rPr lang="en-GB" dirty="0"/>
              <a:t> del </a:t>
            </a:r>
            <a:r>
              <a:rPr lang="en-GB" dirty="0" err="1"/>
              <a:t>Conocimiento</a:t>
            </a:r>
            <a:r>
              <a:rPr lang="en-GB" dirty="0"/>
              <a:t>, que </a:t>
            </a:r>
            <a:r>
              <a:rPr lang="en-GB" dirty="0" err="1"/>
              <a:t>abarca</a:t>
            </a:r>
            <a:r>
              <a:rPr lang="en-GB" dirty="0"/>
              <a:t> </a:t>
            </a:r>
            <a:r>
              <a:rPr lang="en-GB" dirty="0" err="1"/>
              <a:t>conocimientos</a:t>
            </a:r>
            <a:r>
              <a:rPr lang="en-GB" dirty="0"/>
              <a:t> </a:t>
            </a:r>
            <a:r>
              <a:rPr lang="en-GB" dirty="0" err="1"/>
              <a:t>factuales</a:t>
            </a:r>
            <a:r>
              <a:rPr lang="en-GB" dirty="0"/>
              <a:t>, </a:t>
            </a:r>
            <a:r>
              <a:rPr lang="en-GB" dirty="0" err="1"/>
              <a:t>conceptuales</a:t>
            </a:r>
            <a:r>
              <a:rPr lang="en-GB" dirty="0"/>
              <a:t>, </a:t>
            </a:r>
            <a:r>
              <a:rPr lang="en-GB" dirty="0" err="1"/>
              <a:t>procedimentales</a:t>
            </a:r>
            <a:r>
              <a:rPr lang="en-GB" dirty="0"/>
              <a:t> y </a:t>
            </a:r>
            <a:r>
              <a:rPr lang="en-GB" dirty="0" err="1"/>
              <a:t>metacognitivos</a:t>
            </a:r>
            <a:r>
              <a:rPr lang="en-GB" dirty="0"/>
              <a:t>."</a:t>
            </a:r>
          </a:p>
          <a:p>
            <a:r>
              <a:rPr lang="en-GB" b="1" dirty="0" err="1"/>
              <a:t>Ejemplos</a:t>
            </a:r>
            <a:r>
              <a:rPr lang="en-GB" b="1" dirty="0"/>
              <a:t> de </a:t>
            </a:r>
            <a:r>
              <a:rPr lang="en-GB" b="1" dirty="0" err="1"/>
              <a:t>Implementación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"Por </a:t>
            </a:r>
            <a:r>
              <a:rPr lang="en-GB" dirty="0" err="1"/>
              <a:t>ejemplo</a:t>
            </a:r>
            <a:r>
              <a:rPr lang="en-GB" dirty="0"/>
              <a:t>, para un </a:t>
            </a:r>
            <a:r>
              <a:rPr lang="en-GB" dirty="0" err="1"/>
              <a:t>estudiante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etapas</a:t>
            </a:r>
            <a:r>
              <a:rPr lang="en-GB" dirty="0"/>
              <a:t> </a:t>
            </a:r>
            <a:r>
              <a:rPr lang="en-GB" dirty="0" err="1"/>
              <a:t>iniciales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,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sistema</a:t>
            </a:r>
            <a:r>
              <a:rPr lang="en-GB" dirty="0"/>
              <a:t> genera </a:t>
            </a:r>
            <a:r>
              <a:rPr lang="en-GB" dirty="0" err="1"/>
              <a:t>preguntas</a:t>
            </a:r>
            <a:r>
              <a:rPr lang="en-GB" dirty="0"/>
              <a:t> </a:t>
            </a:r>
            <a:r>
              <a:rPr lang="en-GB" dirty="0" err="1"/>
              <a:t>centradas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'</a:t>
            </a:r>
            <a:r>
              <a:rPr lang="en-GB" dirty="0" err="1"/>
              <a:t>recordar</a:t>
            </a:r>
            <a:r>
              <a:rPr lang="en-GB" dirty="0"/>
              <a:t>' </a:t>
            </a:r>
            <a:r>
              <a:rPr lang="en-GB" dirty="0" err="1"/>
              <a:t>hechos</a:t>
            </a:r>
            <a:r>
              <a:rPr lang="en-GB" dirty="0"/>
              <a:t> </a:t>
            </a:r>
            <a:r>
              <a:rPr lang="en-GB" dirty="0" err="1"/>
              <a:t>básicos</a:t>
            </a:r>
            <a:r>
              <a:rPr lang="en-GB" dirty="0"/>
              <a:t>. Para </a:t>
            </a:r>
            <a:r>
              <a:rPr lang="en-GB" dirty="0" err="1"/>
              <a:t>estudiantes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avanzados</a:t>
            </a:r>
            <a:r>
              <a:rPr lang="en-GB" dirty="0"/>
              <a:t>, genera </a:t>
            </a:r>
            <a:r>
              <a:rPr lang="en-GB" dirty="0" err="1"/>
              <a:t>preguntas</a:t>
            </a:r>
            <a:r>
              <a:rPr lang="en-GB" dirty="0"/>
              <a:t> que </a:t>
            </a:r>
            <a:r>
              <a:rPr lang="en-GB" dirty="0" err="1"/>
              <a:t>requieren</a:t>
            </a:r>
            <a:r>
              <a:rPr lang="en-GB" dirty="0"/>
              <a:t> '</a:t>
            </a:r>
            <a:r>
              <a:rPr lang="en-GB" dirty="0" err="1"/>
              <a:t>analizar</a:t>
            </a:r>
            <a:r>
              <a:rPr lang="en-GB" dirty="0"/>
              <a:t>' o '</a:t>
            </a:r>
            <a:r>
              <a:rPr lang="en-GB" dirty="0" err="1"/>
              <a:t>crear</a:t>
            </a:r>
            <a:r>
              <a:rPr lang="en-GB" dirty="0"/>
              <a:t>', </a:t>
            </a:r>
            <a:r>
              <a:rPr lang="en-GB" dirty="0" err="1"/>
              <a:t>desafiándolos</a:t>
            </a:r>
            <a:r>
              <a:rPr lang="en-GB" dirty="0"/>
              <a:t> a </a:t>
            </a:r>
            <a:r>
              <a:rPr lang="en-GB" dirty="0" err="1"/>
              <a:t>aplicar</a:t>
            </a:r>
            <a:r>
              <a:rPr lang="en-GB" dirty="0"/>
              <a:t> y </a:t>
            </a:r>
            <a:r>
              <a:rPr lang="en-GB" dirty="0" err="1"/>
              <a:t>sintetizar</a:t>
            </a:r>
            <a:r>
              <a:rPr lang="en-GB" dirty="0"/>
              <a:t> </a:t>
            </a:r>
            <a:r>
              <a:rPr lang="en-GB" dirty="0" err="1"/>
              <a:t>conocimientos</a:t>
            </a:r>
            <a:r>
              <a:rPr lang="en-GB" dirty="0"/>
              <a:t>."</a:t>
            </a:r>
          </a:p>
          <a:p>
            <a:r>
              <a:rPr lang="en-GB" b="1" dirty="0" err="1"/>
              <a:t>Beneficios</a:t>
            </a:r>
            <a:r>
              <a:rPr lang="en-GB" b="1" dirty="0"/>
              <a:t> </a:t>
            </a:r>
            <a:r>
              <a:rPr lang="en-GB" b="1" dirty="0" err="1"/>
              <a:t>Educativos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"Esta </a:t>
            </a:r>
            <a:r>
              <a:rPr lang="en-GB" dirty="0" err="1"/>
              <a:t>metodología</a:t>
            </a:r>
            <a:r>
              <a:rPr lang="en-GB" dirty="0"/>
              <a:t> </a:t>
            </a:r>
            <a:r>
              <a:rPr lang="en-GB" dirty="0" err="1"/>
              <a:t>asegura</a:t>
            </a:r>
            <a:r>
              <a:rPr lang="en-GB" dirty="0"/>
              <a:t> que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cuestionarios</a:t>
            </a:r>
            <a:r>
              <a:rPr lang="en-GB" dirty="0"/>
              <a:t> no solo </a:t>
            </a:r>
            <a:r>
              <a:rPr lang="en-GB" dirty="0" err="1"/>
              <a:t>evalúan</a:t>
            </a:r>
            <a:r>
              <a:rPr lang="en-GB" dirty="0"/>
              <a:t> </a:t>
            </a:r>
            <a:r>
              <a:rPr lang="en-GB" dirty="0" err="1"/>
              <a:t>conocimientos</a:t>
            </a:r>
            <a:r>
              <a:rPr lang="en-GB" dirty="0"/>
              <a:t>, </a:t>
            </a:r>
            <a:r>
              <a:rPr lang="en-GB" dirty="0" err="1"/>
              <a:t>sino</a:t>
            </a:r>
            <a:r>
              <a:rPr lang="en-GB" dirty="0"/>
              <a:t> que </a:t>
            </a:r>
            <a:r>
              <a:rPr lang="en-GB" dirty="0" err="1"/>
              <a:t>también</a:t>
            </a:r>
            <a:r>
              <a:rPr lang="en-GB" dirty="0"/>
              <a:t> </a:t>
            </a:r>
            <a:r>
              <a:rPr lang="en-GB" dirty="0" err="1"/>
              <a:t>promueven</a:t>
            </a:r>
            <a:r>
              <a:rPr lang="en-GB" dirty="0"/>
              <a:t> un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profundo y </a:t>
            </a:r>
            <a:r>
              <a:rPr lang="en-GB" dirty="0" err="1"/>
              <a:t>adaptativo</a:t>
            </a:r>
            <a:r>
              <a:rPr lang="en-GB" dirty="0"/>
              <a:t>, </a:t>
            </a:r>
            <a:r>
              <a:rPr lang="en-GB" dirty="0" err="1"/>
              <a:t>alineado</a:t>
            </a:r>
            <a:r>
              <a:rPr lang="en-GB" dirty="0"/>
              <a:t> con las </a:t>
            </a:r>
            <a:r>
              <a:rPr lang="en-GB" dirty="0" err="1"/>
              <a:t>capacidades</a:t>
            </a:r>
            <a:r>
              <a:rPr lang="en-GB" dirty="0"/>
              <a:t> </a:t>
            </a:r>
            <a:r>
              <a:rPr lang="en-GB" dirty="0" err="1"/>
              <a:t>individuales</a:t>
            </a:r>
            <a:r>
              <a:rPr lang="en-GB" dirty="0"/>
              <a:t> de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estudiantes</a:t>
            </a:r>
            <a:r>
              <a:rPr lang="en-GB" dirty="0"/>
              <a:t>."</a:t>
            </a:r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83E36-DC33-7141-A232-FA6560D5172C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47229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Las preguntas se clasifican según su dificultad basándose en la probabilidad de respuesta correcta: las más fáciles presentan estimaciones negativas (rango intercuartil de -0.94 a -0.75) y las más difíciles, positivas (rango intercuartil de 1.16 a 1.57), con las de dificultad media acercándose a valores positivos (rango intercuartil de -0.45 a -0.01).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83E36-DC33-7141-A232-FA6560D5172C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1281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err="1"/>
              <a:t>Sistemas</a:t>
            </a:r>
            <a:r>
              <a:rPr lang="en-GB" b="1" dirty="0"/>
              <a:t> </a:t>
            </a:r>
            <a:r>
              <a:rPr lang="en-GB" b="1" dirty="0" err="1"/>
              <a:t>Existentes</a:t>
            </a:r>
            <a:r>
              <a:rPr lang="en-GB" b="1" dirty="0"/>
              <a:t> para </a:t>
            </a:r>
            <a:r>
              <a:rPr lang="en-GB" b="1" dirty="0" err="1"/>
              <a:t>Generación</a:t>
            </a:r>
            <a:r>
              <a:rPr lang="en-GB" b="1" dirty="0"/>
              <a:t> de </a:t>
            </a:r>
            <a:r>
              <a:rPr lang="en-GB" b="1" dirty="0" err="1"/>
              <a:t>Cuestionarios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"Web-Experimenter: Produce </a:t>
            </a:r>
            <a:r>
              <a:rPr lang="en-GB" dirty="0" err="1"/>
              <a:t>preguntas</a:t>
            </a:r>
            <a:r>
              <a:rPr lang="en-GB" dirty="0"/>
              <a:t> de </a:t>
            </a:r>
            <a:r>
              <a:rPr lang="en-GB" dirty="0" err="1"/>
              <a:t>tipo</a:t>
            </a:r>
            <a:r>
              <a:rPr lang="en-GB" dirty="0"/>
              <a:t> '</a:t>
            </a:r>
            <a:r>
              <a:rPr lang="en-GB" dirty="0" err="1"/>
              <a:t>completa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espacio</a:t>
            </a:r>
            <a:r>
              <a:rPr lang="en-GB" dirty="0"/>
              <a:t> </a:t>
            </a:r>
            <a:r>
              <a:rPr lang="en-GB" dirty="0" err="1"/>
              <a:t>vacío</a:t>
            </a:r>
            <a:r>
              <a:rPr lang="en-GB" dirty="0"/>
              <a:t>' para </a:t>
            </a:r>
            <a:r>
              <a:rPr lang="en-GB" dirty="0" err="1"/>
              <a:t>pruebas</a:t>
            </a:r>
            <a:r>
              <a:rPr lang="en-GB" dirty="0"/>
              <a:t> de </a:t>
            </a:r>
            <a:r>
              <a:rPr lang="en-GB" dirty="0" err="1"/>
              <a:t>inglés</a:t>
            </a:r>
            <a:r>
              <a:rPr lang="en-GB" dirty="0"/>
              <a:t>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</a:t>
            </a:r>
            <a:r>
              <a:rPr lang="en-GB" dirty="0" err="1"/>
              <a:t>AnswerQuest</a:t>
            </a:r>
            <a:r>
              <a:rPr lang="en-GB" dirty="0"/>
              <a:t>: Se centra </a:t>
            </a:r>
            <a:r>
              <a:rPr lang="en-GB" dirty="0" err="1"/>
              <a:t>en</a:t>
            </a:r>
            <a:r>
              <a:rPr lang="en-GB" dirty="0"/>
              <a:t> la </a:t>
            </a:r>
            <a:r>
              <a:rPr lang="en-GB" dirty="0" err="1"/>
              <a:t>generación</a:t>
            </a:r>
            <a:r>
              <a:rPr lang="en-GB" dirty="0"/>
              <a:t> de </a:t>
            </a:r>
            <a:r>
              <a:rPr lang="en-GB" dirty="0" err="1"/>
              <a:t>preguntas</a:t>
            </a:r>
            <a:r>
              <a:rPr lang="en-GB" dirty="0"/>
              <a:t> a </a:t>
            </a:r>
            <a:r>
              <a:rPr lang="en-GB" dirty="0" err="1"/>
              <a:t>partir</a:t>
            </a:r>
            <a:r>
              <a:rPr lang="en-GB" dirty="0"/>
              <a:t> de </a:t>
            </a:r>
            <a:r>
              <a:rPr lang="en-GB" dirty="0" err="1"/>
              <a:t>documentos</a:t>
            </a:r>
            <a:r>
              <a:rPr lang="en-GB" dirty="0"/>
              <a:t> </a:t>
            </a:r>
            <a:r>
              <a:rPr lang="en-GB" dirty="0" err="1"/>
              <a:t>multipárrafo</a:t>
            </a:r>
            <a:r>
              <a:rPr lang="en-GB" dirty="0"/>
              <a:t> para </a:t>
            </a:r>
            <a:r>
              <a:rPr lang="en-GB" dirty="0" err="1"/>
              <a:t>evaluar</a:t>
            </a:r>
            <a:r>
              <a:rPr lang="en-GB" dirty="0"/>
              <a:t> la </a:t>
            </a:r>
            <a:r>
              <a:rPr lang="en-GB" dirty="0" err="1"/>
              <a:t>comprensión</a:t>
            </a:r>
            <a:r>
              <a:rPr lang="en-GB" dirty="0"/>
              <a:t> </a:t>
            </a:r>
            <a:r>
              <a:rPr lang="en-GB" dirty="0" err="1"/>
              <a:t>lectora</a:t>
            </a:r>
            <a:r>
              <a:rPr lang="en-GB" dirty="0"/>
              <a:t>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"SQUASH: </a:t>
            </a:r>
            <a:r>
              <a:rPr lang="en-GB" dirty="0" err="1"/>
              <a:t>Descompone</a:t>
            </a:r>
            <a:r>
              <a:rPr lang="en-GB" dirty="0"/>
              <a:t> </a:t>
            </a:r>
            <a:r>
              <a:rPr lang="en-GB" dirty="0" err="1"/>
              <a:t>textos</a:t>
            </a:r>
            <a:r>
              <a:rPr lang="en-GB" dirty="0"/>
              <a:t> largos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preguntas</a:t>
            </a:r>
            <a:r>
              <a:rPr lang="en-GB" dirty="0"/>
              <a:t> de </a:t>
            </a:r>
            <a:r>
              <a:rPr lang="en-GB" dirty="0" err="1"/>
              <a:t>comprensión</a:t>
            </a:r>
            <a:r>
              <a:rPr lang="en-GB" dirty="0"/>
              <a:t> de </a:t>
            </a:r>
            <a:r>
              <a:rPr lang="en-GB" dirty="0" err="1"/>
              <a:t>texto</a:t>
            </a:r>
            <a:r>
              <a:rPr lang="en-GB" dirty="0"/>
              <a:t> sin </a:t>
            </a:r>
            <a:r>
              <a:rPr lang="en-GB" dirty="0" err="1"/>
              <a:t>generar</a:t>
            </a:r>
            <a:r>
              <a:rPr lang="en-GB" dirty="0"/>
              <a:t> </a:t>
            </a:r>
            <a:r>
              <a:rPr lang="en-GB" dirty="0" err="1"/>
              <a:t>distractores</a:t>
            </a:r>
            <a:r>
              <a:rPr lang="en-GB" dirty="0"/>
              <a:t>."</a:t>
            </a:r>
          </a:p>
          <a:p>
            <a:r>
              <a:rPr lang="en-GB" b="1" dirty="0" err="1"/>
              <a:t>Limitaciones</a:t>
            </a:r>
            <a:r>
              <a:rPr lang="en-GB" b="1" dirty="0"/>
              <a:t> </a:t>
            </a:r>
            <a:r>
              <a:rPr lang="en-GB" b="1" dirty="0" err="1"/>
              <a:t>Comunes</a:t>
            </a:r>
            <a:r>
              <a:rPr lang="en-GB" b="1" dirty="0"/>
              <a:t> </a:t>
            </a:r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Sistemas</a:t>
            </a:r>
            <a:r>
              <a:rPr lang="en-GB" b="1" dirty="0"/>
              <a:t> </a:t>
            </a:r>
            <a:r>
              <a:rPr lang="en-GB" b="1" dirty="0" err="1"/>
              <a:t>Existentes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"Falta de </a:t>
            </a:r>
            <a:r>
              <a:rPr lang="en-GB" dirty="0" err="1"/>
              <a:t>soporte</a:t>
            </a:r>
            <a:r>
              <a:rPr lang="en-GB" dirty="0"/>
              <a:t> para </a:t>
            </a:r>
            <a:r>
              <a:rPr lang="en-GB" dirty="0" err="1"/>
              <a:t>textos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español</a:t>
            </a:r>
            <a:r>
              <a:rPr lang="en-GB" dirty="0"/>
              <a:t>, </a:t>
            </a:r>
            <a:r>
              <a:rPr lang="en-GB" dirty="0" err="1"/>
              <a:t>limitando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uso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contextos</a:t>
            </a:r>
            <a:r>
              <a:rPr lang="en-GB" dirty="0"/>
              <a:t> </a:t>
            </a:r>
            <a:r>
              <a:rPr lang="en-GB" dirty="0" err="1"/>
              <a:t>educativos</a:t>
            </a:r>
            <a:r>
              <a:rPr lang="en-GB" dirty="0"/>
              <a:t> </a:t>
            </a:r>
            <a:r>
              <a:rPr lang="en-GB" dirty="0" err="1"/>
              <a:t>hispanohablantes</a:t>
            </a:r>
            <a:r>
              <a:rPr lang="en-GB" dirty="0"/>
              <a:t>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</a:t>
            </a:r>
            <a:r>
              <a:rPr lang="en-GB" dirty="0" err="1"/>
              <a:t>Incapacidad</a:t>
            </a:r>
            <a:r>
              <a:rPr lang="en-GB" dirty="0"/>
              <a:t> para </a:t>
            </a:r>
            <a:r>
              <a:rPr lang="en-GB" dirty="0" err="1"/>
              <a:t>generar</a:t>
            </a:r>
            <a:r>
              <a:rPr lang="en-GB" dirty="0"/>
              <a:t> </a:t>
            </a:r>
            <a:r>
              <a:rPr lang="en-GB" dirty="0" err="1"/>
              <a:t>distractores</a:t>
            </a:r>
            <a:r>
              <a:rPr lang="en-GB" dirty="0"/>
              <a:t> </a:t>
            </a:r>
            <a:r>
              <a:rPr lang="en-GB" dirty="0" err="1"/>
              <a:t>efectivos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preguntas</a:t>
            </a:r>
            <a:r>
              <a:rPr lang="en-GB" dirty="0"/>
              <a:t> de </a:t>
            </a:r>
            <a:r>
              <a:rPr lang="en-GB" dirty="0" err="1"/>
              <a:t>opción</a:t>
            </a:r>
            <a:r>
              <a:rPr lang="en-GB" dirty="0"/>
              <a:t> </a:t>
            </a:r>
            <a:r>
              <a:rPr lang="en-GB" dirty="0" err="1"/>
              <a:t>múltiple</a:t>
            </a:r>
            <a:r>
              <a:rPr lang="en-GB" dirty="0"/>
              <a:t>, un </a:t>
            </a:r>
            <a:r>
              <a:rPr lang="en-GB" dirty="0" err="1"/>
              <a:t>componente</a:t>
            </a:r>
            <a:r>
              <a:rPr lang="en-GB" dirty="0"/>
              <a:t> crucial para </a:t>
            </a:r>
            <a:r>
              <a:rPr lang="en-GB" dirty="0" err="1"/>
              <a:t>evaluar</a:t>
            </a:r>
            <a:r>
              <a:rPr lang="en-GB" dirty="0"/>
              <a:t> la </a:t>
            </a:r>
            <a:r>
              <a:rPr lang="en-GB" dirty="0" err="1"/>
              <a:t>comprensión</a:t>
            </a:r>
            <a:r>
              <a:rPr lang="en-GB" dirty="0"/>
              <a:t> profunda del material."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</a:t>
            </a:r>
            <a:r>
              <a:rPr lang="en-GB" dirty="0" err="1"/>
              <a:t>Ausencia</a:t>
            </a:r>
            <a:r>
              <a:rPr lang="en-GB" dirty="0"/>
              <a:t> de </a:t>
            </a:r>
            <a:r>
              <a:rPr lang="en-GB" dirty="0" err="1"/>
              <a:t>ajustes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la </a:t>
            </a:r>
            <a:r>
              <a:rPr lang="en-GB" dirty="0" err="1"/>
              <a:t>dificultad</a:t>
            </a:r>
            <a:r>
              <a:rPr lang="en-GB" dirty="0"/>
              <a:t> de las </a:t>
            </a:r>
            <a:r>
              <a:rPr lang="en-GB" dirty="0" err="1"/>
              <a:t>preguntas</a:t>
            </a:r>
            <a:r>
              <a:rPr lang="en-GB" dirty="0"/>
              <a:t> </a:t>
            </a:r>
            <a:r>
              <a:rPr lang="en-GB" dirty="0" err="1"/>
              <a:t>basadas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nivel</a:t>
            </a:r>
            <a:r>
              <a:rPr lang="en-GB" dirty="0"/>
              <a:t> </a:t>
            </a:r>
            <a:r>
              <a:rPr lang="en-GB" dirty="0" err="1"/>
              <a:t>cognitivo</a:t>
            </a:r>
            <a:r>
              <a:rPr lang="en-GB" dirty="0"/>
              <a:t> del </a:t>
            </a:r>
            <a:r>
              <a:rPr lang="en-GB" dirty="0" err="1"/>
              <a:t>estudiante</a:t>
            </a:r>
            <a:r>
              <a:rPr lang="en-GB" dirty="0"/>
              <a:t>."</a:t>
            </a:r>
          </a:p>
          <a:p>
            <a:r>
              <a:rPr lang="en-GB" b="1" dirty="0" err="1"/>
              <a:t>Servicios</a:t>
            </a:r>
            <a:r>
              <a:rPr lang="en-GB" b="1" dirty="0"/>
              <a:t> de Pago y </a:t>
            </a:r>
            <a:r>
              <a:rPr lang="en-GB" b="1" dirty="0" err="1"/>
              <a:t>Licencias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</a:t>
            </a:r>
            <a:r>
              <a:rPr lang="en-GB" dirty="0" err="1"/>
              <a:t>Quillionz</a:t>
            </a:r>
            <a:r>
              <a:rPr lang="en-GB" dirty="0"/>
              <a:t> y </a:t>
            </a:r>
            <a:r>
              <a:rPr lang="en-GB" dirty="0" err="1"/>
              <a:t>Questgen</a:t>
            </a:r>
            <a:r>
              <a:rPr lang="en-GB" dirty="0"/>
              <a:t> </a:t>
            </a:r>
            <a:r>
              <a:rPr lang="en-GB" dirty="0" err="1"/>
              <a:t>ofrecen</a:t>
            </a:r>
            <a:r>
              <a:rPr lang="en-GB" dirty="0"/>
              <a:t> </a:t>
            </a:r>
            <a:r>
              <a:rPr lang="en-GB" dirty="0" err="1"/>
              <a:t>generación</a:t>
            </a:r>
            <a:r>
              <a:rPr lang="en-GB" dirty="0"/>
              <a:t> de </a:t>
            </a:r>
            <a:r>
              <a:rPr lang="en-GB" dirty="0" err="1"/>
              <a:t>preguntas</a:t>
            </a:r>
            <a:r>
              <a:rPr lang="en-GB" dirty="0"/>
              <a:t> </a:t>
            </a:r>
            <a:r>
              <a:rPr lang="en-GB" dirty="0" err="1"/>
              <a:t>basadas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textos</a:t>
            </a:r>
            <a:r>
              <a:rPr lang="en-GB" dirty="0"/>
              <a:t> </a:t>
            </a:r>
            <a:r>
              <a:rPr lang="en-GB" dirty="0" err="1"/>
              <a:t>educativos</a:t>
            </a:r>
            <a:r>
              <a:rPr lang="en-GB" dirty="0"/>
              <a:t> </a:t>
            </a:r>
            <a:r>
              <a:rPr lang="en-GB" dirty="0" err="1"/>
              <a:t>pero</a:t>
            </a:r>
            <a:r>
              <a:rPr lang="en-GB" dirty="0"/>
              <a:t> </a:t>
            </a:r>
            <a:r>
              <a:rPr lang="en-GB" dirty="0" err="1"/>
              <a:t>requieren</a:t>
            </a:r>
            <a:r>
              <a:rPr lang="en-GB" dirty="0"/>
              <a:t> </a:t>
            </a:r>
            <a:r>
              <a:rPr lang="en-GB" dirty="0" err="1"/>
              <a:t>licencias</a:t>
            </a:r>
            <a:r>
              <a:rPr lang="en-GB" dirty="0"/>
              <a:t> de </a:t>
            </a:r>
            <a:r>
              <a:rPr lang="en-GB" dirty="0" err="1"/>
              <a:t>pago</a:t>
            </a:r>
            <a:r>
              <a:rPr lang="en-GB" dirty="0"/>
              <a:t>, lo que </a:t>
            </a:r>
            <a:r>
              <a:rPr lang="en-GB" dirty="0" err="1"/>
              <a:t>puede</a:t>
            </a:r>
            <a:r>
              <a:rPr lang="en-GB" dirty="0"/>
              <a:t> ser </a:t>
            </a:r>
            <a:r>
              <a:rPr lang="en-GB" dirty="0" err="1"/>
              <a:t>una</a:t>
            </a:r>
            <a:r>
              <a:rPr lang="en-GB" dirty="0"/>
              <a:t> barrera para </a:t>
            </a:r>
            <a:r>
              <a:rPr lang="en-GB" dirty="0" err="1"/>
              <a:t>instituciones</a:t>
            </a:r>
            <a:r>
              <a:rPr lang="en-GB" dirty="0"/>
              <a:t> con </a:t>
            </a:r>
            <a:r>
              <a:rPr lang="en-GB" dirty="0" err="1"/>
              <a:t>presupuestos</a:t>
            </a:r>
            <a:r>
              <a:rPr lang="en-GB" dirty="0"/>
              <a:t> </a:t>
            </a:r>
            <a:r>
              <a:rPr lang="en-GB" dirty="0" err="1"/>
              <a:t>limitados</a:t>
            </a:r>
            <a:r>
              <a:rPr lang="en-GB" dirty="0"/>
              <a:t>."</a:t>
            </a:r>
          </a:p>
          <a:p>
            <a:r>
              <a:rPr lang="en-GB" b="1" dirty="0" err="1"/>
              <a:t>Recursos</a:t>
            </a:r>
            <a:r>
              <a:rPr lang="en-GB" b="1" dirty="0"/>
              <a:t> de Código Abierto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"Leaf: </a:t>
            </a:r>
            <a:r>
              <a:rPr lang="en-GB" dirty="0" err="1"/>
              <a:t>Proporciona</a:t>
            </a:r>
            <a:r>
              <a:rPr lang="en-GB" dirty="0"/>
              <a:t> un </a:t>
            </a:r>
            <a:r>
              <a:rPr lang="en-GB" dirty="0" err="1"/>
              <a:t>sistema</a:t>
            </a:r>
            <a:r>
              <a:rPr lang="en-GB" dirty="0"/>
              <a:t> de </a:t>
            </a:r>
            <a:r>
              <a:rPr lang="en-GB" dirty="0" err="1"/>
              <a:t>código</a:t>
            </a:r>
            <a:r>
              <a:rPr lang="en-GB" dirty="0"/>
              <a:t> </a:t>
            </a:r>
            <a:r>
              <a:rPr lang="en-GB" dirty="0" err="1"/>
              <a:t>abierto</a:t>
            </a:r>
            <a:r>
              <a:rPr lang="en-GB" dirty="0"/>
              <a:t> que </a:t>
            </a:r>
            <a:r>
              <a:rPr lang="en-GB" dirty="0" err="1"/>
              <a:t>puede</a:t>
            </a:r>
            <a:r>
              <a:rPr lang="en-GB" dirty="0"/>
              <a:t> </a:t>
            </a:r>
            <a:r>
              <a:rPr lang="en-GB" dirty="0" err="1"/>
              <a:t>generar</a:t>
            </a:r>
            <a:r>
              <a:rPr lang="en-GB" dirty="0"/>
              <a:t> </a:t>
            </a:r>
            <a:r>
              <a:rPr lang="en-GB" dirty="0" err="1"/>
              <a:t>distractores</a:t>
            </a:r>
            <a:r>
              <a:rPr lang="en-GB" dirty="0"/>
              <a:t> </a:t>
            </a:r>
            <a:r>
              <a:rPr lang="en-GB" dirty="0" err="1"/>
              <a:t>pero</a:t>
            </a:r>
            <a:r>
              <a:rPr lang="en-GB" dirty="0"/>
              <a:t> </a:t>
            </a:r>
            <a:r>
              <a:rPr lang="en-GB" dirty="0" err="1"/>
              <a:t>carece</a:t>
            </a:r>
            <a:r>
              <a:rPr lang="en-GB" dirty="0"/>
              <a:t> de control </a:t>
            </a:r>
            <a:r>
              <a:rPr lang="en-GB" dirty="0" err="1"/>
              <a:t>sobre</a:t>
            </a:r>
            <a:r>
              <a:rPr lang="en-GB" dirty="0"/>
              <a:t> la </a:t>
            </a:r>
            <a:r>
              <a:rPr lang="en-GB" dirty="0" err="1"/>
              <a:t>dificultad</a:t>
            </a:r>
            <a:r>
              <a:rPr lang="en-GB" dirty="0"/>
              <a:t> de las </a:t>
            </a:r>
            <a:r>
              <a:rPr lang="en-GB" dirty="0" err="1"/>
              <a:t>preguntas</a:t>
            </a:r>
            <a:r>
              <a:rPr lang="en-GB" dirty="0"/>
              <a:t> y no </a:t>
            </a:r>
            <a:r>
              <a:rPr lang="en-GB" dirty="0" err="1"/>
              <a:t>está</a:t>
            </a:r>
            <a:r>
              <a:rPr lang="en-GB" dirty="0"/>
              <a:t> </a:t>
            </a:r>
            <a:r>
              <a:rPr lang="en-GB" dirty="0" err="1"/>
              <a:t>adaptado</a:t>
            </a:r>
            <a:r>
              <a:rPr lang="en-GB" dirty="0"/>
              <a:t> para </a:t>
            </a:r>
            <a:r>
              <a:rPr lang="en-GB" dirty="0" err="1"/>
              <a:t>textos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español</a:t>
            </a:r>
            <a:r>
              <a:rPr lang="en-GB" dirty="0"/>
              <a:t>."</a:t>
            </a:r>
          </a:p>
          <a:p>
            <a:r>
              <a:rPr lang="en-GB" b="1" dirty="0" err="1"/>
              <a:t>Desafíos</a:t>
            </a:r>
            <a:r>
              <a:rPr lang="en-GB" b="1" dirty="0"/>
              <a:t> </a:t>
            </a:r>
            <a:r>
              <a:rPr lang="en-GB" b="1" dirty="0" err="1"/>
              <a:t>Tecnológicos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"La </a:t>
            </a:r>
            <a:r>
              <a:rPr lang="en-GB" dirty="0" err="1"/>
              <a:t>mayoría</a:t>
            </a:r>
            <a:r>
              <a:rPr lang="en-GB" dirty="0"/>
              <a:t> de </a:t>
            </a:r>
            <a:r>
              <a:rPr lang="en-GB" dirty="0" err="1"/>
              <a:t>estos</a:t>
            </a:r>
            <a:r>
              <a:rPr lang="en-GB" dirty="0"/>
              <a:t> </a:t>
            </a:r>
            <a:r>
              <a:rPr lang="en-GB" dirty="0" err="1"/>
              <a:t>sistemas</a:t>
            </a:r>
            <a:r>
              <a:rPr lang="en-GB" dirty="0"/>
              <a:t> no </a:t>
            </a:r>
            <a:r>
              <a:rPr lang="en-GB" dirty="0" err="1"/>
              <a:t>están</a:t>
            </a:r>
            <a:r>
              <a:rPr lang="en-GB" dirty="0"/>
              <a:t> </a:t>
            </a:r>
            <a:r>
              <a:rPr lang="en-GB" dirty="0" err="1"/>
              <a:t>optimizados</a:t>
            </a:r>
            <a:r>
              <a:rPr lang="en-GB" dirty="0"/>
              <a:t> para </a:t>
            </a:r>
            <a:r>
              <a:rPr lang="en-GB" dirty="0" err="1"/>
              <a:t>procesamiento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tiempo</a:t>
            </a:r>
            <a:r>
              <a:rPr lang="en-GB" dirty="0"/>
              <a:t> real y </a:t>
            </a:r>
            <a:r>
              <a:rPr lang="en-GB" dirty="0" err="1"/>
              <a:t>dependen</a:t>
            </a:r>
            <a:r>
              <a:rPr lang="en-GB" dirty="0"/>
              <a:t> de </a:t>
            </a:r>
            <a:r>
              <a:rPr lang="en-GB" dirty="0" err="1"/>
              <a:t>recursos</a:t>
            </a:r>
            <a:r>
              <a:rPr lang="en-GB" dirty="0"/>
              <a:t> </a:t>
            </a:r>
            <a:r>
              <a:rPr lang="en-GB" dirty="0" err="1"/>
              <a:t>computacionales</a:t>
            </a:r>
            <a:r>
              <a:rPr lang="en-GB" dirty="0"/>
              <a:t> </a:t>
            </a:r>
            <a:r>
              <a:rPr lang="en-GB" dirty="0" err="1"/>
              <a:t>intensivos</a:t>
            </a:r>
            <a:r>
              <a:rPr lang="en-GB" dirty="0"/>
              <a:t>."</a:t>
            </a:r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83E36-DC33-7141-A232-FA6560D5172C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98385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err="1"/>
              <a:t>Desafíos</a:t>
            </a:r>
            <a:r>
              <a:rPr lang="en-GB" b="1" dirty="0"/>
              <a:t> </a:t>
            </a:r>
            <a:r>
              <a:rPr lang="en-GB" b="1" dirty="0" err="1"/>
              <a:t>Técnicos</a:t>
            </a:r>
            <a:r>
              <a:rPr lang="en-GB" b="1" dirty="0"/>
              <a:t> </a:t>
            </a:r>
            <a:r>
              <a:rPr lang="en-GB" b="1" dirty="0" err="1"/>
              <a:t>Actuales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"El </a:t>
            </a:r>
            <a:r>
              <a:rPr lang="en-GB" dirty="0" err="1"/>
              <a:t>procesamiento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tiempo</a:t>
            </a:r>
            <a:r>
              <a:rPr lang="en-GB" dirty="0"/>
              <a:t> real es un </a:t>
            </a:r>
            <a:r>
              <a:rPr lang="en-GB" dirty="0" err="1"/>
              <a:t>desafío</a:t>
            </a:r>
            <a:r>
              <a:rPr lang="en-GB" dirty="0"/>
              <a:t> </a:t>
            </a:r>
            <a:r>
              <a:rPr lang="en-GB" dirty="0" err="1"/>
              <a:t>debido</a:t>
            </a:r>
            <a:r>
              <a:rPr lang="en-GB" dirty="0"/>
              <a:t> a las </a:t>
            </a:r>
            <a:r>
              <a:rPr lang="en-GB" dirty="0" err="1"/>
              <a:t>limitaciones</a:t>
            </a:r>
            <a:r>
              <a:rPr lang="en-GB" dirty="0"/>
              <a:t> </a:t>
            </a:r>
            <a:r>
              <a:rPr lang="en-GB" dirty="0" err="1"/>
              <a:t>computacionales</a:t>
            </a:r>
            <a:r>
              <a:rPr lang="en-GB" dirty="0"/>
              <a:t>, </a:t>
            </a:r>
            <a:r>
              <a:rPr lang="en-GB" dirty="0" err="1"/>
              <a:t>especialmente</a:t>
            </a:r>
            <a:r>
              <a:rPr lang="en-GB" dirty="0"/>
              <a:t> </a:t>
            </a:r>
            <a:r>
              <a:rPr lang="en-GB" dirty="0" err="1"/>
              <a:t>cuando</a:t>
            </a:r>
            <a:r>
              <a:rPr lang="en-GB" dirty="0"/>
              <a:t> se </a:t>
            </a:r>
            <a:r>
              <a:rPr lang="en-GB" dirty="0" err="1"/>
              <a:t>utilizan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dirty="0" err="1"/>
              <a:t>lenguaje</a:t>
            </a:r>
            <a:r>
              <a:rPr lang="en-GB" dirty="0"/>
              <a:t> </a:t>
            </a:r>
            <a:r>
              <a:rPr lang="en-GB" dirty="0" err="1"/>
              <a:t>grandes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servidores</a:t>
            </a:r>
            <a:r>
              <a:rPr lang="en-GB" dirty="0"/>
              <a:t> con </a:t>
            </a:r>
            <a:r>
              <a:rPr lang="en-GB" dirty="0" err="1"/>
              <a:t>capacidades</a:t>
            </a:r>
            <a:r>
              <a:rPr lang="en-GB" dirty="0"/>
              <a:t> </a:t>
            </a:r>
            <a:r>
              <a:rPr lang="en-GB" dirty="0" err="1"/>
              <a:t>limitadas</a:t>
            </a:r>
            <a:r>
              <a:rPr lang="en-GB" dirty="0"/>
              <a:t>."</a:t>
            </a:r>
          </a:p>
          <a:p>
            <a:r>
              <a:rPr lang="en-GB" b="1" dirty="0" err="1"/>
              <a:t>Limitaciones</a:t>
            </a:r>
            <a:r>
              <a:rPr lang="en-GB" b="1" dirty="0"/>
              <a:t> </a:t>
            </a:r>
            <a:r>
              <a:rPr lang="en-GB" b="1" dirty="0" err="1"/>
              <a:t>en</a:t>
            </a:r>
            <a:r>
              <a:rPr lang="en-GB" b="1" dirty="0"/>
              <a:t> la </a:t>
            </a:r>
            <a:r>
              <a:rPr lang="en-GB" b="1" dirty="0" err="1"/>
              <a:t>Generación</a:t>
            </a:r>
            <a:r>
              <a:rPr lang="en-GB" b="1" dirty="0"/>
              <a:t> de </a:t>
            </a:r>
            <a:r>
              <a:rPr lang="en-GB" b="1" dirty="0" err="1"/>
              <a:t>Texto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"A </a:t>
            </a:r>
            <a:r>
              <a:rPr lang="en-GB" dirty="0" err="1"/>
              <a:t>pesar</a:t>
            </a:r>
            <a:r>
              <a:rPr lang="en-GB" dirty="0"/>
              <a:t> de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avances</a:t>
            </a:r>
            <a:r>
              <a:rPr lang="en-GB" dirty="0"/>
              <a:t>, la </a:t>
            </a:r>
            <a:r>
              <a:rPr lang="en-GB" dirty="0" err="1"/>
              <a:t>generación</a:t>
            </a:r>
            <a:r>
              <a:rPr lang="en-GB" dirty="0"/>
              <a:t> de </a:t>
            </a:r>
            <a:r>
              <a:rPr lang="en-GB" dirty="0" err="1"/>
              <a:t>texto</a:t>
            </a:r>
            <a:r>
              <a:rPr lang="en-GB" dirty="0"/>
              <a:t> </a:t>
            </a:r>
            <a:r>
              <a:rPr lang="en-GB" dirty="0" err="1"/>
              <a:t>aún</a:t>
            </a:r>
            <a:r>
              <a:rPr lang="en-GB" dirty="0"/>
              <a:t> </a:t>
            </a:r>
            <a:r>
              <a:rPr lang="en-GB" dirty="0" err="1"/>
              <a:t>puede</a:t>
            </a:r>
            <a:r>
              <a:rPr lang="en-GB" dirty="0"/>
              <a:t> </a:t>
            </a:r>
            <a:r>
              <a:rPr lang="en-GB" dirty="0" err="1"/>
              <a:t>mejorar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términos</a:t>
            </a:r>
            <a:r>
              <a:rPr lang="en-GB" dirty="0"/>
              <a:t> de </a:t>
            </a:r>
            <a:r>
              <a:rPr lang="en-GB" dirty="0" err="1"/>
              <a:t>precisión</a:t>
            </a:r>
            <a:r>
              <a:rPr lang="en-GB" dirty="0"/>
              <a:t> y </a:t>
            </a:r>
            <a:r>
              <a:rPr lang="en-GB" dirty="0" err="1"/>
              <a:t>relevancia</a:t>
            </a:r>
            <a:r>
              <a:rPr lang="en-GB" dirty="0"/>
              <a:t>, </a:t>
            </a:r>
            <a:r>
              <a:rPr lang="en-GB" dirty="0" err="1"/>
              <a:t>especialmente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dominios</a:t>
            </a:r>
            <a:r>
              <a:rPr lang="en-GB" dirty="0"/>
              <a:t> </a:t>
            </a:r>
            <a:r>
              <a:rPr lang="en-GB" dirty="0" err="1"/>
              <a:t>especializados</a:t>
            </a:r>
            <a:r>
              <a:rPr lang="en-GB" dirty="0"/>
              <a:t>."</a:t>
            </a:r>
          </a:p>
          <a:p>
            <a:r>
              <a:rPr lang="en-GB" b="1" dirty="0" err="1"/>
              <a:t>Integración</a:t>
            </a:r>
            <a:r>
              <a:rPr lang="en-GB" b="1" dirty="0"/>
              <a:t> con </a:t>
            </a:r>
            <a:r>
              <a:rPr lang="en-GB" b="1" dirty="0" err="1"/>
              <a:t>Plataformas</a:t>
            </a:r>
            <a:r>
              <a:rPr lang="en-GB" b="1" dirty="0"/>
              <a:t> </a:t>
            </a:r>
            <a:r>
              <a:rPr lang="en-GB" b="1" dirty="0" err="1"/>
              <a:t>Educativas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"La </a:t>
            </a:r>
            <a:r>
              <a:rPr lang="en-GB" dirty="0" err="1"/>
              <a:t>compatibilidad</a:t>
            </a:r>
            <a:r>
              <a:rPr lang="en-GB" dirty="0"/>
              <a:t> e </a:t>
            </a:r>
            <a:r>
              <a:rPr lang="en-GB" dirty="0" err="1"/>
              <a:t>integración</a:t>
            </a:r>
            <a:r>
              <a:rPr lang="en-GB" dirty="0"/>
              <a:t> con </a:t>
            </a:r>
            <a:r>
              <a:rPr lang="en-GB" dirty="0" err="1"/>
              <a:t>plataformas</a:t>
            </a:r>
            <a:r>
              <a:rPr lang="en-GB" dirty="0"/>
              <a:t> </a:t>
            </a:r>
            <a:r>
              <a:rPr lang="en-GB" dirty="0" err="1"/>
              <a:t>educativas</a:t>
            </a:r>
            <a:r>
              <a:rPr lang="en-GB" dirty="0"/>
              <a:t> </a:t>
            </a:r>
            <a:r>
              <a:rPr lang="en-GB" dirty="0" err="1"/>
              <a:t>existentes</a:t>
            </a:r>
            <a:r>
              <a:rPr lang="en-GB" dirty="0"/>
              <a:t> </a:t>
            </a:r>
            <a:r>
              <a:rPr lang="en-GB" dirty="0" err="1"/>
              <a:t>sigue</a:t>
            </a:r>
            <a:r>
              <a:rPr lang="en-GB" dirty="0"/>
              <a:t> </a:t>
            </a:r>
            <a:r>
              <a:rPr lang="en-GB" dirty="0" err="1"/>
              <a:t>siendo</a:t>
            </a:r>
            <a:r>
              <a:rPr lang="en-GB" dirty="0"/>
              <a:t> un </a:t>
            </a:r>
            <a:r>
              <a:rPr lang="en-GB" dirty="0" err="1"/>
              <a:t>desafío</a:t>
            </a:r>
            <a:r>
              <a:rPr lang="en-GB" dirty="0"/>
              <a:t>, </a:t>
            </a:r>
            <a:r>
              <a:rPr lang="en-GB" dirty="0" err="1"/>
              <a:t>requiriendo</a:t>
            </a:r>
            <a:r>
              <a:rPr lang="en-GB" dirty="0"/>
              <a:t> </a:t>
            </a:r>
            <a:r>
              <a:rPr lang="en-GB" dirty="0" err="1"/>
              <a:t>desarrollo</a:t>
            </a:r>
            <a:r>
              <a:rPr lang="en-GB" dirty="0"/>
              <a:t> continuo para </a:t>
            </a:r>
            <a:r>
              <a:rPr lang="en-GB" dirty="0" err="1"/>
              <a:t>asegurar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experiencia</a:t>
            </a:r>
            <a:r>
              <a:rPr lang="en-GB" dirty="0"/>
              <a:t> de </a:t>
            </a:r>
            <a:r>
              <a:rPr lang="en-GB" dirty="0" err="1"/>
              <a:t>usuario</a:t>
            </a:r>
            <a:r>
              <a:rPr lang="en-GB" dirty="0"/>
              <a:t> </a:t>
            </a:r>
            <a:r>
              <a:rPr lang="en-GB" dirty="0" err="1"/>
              <a:t>fluida</a:t>
            </a:r>
            <a:r>
              <a:rPr lang="en-GB" dirty="0"/>
              <a:t>."</a:t>
            </a:r>
          </a:p>
          <a:p>
            <a:r>
              <a:rPr lang="en-GB" b="1" dirty="0"/>
              <a:t>Barreras </a:t>
            </a:r>
            <a:r>
              <a:rPr lang="en-GB" b="1" dirty="0" err="1"/>
              <a:t>Idiomáticas</a:t>
            </a:r>
            <a:r>
              <a:rPr lang="en-GB" b="1" dirty="0"/>
              <a:t> y </a:t>
            </a:r>
            <a:r>
              <a:rPr lang="en-GB" b="1" dirty="0" err="1"/>
              <a:t>Culturales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"El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necesita</a:t>
            </a:r>
            <a:r>
              <a:rPr lang="en-GB" dirty="0"/>
              <a:t> ser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inclusivo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términos</a:t>
            </a:r>
            <a:r>
              <a:rPr lang="en-GB" dirty="0"/>
              <a:t> de </a:t>
            </a:r>
            <a:r>
              <a:rPr lang="en-GB" dirty="0" err="1"/>
              <a:t>idiomas</a:t>
            </a:r>
            <a:r>
              <a:rPr lang="en-GB" dirty="0"/>
              <a:t> y </a:t>
            </a:r>
            <a:r>
              <a:rPr lang="en-GB" dirty="0" err="1"/>
              <a:t>contextos</a:t>
            </a:r>
            <a:r>
              <a:rPr lang="en-GB" dirty="0"/>
              <a:t> </a:t>
            </a:r>
            <a:r>
              <a:rPr lang="en-GB" dirty="0" err="1"/>
              <a:t>culturales</a:t>
            </a:r>
            <a:r>
              <a:rPr lang="en-GB" dirty="0"/>
              <a:t>, para </a:t>
            </a:r>
            <a:r>
              <a:rPr lang="en-GB" dirty="0" err="1"/>
              <a:t>expandir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aplicabilidad</a:t>
            </a:r>
            <a:r>
              <a:rPr lang="en-GB" dirty="0"/>
              <a:t> a un </a:t>
            </a:r>
            <a:r>
              <a:rPr lang="en-GB" dirty="0" err="1"/>
              <a:t>rango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amplio</a:t>
            </a:r>
            <a:r>
              <a:rPr lang="en-GB" dirty="0"/>
              <a:t> de </a:t>
            </a:r>
            <a:r>
              <a:rPr lang="en-GB" dirty="0" err="1"/>
              <a:t>usuarios</a:t>
            </a:r>
            <a:r>
              <a:rPr lang="en-GB" dirty="0"/>
              <a:t> </a:t>
            </a:r>
            <a:r>
              <a:rPr lang="en-GB" dirty="0" err="1"/>
              <a:t>globales</a:t>
            </a:r>
            <a:r>
              <a:rPr lang="en-GB" dirty="0"/>
              <a:t>."</a:t>
            </a:r>
          </a:p>
          <a:p>
            <a:r>
              <a:rPr lang="en-GB" b="1" dirty="0" err="1"/>
              <a:t>Estrategias</a:t>
            </a:r>
            <a:r>
              <a:rPr lang="en-GB" b="1" dirty="0"/>
              <a:t> </a:t>
            </a:r>
            <a:r>
              <a:rPr lang="en-GB" b="1" dirty="0" err="1"/>
              <a:t>Futuras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"Estamos </a:t>
            </a:r>
            <a:r>
              <a:rPr lang="en-GB" dirty="0" err="1"/>
              <a:t>explorando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uso</a:t>
            </a:r>
            <a:r>
              <a:rPr lang="en-GB" dirty="0"/>
              <a:t> de hardware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potente</a:t>
            </a:r>
            <a:r>
              <a:rPr lang="en-GB" dirty="0"/>
              <a:t> y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desarrollo</a:t>
            </a:r>
            <a:r>
              <a:rPr lang="en-GB" dirty="0"/>
              <a:t> de </a:t>
            </a:r>
            <a:r>
              <a:rPr lang="en-GB" dirty="0" err="1"/>
              <a:t>algoritmos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eficientes</a:t>
            </a:r>
            <a:r>
              <a:rPr lang="en-GB" dirty="0"/>
              <a:t> para </a:t>
            </a:r>
            <a:r>
              <a:rPr lang="en-GB" dirty="0" err="1"/>
              <a:t>mejorar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tiempo</a:t>
            </a:r>
            <a:r>
              <a:rPr lang="en-GB" dirty="0"/>
              <a:t> de </a:t>
            </a:r>
            <a:r>
              <a:rPr lang="en-GB" dirty="0" err="1"/>
              <a:t>respuesta</a:t>
            </a:r>
            <a:r>
              <a:rPr lang="en-GB" dirty="0"/>
              <a:t> y la </a:t>
            </a:r>
            <a:r>
              <a:rPr lang="en-GB" dirty="0" err="1"/>
              <a:t>calidad</a:t>
            </a:r>
            <a:r>
              <a:rPr lang="en-GB" dirty="0"/>
              <a:t> de las </a:t>
            </a:r>
            <a:r>
              <a:rPr lang="en-GB" dirty="0" err="1"/>
              <a:t>preguntas</a:t>
            </a:r>
            <a:r>
              <a:rPr lang="en-GB" dirty="0"/>
              <a:t>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</a:t>
            </a:r>
            <a:r>
              <a:rPr lang="en-GB" dirty="0" err="1"/>
              <a:t>Trabajaremos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mejorar</a:t>
            </a:r>
            <a:r>
              <a:rPr lang="en-GB" dirty="0"/>
              <a:t> la </a:t>
            </a:r>
            <a:r>
              <a:rPr lang="en-GB" dirty="0" err="1"/>
              <a:t>integración</a:t>
            </a:r>
            <a:r>
              <a:rPr lang="en-GB" dirty="0"/>
              <a:t> con APIs y </a:t>
            </a:r>
            <a:r>
              <a:rPr lang="en-GB" dirty="0" err="1"/>
              <a:t>servicios</a:t>
            </a:r>
            <a:r>
              <a:rPr lang="en-GB" dirty="0"/>
              <a:t> </a:t>
            </a:r>
            <a:r>
              <a:rPr lang="en-GB" dirty="0" err="1"/>
              <a:t>educativos</a:t>
            </a:r>
            <a:r>
              <a:rPr lang="en-GB" dirty="0"/>
              <a:t> </a:t>
            </a:r>
            <a:r>
              <a:rPr lang="en-GB" dirty="0" err="1"/>
              <a:t>populares</a:t>
            </a:r>
            <a:r>
              <a:rPr lang="en-GB" dirty="0"/>
              <a:t>, para </a:t>
            </a:r>
            <a:r>
              <a:rPr lang="en-GB" dirty="0" err="1"/>
              <a:t>facilitar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adopción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amplia</a:t>
            </a:r>
            <a:r>
              <a:rPr lang="en-GB" dirty="0"/>
              <a:t> del </a:t>
            </a:r>
            <a:r>
              <a:rPr lang="en-GB" dirty="0" err="1"/>
              <a:t>sistema</a:t>
            </a:r>
            <a:r>
              <a:rPr lang="en-GB" dirty="0"/>
              <a:t>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</a:t>
            </a:r>
            <a:r>
              <a:rPr lang="en-GB" dirty="0" err="1"/>
              <a:t>Planeamos</a:t>
            </a:r>
            <a:r>
              <a:rPr lang="en-GB" dirty="0"/>
              <a:t> </a:t>
            </a:r>
            <a:r>
              <a:rPr lang="en-GB" dirty="0" err="1"/>
              <a:t>expandir</a:t>
            </a:r>
            <a:r>
              <a:rPr lang="en-GB" dirty="0"/>
              <a:t> las </a:t>
            </a:r>
            <a:r>
              <a:rPr lang="en-GB" dirty="0" err="1"/>
              <a:t>capacidades</a:t>
            </a:r>
            <a:r>
              <a:rPr lang="en-GB" dirty="0"/>
              <a:t> </a:t>
            </a:r>
            <a:r>
              <a:rPr lang="en-GB" dirty="0" err="1"/>
              <a:t>lingüísticas</a:t>
            </a:r>
            <a:r>
              <a:rPr lang="en-GB" dirty="0"/>
              <a:t> de QuerIA para </a:t>
            </a:r>
            <a:r>
              <a:rPr lang="en-GB" dirty="0" err="1"/>
              <a:t>incluir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idiomas</a:t>
            </a:r>
            <a:r>
              <a:rPr lang="en-GB" dirty="0"/>
              <a:t> y </a:t>
            </a:r>
            <a:r>
              <a:rPr lang="en-GB" dirty="0" err="1"/>
              <a:t>dialectos</a:t>
            </a:r>
            <a:r>
              <a:rPr lang="en-GB" dirty="0"/>
              <a:t>, </a:t>
            </a:r>
            <a:r>
              <a:rPr lang="en-GB" dirty="0" err="1"/>
              <a:t>mejorando</a:t>
            </a:r>
            <a:r>
              <a:rPr lang="en-GB" dirty="0"/>
              <a:t> </a:t>
            </a:r>
            <a:r>
              <a:rPr lang="en-GB" dirty="0" err="1"/>
              <a:t>así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globalidad</a:t>
            </a:r>
            <a:r>
              <a:rPr lang="en-GB" dirty="0"/>
              <a:t> y </a:t>
            </a:r>
            <a:r>
              <a:rPr lang="en-GB" dirty="0" err="1"/>
              <a:t>accesibilidad</a:t>
            </a:r>
            <a:r>
              <a:rPr lang="en-GB" dirty="0"/>
              <a:t>."</a:t>
            </a:r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83E36-DC33-7141-A232-FA6560D5172C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5597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err="1"/>
              <a:t>Desafíos</a:t>
            </a:r>
            <a:r>
              <a:rPr lang="en-GB" b="1" dirty="0"/>
              <a:t> </a:t>
            </a:r>
            <a:r>
              <a:rPr lang="en-GB" b="1" dirty="0" err="1"/>
              <a:t>Técnicos</a:t>
            </a:r>
            <a:r>
              <a:rPr lang="en-GB" b="1" dirty="0"/>
              <a:t> </a:t>
            </a:r>
            <a:r>
              <a:rPr lang="en-GB" b="1" dirty="0" err="1"/>
              <a:t>Actuales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"El </a:t>
            </a:r>
            <a:r>
              <a:rPr lang="en-GB" dirty="0" err="1"/>
              <a:t>procesamiento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tiempo</a:t>
            </a:r>
            <a:r>
              <a:rPr lang="en-GB" dirty="0"/>
              <a:t> real es un </a:t>
            </a:r>
            <a:r>
              <a:rPr lang="en-GB" dirty="0" err="1"/>
              <a:t>desafío</a:t>
            </a:r>
            <a:r>
              <a:rPr lang="en-GB" dirty="0"/>
              <a:t> </a:t>
            </a:r>
            <a:r>
              <a:rPr lang="en-GB" dirty="0" err="1"/>
              <a:t>debido</a:t>
            </a:r>
            <a:r>
              <a:rPr lang="en-GB" dirty="0"/>
              <a:t> a las </a:t>
            </a:r>
            <a:r>
              <a:rPr lang="en-GB" dirty="0" err="1"/>
              <a:t>limitaciones</a:t>
            </a:r>
            <a:r>
              <a:rPr lang="en-GB" dirty="0"/>
              <a:t> </a:t>
            </a:r>
            <a:r>
              <a:rPr lang="en-GB" dirty="0" err="1"/>
              <a:t>computacionales</a:t>
            </a:r>
            <a:r>
              <a:rPr lang="en-GB" dirty="0"/>
              <a:t>, </a:t>
            </a:r>
            <a:r>
              <a:rPr lang="en-GB" dirty="0" err="1"/>
              <a:t>especialmente</a:t>
            </a:r>
            <a:r>
              <a:rPr lang="en-GB" dirty="0"/>
              <a:t> </a:t>
            </a:r>
            <a:r>
              <a:rPr lang="en-GB" dirty="0" err="1"/>
              <a:t>cuando</a:t>
            </a:r>
            <a:r>
              <a:rPr lang="en-GB" dirty="0"/>
              <a:t> se </a:t>
            </a:r>
            <a:r>
              <a:rPr lang="en-GB" dirty="0" err="1"/>
              <a:t>utilizan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dirty="0" err="1"/>
              <a:t>lenguaje</a:t>
            </a:r>
            <a:r>
              <a:rPr lang="en-GB" dirty="0"/>
              <a:t> </a:t>
            </a:r>
            <a:r>
              <a:rPr lang="en-GB" dirty="0" err="1"/>
              <a:t>grandes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servidores</a:t>
            </a:r>
            <a:r>
              <a:rPr lang="en-GB" dirty="0"/>
              <a:t> con </a:t>
            </a:r>
            <a:r>
              <a:rPr lang="en-GB" dirty="0" err="1"/>
              <a:t>capacidades</a:t>
            </a:r>
            <a:r>
              <a:rPr lang="en-GB" dirty="0"/>
              <a:t> </a:t>
            </a:r>
            <a:r>
              <a:rPr lang="en-GB" dirty="0" err="1"/>
              <a:t>limitadas</a:t>
            </a:r>
            <a:r>
              <a:rPr lang="en-GB" dirty="0"/>
              <a:t>."</a:t>
            </a:r>
          </a:p>
          <a:p>
            <a:r>
              <a:rPr lang="en-GB" b="1" dirty="0" err="1"/>
              <a:t>Limitaciones</a:t>
            </a:r>
            <a:r>
              <a:rPr lang="en-GB" b="1" dirty="0"/>
              <a:t> </a:t>
            </a:r>
            <a:r>
              <a:rPr lang="en-GB" b="1" dirty="0" err="1"/>
              <a:t>en</a:t>
            </a:r>
            <a:r>
              <a:rPr lang="en-GB" b="1" dirty="0"/>
              <a:t> la </a:t>
            </a:r>
            <a:r>
              <a:rPr lang="en-GB" b="1" dirty="0" err="1"/>
              <a:t>Generación</a:t>
            </a:r>
            <a:r>
              <a:rPr lang="en-GB" b="1" dirty="0"/>
              <a:t> de </a:t>
            </a:r>
            <a:r>
              <a:rPr lang="en-GB" b="1" dirty="0" err="1"/>
              <a:t>Texto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"A </a:t>
            </a:r>
            <a:r>
              <a:rPr lang="en-GB" dirty="0" err="1"/>
              <a:t>pesar</a:t>
            </a:r>
            <a:r>
              <a:rPr lang="en-GB" dirty="0"/>
              <a:t> de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avances</a:t>
            </a:r>
            <a:r>
              <a:rPr lang="en-GB" dirty="0"/>
              <a:t>, la </a:t>
            </a:r>
            <a:r>
              <a:rPr lang="en-GB" dirty="0" err="1"/>
              <a:t>generación</a:t>
            </a:r>
            <a:r>
              <a:rPr lang="en-GB" dirty="0"/>
              <a:t> de </a:t>
            </a:r>
            <a:r>
              <a:rPr lang="en-GB" dirty="0" err="1"/>
              <a:t>texto</a:t>
            </a:r>
            <a:r>
              <a:rPr lang="en-GB" dirty="0"/>
              <a:t> </a:t>
            </a:r>
            <a:r>
              <a:rPr lang="en-GB" dirty="0" err="1"/>
              <a:t>aún</a:t>
            </a:r>
            <a:r>
              <a:rPr lang="en-GB" dirty="0"/>
              <a:t> </a:t>
            </a:r>
            <a:r>
              <a:rPr lang="en-GB" dirty="0" err="1"/>
              <a:t>puede</a:t>
            </a:r>
            <a:r>
              <a:rPr lang="en-GB" dirty="0"/>
              <a:t> </a:t>
            </a:r>
            <a:r>
              <a:rPr lang="en-GB" dirty="0" err="1"/>
              <a:t>mejorar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términos</a:t>
            </a:r>
            <a:r>
              <a:rPr lang="en-GB" dirty="0"/>
              <a:t> de </a:t>
            </a:r>
            <a:r>
              <a:rPr lang="en-GB" dirty="0" err="1"/>
              <a:t>precisión</a:t>
            </a:r>
            <a:r>
              <a:rPr lang="en-GB" dirty="0"/>
              <a:t> y </a:t>
            </a:r>
            <a:r>
              <a:rPr lang="en-GB" dirty="0" err="1"/>
              <a:t>relevancia</a:t>
            </a:r>
            <a:r>
              <a:rPr lang="en-GB" dirty="0"/>
              <a:t>, </a:t>
            </a:r>
            <a:r>
              <a:rPr lang="en-GB" dirty="0" err="1"/>
              <a:t>especialmente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dominios</a:t>
            </a:r>
            <a:r>
              <a:rPr lang="en-GB" dirty="0"/>
              <a:t> </a:t>
            </a:r>
            <a:r>
              <a:rPr lang="en-GB" dirty="0" err="1"/>
              <a:t>especializados</a:t>
            </a:r>
            <a:r>
              <a:rPr lang="en-GB" dirty="0"/>
              <a:t>."</a:t>
            </a:r>
          </a:p>
          <a:p>
            <a:r>
              <a:rPr lang="en-GB" b="1" dirty="0" err="1"/>
              <a:t>Integración</a:t>
            </a:r>
            <a:r>
              <a:rPr lang="en-GB" b="1" dirty="0"/>
              <a:t> con </a:t>
            </a:r>
            <a:r>
              <a:rPr lang="en-GB" b="1" dirty="0" err="1"/>
              <a:t>Plataformas</a:t>
            </a:r>
            <a:r>
              <a:rPr lang="en-GB" b="1" dirty="0"/>
              <a:t> </a:t>
            </a:r>
            <a:r>
              <a:rPr lang="en-GB" b="1" dirty="0" err="1"/>
              <a:t>Educativas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"La </a:t>
            </a:r>
            <a:r>
              <a:rPr lang="en-GB" dirty="0" err="1"/>
              <a:t>compatibilidad</a:t>
            </a:r>
            <a:r>
              <a:rPr lang="en-GB" dirty="0"/>
              <a:t> e </a:t>
            </a:r>
            <a:r>
              <a:rPr lang="en-GB" dirty="0" err="1"/>
              <a:t>integración</a:t>
            </a:r>
            <a:r>
              <a:rPr lang="en-GB" dirty="0"/>
              <a:t> con </a:t>
            </a:r>
            <a:r>
              <a:rPr lang="en-GB" dirty="0" err="1"/>
              <a:t>plataformas</a:t>
            </a:r>
            <a:r>
              <a:rPr lang="en-GB" dirty="0"/>
              <a:t> </a:t>
            </a:r>
            <a:r>
              <a:rPr lang="en-GB" dirty="0" err="1"/>
              <a:t>educativas</a:t>
            </a:r>
            <a:r>
              <a:rPr lang="en-GB" dirty="0"/>
              <a:t> </a:t>
            </a:r>
            <a:r>
              <a:rPr lang="en-GB" dirty="0" err="1"/>
              <a:t>existentes</a:t>
            </a:r>
            <a:r>
              <a:rPr lang="en-GB" dirty="0"/>
              <a:t> </a:t>
            </a:r>
            <a:r>
              <a:rPr lang="en-GB" dirty="0" err="1"/>
              <a:t>sigue</a:t>
            </a:r>
            <a:r>
              <a:rPr lang="en-GB" dirty="0"/>
              <a:t> </a:t>
            </a:r>
            <a:r>
              <a:rPr lang="en-GB" dirty="0" err="1"/>
              <a:t>siendo</a:t>
            </a:r>
            <a:r>
              <a:rPr lang="en-GB" dirty="0"/>
              <a:t> un </a:t>
            </a:r>
            <a:r>
              <a:rPr lang="en-GB" dirty="0" err="1"/>
              <a:t>desafío</a:t>
            </a:r>
            <a:r>
              <a:rPr lang="en-GB" dirty="0"/>
              <a:t>, </a:t>
            </a:r>
            <a:r>
              <a:rPr lang="en-GB" dirty="0" err="1"/>
              <a:t>requiriendo</a:t>
            </a:r>
            <a:r>
              <a:rPr lang="en-GB" dirty="0"/>
              <a:t> </a:t>
            </a:r>
            <a:r>
              <a:rPr lang="en-GB" dirty="0" err="1"/>
              <a:t>desarrollo</a:t>
            </a:r>
            <a:r>
              <a:rPr lang="en-GB" dirty="0"/>
              <a:t> continuo para </a:t>
            </a:r>
            <a:r>
              <a:rPr lang="en-GB" dirty="0" err="1"/>
              <a:t>asegurar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experiencia</a:t>
            </a:r>
            <a:r>
              <a:rPr lang="en-GB" dirty="0"/>
              <a:t> de </a:t>
            </a:r>
            <a:r>
              <a:rPr lang="en-GB" dirty="0" err="1"/>
              <a:t>usuario</a:t>
            </a:r>
            <a:r>
              <a:rPr lang="en-GB" dirty="0"/>
              <a:t> </a:t>
            </a:r>
            <a:r>
              <a:rPr lang="en-GB" dirty="0" err="1"/>
              <a:t>fluida</a:t>
            </a:r>
            <a:r>
              <a:rPr lang="en-GB" dirty="0"/>
              <a:t>."</a:t>
            </a:r>
          </a:p>
          <a:p>
            <a:r>
              <a:rPr lang="en-GB" b="1" dirty="0"/>
              <a:t>Barreras </a:t>
            </a:r>
            <a:r>
              <a:rPr lang="en-GB" b="1" dirty="0" err="1"/>
              <a:t>Idiomáticas</a:t>
            </a:r>
            <a:r>
              <a:rPr lang="en-GB" b="1" dirty="0"/>
              <a:t> y </a:t>
            </a:r>
            <a:r>
              <a:rPr lang="en-GB" b="1" dirty="0" err="1"/>
              <a:t>Culturales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"El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necesita</a:t>
            </a:r>
            <a:r>
              <a:rPr lang="en-GB" dirty="0"/>
              <a:t> ser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inclusivo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términos</a:t>
            </a:r>
            <a:r>
              <a:rPr lang="en-GB" dirty="0"/>
              <a:t> de </a:t>
            </a:r>
            <a:r>
              <a:rPr lang="en-GB" dirty="0" err="1"/>
              <a:t>idiomas</a:t>
            </a:r>
            <a:r>
              <a:rPr lang="en-GB" dirty="0"/>
              <a:t> y </a:t>
            </a:r>
            <a:r>
              <a:rPr lang="en-GB" dirty="0" err="1"/>
              <a:t>contextos</a:t>
            </a:r>
            <a:r>
              <a:rPr lang="en-GB" dirty="0"/>
              <a:t> </a:t>
            </a:r>
            <a:r>
              <a:rPr lang="en-GB" dirty="0" err="1"/>
              <a:t>culturales</a:t>
            </a:r>
            <a:r>
              <a:rPr lang="en-GB" dirty="0"/>
              <a:t>, para </a:t>
            </a:r>
            <a:r>
              <a:rPr lang="en-GB" dirty="0" err="1"/>
              <a:t>expandir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aplicabilidad</a:t>
            </a:r>
            <a:r>
              <a:rPr lang="en-GB" dirty="0"/>
              <a:t> a un </a:t>
            </a:r>
            <a:r>
              <a:rPr lang="en-GB" dirty="0" err="1"/>
              <a:t>rango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amplio</a:t>
            </a:r>
            <a:r>
              <a:rPr lang="en-GB" dirty="0"/>
              <a:t> de </a:t>
            </a:r>
            <a:r>
              <a:rPr lang="en-GB" dirty="0" err="1"/>
              <a:t>usuarios</a:t>
            </a:r>
            <a:r>
              <a:rPr lang="en-GB" dirty="0"/>
              <a:t> </a:t>
            </a:r>
            <a:r>
              <a:rPr lang="en-GB" dirty="0" err="1"/>
              <a:t>globales</a:t>
            </a:r>
            <a:r>
              <a:rPr lang="en-GB" dirty="0"/>
              <a:t>."</a:t>
            </a:r>
          </a:p>
          <a:p>
            <a:r>
              <a:rPr lang="en-GB" b="1" dirty="0" err="1"/>
              <a:t>Estrategias</a:t>
            </a:r>
            <a:r>
              <a:rPr lang="en-GB" b="1" dirty="0"/>
              <a:t> </a:t>
            </a:r>
            <a:r>
              <a:rPr lang="en-GB" b="1" dirty="0" err="1"/>
              <a:t>Futuras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"Estamos </a:t>
            </a:r>
            <a:r>
              <a:rPr lang="en-GB" dirty="0" err="1"/>
              <a:t>explorando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uso</a:t>
            </a:r>
            <a:r>
              <a:rPr lang="en-GB" dirty="0"/>
              <a:t> de hardware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potente</a:t>
            </a:r>
            <a:r>
              <a:rPr lang="en-GB" dirty="0"/>
              <a:t> y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desarrollo</a:t>
            </a:r>
            <a:r>
              <a:rPr lang="en-GB" dirty="0"/>
              <a:t> de </a:t>
            </a:r>
            <a:r>
              <a:rPr lang="en-GB" dirty="0" err="1"/>
              <a:t>algoritmos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eficientes</a:t>
            </a:r>
            <a:r>
              <a:rPr lang="en-GB" dirty="0"/>
              <a:t> para </a:t>
            </a:r>
            <a:r>
              <a:rPr lang="en-GB" dirty="0" err="1"/>
              <a:t>mejorar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tiempo</a:t>
            </a:r>
            <a:r>
              <a:rPr lang="en-GB" dirty="0"/>
              <a:t> de </a:t>
            </a:r>
            <a:r>
              <a:rPr lang="en-GB" dirty="0" err="1"/>
              <a:t>respuesta</a:t>
            </a:r>
            <a:r>
              <a:rPr lang="en-GB" dirty="0"/>
              <a:t> y la </a:t>
            </a:r>
            <a:r>
              <a:rPr lang="en-GB" dirty="0" err="1"/>
              <a:t>calidad</a:t>
            </a:r>
            <a:r>
              <a:rPr lang="en-GB" dirty="0"/>
              <a:t> de las </a:t>
            </a:r>
            <a:r>
              <a:rPr lang="en-GB" dirty="0" err="1"/>
              <a:t>preguntas</a:t>
            </a:r>
            <a:r>
              <a:rPr lang="en-GB" dirty="0"/>
              <a:t>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</a:t>
            </a:r>
            <a:r>
              <a:rPr lang="en-GB" dirty="0" err="1"/>
              <a:t>Trabajaremos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mejorar</a:t>
            </a:r>
            <a:r>
              <a:rPr lang="en-GB" dirty="0"/>
              <a:t> la </a:t>
            </a:r>
            <a:r>
              <a:rPr lang="en-GB" dirty="0" err="1"/>
              <a:t>integración</a:t>
            </a:r>
            <a:r>
              <a:rPr lang="en-GB" dirty="0"/>
              <a:t> con APIs y </a:t>
            </a:r>
            <a:r>
              <a:rPr lang="en-GB" dirty="0" err="1"/>
              <a:t>servicios</a:t>
            </a:r>
            <a:r>
              <a:rPr lang="en-GB" dirty="0"/>
              <a:t> </a:t>
            </a:r>
            <a:r>
              <a:rPr lang="en-GB" dirty="0" err="1"/>
              <a:t>educativos</a:t>
            </a:r>
            <a:r>
              <a:rPr lang="en-GB" dirty="0"/>
              <a:t> </a:t>
            </a:r>
            <a:r>
              <a:rPr lang="en-GB" dirty="0" err="1"/>
              <a:t>populares</a:t>
            </a:r>
            <a:r>
              <a:rPr lang="en-GB" dirty="0"/>
              <a:t>, para </a:t>
            </a:r>
            <a:r>
              <a:rPr lang="en-GB" dirty="0" err="1"/>
              <a:t>facilitar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adopción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amplia</a:t>
            </a:r>
            <a:r>
              <a:rPr lang="en-GB" dirty="0"/>
              <a:t> del </a:t>
            </a:r>
            <a:r>
              <a:rPr lang="en-GB" dirty="0" err="1"/>
              <a:t>sistema</a:t>
            </a:r>
            <a:r>
              <a:rPr lang="en-GB" dirty="0"/>
              <a:t>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</a:t>
            </a:r>
            <a:r>
              <a:rPr lang="en-GB" dirty="0" err="1"/>
              <a:t>Planeamos</a:t>
            </a:r>
            <a:r>
              <a:rPr lang="en-GB" dirty="0"/>
              <a:t> </a:t>
            </a:r>
            <a:r>
              <a:rPr lang="en-GB" dirty="0" err="1"/>
              <a:t>expandir</a:t>
            </a:r>
            <a:r>
              <a:rPr lang="en-GB" dirty="0"/>
              <a:t> las </a:t>
            </a:r>
            <a:r>
              <a:rPr lang="en-GB" dirty="0" err="1"/>
              <a:t>capacidades</a:t>
            </a:r>
            <a:r>
              <a:rPr lang="en-GB" dirty="0"/>
              <a:t> </a:t>
            </a:r>
            <a:r>
              <a:rPr lang="en-GB" dirty="0" err="1"/>
              <a:t>lingüísticas</a:t>
            </a:r>
            <a:r>
              <a:rPr lang="en-GB" dirty="0"/>
              <a:t> de QuerIA para </a:t>
            </a:r>
            <a:r>
              <a:rPr lang="en-GB" dirty="0" err="1"/>
              <a:t>incluir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idiomas</a:t>
            </a:r>
            <a:r>
              <a:rPr lang="en-GB" dirty="0"/>
              <a:t> y </a:t>
            </a:r>
            <a:r>
              <a:rPr lang="en-GB" dirty="0" err="1"/>
              <a:t>dialectos</a:t>
            </a:r>
            <a:r>
              <a:rPr lang="en-GB" dirty="0"/>
              <a:t>, </a:t>
            </a:r>
            <a:r>
              <a:rPr lang="en-GB" dirty="0" err="1"/>
              <a:t>mejorando</a:t>
            </a:r>
            <a:r>
              <a:rPr lang="en-GB" dirty="0"/>
              <a:t> </a:t>
            </a:r>
            <a:r>
              <a:rPr lang="en-GB" dirty="0" err="1"/>
              <a:t>así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globalidad</a:t>
            </a:r>
            <a:r>
              <a:rPr lang="en-GB" dirty="0"/>
              <a:t> y </a:t>
            </a:r>
            <a:r>
              <a:rPr lang="en-GB" dirty="0" err="1"/>
              <a:t>accesibilidad</a:t>
            </a:r>
            <a:r>
              <a:rPr lang="en-GB" dirty="0"/>
              <a:t>."</a:t>
            </a:r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83E36-DC33-7141-A232-FA6560D5172C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620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B11B-B257-C895-ABB1-0789AF2C5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46DBE-7941-879E-73D8-5BBCFDA1C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C72D0-9826-2E63-59BE-C38273A2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3/10/24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79884-4325-C795-FAC4-659AAFEC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QuerIA</a:t>
            </a:r>
            <a:endParaRPr lang="es-ES_trad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BE7EF-345E-F951-2557-F6723F1B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D3DB-E4CA-F04C-B682-3ECE465E970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2390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7F0F-29CD-38F8-2237-F0314F35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529A8-BFE1-9FC0-80ED-BB5D27A9E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A5759-E737-EC33-53BE-2A862FDC5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3/10/24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1C6D3-A329-E71C-8D31-72858397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QuerIA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CC9A4-8C33-FA25-B19E-EF672703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D3DB-E4CA-F04C-B682-3ECE465E970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2027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13F99-0655-F79E-18FC-0E03AA350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15B12-5163-07C1-AEC0-C4F2B0ACC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E7F35-BF3C-6FEF-8ADB-E64A4C47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3/10/24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E066A-612D-6DBE-AD18-04D9251E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QuerIA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5F5D2-F543-DCEB-6C5C-B051AEA1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D3DB-E4CA-F04C-B682-3ECE465E970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897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C733-3BD1-14CA-A9DE-1A77A0B0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5DF0-4095-D48A-9CC0-811E5B64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70ABF-3003-68DB-4BBD-C7CADA3C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3/10/24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F6C35-8CE2-1821-521E-B449FE94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QuerIA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1A089-ABA5-6A37-AEAC-F9B356B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D3DB-E4CA-F04C-B682-3ECE465E970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195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0A68-9021-7116-F7E9-E5BB63C3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803EB-86D6-DF1E-601A-499C68953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FAE2B-DC13-AA62-0DFB-0224632F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3/10/24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4D703-85B7-CA7B-14D8-CA901690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QuerIA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A38B7-72E5-73BE-54E1-6BE50198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D3DB-E4CA-F04C-B682-3ECE465E970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645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6D8C-825A-237C-E443-29555AA1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5D620-A210-2E0E-D8F2-CAF53EF07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E3505-840A-E252-2E22-032F148F0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6C698-8060-CF2D-D652-C180749B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3/10/24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F9796-E0B4-1DD3-0AD1-45C80720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QuerIA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53FC0-2214-E713-3C2C-7361012F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D3DB-E4CA-F04C-B682-3ECE465E970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1872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5AC6-2BA5-CABC-B6CB-ADB5AA73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C2715-68EE-C05D-6CAF-83EF5710F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031F0-FBE1-F5F5-0F5D-9684912EF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8D1CF-0805-C7B7-2080-30C176AF3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F6AC8-5B95-C782-EA25-77E8E3698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9497B-D718-670F-339D-7E761E1D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3/10/24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A3EC4-8436-E49B-3730-84592A32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QuerIA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EA437-3BE9-C5C3-B489-3DB440AB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D3DB-E4CA-F04C-B682-3ECE465E970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435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3D88-A35E-42DB-E24B-C30C1DE6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3CD79-11C4-883C-C87B-0D40B32A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3/10/24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94943-4175-68A6-F969-F9A5BA78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QuerIA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F18B7-5E88-BAEF-1D41-8D6C768C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D3DB-E4CA-F04C-B682-3ECE465E970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332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1B2B6-6B6B-78EC-5E27-8163952B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3/10/24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FF1B5-75F6-AA13-3486-1880391C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QuerIA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F3165-A4E8-B457-D011-EB189774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D3DB-E4CA-F04C-B682-3ECE465E970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766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AB24-F745-9EB4-DC3B-F8EC7A1A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673C5-3706-7741-44B5-AFB730942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87300-4E0B-4E63-9CDA-741F8FD0E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6F1F4-CAC8-5BF3-5AA9-1A19D5F6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3/10/24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02CDB-CBF3-7F66-10EF-A0192AE4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QuerIA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4D902-60FC-A137-2A3A-00B75BF4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D3DB-E4CA-F04C-B682-3ECE465E970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7120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0E1A-8F7E-45FA-25CB-1DD6EA117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A2D0E-985F-A1FA-C924-29D73C898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4373D-BF19-C13A-6C58-CB1AB18BA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F213B-4EA2-2D1D-D274-62CBA226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3/10/24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D777D-5C2A-E638-E8F5-904C6C69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QuerIA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C503A-0FED-87EE-D8F8-DC389339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D3DB-E4CA-F04C-B682-3ECE465E970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5358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73E4A-504B-C09A-E137-D9E21116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DA773-6476-074F-793F-77BE7DD44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16726-8BFF-F2A6-D5D6-97D2714B1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s-ES_tradnl"/>
              <a:t>3/10/24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60592-CC0E-9B73-46A2-380C6B36C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s-ES_tradnl"/>
              <a:t>QuerIA</a:t>
            </a:r>
            <a:endParaRPr lang="es-ES_trad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0C4D5-1293-FF31-6736-88D58FE0C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F8D3DB-E4CA-F04C-B682-3ECE465E970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51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carlos.badenes@upm.e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upm.es/gietema/queri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carlos.badenes@upm.e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badenes.github.io/queria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FF0F-8CF4-AEE0-1CD2-FDE1E046C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777240"/>
            <a:ext cx="6219917" cy="3274172"/>
          </a:xfrm>
        </p:spPr>
        <p:txBody>
          <a:bodyPr anchor="t">
            <a:normAutofit/>
          </a:bodyPr>
          <a:lstStyle/>
          <a:p>
            <a:pPr algn="l"/>
            <a:r>
              <a:rPr lang="es-ES_tradnl" sz="4800" b="1" dirty="0"/>
              <a:t>QuerIA</a:t>
            </a:r>
            <a:r>
              <a:rPr lang="es-ES_tradnl" sz="4800" dirty="0"/>
              <a:t> </a:t>
            </a:r>
            <a:br>
              <a:rPr lang="es-ES_tradnl" sz="4800" dirty="0"/>
            </a:br>
            <a:r>
              <a:rPr lang="es-ES_tradnl" sz="4000" dirty="0"/>
              <a:t>Automatización y Personalización de Cuestionarios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E62D9-01DB-93BB-8129-BD00FC74C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576" y="3570696"/>
            <a:ext cx="6808984" cy="1011464"/>
          </a:xfrm>
        </p:spPr>
        <p:txBody>
          <a:bodyPr anchor="ctr">
            <a:normAutofit fontScale="70000" lnSpcReduction="20000"/>
          </a:bodyPr>
          <a:lstStyle/>
          <a:p>
            <a:pPr algn="l"/>
            <a:r>
              <a:rPr lang="es-ES_tradnl" sz="3100" b="1" dirty="0"/>
              <a:t>Carlos Badenes-Olmedo (</a:t>
            </a:r>
            <a:r>
              <a:rPr lang="es-ES_tradnl" sz="3100" b="1" dirty="0">
                <a:hlinkClick r:id="rId2"/>
              </a:rPr>
              <a:t>carlos.badenes@upm.es</a:t>
            </a:r>
            <a:r>
              <a:rPr lang="es-ES_tradnl" sz="3100" b="1" dirty="0"/>
              <a:t>)</a:t>
            </a:r>
            <a:br>
              <a:rPr lang="es-ES_tradnl" sz="3100" b="1" dirty="0"/>
            </a:br>
            <a:r>
              <a:rPr lang="es-ES_tradnl" sz="3100" dirty="0"/>
              <a:t>Paul Eyzaguirre-Barreda</a:t>
            </a:r>
            <a:br>
              <a:rPr lang="es-ES_tradnl" sz="3100" dirty="0"/>
            </a:br>
            <a:r>
              <a:rPr lang="es-ES_tradnl" sz="3100" dirty="0"/>
              <a:t>Lucía Martín-</a:t>
            </a:r>
            <a:r>
              <a:rPr lang="es-ES_tradnl" sz="3100" dirty="0" err="1"/>
              <a:t>Nuñez</a:t>
            </a:r>
            <a:endParaRPr lang="es-ES_tradnl" sz="3100" dirty="0"/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83C164D2-8F7D-1FBA-DED7-883903021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362" y="632604"/>
            <a:ext cx="3266219" cy="3456317"/>
          </a:xfrm>
          <a:prstGeom prst="rect">
            <a:avLst/>
          </a:prstGeom>
        </p:spPr>
      </p:pic>
      <p:pic>
        <p:nvPicPr>
          <p:cNvPr id="11" name="Picture 10" descr="A blue and white logo&#10;&#10;Description automatically generated">
            <a:extLst>
              <a:ext uri="{FF2B5EF4-FFF2-40B4-BE49-F238E27FC236}">
                <a16:creationId xmlns:a16="http://schemas.microsoft.com/office/drawing/2014/main" id="{A199DD4B-BB6B-56ED-4CD1-1EEC0DBF9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670" y="5171440"/>
            <a:ext cx="2372931" cy="1449070"/>
          </a:xfrm>
          <a:prstGeom prst="rect">
            <a:avLst/>
          </a:prstGeom>
        </p:spPr>
      </p:pic>
      <p:pic>
        <p:nvPicPr>
          <p:cNvPr id="2050" name="Picture 2" descr="Universidad Autónoma de Madrid | SMC Esp">
            <a:extLst>
              <a:ext uri="{FF2B5EF4-FFF2-40B4-BE49-F238E27FC236}">
                <a16:creationId xmlns:a16="http://schemas.microsoft.com/office/drawing/2014/main" id="{ED47F210-7DA6-2E5F-98AF-6C7D66364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640" y="5517436"/>
            <a:ext cx="1645920" cy="85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DAD0572B-FC4C-0040-2C7C-C1590C30E96D}"/>
              </a:ext>
            </a:extLst>
          </p:cNvPr>
          <p:cNvSpPr txBox="1">
            <a:spLocks/>
          </p:cNvSpPr>
          <p:nvPr/>
        </p:nvSpPr>
        <p:spPr>
          <a:xfrm>
            <a:off x="7823200" y="4836160"/>
            <a:ext cx="4277360" cy="660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3100" dirty="0"/>
              <a:t>I Congreso en Innovación Docente de las Universidades Madrileñas: </a:t>
            </a:r>
            <a:r>
              <a:rPr lang="es-ES_tradnl" sz="3100" dirty="0" err="1"/>
              <a:t>MadrID</a:t>
            </a:r>
            <a:br>
              <a:rPr lang="es-ES_tradnl" sz="3100" dirty="0"/>
            </a:br>
            <a:r>
              <a:rPr lang="es-ES_tradnl" sz="3100" dirty="0"/>
              <a:t>3-4/10/2024</a:t>
            </a:r>
          </a:p>
        </p:txBody>
      </p:sp>
      <p:pic>
        <p:nvPicPr>
          <p:cNvPr id="2052" name="Picture 4" descr="Universidad Politécnica de Madrid">
            <a:extLst>
              <a:ext uri="{FF2B5EF4-FFF2-40B4-BE49-F238E27FC236}">
                <a16:creationId xmlns:a16="http://schemas.microsoft.com/office/drawing/2014/main" id="{0529A8E2-0EC9-9DC7-738F-91CF310F9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" y="5266259"/>
            <a:ext cx="3058160" cy="141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042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D701A-45C5-4F93-C098-5BD6F094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Muestra de Interés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0FB72-88F1-6E96-079A-419CAF0FB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81" y="4228829"/>
            <a:ext cx="5090984" cy="11368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https://blogs.upm.es/gietema/queria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C14881-8F2A-BB2E-58DA-DD739C293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751" y="1694282"/>
            <a:ext cx="5708649" cy="3439461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F5E4B-4ECB-E88D-CA71-BF0A9A75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>
                <a:solidFill>
                  <a:schemeClr val="tx1">
                    <a:tint val="75000"/>
                  </a:schemeClr>
                </a:solidFill>
              </a:rPr>
              <a:t>3/10/24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8EB7D-0EBE-E238-FFA3-0DD6C004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QuerIA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8B599-D67A-0C9A-92D2-403665BC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4F8D3DB-E4CA-F04C-B682-3ECE465E9704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51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D701A-45C5-4F93-C098-5BD6F094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chemeClr val="tx1">
                    <a:lumMod val="85000"/>
                    <a:lumOff val="15000"/>
                  </a:schemeClr>
                </a:solidFill>
              </a:rPr>
              <a:t>Desafíos y Limitaciones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0FB72-88F1-6E96-079A-419CAF0FB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86" y="2106930"/>
            <a:ext cx="9429749" cy="3886199"/>
          </a:xfrm>
        </p:spPr>
        <p:txBody>
          <a:bodyPr anchor="ctr">
            <a:normAutofit/>
          </a:bodyPr>
          <a:lstStyle/>
          <a:p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Procesamiento en </a:t>
            </a:r>
            <a:r>
              <a:rPr lang="es-ES_tradnl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tiempo real</a:t>
            </a:r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lvl="1"/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limitaciones computacionales, especialmente cuando se utilizan modelos de lenguaje grandes en servidores con capacidades limitadas.</a:t>
            </a:r>
            <a:b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s-ES_tradnl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ES_tradnl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Generación de texto</a:t>
            </a:r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lvl="1"/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mejorable en términos de </a:t>
            </a:r>
            <a:r>
              <a:rPr lang="es-ES_tradnl" sz="19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precisión</a:t>
            </a:r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 </a:t>
            </a:r>
            <a:r>
              <a:rPr lang="es-ES_tradnl" sz="19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relevancia</a:t>
            </a:r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especialmente en dominios especializados.</a:t>
            </a:r>
            <a:b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s-ES_tradnl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Particularidades de las </a:t>
            </a:r>
            <a:r>
              <a:rPr lang="es-ES_tradnl" sz="19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áreas de conocimiento</a:t>
            </a:r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</a:p>
          <a:p>
            <a:pPr lvl="1"/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Manejo de fórmulas, diagramas, </a:t>
            </a:r>
            <a:r>
              <a:rPr lang="es-ES_tradnl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para expandir su aplicabilidad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F5E4B-4ECB-E88D-CA71-BF0A9A75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sz="1000"/>
              <a:t>3/10/24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8EB7D-0EBE-E238-FFA3-0DD6C004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sz="1000"/>
              <a:t>QuerIA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8B599-D67A-0C9A-92D2-403665BC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4F8D3DB-E4CA-F04C-B682-3ECE465E9704}" type="slidenum">
              <a:rPr lang="es-ES_tradnl" sz="1000"/>
              <a:pPr>
                <a:spcAft>
                  <a:spcPts val="600"/>
                </a:spcAft>
              </a:pPr>
              <a:t>11</a:t>
            </a:fld>
            <a:endParaRPr lang="es-ES_tradnl" sz="1000"/>
          </a:p>
        </p:txBody>
      </p:sp>
    </p:spTree>
    <p:extLst>
      <p:ext uri="{BB962C8B-B14F-4D97-AF65-F5344CB8AC3E}">
        <p14:creationId xmlns:p14="http://schemas.microsoft.com/office/powerpoint/2010/main" val="71415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9FDA8-49DF-F58B-53D2-AE3808C56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chemeClr val="tx1">
                    <a:lumMod val="85000"/>
                    <a:lumOff val="15000"/>
                  </a:schemeClr>
                </a:solidFill>
              </a:rPr>
              <a:t>Conclusiones e Impacto Futuro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5415B-B19D-B195-BFB7-C810DAFC5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121" y="2431765"/>
            <a:ext cx="9658350" cy="3320031"/>
          </a:xfrm>
        </p:spPr>
        <p:txBody>
          <a:bodyPr anchor="ctr">
            <a:normAutofit lnSpcReduction="10000"/>
          </a:bodyPr>
          <a:lstStyle/>
          <a:p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Capacidad demostrada de </a:t>
            </a:r>
            <a:r>
              <a:rPr lang="es-ES_tradnl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generación automática de preguntas</a:t>
            </a:r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 evaluación de respuestas</a:t>
            </a:r>
          </a:p>
          <a:p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 se adaptan al nivel cognitivo y de conocimiento de cada estudiante</a:t>
            </a:r>
            <a:b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s-ES_tradnl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 sistema reduce el </a:t>
            </a:r>
            <a:r>
              <a:rPr lang="es-ES_tradnl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tiempo</a:t>
            </a:r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 </a:t>
            </a:r>
            <a:r>
              <a:rPr lang="es-ES_tradnl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esfuerzo</a:t>
            </a:r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necesarios para crear evaluaciones</a:t>
            </a:r>
            <a:b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s-ES_tradnl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Incorporación futura de </a:t>
            </a:r>
            <a:r>
              <a:rPr lang="es-ES_tradnl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modelos multimodales</a:t>
            </a:r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para mejorar la interacción y el soporte de contenidos heterogéneos</a:t>
            </a:r>
            <a:b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s-ES_tradnl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Estamos interesados en explorar colaboraciones con múltiples </a:t>
            </a:r>
            <a:r>
              <a:rPr lang="es-ES_tradnl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instituciones educativas</a:t>
            </a:r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para adaptar QuerIA a diferentes </a:t>
            </a:r>
            <a:r>
              <a:rPr lang="es-ES_tradnl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contextos culturales y educativos</a:t>
            </a:r>
          </a:p>
          <a:p>
            <a:endParaRPr lang="es-ES_tradnl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B5DE2-4C68-594D-4E83-8B0E9AF5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sz="1000" dirty="0"/>
              <a:t>3/10/24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B24E0-FC41-3BCF-7614-8BC7866D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sz="1000"/>
              <a:t>QuerIA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428D2-928C-63E2-2919-6D95044E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4F8D3DB-E4CA-F04C-B682-3ECE465E9704}" type="slidenum">
              <a:rPr lang="es-ES_tradnl" sz="1000"/>
              <a:pPr>
                <a:spcAft>
                  <a:spcPts val="600"/>
                </a:spcAft>
              </a:pPr>
              <a:t>12</a:t>
            </a:fld>
            <a:endParaRPr lang="es-ES_tradnl" sz="1000"/>
          </a:p>
        </p:txBody>
      </p:sp>
    </p:spTree>
    <p:extLst>
      <p:ext uri="{BB962C8B-B14F-4D97-AF65-F5344CB8AC3E}">
        <p14:creationId xmlns:p14="http://schemas.microsoft.com/office/powerpoint/2010/main" val="2438542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FF0F-8CF4-AEE0-1CD2-FDE1E046C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777240"/>
            <a:ext cx="6219917" cy="3274172"/>
          </a:xfrm>
        </p:spPr>
        <p:txBody>
          <a:bodyPr anchor="t">
            <a:normAutofit/>
          </a:bodyPr>
          <a:lstStyle/>
          <a:p>
            <a:pPr algn="l"/>
            <a:r>
              <a:rPr lang="es-ES_tradnl" sz="4800" b="1" dirty="0"/>
              <a:t>QuerIA</a:t>
            </a:r>
            <a:r>
              <a:rPr lang="es-ES_tradnl" sz="4800" dirty="0"/>
              <a:t> </a:t>
            </a:r>
            <a:br>
              <a:rPr lang="es-ES_tradnl" sz="4800" dirty="0"/>
            </a:br>
            <a:r>
              <a:rPr lang="es-ES_tradnl" sz="4000" dirty="0"/>
              <a:t>Automatización y Personalización de Cuestionarios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E62D9-01DB-93BB-8129-BD00FC74C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576" y="3570696"/>
            <a:ext cx="6808984" cy="1011464"/>
          </a:xfrm>
        </p:spPr>
        <p:txBody>
          <a:bodyPr anchor="ctr">
            <a:normAutofit fontScale="70000" lnSpcReduction="20000"/>
          </a:bodyPr>
          <a:lstStyle/>
          <a:p>
            <a:pPr algn="l"/>
            <a:r>
              <a:rPr lang="es-ES_tradnl" sz="3100" b="1" dirty="0"/>
              <a:t>Carlos Badenes-Olmedo (</a:t>
            </a:r>
            <a:r>
              <a:rPr lang="es-ES_tradnl" sz="3100" b="1" dirty="0">
                <a:hlinkClick r:id="rId2"/>
              </a:rPr>
              <a:t>carlos.badenes@upm.es</a:t>
            </a:r>
            <a:r>
              <a:rPr lang="es-ES_tradnl" sz="3100" b="1" dirty="0"/>
              <a:t>)</a:t>
            </a:r>
            <a:br>
              <a:rPr lang="es-ES_tradnl" sz="3100" b="1" dirty="0"/>
            </a:br>
            <a:r>
              <a:rPr lang="es-ES_tradnl" sz="3100" dirty="0"/>
              <a:t>Paul Eyzaguirre-Barreda</a:t>
            </a:r>
            <a:br>
              <a:rPr lang="es-ES_tradnl" sz="3100" dirty="0"/>
            </a:br>
            <a:r>
              <a:rPr lang="es-ES_tradnl" sz="3100" dirty="0"/>
              <a:t>Lucía Martín-</a:t>
            </a:r>
            <a:r>
              <a:rPr lang="es-ES_tradnl" sz="3100" dirty="0" err="1"/>
              <a:t>Nuñez</a:t>
            </a:r>
            <a:endParaRPr lang="es-ES_tradnl" sz="3100" dirty="0"/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83C164D2-8F7D-1FBA-DED7-883903021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362" y="632604"/>
            <a:ext cx="3266219" cy="3456317"/>
          </a:xfrm>
          <a:prstGeom prst="rect">
            <a:avLst/>
          </a:prstGeom>
        </p:spPr>
      </p:pic>
      <p:pic>
        <p:nvPicPr>
          <p:cNvPr id="11" name="Picture 10" descr="A blue and white logo&#10;&#10;Description automatically generated">
            <a:extLst>
              <a:ext uri="{FF2B5EF4-FFF2-40B4-BE49-F238E27FC236}">
                <a16:creationId xmlns:a16="http://schemas.microsoft.com/office/drawing/2014/main" id="{A199DD4B-BB6B-56ED-4CD1-1EEC0DBF9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670" y="5171440"/>
            <a:ext cx="2372931" cy="1449070"/>
          </a:xfrm>
          <a:prstGeom prst="rect">
            <a:avLst/>
          </a:prstGeom>
        </p:spPr>
      </p:pic>
      <p:pic>
        <p:nvPicPr>
          <p:cNvPr id="2050" name="Picture 2" descr="Universidad Autónoma de Madrid | SMC Esp">
            <a:extLst>
              <a:ext uri="{FF2B5EF4-FFF2-40B4-BE49-F238E27FC236}">
                <a16:creationId xmlns:a16="http://schemas.microsoft.com/office/drawing/2014/main" id="{ED47F210-7DA6-2E5F-98AF-6C7D66364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640" y="5517436"/>
            <a:ext cx="1645920" cy="85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DAD0572B-FC4C-0040-2C7C-C1590C30E96D}"/>
              </a:ext>
            </a:extLst>
          </p:cNvPr>
          <p:cNvSpPr txBox="1">
            <a:spLocks/>
          </p:cNvSpPr>
          <p:nvPr/>
        </p:nvSpPr>
        <p:spPr>
          <a:xfrm>
            <a:off x="7823200" y="4836160"/>
            <a:ext cx="4277360" cy="660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3100" dirty="0"/>
              <a:t>I Congreso en Innovación Docente de las Universidades Madrileñas: </a:t>
            </a:r>
            <a:r>
              <a:rPr lang="es-ES_tradnl" sz="3100" dirty="0" err="1"/>
              <a:t>MadrID</a:t>
            </a:r>
            <a:br>
              <a:rPr lang="es-ES_tradnl" sz="3100" dirty="0"/>
            </a:br>
            <a:r>
              <a:rPr lang="es-ES_tradnl" sz="3100" dirty="0"/>
              <a:t>3-4/10/2024</a:t>
            </a:r>
          </a:p>
        </p:txBody>
      </p:sp>
      <p:pic>
        <p:nvPicPr>
          <p:cNvPr id="2052" name="Picture 4" descr="Universidad Politécnica de Madrid">
            <a:extLst>
              <a:ext uri="{FF2B5EF4-FFF2-40B4-BE49-F238E27FC236}">
                <a16:creationId xmlns:a16="http://schemas.microsoft.com/office/drawing/2014/main" id="{0529A8E2-0EC9-9DC7-738F-91CF310F9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" y="5266259"/>
            <a:ext cx="3058160" cy="141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98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3770B-AEC1-6E7E-98E6-65E05D52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549" y="340176"/>
            <a:ext cx="9392421" cy="1330841"/>
          </a:xfrm>
        </p:spPr>
        <p:txBody>
          <a:bodyPr>
            <a:normAutofit/>
          </a:bodyPr>
          <a:lstStyle/>
          <a:p>
            <a:r>
              <a:rPr lang="es-ES_tradnl" dirty="0"/>
              <a:t>Evaluación Educativa </a:t>
            </a:r>
            <a:r>
              <a:rPr lang="es-ES_tradnl" sz="3000" i="1" dirty="0">
                <a:latin typeface="Arima Madurai Thin" pitchFamily="2" charset="77"/>
                <a:cs typeface="Arima Madurai Thin" pitchFamily="2" charset="77"/>
              </a:rPr>
              <a:t>manual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2093BF3-472F-B178-4DBA-63865F6B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sz="1000"/>
              <a:t>3/10/24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80BCFEE-66EF-1C5A-1DF9-71DE52DF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4F8D3DB-E4CA-F04C-B682-3ECE465E9704}" type="slidenum">
              <a:rPr lang="es-ES_tradnl" sz="1000"/>
              <a:pPr>
                <a:spcAft>
                  <a:spcPts val="600"/>
                </a:spcAft>
              </a:pPr>
              <a:t>2</a:t>
            </a:fld>
            <a:endParaRPr lang="es-ES_tradnl" sz="1000"/>
          </a:p>
        </p:txBody>
      </p:sp>
      <p:sp>
        <p:nvSpPr>
          <p:cNvPr id="25" name="Rectangle 24" descr="Speedometer Middle outline">
            <a:extLst>
              <a:ext uri="{FF2B5EF4-FFF2-40B4-BE49-F238E27FC236}">
                <a16:creationId xmlns:a16="http://schemas.microsoft.com/office/drawing/2014/main" id="{1922B2BF-70FC-F4BA-33C4-50134E890A3B}"/>
              </a:ext>
            </a:extLst>
          </p:cNvPr>
          <p:cNvSpPr/>
          <p:nvPr/>
        </p:nvSpPr>
        <p:spPr>
          <a:xfrm>
            <a:off x="1500714" y="2860630"/>
            <a:ext cx="728525" cy="728525"/>
          </a:xfrm>
          <a:prstGeom prst="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810450-61A5-4E72-FD2A-F203E948124C}"/>
              </a:ext>
            </a:extLst>
          </p:cNvPr>
          <p:cNvSpPr txBox="1"/>
          <p:nvPr/>
        </p:nvSpPr>
        <p:spPr>
          <a:xfrm>
            <a:off x="932771" y="3783177"/>
            <a:ext cx="17451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s-ES_tradnl" sz="1800" dirty="0"/>
              <a:t>Esencial para </a:t>
            </a:r>
            <a:r>
              <a:rPr lang="es-ES_tradnl" sz="1800" b="1" dirty="0"/>
              <a:t>medir</a:t>
            </a:r>
            <a:r>
              <a:rPr lang="es-ES_tradnl" sz="1800" dirty="0"/>
              <a:t> el progreso del estudiante</a:t>
            </a:r>
            <a:endParaRPr lang="en-US" sz="1800" dirty="0"/>
          </a:p>
        </p:txBody>
      </p:sp>
      <p:sp>
        <p:nvSpPr>
          <p:cNvPr id="39" name="Rectangle 38" descr="Hourglass 30% with solid fill">
            <a:extLst>
              <a:ext uri="{FF2B5EF4-FFF2-40B4-BE49-F238E27FC236}">
                <a16:creationId xmlns:a16="http://schemas.microsoft.com/office/drawing/2014/main" id="{13D1077D-BD2E-9A56-3996-358A97C33D9E}"/>
              </a:ext>
            </a:extLst>
          </p:cNvPr>
          <p:cNvSpPr/>
          <p:nvPr/>
        </p:nvSpPr>
        <p:spPr>
          <a:xfrm>
            <a:off x="4192848" y="2860630"/>
            <a:ext cx="728525" cy="728525"/>
          </a:xfrm>
          <a:prstGeom prst="rect">
            <a:avLst/>
          </a:prstGeom>
          <a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050717"/>
              <a:satOff val="-275"/>
              <a:lumOff val="654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F6CB2D-73F1-471A-08D2-D349D5584BEB}"/>
              </a:ext>
            </a:extLst>
          </p:cNvPr>
          <p:cNvSpPr txBox="1"/>
          <p:nvPr/>
        </p:nvSpPr>
        <p:spPr>
          <a:xfrm>
            <a:off x="3594327" y="3832163"/>
            <a:ext cx="18594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s-ES_tradnl" sz="1800" dirty="0"/>
              <a:t>Consumo elevado de </a:t>
            </a:r>
            <a:r>
              <a:rPr lang="es-ES_tradnl" sz="1800" b="1" dirty="0"/>
              <a:t>tiempo</a:t>
            </a:r>
            <a:r>
              <a:rPr lang="es-ES_tradnl" sz="1800" dirty="0"/>
              <a:t> y </a:t>
            </a:r>
            <a:r>
              <a:rPr lang="es-ES_tradnl" sz="1800" b="1" dirty="0"/>
              <a:t>recursos</a:t>
            </a:r>
            <a:endParaRPr lang="en-US" sz="1800" b="1" dirty="0"/>
          </a:p>
        </p:txBody>
      </p:sp>
      <p:sp>
        <p:nvSpPr>
          <p:cNvPr id="46" name="Rectangle 45" descr="Artificial Intelligence with solid fill">
            <a:extLst>
              <a:ext uri="{FF2B5EF4-FFF2-40B4-BE49-F238E27FC236}">
                <a16:creationId xmlns:a16="http://schemas.microsoft.com/office/drawing/2014/main" id="{57BD56C0-7555-30B0-184B-AD5BA5A1292B}"/>
              </a:ext>
            </a:extLst>
          </p:cNvPr>
          <p:cNvSpPr/>
          <p:nvPr/>
        </p:nvSpPr>
        <p:spPr>
          <a:xfrm>
            <a:off x="6884982" y="2860630"/>
            <a:ext cx="728525" cy="728525"/>
          </a:xfrm>
          <a:prstGeom prst="rect">
            <a:avLst/>
          </a:prstGeom>
          <a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8101434"/>
              <a:satOff val="-551"/>
              <a:lumOff val="1307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47" name="Rectangle 46" descr="Classroom with solid fill">
            <a:extLst>
              <a:ext uri="{FF2B5EF4-FFF2-40B4-BE49-F238E27FC236}">
                <a16:creationId xmlns:a16="http://schemas.microsoft.com/office/drawing/2014/main" id="{21352DD0-74C9-2B1A-F1F6-DB9E287BF0C7}"/>
              </a:ext>
            </a:extLst>
          </p:cNvPr>
          <p:cNvSpPr/>
          <p:nvPr/>
        </p:nvSpPr>
        <p:spPr>
          <a:xfrm>
            <a:off x="9577116" y="2860630"/>
            <a:ext cx="728525" cy="728525"/>
          </a:xfrm>
          <a:prstGeom prst="rect">
            <a:avLst/>
          </a:prstGeom>
          <a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12152150"/>
              <a:satOff val="-826"/>
              <a:lumOff val="196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F6D938-3A7A-87D0-D9F6-B22981007EB8}"/>
              </a:ext>
            </a:extLst>
          </p:cNvPr>
          <p:cNvSpPr txBox="1"/>
          <p:nvPr/>
        </p:nvSpPr>
        <p:spPr>
          <a:xfrm>
            <a:off x="6204857" y="3889312"/>
            <a:ext cx="1990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s-ES_tradnl" sz="1800" dirty="0"/>
              <a:t>Sujeta a la </a:t>
            </a:r>
            <a:r>
              <a:rPr lang="es-ES_tradnl" sz="1800" b="1" dirty="0"/>
              <a:t>subjetividad</a:t>
            </a:r>
            <a:r>
              <a:rPr lang="es-ES_tradnl" sz="1800" dirty="0"/>
              <a:t> del evaluador</a:t>
            </a:r>
            <a:endParaRPr lang="en-US" sz="1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BF8AD6-42E2-97A7-5F68-359616B9EB1C}"/>
              </a:ext>
            </a:extLst>
          </p:cNvPr>
          <p:cNvSpPr txBox="1"/>
          <p:nvPr/>
        </p:nvSpPr>
        <p:spPr>
          <a:xfrm>
            <a:off x="8858250" y="3799798"/>
            <a:ext cx="22268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s-ES_tradnl" sz="1800" dirty="0"/>
              <a:t>Limita su </a:t>
            </a:r>
            <a:r>
              <a:rPr lang="es-ES_tradnl" sz="1800" b="1" dirty="0"/>
              <a:t>alcance</a:t>
            </a:r>
            <a:r>
              <a:rPr lang="es-ES_tradnl" sz="1800" dirty="0"/>
              <a:t> a las necesidades específicas de cada estudiante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351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2093BF3-472F-B178-4DBA-63865F6B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sz="1000"/>
              <a:t>3/10/24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80BCFEE-66EF-1C5A-1DF9-71DE52DF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4F8D3DB-E4CA-F04C-B682-3ECE465E9704}" type="slidenum">
              <a:rPr lang="es-ES_tradnl" sz="1000"/>
              <a:pPr>
                <a:spcAft>
                  <a:spcPts val="600"/>
                </a:spcAft>
              </a:pPr>
              <a:t>3</a:t>
            </a:fld>
            <a:endParaRPr lang="es-ES_tradnl" sz="100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1319771-A42D-E256-ECE2-D8E115D26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536990"/>
              </p:ext>
            </p:extLst>
          </p:nvPr>
        </p:nvGraphicFramePr>
        <p:xfrm>
          <a:off x="2416628" y="2426963"/>
          <a:ext cx="7878536" cy="3917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374CAF9D-A504-7183-7051-30EF4C73F5C8}"/>
              </a:ext>
            </a:extLst>
          </p:cNvPr>
          <p:cNvSpPr txBox="1">
            <a:spLocks/>
          </p:cNvSpPr>
          <p:nvPr/>
        </p:nvSpPr>
        <p:spPr>
          <a:xfrm>
            <a:off x="516549" y="340176"/>
            <a:ext cx="9392421" cy="13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/>
              <a:t>Evaluación Educativa </a:t>
            </a:r>
            <a:r>
              <a:rPr lang="es-ES_tradnl" sz="3000" i="1" dirty="0">
                <a:latin typeface="Arima Madurai Thin" pitchFamily="2" charset="77"/>
                <a:cs typeface="Arima Madurai Thin" pitchFamily="2" charset="77"/>
              </a:rPr>
              <a:t>asistida</a:t>
            </a:r>
          </a:p>
        </p:txBody>
      </p:sp>
      <p:sp>
        <p:nvSpPr>
          <p:cNvPr id="7" name="Rectangle 6" descr="Hourglass 30% with solid fill">
            <a:extLst>
              <a:ext uri="{FF2B5EF4-FFF2-40B4-BE49-F238E27FC236}">
                <a16:creationId xmlns:a16="http://schemas.microsoft.com/office/drawing/2014/main" id="{DF31D6B9-939C-7742-E7C4-D438C8522C14}"/>
              </a:ext>
            </a:extLst>
          </p:cNvPr>
          <p:cNvSpPr/>
          <p:nvPr/>
        </p:nvSpPr>
        <p:spPr>
          <a:xfrm>
            <a:off x="1660041" y="2439844"/>
            <a:ext cx="728525" cy="728525"/>
          </a:xfrm>
          <a:prstGeom prst="rect">
            <a:avLst/>
          </a:prstGeom>
          <a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050717"/>
              <a:satOff val="-275"/>
              <a:lumOff val="654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8" name="Rectangle 7" descr="Hourglass 30% with solid fill">
            <a:extLst>
              <a:ext uri="{FF2B5EF4-FFF2-40B4-BE49-F238E27FC236}">
                <a16:creationId xmlns:a16="http://schemas.microsoft.com/office/drawing/2014/main" id="{6D0CE671-4C95-9888-693F-7264752119A1}"/>
              </a:ext>
            </a:extLst>
          </p:cNvPr>
          <p:cNvSpPr/>
          <p:nvPr/>
        </p:nvSpPr>
        <p:spPr>
          <a:xfrm>
            <a:off x="1660041" y="3216680"/>
            <a:ext cx="728525" cy="728525"/>
          </a:xfrm>
          <a:prstGeom prst="rect">
            <a:avLst/>
          </a:prstGeom>
          <a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050717"/>
              <a:satOff val="-275"/>
              <a:lumOff val="654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10" name="Rectangle 9" descr="Hourglass 30% with solid fill">
            <a:extLst>
              <a:ext uri="{FF2B5EF4-FFF2-40B4-BE49-F238E27FC236}">
                <a16:creationId xmlns:a16="http://schemas.microsoft.com/office/drawing/2014/main" id="{FA357F5B-225D-B0F5-AB6F-343C9CF7939F}"/>
              </a:ext>
            </a:extLst>
          </p:cNvPr>
          <p:cNvSpPr/>
          <p:nvPr/>
        </p:nvSpPr>
        <p:spPr>
          <a:xfrm>
            <a:off x="1668133" y="4042067"/>
            <a:ext cx="728525" cy="728525"/>
          </a:xfrm>
          <a:prstGeom prst="rect">
            <a:avLst/>
          </a:prstGeom>
          <a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050717"/>
              <a:satOff val="-275"/>
              <a:lumOff val="654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11" name="Rectangle 10" descr="Hourglass 30% with solid fill">
            <a:extLst>
              <a:ext uri="{FF2B5EF4-FFF2-40B4-BE49-F238E27FC236}">
                <a16:creationId xmlns:a16="http://schemas.microsoft.com/office/drawing/2014/main" id="{E6564D8E-D863-E8D2-B4D7-D0B6A3683190}"/>
              </a:ext>
            </a:extLst>
          </p:cNvPr>
          <p:cNvSpPr/>
          <p:nvPr/>
        </p:nvSpPr>
        <p:spPr>
          <a:xfrm>
            <a:off x="1684317" y="4851270"/>
            <a:ext cx="728525" cy="728525"/>
          </a:xfrm>
          <a:prstGeom prst="rect">
            <a:avLst/>
          </a:prstGeom>
          <a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050717"/>
              <a:satOff val="-275"/>
              <a:lumOff val="654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7945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E57D9-8B9F-A9B0-0F40-13019F35C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43" y="418012"/>
            <a:ext cx="9543405" cy="1188720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Recursos Existentes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8786-CB26-F1C0-8742-88F952C2B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066" y="2341958"/>
            <a:ext cx="8276026" cy="3320031"/>
          </a:xfrm>
        </p:spPr>
        <p:txBody>
          <a:bodyPr anchor="ctr">
            <a:normAutofit/>
          </a:bodyPr>
          <a:lstStyle/>
          <a:p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Servicios Online de Generación</a:t>
            </a:r>
            <a:r>
              <a:rPr lang="es-ES_tradnl" sz="19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automática de cuestionarios</a:t>
            </a:r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lvl="1"/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principalmente en inglés y orientados a comprensión lectora</a:t>
            </a:r>
            <a:b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s-ES_tradnl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ES_tradnl" sz="19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Limitaciones Identificadas</a:t>
            </a:r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</a:p>
          <a:p>
            <a:pPr lvl="1"/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 soporte nativo al </a:t>
            </a:r>
            <a:r>
              <a:rPr lang="es-ES_tradnl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español</a:t>
            </a:r>
          </a:p>
          <a:p>
            <a:pPr lvl="1"/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 </a:t>
            </a:r>
            <a:r>
              <a:rPr lang="es-ES_tradnl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distractores</a:t>
            </a:r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efectivos en las respuestas</a:t>
            </a:r>
          </a:p>
          <a:p>
            <a:pPr lvl="1"/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 adaptación de </a:t>
            </a:r>
            <a:r>
              <a:rPr lang="es-ES_tradnl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dificultad</a:t>
            </a:r>
          </a:p>
          <a:p>
            <a:pPr lvl="1"/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uso mediante suscripción de </a:t>
            </a:r>
            <a:r>
              <a:rPr lang="es-ES_tradnl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pago</a:t>
            </a:r>
          </a:p>
          <a:p>
            <a:pPr lvl="1"/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requieren recursos </a:t>
            </a:r>
            <a:r>
              <a:rPr lang="es-ES_tradnl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computacionales</a:t>
            </a:r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intensivos</a:t>
            </a:r>
          </a:p>
          <a:p>
            <a:pPr lvl="1"/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están optimizados para procesamiento en </a:t>
            </a:r>
            <a:r>
              <a:rPr lang="es-ES_tradnl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tiempo</a:t>
            </a:r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_tradnl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real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0DA0344C-B9A3-5E6F-59EC-E55EB786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sz="1000" dirty="0"/>
              <a:t>3/10/24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DEA8CD-36CB-C61A-B0B2-933ECA54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sz="1000"/>
              <a:t>QuerIA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50129FC-71EF-3D79-06C4-20F75007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4F8D3DB-E4CA-F04C-B682-3ECE465E9704}" type="slidenum">
              <a:rPr lang="es-ES_tradnl" sz="1000"/>
              <a:pPr>
                <a:spcAft>
                  <a:spcPts val="600"/>
                </a:spcAft>
              </a:pPr>
              <a:t>4</a:t>
            </a:fld>
            <a:endParaRPr lang="es-ES_tradnl" sz="1000"/>
          </a:p>
        </p:txBody>
      </p:sp>
    </p:spTree>
    <p:extLst>
      <p:ext uri="{BB962C8B-B14F-4D97-AF65-F5344CB8AC3E}">
        <p14:creationId xmlns:p14="http://schemas.microsoft.com/office/powerpoint/2010/main" val="12255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38EB3-5476-466C-41E6-EC65E815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493" y="413654"/>
            <a:ext cx="7827076" cy="1330841"/>
          </a:xfrm>
        </p:spPr>
        <p:txBody>
          <a:bodyPr>
            <a:normAutofit/>
          </a:bodyPr>
          <a:lstStyle/>
          <a:p>
            <a:r>
              <a:rPr lang="es-ES_tradnl" dirty="0"/>
              <a:t>QuerIA</a:t>
            </a:r>
          </a:p>
        </p:txBody>
      </p:sp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7D0F0964-6D9F-35D0-AFBB-E60276F57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30" y="0"/>
            <a:ext cx="1845870" cy="1953302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73EA46B-BA11-F3DD-2BA0-A8502C34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sz="1000"/>
              <a:t>3/10/24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D971B7D-0CED-B5FC-5BF0-0D6AD24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sz="1000"/>
              <a:t>QuerIA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F668D2C-83C2-322F-458F-0D22940A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4F8D3DB-E4CA-F04C-B682-3ECE465E9704}" type="slidenum">
              <a:rPr lang="es-ES_tradnl" sz="1000"/>
              <a:pPr>
                <a:spcAft>
                  <a:spcPts val="600"/>
                </a:spcAft>
              </a:pPr>
              <a:t>5</a:t>
            </a:fld>
            <a:endParaRPr lang="es-ES_tradnl" sz="1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97B206-9BEF-1FB4-21BD-F834324E6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084882"/>
              </p:ext>
            </p:extLst>
          </p:nvPr>
        </p:nvGraphicFramePr>
        <p:xfrm>
          <a:off x="1577905" y="2304497"/>
          <a:ext cx="9035666" cy="3917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6046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48969-783D-FB8E-0F82-B464A950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s-ES_tradnl" dirty="0"/>
              <a:t>Dificultad Personalizable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4C816-DE99-666A-28CA-B49542A89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063" y="2308402"/>
            <a:ext cx="4438036" cy="3908585"/>
          </a:xfrm>
        </p:spPr>
        <p:txBody>
          <a:bodyPr>
            <a:normAutofit/>
          </a:bodyPr>
          <a:lstStyle/>
          <a:p>
            <a:r>
              <a:rPr lang="es-ES_tradnl" sz="1900" dirty="0"/>
              <a:t>Integramos la </a:t>
            </a:r>
            <a:r>
              <a:rPr lang="es-ES_tradnl" sz="1900" b="1" dirty="0"/>
              <a:t>Taxonomía de Bloom</a:t>
            </a:r>
            <a:r>
              <a:rPr lang="es-ES_tradnl" sz="1900" dirty="0"/>
              <a:t> en los modelos de lenguaje mediante '</a:t>
            </a:r>
            <a:r>
              <a:rPr lang="es-ES_tradnl" sz="1900" b="1" i="1" dirty="0"/>
              <a:t>aprendizaje por contexto</a:t>
            </a:r>
            <a:r>
              <a:rPr lang="es-ES_tradnl" sz="1900" dirty="0"/>
              <a:t>’</a:t>
            </a:r>
            <a:br>
              <a:rPr lang="es-ES_tradnl" sz="1900" dirty="0"/>
            </a:br>
            <a:endParaRPr lang="es-ES_tradnl" sz="1900" dirty="0"/>
          </a:p>
          <a:p>
            <a:r>
              <a:rPr lang="es-ES_tradnl" sz="1900" b="1" dirty="0"/>
              <a:t>Proceso Cognitivo </a:t>
            </a:r>
            <a:r>
              <a:rPr lang="es-ES_tradnl" sz="1900" dirty="0"/>
              <a:t>(desde </a:t>
            </a:r>
            <a:r>
              <a:rPr lang="es-ES_tradnl" sz="1900" i="1" dirty="0"/>
              <a:t>recordar</a:t>
            </a:r>
            <a:r>
              <a:rPr lang="es-ES_tradnl" sz="1900" dirty="0"/>
              <a:t> hasta </a:t>
            </a:r>
            <a:r>
              <a:rPr lang="es-ES_tradnl" sz="1900" i="1" dirty="0"/>
              <a:t>crear</a:t>
            </a:r>
            <a:r>
              <a:rPr lang="es-ES_tradnl" sz="1900" dirty="0"/>
              <a:t>) , y del </a:t>
            </a:r>
            <a:r>
              <a:rPr lang="es-ES_tradnl" sz="1900" b="1" dirty="0"/>
              <a:t>Conocimiento </a:t>
            </a:r>
            <a:r>
              <a:rPr lang="es-ES_tradnl" sz="1900" dirty="0"/>
              <a:t>(</a:t>
            </a:r>
            <a:r>
              <a:rPr lang="es-ES_tradnl" sz="1900" i="1" dirty="0"/>
              <a:t>factuales</a:t>
            </a:r>
            <a:r>
              <a:rPr lang="es-ES_tradnl" sz="1900" dirty="0"/>
              <a:t>, </a:t>
            </a:r>
            <a:r>
              <a:rPr lang="es-ES_tradnl" sz="1900" i="1" dirty="0"/>
              <a:t>conceptuales</a:t>
            </a:r>
            <a:r>
              <a:rPr lang="es-ES_tradnl" sz="1900" dirty="0"/>
              <a:t>, </a:t>
            </a:r>
            <a:r>
              <a:rPr lang="es-ES_tradnl" sz="1900" i="1" dirty="0"/>
              <a:t>procedimentales</a:t>
            </a:r>
            <a:r>
              <a:rPr lang="es-ES_tradnl" sz="1900" dirty="0"/>
              <a:t> y </a:t>
            </a:r>
            <a:r>
              <a:rPr lang="es-ES_tradnl" sz="1900" i="1" dirty="0"/>
              <a:t>metacognitivos</a:t>
            </a:r>
            <a:r>
              <a:rPr lang="es-ES_tradnl" sz="1900" dirty="0"/>
              <a:t>).</a:t>
            </a:r>
            <a:br>
              <a:rPr lang="es-ES_tradnl" sz="1900" dirty="0"/>
            </a:br>
            <a:endParaRPr lang="es-ES_tradnl" sz="1900" dirty="0"/>
          </a:p>
          <a:p>
            <a:r>
              <a:rPr lang="es-ES_tradnl" sz="1900" b="1" dirty="0"/>
              <a:t>Personalización</a:t>
            </a:r>
            <a:r>
              <a:rPr lang="es-ES_tradnl" sz="1900" dirty="0"/>
              <a:t> de cuestionarios según el perfil cognitivo de cada estudiante.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8057E-262A-9432-FF0D-DE1B1026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sz="1000"/>
              <a:t>3/10/24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1A59D-3133-F038-BFDD-2FF96B57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sz="1000"/>
              <a:t>QuerIA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8816FA-5A5B-0FFF-0099-9375146D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4F8D3DB-E4CA-F04C-B682-3ECE465E9704}" type="slidenum">
              <a:rPr lang="es-ES_tradnl" sz="1000"/>
              <a:pPr>
                <a:spcAft>
                  <a:spcPts val="600"/>
                </a:spcAft>
              </a:pPr>
              <a:t>6</a:t>
            </a:fld>
            <a:endParaRPr lang="es-ES_tradnl" sz="1000"/>
          </a:p>
        </p:txBody>
      </p:sp>
      <p:pic>
        <p:nvPicPr>
          <p:cNvPr id="1030" name="Picture 6" descr="Rediseñando una actividad. Taxonomía de Bloom">
            <a:extLst>
              <a:ext uri="{FF2B5EF4-FFF2-40B4-BE49-F238E27FC236}">
                <a16:creationId xmlns:a16="http://schemas.microsoft.com/office/drawing/2014/main" id="{7B74EA33-4709-07B4-4C25-FFE32520EC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0" r="30480" b="15700"/>
          <a:stretch/>
        </p:blipFill>
        <p:spPr bwMode="auto">
          <a:xfrm>
            <a:off x="6624320" y="492759"/>
            <a:ext cx="5222240" cy="539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13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E57D9-8B9F-A9B0-0F40-13019F35C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43" y="418012"/>
            <a:ext cx="9543405" cy="1188720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Evaluación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8786-CB26-F1C0-8742-88F952C2B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2" y="2488915"/>
            <a:ext cx="6572250" cy="3320031"/>
          </a:xfrm>
        </p:spPr>
        <p:txBody>
          <a:bodyPr anchor="ctr">
            <a:normAutofit fontScale="92500"/>
          </a:bodyPr>
          <a:lstStyle/>
          <a:p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Utilizamos el </a:t>
            </a:r>
            <a:r>
              <a:rPr lang="es-ES_tradnl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modelo RASCH</a:t>
            </a:r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para analizar la adecuación de las preguntas generadas, asegurando que se ajustan correctamente a los distintos niveles de dificultad percibidos.</a:t>
            </a:r>
          </a:p>
          <a:p>
            <a:endParaRPr lang="es-ES_tradnl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Seleccionamos textos de diferentes complejidades y generamos </a:t>
            </a:r>
            <a:r>
              <a:rPr lang="es-ES_tradnl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preguntas abiertas</a:t>
            </a:r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 de </a:t>
            </a:r>
            <a:r>
              <a:rPr lang="es-ES_tradnl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opción múltiple</a:t>
            </a:r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para evaluar la precisión y pertinencia de nuestro sistema</a:t>
            </a:r>
          </a:p>
          <a:p>
            <a:endParaRPr lang="es-ES_tradnl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Realizamos encuestas con </a:t>
            </a:r>
            <a:r>
              <a:rPr lang="es-ES_tradnl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estudiantes</a:t>
            </a:r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 </a:t>
            </a:r>
            <a:r>
              <a:rPr lang="es-ES_tradnl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profesores</a:t>
            </a:r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recogiendo datos sobre la percepción de la dificultad y la utilidad de las preguntas</a:t>
            </a:r>
          </a:p>
          <a:p>
            <a:endParaRPr lang="es-ES_tradnl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0DA0344C-B9A3-5E6F-59EC-E55EB786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sz="1000"/>
              <a:t>3/10/24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DEA8CD-36CB-C61A-B0B2-933ECA54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sz="1000"/>
              <a:t>QuerIA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50129FC-71EF-3D79-06C4-20F75007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4F8D3DB-E4CA-F04C-B682-3ECE465E9704}" type="slidenum">
              <a:rPr lang="es-ES_tradnl" sz="1000"/>
              <a:pPr>
                <a:spcAft>
                  <a:spcPts val="600"/>
                </a:spcAft>
              </a:pPr>
              <a:t>7</a:t>
            </a:fld>
            <a:endParaRPr lang="es-ES_tradnl" sz="1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3309F-4957-B333-6344-B8168767B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686" y="2076695"/>
            <a:ext cx="4901293" cy="345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3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E57D9-8B9F-A9B0-0F40-13019F35C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43" y="418012"/>
            <a:ext cx="9543405" cy="1188720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8786-CB26-F1C0-8742-88F952C2B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2" y="2350122"/>
            <a:ext cx="6572250" cy="3320031"/>
          </a:xfrm>
        </p:spPr>
        <p:txBody>
          <a:bodyPr anchor="ctr">
            <a:normAutofit/>
          </a:bodyPr>
          <a:lstStyle/>
          <a:p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Los resultados muestran un alto grado de coincidencia entre la </a:t>
            </a:r>
            <a:r>
              <a:rPr lang="es-ES_tradnl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dificultad</a:t>
            </a:r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_tradnl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percibida</a:t>
            </a:r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 la </a:t>
            </a:r>
            <a:r>
              <a:rPr lang="es-ES_tradnl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intencionada</a:t>
            </a:r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con más del 80% de los encuestados confirmando que las preguntas reflejaban los niveles de dificultad esperados.</a:t>
            </a:r>
            <a:b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s-ES_tradnl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coincidencia varió notablemente entre niveles, siendo alta para las fáciles y difíciles, y moderada para las intermedias, posiblemente debido a la similitud en el uso del nivel cognitivo "</a:t>
            </a:r>
            <a:r>
              <a:rPr lang="es-ES_tradnl" sz="19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recordar</a:t>
            </a:r>
            <a:r>
              <a:rPr lang="es-ES_tradnl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 en los primeros dos casos.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0DA0344C-B9A3-5E6F-59EC-E55EB786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sz="1000" dirty="0"/>
              <a:t>3/10/24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DEA8CD-36CB-C61A-B0B2-933ECA54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sz="1000"/>
              <a:t>QuerIA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50129FC-71EF-3D79-06C4-20F75007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4F8D3DB-E4CA-F04C-B682-3ECE465E9704}" type="slidenum">
              <a:rPr lang="es-ES_tradnl" sz="1000"/>
              <a:pPr>
                <a:spcAft>
                  <a:spcPts val="600"/>
                </a:spcAft>
              </a:pPr>
              <a:t>8</a:t>
            </a:fld>
            <a:endParaRPr lang="es-ES_tradnl" sz="1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B69BAA-2B6A-62A7-4C45-0ED1FC7E2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019" y="2261506"/>
            <a:ext cx="4947714" cy="319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1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7D9E4-3463-6CDA-0FC8-C81D195D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3DCD2-8499-D70B-ABAA-3D627210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>
                <a:solidFill>
                  <a:schemeClr val="tx1">
                    <a:tint val="75000"/>
                  </a:schemeClr>
                </a:solidFill>
              </a:rPr>
              <a:t>3/10/24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39516-F2C6-6255-1998-0F3A739E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QuerIA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81D98-B90E-A867-19A4-2764CAC6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4F8D3DB-E4CA-F04C-B682-3ECE465E9704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66EC71-1ADE-FD71-3592-E9FFB77A2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407" y="2237440"/>
            <a:ext cx="6281057" cy="389599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F6E360-FC52-30DD-63E0-FDCCE2840BBF}"/>
              </a:ext>
            </a:extLst>
          </p:cNvPr>
          <p:cNvSpPr txBox="1"/>
          <p:nvPr/>
        </p:nvSpPr>
        <p:spPr>
          <a:xfrm>
            <a:off x="4369934" y="1227755"/>
            <a:ext cx="3541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>
                <a:hlinkClick r:id="rId3"/>
              </a:rPr>
              <a:t>https://cbadenes.github.io/queria</a:t>
            </a:r>
            <a:r>
              <a:rPr lang="es-ES_trad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083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3009</TotalTime>
  <Words>2203</Words>
  <Application>Microsoft Macintosh PowerPoint</Application>
  <PresentationFormat>Widescreen</PresentationFormat>
  <Paragraphs>197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Arima Madurai Thin</vt:lpstr>
      <vt:lpstr>Office Theme</vt:lpstr>
      <vt:lpstr>QuerIA  Automatización y Personalización de Cuestionarios</vt:lpstr>
      <vt:lpstr>Evaluación Educativa manual</vt:lpstr>
      <vt:lpstr>PowerPoint Presentation</vt:lpstr>
      <vt:lpstr>Recursos Existentes</vt:lpstr>
      <vt:lpstr>QuerIA</vt:lpstr>
      <vt:lpstr>Dificultad Personalizable</vt:lpstr>
      <vt:lpstr>Evaluación</vt:lpstr>
      <vt:lpstr>Resultados</vt:lpstr>
      <vt:lpstr>Demo</vt:lpstr>
      <vt:lpstr>Muestra de Interés</vt:lpstr>
      <vt:lpstr>Desafíos y Limitaciones</vt:lpstr>
      <vt:lpstr>Conclusiones e Impacto Futuro</vt:lpstr>
      <vt:lpstr>QuerIA  Automatización y Personalización de Cuestionarios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carlos.badenes@upm.es</dc:creator>
  <cp:lastModifiedBy>CARLOS BADENES OLMEDO</cp:lastModifiedBy>
  <cp:revision>15</cp:revision>
  <dcterms:created xsi:type="dcterms:W3CDTF">2024-09-10T10:41:06Z</dcterms:created>
  <dcterms:modified xsi:type="dcterms:W3CDTF">2024-09-12T12:50:10Z</dcterms:modified>
</cp:coreProperties>
</file>