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1" r:id="rId3"/>
    <p:sldId id="270" r:id="rId4"/>
    <p:sldId id="288" r:id="rId5"/>
    <p:sldId id="257" r:id="rId6"/>
    <p:sldId id="267" r:id="rId7"/>
    <p:sldId id="272" r:id="rId8"/>
    <p:sldId id="273" r:id="rId9"/>
    <p:sldId id="281" r:id="rId10"/>
    <p:sldId id="282" r:id="rId11"/>
    <p:sldId id="283" r:id="rId12"/>
    <p:sldId id="284" r:id="rId13"/>
    <p:sldId id="287" r:id="rId14"/>
    <p:sldId id="318" r:id="rId15"/>
    <p:sldId id="320" r:id="rId16"/>
    <p:sldId id="322" r:id="rId17"/>
    <p:sldId id="321" r:id="rId18"/>
    <p:sldId id="323" r:id="rId19"/>
    <p:sldId id="319" r:id="rId20"/>
    <p:sldId id="324" r:id="rId21"/>
    <p:sldId id="325" r:id="rId22"/>
    <p:sldId id="326" r:id="rId23"/>
    <p:sldId id="328" r:id="rId24"/>
    <p:sldId id="285" r:id="rId25"/>
    <p:sldId id="286" r:id="rId26"/>
    <p:sldId id="289" r:id="rId27"/>
    <p:sldId id="290" r:id="rId28"/>
    <p:sldId id="291" r:id="rId29"/>
    <p:sldId id="309" r:id="rId30"/>
    <p:sldId id="316" r:id="rId31"/>
    <p:sldId id="317" r:id="rId32"/>
    <p:sldId id="292" r:id="rId33"/>
    <p:sldId id="294" r:id="rId34"/>
    <p:sldId id="296" r:id="rId35"/>
    <p:sldId id="293" r:id="rId36"/>
    <p:sldId id="297" r:id="rId37"/>
    <p:sldId id="299" r:id="rId38"/>
    <p:sldId id="300" r:id="rId39"/>
    <p:sldId id="298" r:id="rId40"/>
    <p:sldId id="301" r:id="rId41"/>
    <p:sldId id="302" r:id="rId42"/>
    <p:sldId id="303" r:id="rId43"/>
    <p:sldId id="304" r:id="rId44"/>
    <p:sldId id="305" r:id="rId45"/>
    <p:sldId id="306" r:id="rId46"/>
    <p:sldId id="310" r:id="rId47"/>
    <p:sldId id="312" r:id="rId48"/>
    <p:sldId id="313" r:id="rId49"/>
    <p:sldId id="295" r:id="rId50"/>
    <p:sldId id="307" r:id="rId51"/>
    <p:sldId id="314" r:id="rId52"/>
    <p:sldId id="315" r:id="rId53"/>
    <p:sldId id="308" r:id="rId54"/>
    <p:sldId id="274" r:id="rId55"/>
    <p:sldId id="275" r:id="rId56"/>
    <p:sldId id="276" r:id="rId57"/>
    <p:sldId id="279" r:id="rId58"/>
    <p:sldId id="277" r:id="rId59"/>
    <p:sldId id="278" r:id="rId60"/>
    <p:sldId id="280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3" autoAdjust="0"/>
    <p:restoredTop sz="75830" autoAdjust="0"/>
  </p:normalViewPr>
  <p:slideViewPr>
    <p:cSldViewPr>
      <p:cViewPr varScale="1">
        <p:scale>
          <a:sx n="87" d="100"/>
          <a:sy n="87" d="100"/>
        </p:scale>
        <p:origin x="208" y="2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 security expert. At best I’m a security enthusiast.</a:t>
            </a:r>
            <a:r>
              <a:rPr lang="en-US" baseline="0" dirty="0"/>
              <a:t> </a:t>
            </a:r>
          </a:p>
          <a:p>
            <a:r>
              <a:rPr lang="en-US" baseline="0" dirty="0"/>
              <a:t>Validate any and all claims I make here. </a:t>
            </a:r>
          </a:p>
          <a:p>
            <a:r>
              <a:rPr lang="en-US" baseline="0" dirty="0"/>
              <a:t>Do your own research!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93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0203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1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4652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8934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253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2834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773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5729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</a:t>
            </a:r>
            <a:r>
              <a:rPr lang="en-US" baseline="0" dirty="0"/>
              <a:t> (good) excuse to not at least keep secrets in your </a:t>
            </a:r>
            <a:r>
              <a:rPr lang="en-US" baseline="0" dirty="0" err="1"/>
              <a:t>config</a:t>
            </a:r>
            <a:r>
              <a:rPr lang="en-US" baseline="0" dirty="0"/>
              <a:t> encrypted.</a:t>
            </a:r>
          </a:p>
          <a:p>
            <a:r>
              <a:rPr lang="en-US" baseline="0" dirty="0"/>
              <a:t>Teams typically don’t encrypt </a:t>
            </a:r>
            <a:r>
              <a:rPr lang="en-US" baseline="0" dirty="0" err="1"/>
              <a:t>configs</a:t>
            </a:r>
            <a:r>
              <a:rPr lang="en-US" baseline="0" dirty="0"/>
              <a:t> because they are either </a:t>
            </a:r>
            <a:r>
              <a:rPr lang="en-US" baseline="0" dirty="0" err="1"/>
              <a:t>uninformned</a:t>
            </a:r>
            <a:r>
              <a:rPr lang="en-US" baseline="0" dirty="0"/>
              <a:t> or lazy. Both are fixable!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2777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Vault!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57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Secrets are what we use</a:t>
            </a:r>
            <a:r>
              <a:rPr lang="en-US" baseline="0" dirty="0"/>
              <a:t> to get access from one system to another.</a:t>
            </a:r>
          </a:p>
          <a:p>
            <a:r>
              <a:rPr lang="en-US" baseline="0" dirty="0"/>
              <a:t>Lose control of a secret and you lose control of the data in the accessible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309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042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865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7832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private certificate to App Service as SSL certificate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0849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step to miss and the</a:t>
            </a:r>
            <a:r>
              <a:rPr lang="en-US" baseline="0" dirty="0"/>
              <a:t> world will be terrible when you do.</a:t>
            </a:r>
            <a:endParaRPr lang="en-US" dirty="0"/>
          </a:p>
          <a:p>
            <a:r>
              <a:rPr lang="en-US" dirty="0"/>
              <a:t>Give App Service permission to load certificate</a:t>
            </a:r>
          </a:p>
          <a:p>
            <a:pPr lvl="1"/>
            <a:r>
              <a:rPr lang="en-US" dirty="0"/>
              <a:t>This is not the case by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4349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systems to leave yourself as little </a:t>
            </a:r>
            <a:r>
              <a:rPr lang="en-US" dirty="0" err="1"/>
              <a:t>responsbility</a:t>
            </a:r>
            <a:r>
              <a:rPr lang="en-US" dirty="0"/>
              <a:t>/liability as possible. The less you know the less you can screw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298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</a:t>
            </a:r>
            <a:r>
              <a:rPr lang="en-US" baseline="0" dirty="0"/>
              <a:t> no! Clear text tokens and password. What if an attacker takes a copy of this file?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84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never do this again. There are proven options and it is our responsibility</a:t>
            </a:r>
            <a:r>
              <a:rPr lang="en-US" baseline="0" dirty="0"/>
              <a:t> to use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910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IT</a:t>
            </a:r>
            <a:r>
              <a:rPr lang="en-US" baseline="0" dirty="0"/>
              <a:t> should be securing the servers. But everything is </a:t>
            </a:r>
            <a:r>
              <a:rPr lang="en-US" baseline="0" dirty="0" err="1"/>
              <a:t>breachable</a:t>
            </a:r>
            <a:r>
              <a:rPr lang="en-US" baseline="0" dirty="0"/>
              <a:t>, we have to layer the security.</a:t>
            </a:r>
          </a:p>
          <a:p>
            <a:r>
              <a:rPr lang="en-US" baseline="0" dirty="0"/>
              <a:t>Server security is for naught if our software screws up and reveals its own secrets.</a:t>
            </a:r>
          </a:p>
          <a:p>
            <a:r>
              <a:rPr lang="en-US" baseline="0" dirty="0"/>
              <a:t>Script kiddie gains file system access and scans for typical juicy files like </a:t>
            </a:r>
            <a:r>
              <a:rPr lang="en-US" baseline="0" dirty="0" err="1"/>
              <a:t>web.config’s</a:t>
            </a:r>
            <a:r>
              <a:rPr lang="en-US" baseline="0" dirty="0"/>
              <a:t>? Don’t give them anything to play with!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8162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is hard.</a:t>
            </a:r>
          </a:p>
          <a:p>
            <a:r>
              <a:rPr lang="en-US" dirty="0"/>
              <a:t>It is extremely</a:t>
            </a:r>
            <a:r>
              <a:rPr lang="en-US" baseline="0" dirty="0"/>
              <a:t> easy to miss something.</a:t>
            </a:r>
          </a:p>
          <a:p>
            <a:r>
              <a:rPr lang="en-US" baseline="0" dirty="0"/>
              <a:t>If we build our system pessimistically with the hopes that no single failure will breach the entire system, we are far better off.</a:t>
            </a:r>
          </a:p>
          <a:p>
            <a:r>
              <a:rPr lang="en-US" baseline="0" dirty="0"/>
              <a:t>If you don’t need it, don’t store it.</a:t>
            </a:r>
          </a:p>
          <a:p>
            <a:r>
              <a:rPr lang="en-US" baseline="0" dirty="0"/>
              <a:t>If you need it, try not to store it anyways.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823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421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18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aseline="0" dirty="0"/>
              <a:t> Note that if you use containers, you have to set your </a:t>
            </a:r>
            <a:r>
              <a:rPr lang="en-US" baseline="0" dirty="0" err="1"/>
              <a:t>Web.config</a:t>
            </a:r>
            <a:r>
              <a:rPr lang="en-US" baseline="0" dirty="0"/>
              <a:t> to read keys from the specific container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39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 it Secret,</a:t>
            </a:r>
            <a:br>
              <a:rPr lang="en-US" dirty="0"/>
            </a:br>
            <a:r>
              <a:rPr lang="en-US" dirty="0"/>
              <a:t>Keep it Safe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Security Love Story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Someone is going to goof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It’s probably going to be you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Protect your system from you</a:t>
            </a:r>
          </a:p>
        </p:txBody>
      </p:sp>
    </p:spTree>
    <p:extLst>
      <p:ext uri="{BB962C8B-B14F-4D97-AF65-F5344CB8AC3E}">
        <p14:creationId xmlns:p14="http://schemas.microsoft.com/office/powerpoint/2010/main" val="2389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  <a:p>
            <a:r>
              <a:rPr lang="en-US" dirty="0"/>
              <a:t>Encrypted Settings DB</a:t>
            </a:r>
          </a:p>
          <a:p>
            <a:r>
              <a:rPr lang="en-US" dirty="0"/>
              <a:t>Azure </a:t>
            </a:r>
            <a:r>
              <a:rPr lang="en-US" dirty="0" err="1"/>
              <a:t>KeyVault</a:t>
            </a:r>
            <a:r>
              <a:rPr lang="en-US" dirty="0"/>
              <a:t> &amp; Azure AD Certificate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966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aspnet_regiis.exe</a:t>
            </a:r>
            <a:r>
              <a:rPr lang="en-US" dirty="0"/>
              <a:t> to encrypt specific sections of your </a:t>
            </a:r>
            <a:r>
              <a:rPr lang="en-US" dirty="0" err="1"/>
              <a:t>web.config</a:t>
            </a:r>
            <a:endParaRPr lang="en-US" dirty="0"/>
          </a:p>
          <a:p>
            <a:r>
              <a:rPr lang="en-US" dirty="0"/>
              <a:t>Can control which user has access to the decrypt key on the machine</a:t>
            </a:r>
          </a:p>
          <a:p>
            <a:r>
              <a:rPr lang="en-US" dirty="0"/>
              <a:t>Keys can be machine specific</a:t>
            </a:r>
          </a:p>
          <a:p>
            <a:pPr lvl="1"/>
            <a:r>
              <a:rPr lang="en-US" dirty="0"/>
              <a:t>Ok for single server scenarios</a:t>
            </a:r>
          </a:p>
          <a:p>
            <a:pPr lvl="1"/>
            <a:r>
              <a:rPr lang="en-US" dirty="0"/>
              <a:t>Every server will have a uniquely encrypted configuration file</a:t>
            </a:r>
          </a:p>
          <a:p>
            <a:r>
              <a:rPr lang="en-US" dirty="0"/>
              <a:t>Keys can be imported/exported to containers</a:t>
            </a:r>
          </a:p>
          <a:p>
            <a:pPr lvl="1"/>
            <a:r>
              <a:rPr lang="en-US" dirty="0"/>
              <a:t>Probably what you want for multi-server scenarios</a:t>
            </a:r>
          </a:p>
          <a:p>
            <a:pPr lvl="1"/>
            <a:r>
              <a:rPr lang="en-US" dirty="0"/>
              <a:t>Same key can be used across all machines this way</a:t>
            </a:r>
          </a:p>
          <a:p>
            <a:pPr lvl="1"/>
            <a:r>
              <a:rPr lang="en-US" dirty="0"/>
              <a:t>Allow single encrypted </a:t>
            </a:r>
            <a:r>
              <a:rPr lang="en-US" dirty="0" err="1"/>
              <a:t>config</a:t>
            </a:r>
            <a:r>
              <a:rPr lang="en-US" dirty="0"/>
              <a:t> to be placed on all machines</a:t>
            </a:r>
          </a:p>
        </p:txBody>
      </p:sp>
    </p:spTree>
    <p:extLst>
      <p:ext uri="{BB962C8B-B14F-4D97-AF65-F5344CB8AC3E}">
        <p14:creationId xmlns:p14="http://schemas.microsoft.com/office/powerpoint/2010/main" val="668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69710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$ </a:t>
            </a:r>
            <a:r>
              <a:rPr lang="en-US" dirty="0" err="1"/>
              <a:t>aspnet_regiis.exe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b="1" dirty="0"/>
              <a:t>"</a:t>
            </a:r>
            <a:r>
              <a:rPr lang="en-US" b="1" dirty="0" err="1"/>
              <a:t>connectionStrings</a:t>
            </a:r>
            <a:r>
              <a:rPr lang="en-US" b="1" dirty="0"/>
              <a:t>" -app "/</a:t>
            </a:r>
            <a:r>
              <a:rPr lang="en-US" b="1" dirty="0" err="1"/>
              <a:t>MyApplication</a:t>
            </a:r>
            <a:r>
              <a:rPr lang="en-US" b="1" dirty="0"/>
              <a:t> 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2413" y="2293304"/>
            <a:ext cx="10134598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&lt;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connectionStrings</a:t>
            </a:r>
            <a:r>
              <a:rPr lang="en-US" sz="2400" dirty="0"/>
              <a:t>&gt;</a:t>
            </a:r>
          </a:p>
          <a:p>
            <a:r>
              <a:rPr lang="en-US" sz="2400" dirty="0"/>
              <a:t>        &lt;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dirty="0"/>
              <a:t>="CCDB"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connectionString</a:t>
            </a:r>
            <a:r>
              <a:rPr lang="en-US" sz="2400" dirty="0"/>
              <a:t>="Server=db1;Database=</a:t>
            </a:r>
            <a:r>
              <a:rPr lang="en-US" sz="2400" dirty="0" err="1"/>
              <a:t>creditCards;User</a:t>
            </a:r>
            <a:r>
              <a:rPr lang="en-US" sz="2400" dirty="0"/>
              <a:t> Id=bob;</a:t>
            </a:r>
            <a:br>
              <a:rPr lang="en-US" sz="2400" dirty="0"/>
            </a:br>
            <a:r>
              <a:rPr lang="en-US" sz="2400" dirty="0"/>
              <a:t>Password=abc123!!@;"/&gt; </a:t>
            </a:r>
          </a:p>
          <a:p>
            <a:pPr lvl="0"/>
            <a:r>
              <a:rPr lang="en-US" sz="2400" dirty="0"/>
              <a:t>    &lt;/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connectionStrings</a:t>
            </a:r>
            <a:r>
              <a:rPr lang="en-US" sz="2400" dirty="0"/>
              <a:t>&gt;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2415" y="2356513"/>
            <a:ext cx="10363198" cy="453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connectionStrings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configProtectionProvider</a:t>
            </a:r>
            <a:r>
              <a:rPr lang="en-US" sz="2000" dirty="0"/>
              <a:t>="</a:t>
            </a:r>
            <a:r>
              <a:rPr lang="en-US" sz="2000" dirty="0" err="1"/>
              <a:t>RsaProtectedConfigurationP</a:t>
            </a:r>
            <a:r>
              <a:rPr lang="mr-IN" sz="2000" dirty="0"/>
              <a:t>…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EncryptedData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000" dirty="0"/>
              <a:t>="http://www.w3.org/2001/04/</a:t>
            </a:r>
            <a:r>
              <a:rPr lang="en-US" sz="2000" dirty="0" err="1"/>
              <a:t>xmlenc#Element</a:t>
            </a:r>
            <a:r>
              <a:rPr lang="en-US" sz="2000" dirty="0"/>
              <a:t>"  </a:t>
            </a:r>
            <a:r>
              <a:rPr lang="mr-IN" sz="2000" dirty="0"/>
              <a:t>…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EncryptionMethod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</a:t>
            </a:r>
            <a:r>
              <a:rPr lang="en-US" sz="2000" dirty="0"/>
              <a:t>="http://www.w3.org/2001/04/</a:t>
            </a:r>
            <a:r>
              <a:rPr lang="en-US" sz="2000" dirty="0" err="1"/>
              <a:t>xmlenc</a:t>
            </a:r>
            <a:r>
              <a:rPr lang="en-US" sz="2000" dirty="0"/>
              <a:t># </a:t>
            </a:r>
            <a:r>
              <a:rPr lang="mr-IN" sz="2000" dirty="0"/>
              <a:t>…</a:t>
            </a:r>
            <a:r>
              <a:rPr lang="en-US" sz="2000" dirty="0"/>
              <a:t> /&gt;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KeyInfo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xmlns</a:t>
            </a:r>
            <a:r>
              <a:rPr lang="en-US" sz="2000" dirty="0"/>
              <a:t>="http://www.w3.org/2000/09/</a:t>
            </a:r>
            <a:r>
              <a:rPr lang="en-US" sz="2000" dirty="0" err="1"/>
              <a:t>xmldsig</a:t>
            </a:r>
            <a:r>
              <a:rPr lang="en-US" sz="2000" dirty="0"/>
              <a:t>#"&gt;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EncryptedKey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xmlns</a:t>
            </a:r>
            <a:r>
              <a:rPr lang="en-US" sz="2000" dirty="0"/>
              <a:t>="http://www.w3.org/2001/04/</a:t>
            </a:r>
            <a:r>
              <a:rPr lang="en-US" sz="2000" dirty="0" err="1"/>
              <a:t>xmlenc</a:t>
            </a:r>
            <a:r>
              <a:rPr lang="en-US" sz="2000" dirty="0"/>
              <a:t>#"&gt;    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EncryptionMethod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</a:t>
            </a:r>
            <a:r>
              <a:rPr lang="en-US" sz="2000" dirty="0"/>
              <a:t>="http://www.w3.org/2001/04/</a:t>
            </a:r>
            <a:r>
              <a:rPr lang="en-US" sz="2000" dirty="0" err="1"/>
              <a:t>xmlenc</a:t>
            </a:r>
            <a:r>
              <a:rPr lang="en-US" sz="2000" dirty="0"/>
              <a:t>#... /&gt;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KeyInfo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xmlns</a:t>
            </a:r>
            <a:r>
              <a:rPr lang="en-US" sz="2000" dirty="0"/>
              <a:t>="http://www.w3.org/2000/09/</a:t>
            </a:r>
            <a:r>
              <a:rPr lang="en-US" sz="2000" dirty="0" err="1"/>
              <a:t>xmldsig</a:t>
            </a:r>
            <a:r>
              <a:rPr lang="en-US" sz="2000" dirty="0"/>
              <a:t>#"&gt;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KeyName</a:t>
            </a:r>
            <a:r>
              <a:rPr lang="en-US" sz="2000" dirty="0"/>
              <a:t>&gt;RSA Key 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KeyName</a:t>
            </a:r>
            <a:r>
              <a:rPr lang="en-US" sz="2000" dirty="0"/>
              <a:t>&gt;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KeyInfo</a:t>
            </a:r>
            <a:r>
              <a:rPr lang="en-US" sz="2000" dirty="0"/>
              <a:t>&gt;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CipherData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  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CipherValue</a:t>
            </a:r>
            <a:r>
              <a:rPr lang="en-US" sz="2000" dirty="0"/>
              <a:t>&gt;WcFEbDX8VyLfAsVK8g6hZVAl9OE7jKo= 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CipherValue</a:t>
            </a:r>
            <a:r>
              <a:rPr lang="en-US" sz="2000" dirty="0"/>
              <a:t>&gt;     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 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CipherData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EncryptedKey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KeyInfo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EncryptedData</a:t>
            </a:r>
            <a:r>
              <a:rPr lang="en-US" sz="2000" dirty="0"/>
              <a:t>&gt;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connectionStrings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368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can be machine specific</a:t>
            </a:r>
          </a:p>
          <a:p>
            <a:pPr lvl="1"/>
            <a:r>
              <a:rPr lang="en-US" dirty="0"/>
              <a:t>Ok for single server scenarios</a:t>
            </a:r>
          </a:p>
          <a:p>
            <a:pPr lvl="1"/>
            <a:r>
              <a:rPr lang="en-US" dirty="0"/>
              <a:t>Every server will have a uniquely encrypted configuration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4778374" y="2498726"/>
            <a:ext cx="2971800" cy="27432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3" y="3305968"/>
            <a:ext cx="885031" cy="885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906836"/>
            <a:ext cx="1119981" cy="11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4778374" y="2498726"/>
            <a:ext cx="2971800" cy="27432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608" y="3353194"/>
            <a:ext cx="1675609" cy="16756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96" y="3870326"/>
            <a:ext cx="885031" cy="8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979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408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56" y="5506575"/>
            <a:ext cx="780356" cy="780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35" y="5530056"/>
            <a:ext cx="780356" cy="780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863056"/>
            <a:ext cx="674688" cy="674688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2863056"/>
            <a:ext cx="673200" cy="6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863056"/>
            <a:ext cx="673200" cy="67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235" y="5530056"/>
            <a:ext cx="780356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-0.00347 L -0.26257 -0.3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77" y="-17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9 -0.02639 L 0.02162 -0.3405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-15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48 L 0.28757 -0.34745 " pathEditMode="relative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979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408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30" y="2898874"/>
            <a:ext cx="972344" cy="972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3090912"/>
            <a:ext cx="674688" cy="674688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68" y="2898874"/>
            <a:ext cx="972344" cy="972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440" y="3091656"/>
            <a:ext cx="673200" cy="67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640" y="2898874"/>
            <a:ext cx="972344" cy="972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12" y="3092400"/>
            <a:ext cx="67320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can be imported/exported to containers</a:t>
            </a:r>
          </a:p>
          <a:p>
            <a:pPr lvl="1"/>
            <a:r>
              <a:rPr lang="en-US" dirty="0"/>
              <a:t>Probably what you want for multi-server scenarios</a:t>
            </a:r>
          </a:p>
          <a:p>
            <a:pPr lvl="1"/>
            <a:r>
              <a:rPr lang="en-US" dirty="0"/>
              <a:t>Same key can be used across all machines this way</a:t>
            </a:r>
          </a:p>
          <a:p>
            <a:pPr lvl="1"/>
            <a:r>
              <a:rPr lang="en-US" dirty="0"/>
              <a:t>Allow single encrypted </a:t>
            </a:r>
            <a:r>
              <a:rPr lang="en-US" dirty="0" err="1"/>
              <a:t>config</a:t>
            </a:r>
            <a:r>
              <a:rPr lang="en-US" dirty="0"/>
              <a:t> to be placed on all machines</a:t>
            </a:r>
          </a:p>
        </p:txBody>
      </p:sp>
    </p:spTree>
    <p:extLst>
      <p:ext uri="{BB962C8B-B14F-4D97-AF65-F5344CB8AC3E}">
        <p14:creationId xmlns:p14="http://schemas.microsoft.com/office/powerpoint/2010/main" val="163955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08CF1-C718-4873-8B77-65BA47E79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7" y="609600"/>
            <a:ext cx="12188825" cy="3367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E71BA4-3FC1-4ED1-A369-505655E2E301}"/>
              </a:ext>
            </a:extLst>
          </p:cNvPr>
          <p:cNvSpPr txBox="1"/>
          <p:nvPr/>
        </p:nvSpPr>
        <p:spPr>
          <a:xfrm>
            <a:off x="1509073" y="4327469"/>
            <a:ext cx="870013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SOFTWARE HUMANS LOVE TO USE</a:t>
            </a:r>
          </a:p>
        </p:txBody>
      </p:sp>
    </p:spTree>
    <p:extLst>
      <p:ext uri="{BB962C8B-B14F-4D97-AF65-F5344CB8AC3E}">
        <p14:creationId xmlns:p14="http://schemas.microsoft.com/office/powerpoint/2010/main" val="2831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979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408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863056"/>
            <a:ext cx="674688" cy="674688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2863056"/>
            <a:ext cx="673200" cy="6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863056"/>
            <a:ext cx="673200" cy="6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979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408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863056"/>
            <a:ext cx="674688" cy="674688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973261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1" y="2863056"/>
            <a:ext cx="674688" cy="674688"/>
          </a:xfrm>
          <a:prstGeom prst="rect">
            <a:avLst/>
          </a:prstGeom>
        </p:spPr>
      </p:pic>
      <p:sp>
        <p:nvSpPr>
          <p:cNvPr id="12" name="Cube 11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863056"/>
            <a:ext cx="674688" cy="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979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408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863056"/>
            <a:ext cx="674688" cy="674688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973261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1" y="2863056"/>
            <a:ext cx="674688" cy="674688"/>
          </a:xfrm>
          <a:prstGeom prst="rect">
            <a:avLst/>
          </a:prstGeom>
        </p:spPr>
      </p:pic>
      <p:sp>
        <p:nvSpPr>
          <p:cNvPr id="12" name="Cube 11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863056"/>
            <a:ext cx="674688" cy="674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13" y="5334000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979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54086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Keys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2863056"/>
            <a:ext cx="674688" cy="674688"/>
          </a:xfrm>
          <a:prstGeom prst="rect">
            <a:avLst/>
          </a:prstGeom>
        </p:spPr>
      </p:pic>
      <p:sp>
        <p:nvSpPr>
          <p:cNvPr id="6" name="Cube 5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973261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61" y="2863056"/>
            <a:ext cx="674688" cy="674688"/>
          </a:xfrm>
          <a:prstGeom prst="rect">
            <a:avLst/>
          </a:prstGeom>
        </p:spPr>
      </p:pic>
      <p:sp>
        <p:nvSpPr>
          <p:cNvPr id="12" name="Cube 11"/>
          <p:cNvSpPr/>
          <p:nvPr/>
        </p:nvSpPr>
        <p:spPr>
          <a:xfrm>
            <a:off x="8761412" y="2438400"/>
            <a:ext cx="1676400" cy="1524000"/>
          </a:xfrm>
          <a:prstGeom prst="cub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863056"/>
            <a:ext cx="674688" cy="6746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630637" y="5334000"/>
            <a:ext cx="972000" cy="972000"/>
            <a:chOff x="5630637" y="5334000"/>
            <a:chExt cx="972000" cy="97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37" y="5334000"/>
              <a:ext cx="972000" cy="97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293" y="5530056"/>
              <a:ext cx="674688" cy="67468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630637" y="5381400"/>
            <a:ext cx="972000" cy="972000"/>
            <a:chOff x="5630637" y="5334000"/>
            <a:chExt cx="972000" cy="972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37" y="5334000"/>
              <a:ext cx="972000" cy="97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293" y="5530056"/>
              <a:ext cx="674688" cy="6746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631752" y="5381400"/>
            <a:ext cx="972000" cy="972000"/>
            <a:chOff x="5630637" y="5334000"/>
            <a:chExt cx="972000" cy="972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37" y="5334000"/>
              <a:ext cx="972000" cy="97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9293" y="5530056"/>
              <a:ext cx="674688" cy="674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84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68122E-17 -4.44444E-6 L -0.28314 -0.3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6" y="-17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9151E-6 4.44444E-6 L -0.00273 -0.35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17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3376E-6 4.44444E-6 L 0.27221 -0.35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10" y="-17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functionality in ASP.NET &amp; IIS</a:t>
            </a:r>
          </a:p>
          <a:p>
            <a:r>
              <a:rPr lang="en-US" dirty="0"/>
              <a:t>No in-app code changes</a:t>
            </a:r>
          </a:p>
          <a:p>
            <a:r>
              <a:rPr lang="en-US" dirty="0"/>
              <a:t>IT may already be familiar with the technique</a:t>
            </a:r>
          </a:p>
        </p:txBody>
      </p:sp>
    </p:spTree>
    <p:extLst>
      <p:ext uri="{BB962C8B-B14F-4D97-AF65-F5344CB8AC3E}">
        <p14:creationId xmlns:p14="http://schemas.microsoft.com/office/powerpoint/2010/main" val="9518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br>
              <a:rPr lang="en-US" dirty="0"/>
            </a:br>
            <a:r>
              <a:rPr lang="en-US" dirty="0"/>
              <a:t>Encrypted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Fiddly to deploy</a:t>
            </a:r>
          </a:p>
          <a:p>
            <a:r>
              <a:rPr lang="en-US" dirty="0"/>
              <a:t>Multi-server configurations are even trickier</a:t>
            </a:r>
          </a:p>
          <a:p>
            <a:pPr lvl="1"/>
            <a:r>
              <a:rPr lang="en-US" dirty="0"/>
              <a:t>Either  per server key which means encrypting on each server during deployment</a:t>
            </a:r>
          </a:p>
          <a:p>
            <a:pPr lvl="1"/>
            <a:r>
              <a:rPr lang="en-US" dirty="0"/>
              <a:t>Shared encryption key which means making sure key is available on each server</a:t>
            </a:r>
          </a:p>
          <a:p>
            <a:r>
              <a:rPr lang="en-US" dirty="0"/>
              <a:t>Have to be careful that IIS app user has access to key on each server</a:t>
            </a:r>
          </a:p>
          <a:p>
            <a:r>
              <a:rPr lang="en-US" dirty="0"/>
              <a:t>Secret changes require redeployment (same as unencrypted </a:t>
            </a:r>
            <a:r>
              <a:rPr lang="en-US" dirty="0" err="1"/>
              <a:t>web.config</a:t>
            </a:r>
            <a:r>
              <a:rPr lang="en-US" dirty="0"/>
              <a:t>)</a:t>
            </a:r>
          </a:p>
          <a:p>
            <a:r>
              <a:rPr lang="en-US" dirty="0"/>
              <a:t>May not work in Azure App Service Scenarios (?)</a:t>
            </a:r>
          </a:p>
        </p:txBody>
      </p:sp>
    </p:spTree>
    <p:extLst>
      <p:ext uri="{BB962C8B-B14F-4D97-AF65-F5344CB8AC3E}">
        <p14:creationId xmlns:p14="http://schemas.microsoft.com/office/powerpoint/2010/main" val="62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Settings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your secrets in a separately secured (and encrypted) DB</a:t>
            </a:r>
          </a:p>
          <a:p>
            <a:r>
              <a:rPr lang="en-US" dirty="0"/>
              <a:t>When your app needs a secret it authenticates and queries to the DB</a:t>
            </a:r>
          </a:p>
          <a:p>
            <a:r>
              <a:rPr lang="en-US" dirty="0"/>
              <a:t>Implementations will vary based on tech stack</a:t>
            </a:r>
          </a:p>
        </p:txBody>
      </p:sp>
    </p:spTree>
    <p:extLst>
      <p:ext uri="{BB962C8B-B14F-4D97-AF65-F5344CB8AC3E}">
        <p14:creationId xmlns:p14="http://schemas.microsoft.com/office/powerpoint/2010/main" val="21324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br>
              <a:rPr lang="en-US" dirty="0"/>
            </a:br>
            <a:r>
              <a:rPr lang="en-US" dirty="0"/>
              <a:t>Encrypted Settings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modifying and reading secrets can be centralized to a single DB and shared among apps in your company</a:t>
            </a:r>
          </a:p>
          <a:p>
            <a:r>
              <a:rPr lang="en-US" dirty="0"/>
              <a:t>IT can cut off specific apps from all secrets by cutting off the app’s user from the DB</a:t>
            </a:r>
          </a:p>
          <a:p>
            <a:r>
              <a:rPr lang="en-US" dirty="0"/>
              <a:t>Secrets can be changed in the DB without redeploying apps</a:t>
            </a:r>
          </a:p>
          <a:p>
            <a:r>
              <a:rPr lang="en-US" dirty="0"/>
              <a:t>Secrets aren’t living on the filesystems of every server you own</a:t>
            </a:r>
          </a:p>
        </p:txBody>
      </p:sp>
    </p:spTree>
    <p:extLst>
      <p:ext uri="{BB962C8B-B14F-4D97-AF65-F5344CB8AC3E}">
        <p14:creationId xmlns:p14="http://schemas.microsoft.com/office/powerpoint/2010/main" val="11447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br>
              <a:rPr lang="en-US" dirty="0"/>
            </a:br>
            <a:r>
              <a:rPr lang="en-US" dirty="0"/>
              <a:t>Encrypted Settings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secret to access the DB securely still needs to be handled</a:t>
            </a:r>
          </a:p>
          <a:p>
            <a:pPr lvl="1"/>
            <a:r>
              <a:rPr lang="en-US" dirty="0"/>
              <a:t>You’ll probably still need some </a:t>
            </a:r>
            <a:r>
              <a:rPr lang="en-US" dirty="0" err="1"/>
              <a:t>web.config</a:t>
            </a:r>
            <a:r>
              <a:rPr lang="en-US" dirty="0"/>
              <a:t> encryption steps</a:t>
            </a:r>
          </a:p>
          <a:p>
            <a:r>
              <a:rPr lang="en-US" dirty="0"/>
              <a:t>IT has to manage SQL logins for each app</a:t>
            </a:r>
          </a:p>
          <a:p>
            <a:r>
              <a:rPr lang="en-US" dirty="0"/>
              <a:t>Configuration/secret lookup system will have to be rewritten</a:t>
            </a:r>
          </a:p>
        </p:txBody>
      </p:sp>
    </p:spTree>
    <p:extLst>
      <p:ext uri="{BB962C8B-B14F-4D97-AF65-F5344CB8AC3E}">
        <p14:creationId xmlns:p14="http://schemas.microsoft.com/office/powerpoint/2010/main" val="3049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3451" y="3216634"/>
            <a:ext cx="46819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CUE HEROIC ORCHESTRAL MUSIC</a:t>
            </a:r>
          </a:p>
        </p:txBody>
      </p:sp>
    </p:spTree>
    <p:extLst>
      <p:ext uri="{BB962C8B-B14F-4D97-AF65-F5344CB8AC3E}">
        <p14:creationId xmlns:p14="http://schemas.microsoft.com/office/powerpoint/2010/main" val="4326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31E94-40ED-40E8-AAF3-48B763517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" y="533400"/>
            <a:ext cx="9829800" cy="4325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AED0D0-46CE-41FC-8E3E-2F42FE73FF8B}"/>
              </a:ext>
            </a:extLst>
          </p:cNvPr>
          <p:cNvSpPr txBox="1"/>
          <p:nvPr/>
        </p:nvSpPr>
        <p:spPr>
          <a:xfrm>
            <a:off x="4497821" y="5518868"/>
            <a:ext cx="31931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Obligatory LOTR Image</a:t>
            </a:r>
          </a:p>
        </p:txBody>
      </p:sp>
    </p:spTree>
    <p:extLst>
      <p:ext uri="{BB962C8B-B14F-4D97-AF65-F5344CB8AC3E}">
        <p14:creationId xmlns:p14="http://schemas.microsoft.com/office/powerpoint/2010/main" val="14593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788670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1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788670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0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 Storage &amp; Management</a:t>
            </a:r>
          </a:p>
          <a:p>
            <a:r>
              <a:rPr lang="en-US" dirty="0"/>
              <a:t>Certificate Storage &amp; Management</a:t>
            </a:r>
          </a:p>
          <a:p>
            <a:r>
              <a:rPr lang="en-US" dirty="0"/>
              <a:t>Encryption Key Storage &amp; Encryption Services</a:t>
            </a:r>
          </a:p>
          <a:p>
            <a:r>
              <a:rPr lang="en-US" dirty="0"/>
              <a:t>Azure AD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6611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Storage</a:t>
            </a:r>
            <a:br>
              <a:rPr lang="en-US" dirty="0"/>
            </a:br>
            <a:r>
              <a:rPr lang="en-US" dirty="0"/>
              <a:t>Azure Key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Secrets as strings (encrypted at rest)</a:t>
            </a:r>
          </a:p>
          <a:p>
            <a:r>
              <a:rPr lang="en-US" dirty="0"/>
              <a:t>Option of Hardware Key Modules ($1/month/active key)</a:t>
            </a:r>
          </a:p>
          <a:p>
            <a:r>
              <a:rPr lang="en-US" dirty="0"/>
              <a:t>Set effective date allowing for preconfigured secret roll overs</a:t>
            </a:r>
          </a:p>
        </p:txBody>
      </p:sp>
    </p:spTree>
    <p:extLst>
      <p:ext uri="{BB962C8B-B14F-4D97-AF65-F5344CB8AC3E}">
        <p14:creationId xmlns:p14="http://schemas.microsoft.com/office/powerpoint/2010/main" val="20723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Storage</a:t>
            </a:r>
            <a:br>
              <a:rPr lang="en-US" dirty="0"/>
            </a:br>
            <a:r>
              <a:rPr lang="en-US" dirty="0"/>
              <a:t>Azure Key Vault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85" y="1905000"/>
            <a:ext cx="5176455" cy="4267200"/>
          </a:xfrm>
        </p:spPr>
      </p:pic>
    </p:spTree>
    <p:extLst>
      <p:ext uri="{BB962C8B-B14F-4D97-AF65-F5344CB8AC3E}">
        <p14:creationId xmlns:p14="http://schemas.microsoft.com/office/powerpoint/2010/main" val="59664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Certificate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267200"/>
          </a:xfrm>
        </p:spPr>
        <p:txBody>
          <a:bodyPr/>
          <a:lstStyle/>
          <a:p>
            <a:r>
              <a:rPr lang="en-US" dirty="0"/>
              <a:t>Associate a certificate public-key as authentication credential for an app</a:t>
            </a:r>
          </a:p>
          <a:p>
            <a:r>
              <a:rPr lang="en-US" dirty="0"/>
              <a:t>App can gain </a:t>
            </a:r>
            <a:r>
              <a:rPr lang="en-US" dirty="0" err="1"/>
              <a:t>AccessTokens</a:t>
            </a:r>
            <a:r>
              <a:rPr lang="en-US" dirty="0"/>
              <a:t> to authorized Azure Services from AAD by presenting the private key of the registered certificate</a:t>
            </a:r>
          </a:p>
          <a:p>
            <a:r>
              <a:rPr lang="en-US" dirty="0"/>
              <a:t>Workflow will be familiar to people who have used SSH keys</a:t>
            </a:r>
          </a:p>
        </p:txBody>
      </p:sp>
    </p:spTree>
    <p:extLst>
      <p:ext uri="{BB962C8B-B14F-4D97-AF65-F5344CB8AC3E}">
        <p14:creationId xmlns:p14="http://schemas.microsoft.com/office/powerpoint/2010/main" val="8194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Gotchas</a:t>
            </a:r>
            <a:br>
              <a:rPr lang="en-US" dirty="0"/>
            </a:br>
            <a:r>
              <a:rPr lang="en-US" dirty="0"/>
              <a:t>Azure AD Certificate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PowerShell to configure (portal does not support)</a:t>
            </a:r>
          </a:p>
          <a:p>
            <a:pPr lvl="1"/>
            <a:r>
              <a:rPr lang="en-US" dirty="0"/>
              <a:t>Install Microsoft Azure </a:t>
            </a:r>
            <a:r>
              <a:rPr lang="en-US" dirty="0" err="1"/>
              <a:t>Powershell</a:t>
            </a:r>
            <a:r>
              <a:rPr lang="en-US" dirty="0"/>
              <a:t> package with Platform Installer</a:t>
            </a:r>
          </a:p>
          <a:p>
            <a:pPr lvl="1"/>
            <a:r>
              <a:rPr lang="en-US" dirty="0"/>
              <a:t>Login-</a:t>
            </a:r>
            <a:r>
              <a:rPr lang="en-US" dirty="0" err="1"/>
              <a:t>AzureRmAccount</a:t>
            </a:r>
            <a:endParaRPr lang="en-US" dirty="0"/>
          </a:p>
          <a:p>
            <a:pPr lvl="1"/>
            <a:r>
              <a:rPr lang="en-US" dirty="0"/>
              <a:t>New-</a:t>
            </a:r>
            <a:r>
              <a:rPr lang="en-US" dirty="0" err="1"/>
              <a:t>AzureRmADAppCredential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SelfSignedCertificate</a:t>
            </a:r>
            <a:r>
              <a:rPr lang="en-US" dirty="0"/>
              <a:t> creates a certificate that is often not usable in .NET apps</a:t>
            </a:r>
          </a:p>
          <a:p>
            <a:pPr lvl="1"/>
            <a:r>
              <a:rPr lang="en-US" dirty="0"/>
              <a:t>.NET framework doesn’t support new CNG key store</a:t>
            </a:r>
          </a:p>
          <a:p>
            <a:pPr lvl="1"/>
            <a:r>
              <a:rPr lang="en-US" dirty="0"/>
              <a:t>Use OpenSSL or other certificate provider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Certificate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68" y="1640692"/>
            <a:ext cx="6110288" cy="49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 Certificate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62" y="2597150"/>
            <a:ext cx="7505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Flow (talk to Slack API)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8614" y="51816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2894012" y="2286000"/>
            <a:ext cx="2514602" cy="0"/>
          </a:xfrm>
          <a:prstGeom prst="straightConnector1">
            <a:avLst/>
          </a:prstGeom>
          <a:ln w="952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4577" y="1528870"/>
            <a:ext cx="359583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registers </a:t>
            </a:r>
            <a:r>
              <a:rPr lang="en-US" sz="2400"/>
              <a:t>application &amp; adds </a:t>
            </a:r>
            <a:r>
              <a:rPr lang="en-US" sz="2400" dirty="0"/>
              <a:t>public key as credential</a:t>
            </a:r>
          </a:p>
        </p:txBody>
      </p:sp>
    </p:spTree>
    <p:extLst>
      <p:ext uri="{BB962C8B-B14F-4D97-AF65-F5344CB8AC3E}">
        <p14:creationId xmlns:p14="http://schemas.microsoft.com/office/powerpoint/2010/main" val="12983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9332" y="3126610"/>
            <a:ext cx="269016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8325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Flow (talk to Slack API)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8614" y="51816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2894012" y="2286000"/>
            <a:ext cx="2514602" cy="1733550"/>
          </a:xfrm>
          <a:prstGeom prst="straightConnector1">
            <a:avLst/>
          </a:prstGeom>
          <a:ln w="952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4576" y="1528870"/>
            <a:ext cx="3595836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grants Vault permissions to app identity</a:t>
            </a:r>
          </a:p>
        </p:txBody>
      </p:sp>
    </p:spTree>
    <p:extLst>
      <p:ext uri="{BB962C8B-B14F-4D97-AF65-F5344CB8AC3E}">
        <p14:creationId xmlns:p14="http://schemas.microsoft.com/office/powerpoint/2010/main" val="19622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Flow (talk to Slack API)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8614" y="51816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 flipH="1">
            <a:off x="2436813" y="2286000"/>
            <a:ext cx="457199" cy="1162050"/>
          </a:xfrm>
          <a:prstGeom prst="straightConnector1">
            <a:avLst/>
          </a:prstGeom>
          <a:ln w="952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4576" y="1528870"/>
            <a:ext cx="428163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installs Private key </a:t>
            </a:r>
            <a:r>
              <a:rPr lang="en-US" sz="2400"/>
              <a:t>to OS Cert </a:t>
            </a:r>
            <a:r>
              <a:rPr lang="en-US" sz="2400" dirty="0"/>
              <a:t>Store </a:t>
            </a:r>
            <a:r>
              <a:rPr lang="en-US" sz="2400"/>
              <a:t>and gives application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read access</a:t>
            </a:r>
          </a:p>
        </p:txBody>
      </p:sp>
    </p:spTree>
    <p:extLst>
      <p:ext uri="{BB962C8B-B14F-4D97-AF65-F5344CB8AC3E}">
        <p14:creationId xmlns:p14="http://schemas.microsoft.com/office/powerpoint/2010/main" val="5704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Flow (talk to Slack API)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8614" y="51816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3351212" y="2286000"/>
            <a:ext cx="2057402" cy="1733550"/>
          </a:xfrm>
          <a:prstGeom prst="straightConnector1">
            <a:avLst/>
          </a:prstGeom>
          <a:ln w="9525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8174" y="2003831"/>
            <a:ext cx="387093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App presents Private key and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requests access token for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Key Vault</a:t>
            </a:r>
          </a:p>
        </p:txBody>
      </p:sp>
    </p:spTree>
    <p:extLst>
      <p:ext uri="{BB962C8B-B14F-4D97-AF65-F5344CB8AC3E}">
        <p14:creationId xmlns:p14="http://schemas.microsoft.com/office/powerpoint/2010/main" val="154134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Flow (talk to Slack API)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8614" y="51816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351212" y="4019550"/>
            <a:ext cx="2057402" cy="0"/>
          </a:xfrm>
          <a:prstGeom prst="straightConnector1">
            <a:avLst/>
          </a:prstGeom>
          <a:ln w="9525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8174" y="2003831"/>
            <a:ext cx="4071436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App presents access token and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requests ‘</a:t>
            </a:r>
            <a:r>
              <a:rPr lang="en-US" sz="2400" dirty="0" err="1"/>
              <a:t>SlackApiToken</a:t>
            </a:r>
            <a:r>
              <a:rPr lang="en-US" sz="2400" dirty="0"/>
              <a:t>’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secret from the Vault</a:t>
            </a:r>
          </a:p>
        </p:txBody>
      </p:sp>
    </p:spTree>
    <p:extLst>
      <p:ext uri="{BB962C8B-B14F-4D97-AF65-F5344CB8AC3E}">
        <p14:creationId xmlns:p14="http://schemas.microsoft.com/office/powerpoint/2010/main" val="12268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Flow (talk to Slack API)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8614" y="51816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351212" y="4019550"/>
            <a:ext cx="2057402" cy="1733550"/>
          </a:xfrm>
          <a:prstGeom prst="straightConnector1">
            <a:avLst/>
          </a:prstGeom>
          <a:ln w="95250">
            <a:solidFill>
              <a:srgbClr val="FF0000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8174" y="2003831"/>
            <a:ext cx="408329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App presents ‘</a:t>
            </a:r>
            <a:r>
              <a:rPr lang="en-US" sz="2400" dirty="0" err="1"/>
              <a:t>SlackApiToken</a:t>
            </a:r>
            <a:r>
              <a:rPr lang="en-US" sz="2400" dirty="0"/>
              <a:t>’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Slack API and does amazing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bot things that save everyone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time and money!</a:t>
            </a:r>
          </a:p>
        </p:txBody>
      </p:sp>
    </p:spTree>
    <p:extLst>
      <p:ext uri="{BB962C8B-B14F-4D97-AF65-F5344CB8AC3E}">
        <p14:creationId xmlns:p14="http://schemas.microsoft.com/office/powerpoint/2010/main" val="17221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Flow (talk to Slack API)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08614" y="51816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Slack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10" name="Straight Arrow Connector 9"/>
          <p:cNvCxnSpPr>
            <a:stCxn id="4" idx="2"/>
            <a:endCxn id="6" idx="1"/>
          </p:cNvCxnSpPr>
          <p:nvPr/>
        </p:nvCxnSpPr>
        <p:spPr>
          <a:xfrm>
            <a:off x="2436813" y="4591050"/>
            <a:ext cx="2971801" cy="116205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351212" y="4019550"/>
            <a:ext cx="2057402" cy="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8" idx="1"/>
          </p:cNvCxnSpPr>
          <p:nvPr/>
        </p:nvCxnSpPr>
        <p:spPr>
          <a:xfrm flipV="1">
            <a:off x="2436813" y="2286000"/>
            <a:ext cx="2971801" cy="116205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0412" y="3142387"/>
            <a:ext cx="3262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can control access at any portion of the secret sharing process without having to deal with the app itself.</a:t>
            </a:r>
          </a:p>
        </p:txBody>
      </p:sp>
      <p:cxnSp>
        <p:nvCxnSpPr>
          <p:cNvPr id="19" name="Straight Arrow Connector 18"/>
          <p:cNvCxnSpPr>
            <a:stCxn id="17" idx="1"/>
            <a:endCxn id="8" idx="3"/>
          </p:cNvCxnSpPr>
          <p:nvPr/>
        </p:nvCxnSpPr>
        <p:spPr>
          <a:xfrm flipH="1" flipV="1">
            <a:off x="6780212" y="2286000"/>
            <a:ext cx="1600200" cy="173355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6" idx="3"/>
          </p:cNvCxnSpPr>
          <p:nvPr/>
        </p:nvCxnSpPr>
        <p:spPr>
          <a:xfrm flipH="1">
            <a:off x="6780212" y="4019550"/>
            <a:ext cx="1600200" cy="173355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1"/>
            <a:endCxn id="5" idx="3"/>
          </p:cNvCxnSpPr>
          <p:nvPr/>
        </p:nvCxnSpPr>
        <p:spPr>
          <a:xfrm flipH="1">
            <a:off x="6780212" y="4019550"/>
            <a:ext cx="1600200" cy="0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2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Any Azure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Vault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351212" y="4019550"/>
            <a:ext cx="2057402" cy="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8" idx="1"/>
          </p:cNvCxnSpPr>
          <p:nvPr/>
        </p:nvCxnSpPr>
        <p:spPr>
          <a:xfrm flipV="1">
            <a:off x="2436813" y="2286000"/>
            <a:ext cx="2971801" cy="116205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Any Azure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351212" y="4019550"/>
            <a:ext cx="2057402" cy="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8" idx="1"/>
          </p:cNvCxnSpPr>
          <p:nvPr/>
        </p:nvCxnSpPr>
        <p:spPr>
          <a:xfrm flipV="1">
            <a:off x="2436813" y="2286000"/>
            <a:ext cx="2971801" cy="116205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Any Azure Service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2414" y="3448050"/>
            <a:ext cx="18287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8614" y="344805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App Services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08614" y="1714500"/>
            <a:ext cx="1371598" cy="1143000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AD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351212" y="4019550"/>
            <a:ext cx="2057402" cy="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8" idx="1"/>
          </p:cNvCxnSpPr>
          <p:nvPr/>
        </p:nvCxnSpPr>
        <p:spPr>
          <a:xfrm flipV="1">
            <a:off x="2436813" y="2286000"/>
            <a:ext cx="2971801" cy="1162050"/>
          </a:xfrm>
          <a:prstGeom prst="straightConnector1">
            <a:avLst/>
          </a:prstGeom>
          <a:ln w="95250">
            <a:solidFill>
              <a:schemeClr val="accent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Configuration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Secrets Library</a:t>
            </a:r>
          </a:p>
          <a:p>
            <a:r>
              <a:rPr lang="en-US" dirty="0" err="1"/>
              <a:t>KeyVault</a:t>
            </a:r>
            <a:r>
              <a:rPr lang="en-US" dirty="0"/>
              <a:t> Provider</a:t>
            </a:r>
          </a:p>
        </p:txBody>
      </p:sp>
    </p:spTree>
    <p:extLst>
      <p:ext uri="{BB962C8B-B14F-4D97-AF65-F5344CB8AC3E}">
        <p14:creationId xmlns:p14="http://schemas.microsoft.com/office/powerpoint/2010/main" val="174379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secret?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Anything that gives you the creepy crawlies thinking about sending by email</a:t>
            </a:r>
          </a:p>
          <a:p>
            <a:pPr lvl="1"/>
            <a:r>
              <a:rPr lang="en-US" sz="3200" dirty="0"/>
              <a:t>Connection Strings</a:t>
            </a:r>
          </a:p>
          <a:p>
            <a:pPr lvl="1"/>
            <a:r>
              <a:rPr lang="en-US" sz="3200" dirty="0"/>
              <a:t>User credentials</a:t>
            </a:r>
          </a:p>
          <a:p>
            <a:pPr lvl="1"/>
            <a:r>
              <a:rPr lang="en-US" sz="3200" dirty="0"/>
              <a:t>API Access Keys</a:t>
            </a:r>
          </a:p>
          <a:p>
            <a:pPr lvl="1"/>
            <a:r>
              <a:rPr lang="en-US" sz="3200" dirty="0"/>
              <a:t>Keys to the Castle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075333-B527-E949-962A-6191C9D4E134}"/>
              </a:ext>
            </a:extLst>
          </p:cNvPr>
          <p:cNvSpPr txBox="1"/>
          <p:nvPr/>
        </p:nvSpPr>
        <p:spPr>
          <a:xfrm>
            <a:off x="4494212" y="3048000"/>
            <a:ext cx="319658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8561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r>
              <a:rPr lang="en-US" dirty="0"/>
              <a:t>Azure </a:t>
            </a:r>
            <a:r>
              <a:rPr lang="en-US" dirty="0" err="1"/>
              <a:t>KeyVault</a:t>
            </a:r>
            <a:r>
              <a:rPr lang="en-US" dirty="0"/>
              <a:t> &amp; Certificate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IT total control of secrets</a:t>
            </a:r>
          </a:p>
          <a:p>
            <a:r>
              <a:rPr lang="en-US" dirty="0"/>
              <a:t>No development secrets to accidentally check in</a:t>
            </a:r>
          </a:p>
          <a:p>
            <a:r>
              <a:rPr lang="en-US" dirty="0"/>
              <a:t>Can use configuration to access other Azure Services</a:t>
            </a:r>
          </a:p>
          <a:p>
            <a:r>
              <a:rPr lang="en-US" dirty="0"/>
              <a:t>Let MS do 90% of the security work for you</a:t>
            </a:r>
          </a:p>
          <a:p>
            <a:r>
              <a:rPr lang="en-US" dirty="0"/>
              <a:t>Impress your security auditors!</a:t>
            </a:r>
          </a:p>
        </p:txBody>
      </p:sp>
    </p:spTree>
    <p:extLst>
      <p:ext uri="{BB962C8B-B14F-4D97-AF65-F5344CB8AC3E}">
        <p14:creationId xmlns:p14="http://schemas.microsoft.com/office/powerpoint/2010/main" val="1403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</a:t>
            </a:r>
            <a:br>
              <a:rPr lang="en-US" dirty="0"/>
            </a:br>
            <a:r>
              <a:rPr lang="en-US" dirty="0"/>
              <a:t>Azure </a:t>
            </a:r>
            <a:r>
              <a:rPr lang="en-US" dirty="0" err="1"/>
              <a:t>KeyVault</a:t>
            </a:r>
            <a:r>
              <a:rPr lang="en-US" dirty="0"/>
              <a:t> &amp; Certificate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 of </a:t>
            </a:r>
            <a:r>
              <a:rPr lang="en-US" dirty="0" err="1"/>
              <a:t>config</a:t>
            </a:r>
            <a:r>
              <a:rPr lang="en-US" dirty="0"/>
              <a:t> system in older apps</a:t>
            </a:r>
          </a:p>
          <a:p>
            <a:r>
              <a:rPr lang="en-US" dirty="0"/>
              <a:t>Fiddly initial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hard</a:t>
            </a:r>
          </a:p>
          <a:p>
            <a:r>
              <a:rPr lang="en-US" dirty="0"/>
              <a:t>Build system in security layers</a:t>
            </a:r>
          </a:p>
          <a:p>
            <a:r>
              <a:rPr lang="en-US" dirty="0"/>
              <a:t>Leave options for IT/Operations to retain control &amp; revoke access</a:t>
            </a:r>
          </a:p>
          <a:p>
            <a:r>
              <a:rPr lang="en-US" dirty="0"/>
              <a:t>Build your systems to leave yourself as little responsibility/liability as possible. The less you know the less you can screw up.</a:t>
            </a:r>
          </a:p>
        </p:txBody>
      </p:sp>
    </p:spTree>
    <p:extLst>
      <p:ext uri="{BB962C8B-B14F-4D97-AF65-F5344CB8AC3E}">
        <p14:creationId xmlns:p14="http://schemas.microsoft.com/office/powerpoint/2010/main" val="74879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596900"/>
            <a:ext cx="76200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2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7853" y="3126610"/>
            <a:ext cx="85311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47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338" y="3126610"/>
            <a:ext cx="457214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But wait! 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16075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</a:t>
            </a:r>
            <a:r>
              <a:rPr lang="en-US" dirty="0" err="1"/>
              <a:t>SecureString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372598" cy="4267200"/>
          </a:xfrm>
        </p:spPr>
        <p:txBody>
          <a:bodyPr/>
          <a:lstStyle/>
          <a:p>
            <a:r>
              <a:rPr lang="en-US" dirty="0"/>
              <a:t>Use strong types to say “Hey, this is important and a security concern”</a:t>
            </a:r>
          </a:p>
          <a:p>
            <a:r>
              <a:rPr lang="en-US" dirty="0"/>
              <a:t>Remove the risk of accidentally writing secrets to logs</a:t>
            </a:r>
          </a:p>
          <a:p>
            <a:r>
              <a:rPr lang="en-US" dirty="0"/>
              <a:t>Many MS libraries accept </a:t>
            </a:r>
            <a:r>
              <a:rPr lang="en-US" dirty="0" err="1"/>
              <a:t>SecureString</a:t>
            </a:r>
            <a:r>
              <a:rPr lang="en-US" dirty="0"/>
              <a:t> for credentials</a:t>
            </a:r>
          </a:p>
          <a:p>
            <a:r>
              <a:rPr lang="en-US" dirty="0"/>
              <a:t>(Slightly) reduce attack surface if attacker can get application memory dump</a:t>
            </a:r>
          </a:p>
        </p:txBody>
      </p:sp>
    </p:spTree>
    <p:extLst>
      <p:ext uri="{BB962C8B-B14F-4D97-AF65-F5344CB8AC3E}">
        <p14:creationId xmlns:p14="http://schemas.microsoft.com/office/powerpoint/2010/main" val="11017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</a:t>
            </a:r>
            <a:r>
              <a:rPr lang="en-US" dirty="0" err="1"/>
              <a:t>Keybase.io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677398" cy="4267200"/>
          </a:xfrm>
        </p:spPr>
        <p:txBody>
          <a:bodyPr/>
          <a:lstStyle/>
          <a:p>
            <a:r>
              <a:rPr lang="en-US" dirty="0"/>
              <a:t>Use this to securely receive secrets if necessary</a:t>
            </a:r>
          </a:p>
          <a:p>
            <a:pPr lvl="1"/>
            <a:r>
              <a:rPr lang="en-US" dirty="0"/>
              <a:t>Never let a client email a clear text password again</a:t>
            </a:r>
          </a:p>
          <a:p>
            <a:r>
              <a:rPr lang="en-US" dirty="0"/>
              <a:t>Free!</a:t>
            </a:r>
          </a:p>
          <a:p>
            <a:r>
              <a:rPr lang="en-US" dirty="0"/>
              <a:t>Easy method for users to GPG encrypt messages that only you can read</a:t>
            </a:r>
          </a:p>
        </p:txBody>
      </p:sp>
    </p:spTree>
    <p:extLst>
      <p:ext uri="{BB962C8B-B14F-4D97-AF65-F5344CB8AC3E}">
        <p14:creationId xmlns:p14="http://schemas.microsoft.com/office/powerpoint/2010/main" val="9003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section: Password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677398" cy="4267200"/>
          </a:xfrm>
        </p:spPr>
        <p:txBody>
          <a:bodyPr/>
          <a:lstStyle/>
          <a:p>
            <a:r>
              <a:rPr lang="en-US" dirty="0"/>
              <a:t>Stop remembering passwords</a:t>
            </a:r>
          </a:p>
          <a:p>
            <a:r>
              <a:rPr lang="en-US" dirty="0"/>
              <a:t>Stop putting passwords in One Note</a:t>
            </a:r>
          </a:p>
          <a:p>
            <a:r>
              <a:rPr lang="en-US" dirty="0"/>
              <a:t>Use a manager system that uses </a:t>
            </a:r>
            <a:r>
              <a:rPr lang="en-US" dirty="0" err="1"/>
              <a:t>syncable</a:t>
            </a:r>
            <a:r>
              <a:rPr lang="en-US" dirty="0"/>
              <a:t> encrypted files for team access</a:t>
            </a:r>
          </a:p>
          <a:p>
            <a:pPr lvl="1"/>
            <a:r>
              <a:rPr lang="en-US" dirty="0" err="1"/>
              <a:t>Keepass</a:t>
            </a:r>
            <a:r>
              <a:rPr lang="en-US" dirty="0"/>
              <a:t> is popular for this</a:t>
            </a:r>
          </a:p>
        </p:txBody>
      </p:sp>
    </p:spTree>
    <p:extLst>
      <p:ext uri="{BB962C8B-B14F-4D97-AF65-F5344CB8AC3E}">
        <p14:creationId xmlns:p14="http://schemas.microsoft.com/office/powerpoint/2010/main" val="2001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your </a:t>
            </a:r>
            <a:r>
              <a:rPr lang="en-US" dirty="0" err="1"/>
              <a:t>web.config</a:t>
            </a:r>
            <a:r>
              <a:rPr lang="en-US" dirty="0"/>
              <a:t> look like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666410" cy="4267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configuration</a:t>
            </a:r>
            <a:r>
              <a:rPr lang="en-US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connectionStrings</a:t>
            </a:r>
            <a:r>
              <a:rPr lang="en-US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   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/>
              <a:t>="CCDB"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connectionString</a:t>
            </a:r>
            <a:r>
              <a:rPr lang="en-US" dirty="0"/>
              <a:t>="Server=db1;Database=</a:t>
            </a:r>
            <a:r>
              <a:rPr lang="en-US" dirty="0" err="1"/>
              <a:t>creditCards;User</a:t>
            </a:r>
            <a:r>
              <a:rPr lang="en-US" dirty="0"/>
              <a:t> Id=bob;</a:t>
            </a:r>
            <a:br>
              <a:rPr lang="en-US" dirty="0"/>
            </a:br>
            <a:r>
              <a:rPr lang="en-US" dirty="0"/>
              <a:t>Password=abc123!!@;"/&gt;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&lt;/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connectionStrings</a:t>
            </a:r>
            <a:r>
              <a:rPr lang="en-US" dirty="0"/>
              <a:t>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&lt;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appsettings</a:t>
            </a:r>
            <a:r>
              <a:rPr lang="en-US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   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dirty="0"/>
              <a:t>="</a:t>
            </a:r>
            <a:r>
              <a:rPr lang="en-US" dirty="0" err="1"/>
              <a:t>SlackToken</a:t>
            </a:r>
            <a:r>
              <a:rPr lang="en-US" dirty="0"/>
              <a:t>"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="ksiji83dcjs0234027fdj02"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   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key</a:t>
            </a:r>
            <a:r>
              <a:rPr lang="en-US" dirty="0"/>
              <a:t>="</a:t>
            </a:r>
            <a:r>
              <a:rPr lang="en-US" dirty="0" err="1"/>
              <a:t>AADToken</a:t>
            </a:r>
            <a:r>
              <a:rPr lang="en-US" dirty="0"/>
              <a:t>"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dirty="0"/>
              <a:t>="39d83j3js0aq2l39edhf8403" /&gt;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&lt;/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appsettings</a:t>
            </a:r>
            <a:r>
              <a:rPr lang="en-US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&lt;/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configuration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7853" y="3126610"/>
            <a:ext cx="853119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FIN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8355" y="4023360"/>
            <a:ext cx="25721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(for reals this time)</a:t>
            </a:r>
          </a:p>
        </p:txBody>
      </p:sp>
    </p:spTree>
    <p:extLst>
      <p:ext uri="{BB962C8B-B14F-4D97-AF65-F5344CB8AC3E}">
        <p14:creationId xmlns:p14="http://schemas.microsoft.com/office/powerpoint/2010/main" val="793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</a:t>
            </a:r>
            <a:r>
              <a:rPr lang="en-US" dirty="0" err="1"/>
              <a:t>app.settings</a:t>
            </a:r>
            <a:r>
              <a:rPr lang="en-US" dirty="0"/>
              <a:t> like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666410" cy="4267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ccdb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/>
              <a:t>: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"conn" 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"Server=db1;Database=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creditCards;User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Id=bob;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Password=abc123!!@; 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slackToken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"ksiji83dcjs0234027fdj02"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aadToken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"39d83j3js0aq2l39edhf8403"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6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 IT should secure the server!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breaches don’t care about your hardened server</a:t>
            </a:r>
          </a:p>
          <a:p>
            <a:pPr lvl="1"/>
            <a:r>
              <a:rPr lang="en-US" dirty="0"/>
              <a:t>ASP.NET Security Advisory 2416728</a:t>
            </a:r>
          </a:p>
          <a:p>
            <a:pPr lvl="1"/>
            <a:r>
              <a:rPr lang="en-US" dirty="0"/>
              <a:t>Bad download implementations</a:t>
            </a:r>
          </a:p>
          <a:p>
            <a:pPr lvl="1"/>
            <a:r>
              <a:rPr lang="en-US" dirty="0"/>
              <a:t>Commit secrets to source control</a:t>
            </a:r>
          </a:p>
          <a:p>
            <a:r>
              <a:rPr lang="en-US" dirty="0"/>
              <a:t>If someone breaches the server’s file system, don’t give them access to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5416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1372</TotalTime>
  <Words>2027</Words>
  <Application>Microsoft Macintosh PowerPoint</Application>
  <PresentationFormat>Custom</PresentationFormat>
  <Paragraphs>302</Paragraphs>
  <Slides>60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Consolas</vt:lpstr>
      <vt:lpstr>Corbel</vt:lpstr>
      <vt:lpstr>Mangal</vt:lpstr>
      <vt:lpstr>Chalkboard 16x9</vt:lpstr>
      <vt:lpstr>Keep it Secret, Keep it Safe</vt:lpstr>
      <vt:lpstr>PowerPoint Presentation</vt:lpstr>
      <vt:lpstr>PowerPoint Presentation</vt:lpstr>
      <vt:lpstr>PowerPoint Presentation</vt:lpstr>
      <vt:lpstr>What’s in a secret?</vt:lpstr>
      <vt:lpstr>Does your web.config look like this?</vt:lpstr>
      <vt:lpstr>Or app.settings like this?</vt:lpstr>
      <vt:lpstr>PowerPoint Presentation</vt:lpstr>
      <vt:lpstr>Who cares? IT should secure the server!</vt:lpstr>
      <vt:lpstr>Rules of Security</vt:lpstr>
      <vt:lpstr>What can we do?</vt:lpstr>
      <vt:lpstr>Encrypted web.config</vt:lpstr>
      <vt:lpstr>Encrypted web.config</vt:lpstr>
      <vt:lpstr>Machine Keys Encrypted web.config</vt:lpstr>
      <vt:lpstr>Machine Keys Encrypted web.config</vt:lpstr>
      <vt:lpstr>Machine Keys Encrypted web.config</vt:lpstr>
      <vt:lpstr>Machine Keys Encrypted web.config</vt:lpstr>
      <vt:lpstr>Machine Keys Encrypted web.config</vt:lpstr>
      <vt:lpstr>Imported Keys Encrypted web.config</vt:lpstr>
      <vt:lpstr>Imported Keys Encrypted web.config</vt:lpstr>
      <vt:lpstr>Imported Keys Encrypted web.config</vt:lpstr>
      <vt:lpstr>Imported Keys Encrypted web.config</vt:lpstr>
      <vt:lpstr>Imported Keys Encrypted web.config</vt:lpstr>
      <vt:lpstr>Advantages Encrypted web.config</vt:lpstr>
      <vt:lpstr>Disadvantages Encrypted web.config</vt:lpstr>
      <vt:lpstr>Encrypted Settings DB</vt:lpstr>
      <vt:lpstr>Advantages Encrypted Settings Database</vt:lpstr>
      <vt:lpstr>Disadvantages Encrypted Settings Database</vt:lpstr>
      <vt:lpstr>PowerPoint Presentation</vt:lpstr>
      <vt:lpstr>PowerPoint Presentation</vt:lpstr>
      <vt:lpstr>PowerPoint Presentation</vt:lpstr>
      <vt:lpstr>Azure Key Vault</vt:lpstr>
      <vt:lpstr>Key Storage Azure Key Vault</vt:lpstr>
      <vt:lpstr>Key Storage Azure Key Vault</vt:lpstr>
      <vt:lpstr>Azure AD Certificate Authentication</vt:lpstr>
      <vt:lpstr>Gotchas Azure AD Certificate Authentication</vt:lpstr>
      <vt:lpstr>Azure App Service Certificate Access</vt:lpstr>
      <vt:lpstr>Azure App Service Certificate Access</vt:lpstr>
      <vt:lpstr>Key Flow (talk to Slack API)</vt:lpstr>
      <vt:lpstr>Key Flow (talk to Slack API)</vt:lpstr>
      <vt:lpstr>Key Flow (talk to Slack API)</vt:lpstr>
      <vt:lpstr>Key Flow (talk to Slack API)</vt:lpstr>
      <vt:lpstr>Key Flow (talk to Slack API)</vt:lpstr>
      <vt:lpstr>Key Flow (talk to Slack API)</vt:lpstr>
      <vt:lpstr>Key Flow (talk to Slack API)</vt:lpstr>
      <vt:lpstr>Secure Any Azure Service</vt:lpstr>
      <vt:lpstr>Secure Any Azure Service</vt:lpstr>
      <vt:lpstr>Secure Any Azure Service</vt:lpstr>
      <vt:lpstr>ASP.NET Core Configuration Builder</vt:lpstr>
      <vt:lpstr>PowerPoint Presentation</vt:lpstr>
      <vt:lpstr>Advantages Azure KeyVault &amp; Certificate Authentication</vt:lpstr>
      <vt:lpstr>Disadvantages Azure KeyVault &amp; Certificate Authentication</vt:lpstr>
      <vt:lpstr>Take Aways</vt:lpstr>
      <vt:lpstr>PowerPoint Presentation</vt:lpstr>
      <vt:lpstr>PowerPoint Presentation</vt:lpstr>
      <vt:lpstr>PowerPoint Presentation</vt:lpstr>
      <vt:lpstr>Bonus section: SecureString</vt:lpstr>
      <vt:lpstr>Bonus section: Keybase.io</vt:lpstr>
      <vt:lpstr>Bonus section: Password Managers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it Secret, Keep it Safe</dc:title>
  <dc:creator>Curtis Badke</dc:creator>
  <cp:lastModifiedBy>Curtis Badke</cp:lastModifiedBy>
  <cp:revision>47</cp:revision>
  <dcterms:created xsi:type="dcterms:W3CDTF">2017-09-07T11:06:10Z</dcterms:created>
  <dcterms:modified xsi:type="dcterms:W3CDTF">2018-02-24T18:52:43Z</dcterms:modified>
</cp:coreProperties>
</file>