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60" r:id="rId4"/>
    <p:sldId id="264" r:id="rId5"/>
    <p:sldId id="276" r:id="rId6"/>
    <p:sldId id="270" r:id="rId7"/>
    <p:sldId id="269" r:id="rId8"/>
    <p:sldId id="267" r:id="rId9"/>
    <p:sldId id="271" r:id="rId10"/>
    <p:sldId id="268" r:id="rId11"/>
    <p:sldId id="265" r:id="rId12"/>
    <p:sldId id="266" r:id="rId13"/>
    <p:sldId id="272" r:id="rId14"/>
    <p:sldId id="280" r:id="rId15"/>
    <p:sldId id="273" r:id="rId16"/>
    <p:sldId id="274" r:id="rId17"/>
    <p:sldId id="275" r:id="rId18"/>
    <p:sldId id="279" r:id="rId19"/>
    <p:sldId id="277" r:id="rId20"/>
    <p:sldId id="284" r:id="rId21"/>
    <p:sldId id="285" r:id="rId22"/>
    <p:sldId id="286" r:id="rId23"/>
    <p:sldId id="287" r:id="rId24"/>
    <p:sldId id="283" r:id="rId25"/>
    <p:sldId id="281" r:id="rId26"/>
    <p:sldId id="278" r:id="rId27"/>
    <p:sldId id="282" r:id="rId28"/>
    <p:sldId id="288" r:id="rId29"/>
    <p:sldId id="290" r:id="rId30"/>
    <p:sldId id="291" r:id="rId31"/>
    <p:sldId id="292" r:id="rId32"/>
    <p:sldId id="289" r:id="rId33"/>
    <p:sldId id="294" r:id="rId34"/>
    <p:sldId id="295" r:id="rId35"/>
    <p:sldId id="296" r:id="rId36"/>
    <p:sldId id="262" r:id="rId37"/>
    <p:sldId id="261"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7"/>
    <p:restoredTop sz="67285"/>
  </p:normalViewPr>
  <p:slideViewPr>
    <p:cSldViewPr snapToGrid="0" snapToObjects="1">
      <p:cViewPr varScale="1">
        <p:scale>
          <a:sx n="119" d="100"/>
          <a:sy n="119" d="100"/>
        </p:scale>
        <p:origin x="23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426D3-21E9-3646-9297-D5C27AF8336D}" type="datetimeFigureOut">
              <a:rPr lang="en-US" smtClean="0"/>
              <a:t>2/24/19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AC7C7-FDC5-1544-9FF2-E5D26131D858}" type="slidenum">
              <a:rPr lang="en-US" smtClean="0"/>
              <a:t>‹#›</a:t>
            </a:fld>
            <a:endParaRPr lang="en-US"/>
          </a:p>
        </p:txBody>
      </p:sp>
    </p:spTree>
    <p:extLst>
      <p:ext uri="{BB962C8B-B14F-4D97-AF65-F5344CB8AC3E}">
        <p14:creationId xmlns:p14="http://schemas.microsoft.com/office/powerpoint/2010/main" val="426911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a:t>
            </a:r>
          </a:p>
          <a:p>
            <a:endParaRPr lang="en-US" dirty="0"/>
          </a:p>
          <a:p>
            <a:endParaRPr lang="en-US" dirty="0"/>
          </a:p>
          <a:p>
            <a:r>
              <a:rPr lang="en-US" dirty="0"/>
              <a:t>One of the hardest things about security is that the landscape is constantly changing as attackers become more sophisticated. What is good advice today might be terrible advice tomorrow. When looking for advice on security implementations not only the source but the time of writing must be taken into account before deciding if you will follow that advice.</a:t>
            </a:r>
          </a:p>
          <a:p>
            <a:endParaRPr lang="en-US" dirty="0"/>
          </a:p>
          <a:p>
            <a:r>
              <a:rPr lang="en-US" dirty="0"/>
              <a:t>I am not a mathematician nor am I a security expert. You should confirm anything I say before attempting to take it as advice. I’m new in this field and while I do my best to find accurate and recent information I am likely going to make mistakes.</a:t>
            </a:r>
          </a:p>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2</a:t>
            </a:fld>
            <a:endParaRPr lang="en-US"/>
          </a:p>
        </p:txBody>
      </p:sp>
    </p:spTree>
    <p:extLst>
      <p:ext uri="{BB962C8B-B14F-4D97-AF65-F5344CB8AC3E}">
        <p14:creationId xmlns:p14="http://schemas.microsoft.com/office/powerpoint/2010/main" val="1160594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most people think of when they talk about cryptography</a:t>
            </a:r>
          </a:p>
        </p:txBody>
      </p:sp>
      <p:sp>
        <p:nvSpPr>
          <p:cNvPr id="4" name="Slide Number Placeholder 3"/>
          <p:cNvSpPr>
            <a:spLocks noGrp="1"/>
          </p:cNvSpPr>
          <p:nvPr>
            <p:ph type="sldNum" sz="quarter" idx="5"/>
          </p:nvPr>
        </p:nvSpPr>
        <p:spPr/>
        <p:txBody>
          <a:bodyPr/>
          <a:lstStyle/>
          <a:p>
            <a:fld id="{BFFAC7C7-FDC5-1544-9FF2-E5D26131D858}" type="slidenum">
              <a:rPr lang="en-US" smtClean="0"/>
              <a:t>31</a:t>
            </a:fld>
            <a:endParaRPr lang="en-US"/>
          </a:p>
        </p:txBody>
      </p:sp>
    </p:spTree>
    <p:extLst>
      <p:ext uri="{BB962C8B-B14F-4D97-AF65-F5344CB8AC3E}">
        <p14:creationId xmlns:p14="http://schemas.microsoft.com/office/powerpoint/2010/main" val="268894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most people think of when they talk about cryptography</a:t>
            </a:r>
          </a:p>
        </p:txBody>
      </p:sp>
      <p:sp>
        <p:nvSpPr>
          <p:cNvPr id="4" name="Slide Number Placeholder 3"/>
          <p:cNvSpPr>
            <a:spLocks noGrp="1"/>
          </p:cNvSpPr>
          <p:nvPr>
            <p:ph type="sldNum" sz="quarter" idx="5"/>
          </p:nvPr>
        </p:nvSpPr>
        <p:spPr/>
        <p:txBody>
          <a:bodyPr/>
          <a:lstStyle/>
          <a:p>
            <a:fld id="{BFFAC7C7-FDC5-1544-9FF2-E5D26131D858}" type="slidenum">
              <a:rPr lang="en-US" smtClean="0"/>
              <a:t>38</a:t>
            </a:fld>
            <a:endParaRPr lang="en-US"/>
          </a:p>
        </p:txBody>
      </p:sp>
    </p:spTree>
    <p:extLst>
      <p:ext uri="{BB962C8B-B14F-4D97-AF65-F5344CB8AC3E}">
        <p14:creationId xmlns:p14="http://schemas.microsoft.com/office/powerpoint/2010/main" val="369660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Cryptography is the art and science of keeping messages secure.</a:t>
            </a:r>
          </a:p>
        </p:txBody>
      </p:sp>
      <p:sp>
        <p:nvSpPr>
          <p:cNvPr id="4" name="Slide Number Placeholder 3"/>
          <p:cNvSpPr>
            <a:spLocks noGrp="1"/>
          </p:cNvSpPr>
          <p:nvPr>
            <p:ph type="sldNum" sz="quarter" idx="5"/>
          </p:nvPr>
        </p:nvSpPr>
        <p:spPr/>
        <p:txBody>
          <a:bodyPr/>
          <a:lstStyle/>
          <a:p>
            <a:fld id="{BFFAC7C7-FDC5-1544-9FF2-E5D26131D858}" type="slidenum">
              <a:rPr lang="en-US" smtClean="0"/>
              <a:t>4</a:t>
            </a:fld>
            <a:endParaRPr lang="en-US"/>
          </a:p>
        </p:txBody>
      </p:sp>
    </p:spTree>
    <p:extLst>
      <p:ext uri="{BB962C8B-B14F-4D97-AF65-F5344CB8AC3E}">
        <p14:creationId xmlns:p14="http://schemas.microsoft.com/office/powerpoint/2010/main" val="410291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Randomness is a field all of its own. Random value generation is important in cryptography particularly for key generation. Not all random number generators are created equal and a bad RNG can spell doom for an otherwise good security implementation.</a:t>
            </a:r>
          </a:p>
        </p:txBody>
      </p:sp>
      <p:sp>
        <p:nvSpPr>
          <p:cNvPr id="4" name="Slide Number Placeholder 3"/>
          <p:cNvSpPr>
            <a:spLocks noGrp="1"/>
          </p:cNvSpPr>
          <p:nvPr>
            <p:ph type="sldNum" sz="quarter" idx="5"/>
          </p:nvPr>
        </p:nvSpPr>
        <p:spPr/>
        <p:txBody>
          <a:bodyPr/>
          <a:lstStyle/>
          <a:p>
            <a:fld id="{BFFAC7C7-FDC5-1544-9FF2-E5D26131D858}" type="slidenum">
              <a:rPr lang="en-US" smtClean="0"/>
              <a:t>6</a:t>
            </a:fld>
            <a:endParaRPr lang="en-US"/>
          </a:p>
        </p:txBody>
      </p:sp>
    </p:spTree>
    <p:extLst>
      <p:ext uri="{BB962C8B-B14F-4D97-AF65-F5344CB8AC3E}">
        <p14:creationId xmlns:p14="http://schemas.microsoft.com/office/powerpoint/2010/main" val="24485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9</a:t>
            </a:fld>
            <a:endParaRPr lang="en-US"/>
          </a:p>
        </p:txBody>
      </p:sp>
    </p:spTree>
    <p:extLst>
      <p:ext uri="{BB962C8B-B14F-4D97-AF65-F5344CB8AC3E}">
        <p14:creationId xmlns:p14="http://schemas.microsoft.com/office/powerpoint/2010/main" val="768007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hash function is a function that takes a variable length value and converts it to a fixed length value.</a:t>
            </a:r>
          </a:p>
          <a:p>
            <a:r>
              <a:rPr lang="en-US" dirty="0"/>
              <a:t>When people talk about hashing they usually are talking specifically about One-Way Hashing Functions.</a:t>
            </a:r>
          </a:p>
          <a:p>
            <a:endParaRPr lang="en-US" dirty="0"/>
          </a:p>
          <a:p>
            <a:r>
              <a:rPr lang="en-US" dirty="0"/>
              <a:t>One-Way Hashing Functions are difficult (ideally impossible) to calculate the original input for a specific output.</a:t>
            </a:r>
          </a:p>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10</a:t>
            </a:fld>
            <a:endParaRPr lang="en-US"/>
          </a:p>
        </p:txBody>
      </p:sp>
    </p:spTree>
    <p:extLst>
      <p:ext uri="{BB962C8B-B14F-4D97-AF65-F5344CB8AC3E}">
        <p14:creationId xmlns:p14="http://schemas.microsoft.com/office/powerpoint/2010/main" val="169774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11</a:t>
            </a:fld>
            <a:endParaRPr lang="en-US"/>
          </a:p>
        </p:txBody>
      </p:sp>
    </p:spTree>
    <p:extLst>
      <p:ext uri="{BB962C8B-B14F-4D97-AF65-F5344CB8AC3E}">
        <p14:creationId xmlns:p14="http://schemas.microsoft.com/office/powerpoint/2010/main" val="166105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PRF = Pseudorandom function</a:t>
            </a:r>
          </a:p>
          <a:p>
            <a:r>
              <a:rPr lang="en-US" dirty="0"/>
              <a:t>HMAC = Hash-based Message Authentication Code</a:t>
            </a:r>
          </a:p>
        </p:txBody>
      </p:sp>
      <p:sp>
        <p:nvSpPr>
          <p:cNvPr id="4" name="Slide Number Placeholder 3"/>
          <p:cNvSpPr>
            <a:spLocks noGrp="1"/>
          </p:cNvSpPr>
          <p:nvPr>
            <p:ph type="sldNum" sz="quarter" idx="5"/>
          </p:nvPr>
        </p:nvSpPr>
        <p:spPr/>
        <p:txBody>
          <a:bodyPr/>
          <a:lstStyle/>
          <a:p>
            <a:fld id="{BFFAC7C7-FDC5-1544-9FF2-E5D26131D858}" type="slidenum">
              <a:rPr lang="en-US" smtClean="0"/>
              <a:t>13</a:t>
            </a:fld>
            <a:endParaRPr lang="en-US"/>
          </a:p>
        </p:txBody>
      </p:sp>
    </p:spTree>
    <p:extLst>
      <p:ext uri="{BB962C8B-B14F-4D97-AF65-F5344CB8AC3E}">
        <p14:creationId xmlns:p14="http://schemas.microsoft.com/office/powerpoint/2010/main" val="180597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most people think of when they talk about cryptography</a:t>
            </a:r>
          </a:p>
        </p:txBody>
      </p:sp>
      <p:sp>
        <p:nvSpPr>
          <p:cNvPr id="4" name="Slide Number Placeholder 3"/>
          <p:cNvSpPr>
            <a:spLocks noGrp="1"/>
          </p:cNvSpPr>
          <p:nvPr>
            <p:ph type="sldNum" sz="quarter" idx="5"/>
          </p:nvPr>
        </p:nvSpPr>
        <p:spPr/>
        <p:txBody>
          <a:bodyPr/>
          <a:lstStyle/>
          <a:p>
            <a:fld id="{BFFAC7C7-FDC5-1544-9FF2-E5D26131D858}" type="slidenum">
              <a:rPr lang="en-US" smtClean="0"/>
              <a:t>15</a:t>
            </a:fld>
            <a:endParaRPr lang="en-US"/>
          </a:p>
        </p:txBody>
      </p:sp>
    </p:spTree>
    <p:extLst>
      <p:ext uri="{BB962C8B-B14F-4D97-AF65-F5344CB8AC3E}">
        <p14:creationId xmlns:p14="http://schemas.microsoft.com/office/powerpoint/2010/main" val="2020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29</a:t>
            </a:fld>
            <a:endParaRPr lang="en-US"/>
          </a:p>
        </p:txBody>
      </p:sp>
    </p:spTree>
    <p:extLst>
      <p:ext uri="{BB962C8B-B14F-4D97-AF65-F5344CB8AC3E}">
        <p14:creationId xmlns:p14="http://schemas.microsoft.com/office/powerpoint/2010/main" val="595737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1413" y="2689715"/>
            <a:ext cx="9905998" cy="1478570"/>
          </a:xfrm>
        </p:spPr>
        <p:txBody>
          <a:bodyPr>
            <a:normAutofit/>
          </a:bodyPr>
          <a:lstStyle>
            <a:lvl1pPr algn="ctr">
              <a:defRPr sz="4800"/>
            </a:lvl1pPr>
          </a:lstStyle>
          <a:p>
            <a:r>
              <a:rPr lang="en-US" dirty="0"/>
              <a:t>Click to edit Master title style</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141411" y="6438453"/>
            <a:ext cx="990599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BD2A-CF36-414E-94D3-4C496C170B0C}"/>
              </a:ext>
            </a:extLst>
          </p:cNvPr>
          <p:cNvSpPr>
            <a:spLocks noGrp="1"/>
          </p:cNvSpPr>
          <p:nvPr>
            <p:ph type="ctrTitle"/>
          </p:nvPr>
        </p:nvSpPr>
        <p:spPr>
          <a:xfrm>
            <a:off x="1876424" y="3050874"/>
            <a:ext cx="8791575" cy="756253"/>
          </a:xfrm>
        </p:spPr>
        <p:txBody>
          <a:bodyPr/>
          <a:lstStyle/>
          <a:p>
            <a:pPr algn="ctr"/>
            <a:r>
              <a:rPr lang="en-US" dirty="0"/>
              <a:t>Intro to Cryptography</a:t>
            </a:r>
          </a:p>
        </p:txBody>
      </p:sp>
    </p:spTree>
    <p:extLst>
      <p:ext uri="{BB962C8B-B14F-4D97-AF65-F5344CB8AC3E}">
        <p14:creationId xmlns:p14="http://schemas.microsoft.com/office/powerpoint/2010/main" val="296267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BAA5-ABD7-E44F-927B-78ADF21C0E14}"/>
              </a:ext>
            </a:extLst>
          </p:cNvPr>
          <p:cNvSpPr>
            <a:spLocks noGrp="1"/>
          </p:cNvSpPr>
          <p:nvPr>
            <p:ph type="title"/>
          </p:nvPr>
        </p:nvSpPr>
        <p:spPr>
          <a:xfrm>
            <a:off x="1141413" y="618518"/>
            <a:ext cx="9905998" cy="1478570"/>
          </a:xfrm>
        </p:spPr>
        <p:txBody>
          <a:bodyPr/>
          <a:lstStyle/>
          <a:p>
            <a:r>
              <a:rPr lang="en-US"/>
              <a:t>Hashing</a:t>
            </a:r>
            <a:endParaRPr lang="en-US" dirty="0"/>
          </a:p>
        </p:txBody>
      </p:sp>
      <p:sp>
        <p:nvSpPr>
          <p:cNvPr id="3" name="Content Placeholder 2">
            <a:extLst>
              <a:ext uri="{FF2B5EF4-FFF2-40B4-BE49-F238E27FC236}">
                <a16:creationId xmlns:a16="http://schemas.microsoft.com/office/drawing/2014/main" id="{51C8940A-3B72-5D4D-B5BF-2772F439F1FA}"/>
              </a:ext>
            </a:extLst>
          </p:cNvPr>
          <p:cNvSpPr>
            <a:spLocks noGrp="1"/>
          </p:cNvSpPr>
          <p:nvPr>
            <p:ph idx="1"/>
          </p:nvPr>
        </p:nvSpPr>
        <p:spPr/>
        <p:txBody>
          <a:bodyPr>
            <a:normAutofit/>
          </a:bodyPr>
          <a:lstStyle/>
          <a:p>
            <a:r>
              <a:rPr lang="en-US" dirty="0"/>
              <a:t>Convert variable length data into fixed length values</a:t>
            </a:r>
          </a:p>
          <a:p>
            <a:r>
              <a:rPr lang="en-US" dirty="0"/>
              <a:t>Useful for many applications in computing</a:t>
            </a:r>
          </a:p>
          <a:p>
            <a:r>
              <a:rPr lang="en-US" dirty="0"/>
              <a:t>In security and cryptography we want one-way hashing functions</a:t>
            </a:r>
          </a:p>
          <a:p>
            <a:r>
              <a:rPr lang="en-US" dirty="0"/>
              <a:t>Common hashes: MD5, SHA-1, SHA-512</a:t>
            </a:r>
          </a:p>
          <a:p>
            <a:r>
              <a:rPr lang="en-US" dirty="0"/>
              <a:t>Common password hashes: Argon2, </a:t>
            </a:r>
            <a:r>
              <a:rPr lang="en-US" dirty="0" err="1"/>
              <a:t>bcrypt</a:t>
            </a:r>
            <a:r>
              <a:rPr lang="en-US" dirty="0"/>
              <a:t>, </a:t>
            </a:r>
            <a:r>
              <a:rPr lang="en-US" dirty="0" err="1"/>
              <a:t>scrypt</a:t>
            </a:r>
            <a:r>
              <a:rPr lang="en-US" dirty="0"/>
              <a:t>, PBKDF2</a:t>
            </a:r>
          </a:p>
          <a:p>
            <a:r>
              <a:rPr lang="en-US" dirty="0"/>
              <a:t>Strictly speaking PBKDF2 isn’t hashing but it’ll be ok</a:t>
            </a:r>
          </a:p>
          <a:p>
            <a:endParaRPr lang="en-US" dirty="0"/>
          </a:p>
        </p:txBody>
      </p:sp>
    </p:spTree>
    <p:extLst>
      <p:ext uri="{BB962C8B-B14F-4D97-AF65-F5344CB8AC3E}">
        <p14:creationId xmlns:p14="http://schemas.microsoft.com/office/powerpoint/2010/main" val="229757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E667-B341-454C-886A-256801853828}"/>
              </a:ext>
            </a:extLst>
          </p:cNvPr>
          <p:cNvSpPr>
            <a:spLocks noGrp="1"/>
          </p:cNvSpPr>
          <p:nvPr>
            <p:ph type="title"/>
          </p:nvPr>
        </p:nvSpPr>
        <p:spPr/>
        <p:txBody>
          <a:bodyPr/>
          <a:lstStyle/>
          <a:p>
            <a:r>
              <a:rPr lang="en-US" dirty="0"/>
              <a:t>One-Way Hashing Functions</a:t>
            </a:r>
          </a:p>
        </p:txBody>
      </p:sp>
      <p:sp>
        <p:nvSpPr>
          <p:cNvPr id="10" name="Footer Placeholder 9">
            <a:extLst>
              <a:ext uri="{FF2B5EF4-FFF2-40B4-BE49-F238E27FC236}">
                <a16:creationId xmlns:a16="http://schemas.microsoft.com/office/drawing/2014/main" id="{1150FD3C-B93A-F84B-A675-20DCC7A059CA}"/>
              </a:ext>
            </a:extLst>
          </p:cNvPr>
          <p:cNvSpPr>
            <a:spLocks noGrp="1"/>
          </p:cNvSpPr>
          <p:nvPr>
            <p:ph type="ftr" sz="quarter" idx="11"/>
          </p:nvPr>
        </p:nvSpPr>
        <p:spPr/>
        <p:txBody>
          <a:bodyPr/>
          <a:lstStyle/>
          <a:p>
            <a:r>
              <a:rPr lang="en-CA"/>
              <a:t>Photo from United Soybean Board</a:t>
            </a:r>
            <a:endParaRPr lang="en-US" dirty="0"/>
          </a:p>
        </p:txBody>
      </p:sp>
      <p:pic>
        <p:nvPicPr>
          <p:cNvPr id="12" name="Picture 11">
            <a:extLst>
              <a:ext uri="{FF2B5EF4-FFF2-40B4-BE49-F238E27FC236}">
                <a16:creationId xmlns:a16="http://schemas.microsoft.com/office/drawing/2014/main" id="{A6ADC2EB-24C2-CC48-83ED-93381BF8BB30}"/>
              </a:ext>
            </a:extLst>
          </p:cNvPr>
          <p:cNvPicPr>
            <a:picLocks noChangeAspect="1"/>
          </p:cNvPicPr>
          <p:nvPr/>
        </p:nvPicPr>
        <p:blipFill>
          <a:blip r:embed="rId3"/>
          <a:stretch>
            <a:fillRect/>
          </a:stretch>
        </p:blipFill>
        <p:spPr>
          <a:xfrm>
            <a:off x="2976560" y="1943894"/>
            <a:ext cx="6235700" cy="4152900"/>
          </a:xfrm>
          <a:prstGeom prst="rect">
            <a:avLst/>
          </a:prstGeom>
        </p:spPr>
      </p:pic>
    </p:spTree>
    <p:extLst>
      <p:ext uri="{BB962C8B-B14F-4D97-AF65-F5344CB8AC3E}">
        <p14:creationId xmlns:p14="http://schemas.microsoft.com/office/powerpoint/2010/main" val="241868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386C-A868-A546-88F0-2DC0E41E2A86}"/>
              </a:ext>
            </a:extLst>
          </p:cNvPr>
          <p:cNvSpPr>
            <a:spLocks noGrp="1"/>
          </p:cNvSpPr>
          <p:nvPr>
            <p:ph type="title"/>
          </p:nvPr>
        </p:nvSpPr>
        <p:spPr>
          <a:xfrm>
            <a:off x="1141413" y="618518"/>
            <a:ext cx="9905998" cy="1478570"/>
          </a:xfrm>
        </p:spPr>
        <p:txBody>
          <a:bodyPr/>
          <a:lstStyle/>
          <a:p>
            <a:r>
              <a:rPr lang="en-US"/>
              <a:t>Password Hashing</a:t>
            </a:r>
            <a:endParaRPr lang="en-US" dirty="0"/>
          </a:p>
        </p:txBody>
      </p:sp>
      <p:sp>
        <p:nvSpPr>
          <p:cNvPr id="3" name="Content Placeholder 2">
            <a:extLst>
              <a:ext uri="{FF2B5EF4-FFF2-40B4-BE49-F238E27FC236}">
                <a16:creationId xmlns:a16="http://schemas.microsoft.com/office/drawing/2014/main" id="{3A4B403B-582A-DE48-9A0B-E0BDEF847A15}"/>
              </a:ext>
            </a:extLst>
          </p:cNvPr>
          <p:cNvSpPr>
            <a:spLocks noGrp="1"/>
          </p:cNvSpPr>
          <p:nvPr>
            <p:ph idx="1"/>
          </p:nvPr>
        </p:nvSpPr>
        <p:spPr/>
        <p:txBody>
          <a:bodyPr>
            <a:normAutofit fontScale="92500" lnSpcReduction="10000"/>
          </a:bodyPr>
          <a:lstStyle/>
          <a:p>
            <a:r>
              <a:rPr lang="en-US" dirty="0"/>
              <a:t>Not all algorithms are appropriate for security usage!</a:t>
            </a:r>
          </a:p>
          <a:p>
            <a:r>
              <a:rPr lang="en-US" dirty="0"/>
              <a:t>Primary goals of password hashing</a:t>
            </a:r>
          </a:p>
          <a:p>
            <a:pPr lvl="1"/>
            <a:r>
              <a:rPr lang="en-US" dirty="0"/>
              <a:t>Hard to brute force any individual password</a:t>
            </a:r>
          </a:p>
          <a:p>
            <a:pPr lvl="1"/>
            <a:r>
              <a:rPr lang="en-US" dirty="0"/>
              <a:t>Prevent attackers from attacking the entire DB at once</a:t>
            </a:r>
          </a:p>
          <a:p>
            <a:r>
              <a:rPr lang="en-US" dirty="0"/>
              <a:t> Three attributes of good password hashing:</a:t>
            </a:r>
          </a:p>
          <a:p>
            <a:pPr lvl="1"/>
            <a:r>
              <a:rPr lang="en-US" dirty="0"/>
              <a:t>One-way function</a:t>
            </a:r>
          </a:p>
          <a:p>
            <a:pPr lvl="1"/>
            <a:r>
              <a:rPr lang="en-US" dirty="0"/>
              <a:t>Slow</a:t>
            </a:r>
          </a:p>
          <a:p>
            <a:pPr lvl="1"/>
            <a:r>
              <a:rPr lang="en-US" dirty="0"/>
              <a:t>Salted</a:t>
            </a:r>
          </a:p>
          <a:p>
            <a:pPr lvl="1"/>
            <a:endParaRPr lang="en-US" dirty="0"/>
          </a:p>
        </p:txBody>
      </p:sp>
    </p:spTree>
    <p:extLst>
      <p:ext uri="{BB962C8B-B14F-4D97-AF65-F5344CB8AC3E}">
        <p14:creationId xmlns:p14="http://schemas.microsoft.com/office/powerpoint/2010/main" val="405591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ECEA-01C3-A84B-B324-E3953C2D31AD}"/>
              </a:ext>
            </a:extLst>
          </p:cNvPr>
          <p:cNvSpPr>
            <a:spLocks noGrp="1"/>
          </p:cNvSpPr>
          <p:nvPr>
            <p:ph type="title"/>
          </p:nvPr>
        </p:nvSpPr>
        <p:spPr/>
        <p:txBody>
          <a:bodyPr/>
          <a:lstStyle/>
          <a:p>
            <a:r>
              <a:rPr lang="en-US" dirty="0"/>
              <a:t>.NET Password Hashing</a:t>
            </a:r>
          </a:p>
        </p:txBody>
      </p:sp>
      <p:sp>
        <p:nvSpPr>
          <p:cNvPr id="3" name="Content Placeholder 2">
            <a:extLst>
              <a:ext uri="{FF2B5EF4-FFF2-40B4-BE49-F238E27FC236}">
                <a16:creationId xmlns:a16="http://schemas.microsoft.com/office/drawing/2014/main" id="{17B0C0A9-27FA-8D4F-B184-57AC9863FE0A}"/>
              </a:ext>
            </a:extLst>
          </p:cNvPr>
          <p:cNvSpPr>
            <a:spLocks noGrp="1"/>
          </p:cNvSpPr>
          <p:nvPr>
            <p:ph idx="1"/>
          </p:nvPr>
        </p:nvSpPr>
        <p:spPr/>
        <p:txBody>
          <a:bodyPr/>
          <a:lstStyle/>
          <a:p>
            <a:r>
              <a:rPr lang="en-US" dirty="0"/>
              <a:t>Only PBKDF2 is available from Microsoft at this time</a:t>
            </a:r>
          </a:p>
          <a:p>
            <a:pPr lvl="1"/>
            <a:r>
              <a:rPr lang="en-US" dirty="0">
                <a:latin typeface="Consolas" panose="020B0609020204030204" pitchFamily="49" charset="0"/>
                <a:cs typeface="Consolas" panose="020B0609020204030204" pitchFamily="49" charset="0"/>
              </a:rPr>
              <a:t>System.Security.Cryptography.DeriveBytes.Rfc2898DeriveBytes</a:t>
            </a:r>
          </a:p>
          <a:p>
            <a:pPr lvl="2"/>
            <a:r>
              <a:rPr lang="en-US" dirty="0">
                <a:cs typeface="Consolas" panose="020B0609020204030204" pitchFamily="49" charset="0"/>
              </a:rPr>
              <a:t>The configurability of this implementation is lacking and the use of HMAC-SHA1 is not highly regarded today.</a:t>
            </a:r>
          </a:p>
          <a:p>
            <a:pPr lvl="1"/>
            <a:r>
              <a:rPr lang="en-US" dirty="0">
                <a:latin typeface="Consolas" panose="020B0609020204030204" pitchFamily="49" charset="0"/>
                <a:cs typeface="Consolas" panose="020B0609020204030204" pitchFamily="49" charset="0"/>
              </a:rPr>
              <a:t>Microsoft.AspNetCore.Cryptography.KeyDerivation.Pbkdf2</a:t>
            </a:r>
          </a:p>
          <a:p>
            <a:pPr lvl="2"/>
            <a:r>
              <a:rPr lang="en-US" dirty="0">
                <a:latin typeface="Consolas" panose="020B0609020204030204" pitchFamily="49" charset="0"/>
                <a:cs typeface="Consolas" panose="020B0609020204030204" pitchFamily="49" charset="0"/>
              </a:rPr>
              <a:t>Allows for use of better underlying PRF such as HMAC-SHA512</a:t>
            </a:r>
          </a:p>
          <a:p>
            <a:pPr lvl="1"/>
            <a:r>
              <a:rPr lang="en-US" dirty="0">
                <a:latin typeface="Consolas" panose="020B0609020204030204" pitchFamily="49" charset="0"/>
                <a:cs typeface="Consolas" panose="020B0609020204030204" pitchFamily="49" charset="0"/>
              </a:rPr>
              <a:t>Higher is better for iteration counts but if you have high traffic consider CPU load as well</a:t>
            </a:r>
          </a:p>
        </p:txBody>
      </p:sp>
    </p:spTree>
    <p:extLst>
      <p:ext uri="{BB962C8B-B14F-4D97-AF65-F5344CB8AC3E}">
        <p14:creationId xmlns:p14="http://schemas.microsoft.com/office/powerpoint/2010/main" val="46377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7A6C-B15A-BA45-9624-675D015B7163}"/>
              </a:ext>
            </a:extLst>
          </p:cNvPr>
          <p:cNvSpPr>
            <a:spLocks noGrp="1"/>
          </p:cNvSpPr>
          <p:nvPr>
            <p:ph type="title"/>
          </p:nvPr>
        </p:nvSpPr>
        <p:spPr/>
        <p:txBody>
          <a:bodyPr/>
          <a:lstStyle/>
          <a:p>
            <a:r>
              <a:rPr lang="en-US" dirty="0"/>
              <a:t>.NET Password Hashing</a:t>
            </a:r>
          </a:p>
        </p:txBody>
      </p:sp>
      <p:pic>
        <p:nvPicPr>
          <p:cNvPr id="5" name="Picture 4">
            <a:extLst>
              <a:ext uri="{FF2B5EF4-FFF2-40B4-BE49-F238E27FC236}">
                <a16:creationId xmlns:a16="http://schemas.microsoft.com/office/drawing/2014/main" id="{F8D7B23A-E3FE-804D-B765-DA4309EFE8F0}"/>
              </a:ext>
            </a:extLst>
          </p:cNvPr>
          <p:cNvPicPr>
            <a:picLocks noChangeAspect="1"/>
          </p:cNvPicPr>
          <p:nvPr/>
        </p:nvPicPr>
        <p:blipFill>
          <a:blip r:embed="rId2"/>
          <a:stretch>
            <a:fillRect/>
          </a:stretch>
        </p:blipFill>
        <p:spPr>
          <a:xfrm>
            <a:off x="533400" y="2386728"/>
            <a:ext cx="11125200" cy="3251200"/>
          </a:xfrm>
          <a:prstGeom prst="rect">
            <a:avLst/>
          </a:prstGeom>
        </p:spPr>
      </p:pic>
    </p:spTree>
    <p:extLst>
      <p:ext uri="{BB962C8B-B14F-4D97-AF65-F5344CB8AC3E}">
        <p14:creationId xmlns:p14="http://schemas.microsoft.com/office/powerpoint/2010/main" val="4718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DC43-BC5E-AD4A-8F9A-A000703D8765}"/>
              </a:ext>
            </a:extLst>
          </p:cNvPr>
          <p:cNvSpPr>
            <a:spLocks noGrp="1"/>
          </p:cNvSpPr>
          <p:nvPr>
            <p:ph type="title"/>
          </p:nvPr>
        </p:nvSpPr>
        <p:spPr/>
        <p:txBody>
          <a:bodyPr/>
          <a:lstStyle/>
          <a:p>
            <a:r>
              <a:rPr lang="en-US" dirty="0"/>
              <a:t>Encryption</a:t>
            </a:r>
          </a:p>
        </p:txBody>
      </p:sp>
    </p:spTree>
    <p:extLst>
      <p:ext uri="{BB962C8B-B14F-4D97-AF65-F5344CB8AC3E}">
        <p14:creationId xmlns:p14="http://schemas.microsoft.com/office/powerpoint/2010/main" val="230179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9E6F-29D7-324E-8A49-D5EAB9A06B61}"/>
              </a:ext>
            </a:extLst>
          </p:cNvPr>
          <p:cNvSpPr>
            <a:spLocks noGrp="1"/>
          </p:cNvSpPr>
          <p:nvPr>
            <p:ph type="title"/>
          </p:nvPr>
        </p:nvSpPr>
        <p:spPr/>
        <p:txBody>
          <a:bodyPr/>
          <a:lstStyle/>
          <a:p>
            <a:r>
              <a:rPr lang="en-US" dirty="0"/>
              <a:t>Encryption</a:t>
            </a:r>
          </a:p>
        </p:txBody>
      </p:sp>
      <p:sp>
        <p:nvSpPr>
          <p:cNvPr id="4" name="Rectangle 3">
            <a:extLst>
              <a:ext uri="{FF2B5EF4-FFF2-40B4-BE49-F238E27FC236}">
                <a16:creationId xmlns:a16="http://schemas.microsoft.com/office/drawing/2014/main" id="{8D558483-E071-3847-BACB-2B2AB67208B0}"/>
              </a:ext>
            </a:extLst>
          </p:cNvPr>
          <p:cNvSpPr/>
          <p:nvPr/>
        </p:nvSpPr>
        <p:spPr>
          <a:xfrm>
            <a:off x="1954735" y="2983692"/>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0" name="Rectangle 9">
            <a:extLst>
              <a:ext uri="{FF2B5EF4-FFF2-40B4-BE49-F238E27FC236}">
                <a16:creationId xmlns:a16="http://schemas.microsoft.com/office/drawing/2014/main" id="{FC8906C0-970A-6844-9134-12AD38B6AFFE}"/>
              </a:ext>
            </a:extLst>
          </p:cNvPr>
          <p:cNvSpPr/>
          <p:nvPr/>
        </p:nvSpPr>
        <p:spPr>
          <a:xfrm>
            <a:off x="8581697" y="2983691"/>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11" name="Rectangle 10">
            <a:extLst>
              <a:ext uri="{FF2B5EF4-FFF2-40B4-BE49-F238E27FC236}">
                <a16:creationId xmlns:a16="http://schemas.microsoft.com/office/drawing/2014/main" id="{64B64848-E1AB-8944-B7B3-8568BD9A5FAC}"/>
              </a:ext>
            </a:extLst>
          </p:cNvPr>
          <p:cNvSpPr/>
          <p:nvPr/>
        </p:nvSpPr>
        <p:spPr>
          <a:xfrm>
            <a:off x="5266628" y="4760913"/>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a:t>
            </a:r>
          </a:p>
        </p:txBody>
      </p:sp>
      <p:sp>
        <p:nvSpPr>
          <p:cNvPr id="12" name="Triangle 11">
            <a:extLst>
              <a:ext uri="{FF2B5EF4-FFF2-40B4-BE49-F238E27FC236}">
                <a16:creationId xmlns:a16="http://schemas.microsoft.com/office/drawing/2014/main" id="{26C89AF9-3FF7-2C46-B986-610E0B9B73E5}"/>
              </a:ext>
            </a:extLst>
          </p:cNvPr>
          <p:cNvSpPr/>
          <p:nvPr/>
        </p:nvSpPr>
        <p:spPr>
          <a:xfrm>
            <a:off x="5025738" y="2688959"/>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17" name="Straight Arrow Connector 16">
            <a:extLst>
              <a:ext uri="{FF2B5EF4-FFF2-40B4-BE49-F238E27FC236}">
                <a16:creationId xmlns:a16="http://schemas.microsoft.com/office/drawing/2014/main" id="{258BE079-8104-D34A-8361-30601631FD71}"/>
              </a:ext>
            </a:extLst>
          </p:cNvPr>
          <p:cNvCxnSpPr>
            <a:cxnSpLocks/>
            <a:stCxn id="4" idx="3"/>
            <a:endCxn id="12" idx="1"/>
          </p:cNvCxnSpPr>
          <p:nvPr/>
        </p:nvCxnSpPr>
        <p:spPr>
          <a:xfrm flipV="1">
            <a:off x="3610303" y="3428244"/>
            <a:ext cx="1950566" cy="7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894E51-A832-9D47-B54B-E182B1347D71}"/>
              </a:ext>
            </a:extLst>
          </p:cNvPr>
          <p:cNvCxnSpPr>
            <a:cxnSpLocks/>
            <a:stCxn id="12" idx="5"/>
            <a:endCxn id="10" idx="1"/>
          </p:cNvCxnSpPr>
          <p:nvPr/>
        </p:nvCxnSpPr>
        <p:spPr>
          <a:xfrm>
            <a:off x="6631131" y="3428244"/>
            <a:ext cx="1950566" cy="75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3F8E0F9-C84E-004B-AA1E-09B9ACED83BF}"/>
              </a:ext>
            </a:extLst>
          </p:cNvPr>
          <p:cNvCxnSpPr>
            <a:cxnSpLocks/>
            <a:stCxn id="11" idx="0"/>
            <a:endCxn id="12" idx="3"/>
          </p:cNvCxnSpPr>
          <p:nvPr/>
        </p:nvCxnSpPr>
        <p:spPr>
          <a:xfrm flipV="1">
            <a:off x="6094412" y="4167528"/>
            <a:ext cx="1588" cy="59338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46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9E6F-29D7-324E-8A49-D5EAB9A06B61}"/>
              </a:ext>
            </a:extLst>
          </p:cNvPr>
          <p:cNvSpPr>
            <a:spLocks noGrp="1"/>
          </p:cNvSpPr>
          <p:nvPr>
            <p:ph type="title"/>
          </p:nvPr>
        </p:nvSpPr>
        <p:spPr>
          <a:xfrm>
            <a:off x="1141413" y="618518"/>
            <a:ext cx="9905998" cy="1478570"/>
          </a:xfrm>
        </p:spPr>
        <p:txBody>
          <a:bodyPr/>
          <a:lstStyle/>
          <a:p>
            <a:r>
              <a:rPr lang="en-US" dirty="0"/>
              <a:t>Decryption</a:t>
            </a:r>
          </a:p>
        </p:txBody>
      </p:sp>
      <p:sp>
        <p:nvSpPr>
          <p:cNvPr id="4" name="Rectangle 3">
            <a:extLst>
              <a:ext uri="{FF2B5EF4-FFF2-40B4-BE49-F238E27FC236}">
                <a16:creationId xmlns:a16="http://schemas.microsoft.com/office/drawing/2014/main" id="{8D558483-E071-3847-BACB-2B2AB67208B0}"/>
              </a:ext>
            </a:extLst>
          </p:cNvPr>
          <p:cNvSpPr/>
          <p:nvPr/>
        </p:nvSpPr>
        <p:spPr>
          <a:xfrm>
            <a:off x="1954735" y="2983692"/>
            <a:ext cx="1655568" cy="89061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10" name="Rectangle 9">
            <a:extLst>
              <a:ext uri="{FF2B5EF4-FFF2-40B4-BE49-F238E27FC236}">
                <a16:creationId xmlns:a16="http://schemas.microsoft.com/office/drawing/2014/main" id="{FC8906C0-970A-6844-9134-12AD38B6AFFE}"/>
              </a:ext>
            </a:extLst>
          </p:cNvPr>
          <p:cNvSpPr/>
          <p:nvPr/>
        </p:nvSpPr>
        <p:spPr>
          <a:xfrm>
            <a:off x="8581697" y="2983691"/>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1" name="Rectangle 10">
            <a:extLst>
              <a:ext uri="{FF2B5EF4-FFF2-40B4-BE49-F238E27FC236}">
                <a16:creationId xmlns:a16="http://schemas.microsoft.com/office/drawing/2014/main" id="{64B64848-E1AB-8944-B7B3-8568BD9A5FAC}"/>
              </a:ext>
            </a:extLst>
          </p:cNvPr>
          <p:cNvSpPr/>
          <p:nvPr/>
        </p:nvSpPr>
        <p:spPr>
          <a:xfrm>
            <a:off x="5266628" y="4760913"/>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a:t>
            </a:r>
          </a:p>
        </p:txBody>
      </p:sp>
      <p:sp>
        <p:nvSpPr>
          <p:cNvPr id="12" name="Triangle 11">
            <a:extLst>
              <a:ext uri="{FF2B5EF4-FFF2-40B4-BE49-F238E27FC236}">
                <a16:creationId xmlns:a16="http://schemas.microsoft.com/office/drawing/2014/main" id="{26C89AF9-3FF7-2C46-B986-610E0B9B73E5}"/>
              </a:ext>
            </a:extLst>
          </p:cNvPr>
          <p:cNvSpPr/>
          <p:nvPr/>
        </p:nvSpPr>
        <p:spPr>
          <a:xfrm flipV="1">
            <a:off x="5025738" y="2688959"/>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7" name="Straight Arrow Connector 16">
            <a:extLst>
              <a:ext uri="{FF2B5EF4-FFF2-40B4-BE49-F238E27FC236}">
                <a16:creationId xmlns:a16="http://schemas.microsoft.com/office/drawing/2014/main" id="{258BE079-8104-D34A-8361-30601631FD71}"/>
              </a:ext>
            </a:extLst>
          </p:cNvPr>
          <p:cNvCxnSpPr>
            <a:cxnSpLocks/>
            <a:stCxn id="4" idx="3"/>
            <a:endCxn id="12" idx="1"/>
          </p:cNvCxnSpPr>
          <p:nvPr/>
        </p:nvCxnSpPr>
        <p:spPr>
          <a:xfrm flipV="1">
            <a:off x="3610303" y="3428243"/>
            <a:ext cx="195056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894E51-A832-9D47-B54B-E182B1347D71}"/>
              </a:ext>
            </a:extLst>
          </p:cNvPr>
          <p:cNvCxnSpPr>
            <a:cxnSpLocks/>
            <a:stCxn id="12" idx="5"/>
            <a:endCxn id="10" idx="1"/>
          </p:cNvCxnSpPr>
          <p:nvPr/>
        </p:nvCxnSpPr>
        <p:spPr>
          <a:xfrm>
            <a:off x="6631131" y="3428243"/>
            <a:ext cx="1950566" cy="7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3F8E0F9-C84E-004B-AA1E-09B9ACED83BF}"/>
              </a:ext>
            </a:extLst>
          </p:cNvPr>
          <p:cNvCxnSpPr>
            <a:cxnSpLocks/>
            <a:stCxn id="11" idx="0"/>
            <a:endCxn id="12" idx="0"/>
          </p:cNvCxnSpPr>
          <p:nvPr/>
        </p:nvCxnSpPr>
        <p:spPr>
          <a:xfrm flipV="1">
            <a:off x="6094412" y="4167528"/>
            <a:ext cx="1588" cy="59338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BC3E57-97C8-5F4D-BA53-4103E9DBCF69}"/>
              </a:ext>
            </a:extLst>
          </p:cNvPr>
          <p:cNvSpPr txBox="1"/>
          <p:nvPr/>
        </p:nvSpPr>
        <p:spPr>
          <a:xfrm>
            <a:off x="5560869" y="3058912"/>
            <a:ext cx="1101584" cy="369332"/>
          </a:xfrm>
          <a:prstGeom prst="rect">
            <a:avLst/>
          </a:prstGeom>
          <a:noFill/>
        </p:spPr>
        <p:txBody>
          <a:bodyPr wrap="none" rtlCol="0">
            <a:spAutoFit/>
          </a:bodyPr>
          <a:lstStyle/>
          <a:p>
            <a:r>
              <a:rPr lang="en-US" dirty="0" err="1"/>
              <a:t>Decryptor</a:t>
            </a:r>
            <a:endParaRPr lang="en-US" dirty="0"/>
          </a:p>
        </p:txBody>
      </p:sp>
    </p:spTree>
    <p:extLst>
      <p:ext uri="{BB962C8B-B14F-4D97-AF65-F5344CB8AC3E}">
        <p14:creationId xmlns:p14="http://schemas.microsoft.com/office/powerpoint/2010/main" val="292397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F0B7-3A11-714F-8121-8DDAF162335F}"/>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5467B2CC-1DD3-144C-A18D-17A2D0B72A90}"/>
              </a:ext>
            </a:extLst>
          </p:cNvPr>
          <p:cNvSpPr>
            <a:spLocks noGrp="1"/>
          </p:cNvSpPr>
          <p:nvPr>
            <p:ph idx="1"/>
          </p:nvPr>
        </p:nvSpPr>
        <p:spPr/>
        <p:txBody>
          <a:bodyPr/>
          <a:lstStyle/>
          <a:p>
            <a:r>
              <a:rPr lang="en-US" dirty="0"/>
              <a:t>Processing is fast</a:t>
            </a:r>
          </a:p>
          <a:p>
            <a:r>
              <a:rPr lang="en-US" dirty="0"/>
              <a:t>Key distribution is hard and high risk</a:t>
            </a:r>
          </a:p>
          <a:p>
            <a:r>
              <a:rPr lang="en-US" dirty="0"/>
              <a:t>AES is a very common symmetric encryption algorithm in use</a:t>
            </a:r>
          </a:p>
          <a:p>
            <a:endParaRPr lang="en-US" dirty="0"/>
          </a:p>
        </p:txBody>
      </p:sp>
    </p:spTree>
    <p:extLst>
      <p:ext uri="{BB962C8B-B14F-4D97-AF65-F5344CB8AC3E}">
        <p14:creationId xmlns:p14="http://schemas.microsoft.com/office/powerpoint/2010/main" val="8334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Symmetric Encryption</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5266628"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1"/>
            <a:endCxn id="7" idx="3"/>
          </p:cNvCxnSpPr>
          <p:nvPr/>
        </p:nvCxnSpPr>
        <p:spPr>
          <a:xfrm flipH="1" flipV="1">
            <a:off x="3477431" y="4169039"/>
            <a:ext cx="1789197" cy="103869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6" idx="3"/>
            <a:endCxn id="18" idx="0"/>
          </p:cNvCxnSpPr>
          <p:nvPr/>
        </p:nvCxnSpPr>
        <p:spPr>
          <a:xfrm flipV="1">
            <a:off x="6922196" y="4168284"/>
            <a:ext cx="1792374" cy="10394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Tree>
    <p:extLst>
      <p:ext uri="{BB962C8B-B14F-4D97-AF65-F5344CB8AC3E}">
        <p14:creationId xmlns:p14="http://schemas.microsoft.com/office/powerpoint/2010/main" val="178142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52FE-C63D-9B4A-A76E-4AE128E1B023}"/>
              </a:ext>
            </a:extLst>
          </p:cNvPr>
          <p:cNvSpPr>
            <a:spLocks noGrp="1"/>
          </p:cNvSpPr>
          <p:nvPr>
            <p:ph type="title"/>
          </p:nvPr>
        </p:nvSpPr>
        <p:spPr/>
        <p:txBody>
          <a:bodyPr>
            <a:normAutofit/>
          </a:bodyPr>
          <a:lstStyle/>
          <a:p>
            <a:r>
              <a:rPr lang="en-US" sz="4800" dirty="0"/>
              <a:t>Hello!</a:t>
            </a:r>
          </a:p>
        </p:txBody>
      </p:sp>
    </p:spTree>
    <p:extLst>
      <p:ext uri="{BB962C8B-B14F-4D97-AF65-F5344CB8AC3E}">
        <p14:creationId xmlns:p14="http://schemas.microsoft.com/office/powerpoint/2010/main" val="357180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0DEE-87D1-C842-A283-F59DE79E50C9}"/>
              </a:ext>
            </a:extLst>
          </p:cNvPr>
          <p:cNvSpPr>
            <a:spLocks noGrp="1"/>
          </p:cNvSpPr>
          <p:nvPr>
            <p:ph type="title"/>
          </p:nvPr>
        </p:nvSpPr>
        <p:spPr/>
        <p:txBody>
          <a:bodyPr/>
          <a:lstStyle/>
          <a:p>
            <a:r>
              <a:rPr lang="en-US" dirty="0"/>
              <a:t>Block Encryption</a:t>
            </a:r>
          </a:p>
        </p:txBody>
      </p:sp>
      <p:sp>
        <p:nvSpPr>
          <p:cNvPr id="4" name="TextBox 3">
            <a:extLst>
              <a:ext uri="{FF2B5EF4-FFF2-40B4-BE49-F238E27FC236}">
                <a16:creationId xmlns:a16="http://schemas.microsoft.com/office/drawing/2014/main" id="{5D603642-0C8C-DA4A-A961-6D7509B4CB5D}"/>
              </a:ext>
            </a:extLst>
          </p:cNvPr>
          <p:cNvSpPr txBox="1"/>
          <p:nvPr/>
        </p:nvSpPr>
        <p:spPr>
          <a:xfrm>
            <a:off x="4419113" y="3244334"/>
            <a:ext cx="335059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This is a secret message!</a:t>
            </a:r>
          </a:p>
        </p:txBody>
      </p:sp>
    </p:spTree>
    <p:extLst>
      <p:ext uri="{BB962C8B-B14F-4D97-AF65-F5344CB8AC3E}">
        <p14:creationId xmlns:p14="http://schemas.microsoft.com/office/powerpoint/2010/main" val="300929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0DEE-87D1-C842-A283-F59DE79E50C9}"/>
              </a:ext>
            </a:extLst>
          </p:cNvPr>
          <p:cNvSpPr>
            <a:spLocks noGrp="1"/>
          </p:cNvSpPr>
          <p:nvPr>
            <p:ph type="title"/>
          </p:nvPr>
        </p:nvSpPr>
        <p:spPr/>
        <p:txBody>
          <a:bodyPr/>
          <a:lstStyle/>
          <a:p>
            <a:r>
              <a:rPr lang="en-US" dirty="0"/>
              <a:t>Block Encryption</a:t>
            </a:r>
          </a:p>
        </p:txBody>
      </p:sp>
      <p:sp>
        <p:nvSpPr>
          <p:cNvPr id="4" name="TextBox 3">
            <a:extLst>
              <a:ext uri="{FF2B5EF4-FFF2-40B4-BE49-F238E27FC236}">
                <a16:creationId xmlns:a16="http://schemas.microsoft.com/office/drawing/2014/main" id="{5D603642-0C8C-DA4A-A961-6D7509B4CB5D}"/>
              </a:ext>
            </a:extLst>
          </p:cNvPr>
          <p:cNvSpPr txBox="1"/>
          <p:nvPr/>
        </p:nvSpPr>
        <p:spPr>
          <a:xfrm>
            <a:off x="3454443" y="2505670"/>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This </a:t>
            </a:r>
          </a:p>
        </p:txBody>
      </p:sp>
      <p:sp>
        <p:nvSpPr>
          <p:cNvPr id="5" name="TextBox 4">
            <a:extLst>
              <a:ext uri="{FF2B5EF4-FFF2-40B4-BE49-F238E27FC236}">
                <a16:creationId xmlns:a16="http://schemas.microsoft.com/office/drawing/2014/main" id="{3DF3A786-77A8-1346-940A-9E0DAB903D5B}"/>
              </a:ext>
            </a:extLst>
          </p:cNvPr>
          <p:cNvSpPr txBox="1"/>
          <p:nvPr/>
        </p:nvSpPr>
        <p:spPr>
          <a:xfrm>
            <a:off x="3454443" y="2875002"/>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is a </a:t>
            </a:r>
          </a:p>
        </p:txBody>
      </p:sp>
      <p:sp>
        <p:nvSpPr>
          <p:cNvPr id="6" name="TextBox 5">
            <a:extLst>
              <a:ext uri="{FF2B5EF4-FFF2-40B4-BE49-F238E27FC236}">
                <a16:creationId xmlns:a16="http://schemas.microsoft.com/office/drawing/2014/main" id="{57F3CBC2-1E97-7B4D-89CD-F32B74BC3B2C}"/>
              </a:ext>
            </a:extLst>
          </p:cNvPr>
          <p:cNvSpPr txBox="1"/>
          <p:nvPr/>
        </p:nvSpPr>
        <p:spPr>
          <a:xfrm>
            <a:off x="3454443" y="3244334"/>
            <a:ext cx="817853" cy="369332"/>
          </a:xfrm>
          <a:prstGeom prst="rect">
            <a:avLst/>
          </a:prstGeom>
          <a:noFill/>
          <a:ln>
            <a:solidFill>
              <a:schemeClr val="tx1"/>
            </a:solidFill>
          </a:ln>
        </p:spPr>
        <p:txBody>
          <a:bodyPr wrap="none" rtlCol="0">
            <a:spAutoFit/>
          </a:bodyPr>
          <a:lstStyle/>
          <a:p>
            <a:r>
              <a:rPr lang="en-US" dirty="0" err="1">
                <a:latin typeface="Consolas" panose="020B0609020204030204" pitchFamily="49" charset="0"/>
                <a:cs typeface="Consolas" panose="020B0609020204030204" pitchFamily="49" charset="0"/>
              </a:rPr>
              <a:t>Secre</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364CD105-5B83-9C46-A004-E5A7FFC77CEB}"/>
              </a:ext>
            </a:extLst>
          </p:cNvPr>
          <p:cNvSpPr txBox="1"/>
          <p:nvPr/>
        </p:nvSpPr>
        <p:spPr>
          <a:xfrm>
            <a:off x="3454443" y="3613666"/>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t </a:t>
            </a:r>
            <a:r>
              <a:rPr lang="en-US" dirty="0" err="1">
                <a:latin typeface="Consolas" panose="020B0609020204030204" pitchFamily="49" charset="0"/>
                <a:cs typeface="Consolas" panose="020B0609020204030204" pitchFamily="49" charset="0"/>
              </a:rPr>
              <a:t>mes</a:t>
            </a:r>
            <a:endParaRPr lang="en-US"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BC3BFEBF-D1C2-834E-8C13-6018D3F63572}"/>
              </a:ext>
            </a:extLst>
          </p:cNvPr>
          <p:cNvSpPr txBox="1"/>
          <p:nvPr/>
        </p:nvSpPr>
        <p:spPr>
          <a:xfrm>
            <a:off x="3454443" y="3982998"/>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sage!</a:t>
            </a:r>
          </a:p>
        </p:txBody>
      </p:sp>
      <p:sp>
        <p:nvSpPr>
          <p:cNvPr id="9" name="TextBox 8">
            <a:extLst>
              <a:ext uri="{FF2B5EF4-FFF2-40B4-BE49-F238E27FC236}">
                <a16:creationId xmlns:a16="http://schemas.microsoft.com/office/drawing/2014/main" id="{2D647142-7D26-8F43-807B-DC0244FF1FA8}"/>
              </a:ext>
            </a:extLst>
          </p:cNvPr>
          <p:cNvSpPr txBox="1"/>
          <p:nvPr/>
        </p:nvSpPr>
        <p:spPr>
          <a:xfrm>
            <a:off x="7919706" y="2505670"/>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1fd31</a:t>
            </a:r>
          </a:p>
        </p:txBody>
      </p:sp>
      <p:sp>
        <p:nvSpPr>
          <p:cNvPr id="10" name="TextBox 9">
            <a:extLst>
              <a:ext uri="{FF2B5EF4-FFF2-40B4-BE49-F238E27FC236}">
                <a16:creationId xmlns:a16="http://schemas.microsoft.com/office/drawing/2014/main" id="{F5C277E6-DD22-AA4F-B92E-F737511A6A39}"/>
              </a:ext>
            </a:extLst>
          </p:cNvPr>
          <p:cNvSpPr txBox="1"/>
          <p:nvPr/>
        </p:nvSpPr>
        <p:spPr>
          <a:xfrm>
            <a:off x="7919706" y="2875002"/>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2ecb7</a:t>
            </a:r>
          </a:p>
        </p:txBody>
      </p:sp>
      <p:sp>
        <p:nvSpPr>
          <p:cNvPr id="11" name="TextBox 10">
            <a:extLst>
              <a:ext uri="{FF2B5EF4-FFF2-40B4-BE49-F238E27FC236}">
                <a16:creationId xmlns:a16="http://schemas.microsoft.com/office/drawing/2014/main" id="{30BE649B-83E9-8F4E-B711-A0FE8EF07DA6}"/>
              </a:ext>
            </a:extLst>
          </p:cNvPr>
          <p:cNvSpPr txBox="1"/>
          <p:nvPr/>
        </p:nvSpPr>
        <p:spPr>
          <a:xfrm>
            <a:off x="7919706" y="3244334"/>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bbe29</a:t>
            </a:r>
          </a:p>
        </p:txBody>
      </p:sp>
      <p:sp>
        <p:nvSpPr>
          <p:cNvPr id="12" name="TextBox 11">
            <a:extLst>
              <a:ext uri="{FF2B5EF4-FFF2-40B4-BE49-F238E27FC236}">
                <a16:creationId xmlns:a16="http://schemas.microsoft.com/office/drawing/2014/main" id="{6693FE90-CD2B-7A4B-8CAF-452FF173E5B2}"/>
              </a:ext>
            </a:extLst>
          </p:cNvPr>
          <p:cNvSpPr txBox="1"/>
          <p:nvPr/>
        </p:nvSpPr>
        <p:spPr>
          <a:xfrm>
            <a:off x="7919706" y="3613666"/>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0c2d5</a:t>
            </a:r>
          </a:p>
        </p:txBody>
      </p:sp>
      <p:sp>
        <p:nvSpPr>
          <p:cNvPr id="13" name="TextBox 12">
            <a:extLst>
              <a:ext uri="{FF2B5EF4-FFF2-40B4-BE49-F238E27FC236}">
                <a16:creationId xmlns:a16="http://schemas.microsoft.com/office/drawing/2014/main" id="{12371FA6-9231-E14C-B4B6-FE48DF05AFA0}"/>
              </a:ext>
            </a:extLst>
          </p:cNvPr>
          <p:cNvSpPr txBox="1"/>
          <p:nvPr/>
        </p:nvSpPr>
        <p:spPr>
          <a:xfrm>
            <a:off x="7919706" y="3982998"/>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fb8e1</a:t>
            </a:r>
          </a:p>
        </p:txBody>
      </p:sp>
      <p:cxnSp>
        <p:nvCxnSpPr>
          <p:cNvPr id="15" name="Straight Arrow Connector 14">
            <a:extLst>
              <a:ext uri="{FF2B5EF4-FFF2-40B4-BE49-F238E27FC236}">
                <a16:creationId xmlns:a16="http://schemas.microsoft.com/office/drawing/2014/main" id="{78489D8D-A97D-5B41-BA4B-A4DC3FD5758A}"/>
              </a:ext>
            </a:extLst>
          </p:cNvPr>
          <p:cNvCxnSpPr/>
          <p:nvPr/>
        </p:nvCxnSpPr>
        <p:spPr>
          <a:xfrm>
            <a:off x="4765638" y="3429000"/>
            <a:ext cx="2710927" cy="0"/>
          </a:xfrm>
          <a:prstGeom prst="straightConnector1">
            <a:avLst/>
          </a:prstGeom>
          <a:ln w="161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16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27A8-C7A2-6B49-A671-35FF7EA93F18}"/>
              </a:ext>
            </a:extLst>
          </p:cNvPr>
          <p:cNvSpPr>
            <a:spLocks noGrp="1"/>
          </p:cNvSpPr>
          <p:nvPr>
            <p:ph type="title"/>
          </p:nvPr>
        </p:nvSpPr>
        <p:spPr/>
        <p:txBody>
          <a:bodyPr/>
          <a:lstStyle/>
          <a:p>
            <a:r>
              <a:rPr lang="en-US" dirty="0"/>
              <a:t>Block Encryption - ECB</a:t>
            </a:r>
          </a:p>
        </p:txBody>
      </p:sp>
      <p:sp>
        <p:nvSpPr>
          <p:cNvPr id="5" name="Rectangle 4">
            <a:extLst>
              <a:ext uri="{FF2B5EF4-FFF2-40B4-BE49-F238E27FC236}">
                <a16:creationId xmlns:a16="http://schemas.microsoft.com/office/drawing/2014/main" id="{D234F0F1-A34D-5148-B37E-A7C7DAA894A1}"/>
              </a:ext>
            </a:extLst>
          </p:cNvPr>
          <p:cNvSpPr/>
          <p:nvPr/>
        </p:nvSpPr>
        <p:spPr>
          <a:xfrm>
            <a:off x="2288203" y="1989838"/>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a:t>
            </a:r>
          </a:p>
        </p:txBody>
      </p:sp>
      <p:sp>
        <p:nvSpPr>
          <p:cNvPr id="3" name="Parallelogram 2">
            <a:extLst>
              <a:ext uri="{FF2B5EF4-FFF2-40B4-BE49-F238E27FC236}">
                <a16:creationId xmlns:a16="http://schemas.microsoft.com/office/drawing/2014/main" id="{246E4EA5-7DB9-9741-A9D1-F4AF034A9261}"/>
              </a:ext>
            </a:extLst>
          </p:cNvPr>
          <p:cNvSpPr/>
          <p:nvPr/>
        </p:nvSpPr>
        <p:spPr>
          <a:xfrm>
            <a:off x="905845" y="2758129"/>
            <a:ext cx="1258645" cy="49485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a:t>
            </a:r>
          </a:p>
        </p:txBody>
      </p:sp>
      <p:sp>
        <p:nvSpPr>
          <p:cNvPr id="11" name="Triangle 10">
            <a:extLst>
              <a:ext uri="{FF2B5EF4-FFF2-40B4-BE49-F238E27FC236}">
                <a16:creationId xmlns:a16="http://schemas.microsoft.com/office/drawing/2014/main" id="{E039AF58-2C91-6F4B-AA66-94B697ADE307}"/>
              </a:ext>
            </a:extLst>
          </p:cNvPr>
          <p:cNvSpPr/>
          <p:nvPr/>
        </p:nvSpPr>
        <p:spPr>
          <a:xfrm>
            <a:off x="2164490" y="3388052"/>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14" name="Rectangle 13">
            <a:extLst>
              <a:ext uri="{FF2B5EF4-FFF2-40B4-BE49-F238E27FC236}">
                <a16:creationId xmlns:a16="http://schemas.microsoft.com/office/drawing/2014/main" id="{26598B47-C156-574C-AAA7-C8517718D1E5}"/>
              </a:ext>
            </a:extLst>
          </p:cNvPr>
          <p:cNvSpPr/>
          <p:nvPr/>
        </p:nvSpPr>
        <p:spPr>
          <a:xfrm>
            <a:off x="2288203" y="5225195"/>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1</a:t>
            </a:r>
          </a:p>
        </p:txBody>
      </p:sp>
      <p:sp>
        <p:nvSpPr>
          <p:cNvPr id="17" name="Oval 16">
            <a:extLst>
              <a:ext uri="{FF2B5EF4-FFF2-40B4-BE49-F238E27FC236}">
                <a16:creationId xmlns:a16="http://schemas.microsoft.com/office/drawing/2014/main" id="{18122A11-75D0-2C40-8E8E-3AD008C409EF}"/>
              </a:ext>
            </a:extLst>
          </p:cNvPr>
          <p:cNvSpPr/>
          <p:nvPr/>
        </p:nvSpPr>
        <p:spPr>
          <a:xfrm>
            <a:off x="2777676" y="2870483"/>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086D39A-0F85-0E4D-B50A-9092E7FDF8E7}"/>
              </a:ext>
            </a:extLst>
          </p:cNvPr>
          <p:cNvCxnSpPr>
            <a:stCxn id="5" idx="2"/>
            <a:endCxn id="17" idx="0"/>
          </p:cNvCxnSpPr>
          <p:nvPr/>
        </p:nvCxnSpPr>
        <p:spPr>
          <a:xfrm>
            <a:off x="2901389" y="2484690"/>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EF99C2-C917-794D-87FC-346A3D5E474E}"/>
              </a:ext>
            </a:extLst>
          </p:cNvPr>
          <p:cNvCxnSpPr>
            <a:cxnSpLocks/>
            <a:stCxn id="3" idx="2"/>
            <a:endCxn id="17" idx="2"/>
          </p:cNvCxnSpPr>
          <p:nvPr/>
        </p:nvCxnSpPr>
        <p:spPr>
          <a:xfrm flipV="1">
            <a:off x="2102634" y="2994196"/>
            <a:ext cx="675042"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A4D56DF-5F18-C448-AD08-B2C85825CD50}"/>
              </a:ext>
            </a:extLst>
          </p:cNvPr>
          <p:cNvCxnSpPr>
            <a:cxnSpLocks/>
            <a:stCxn id="17" idx="4"/>
            <a:endCxn id="11" idx="0"/>
          </p:cNvCxnSpPr>
          <p:nvPr/>
        </p:nvCxnSpPr>
        <p:spPr>
          <a:xfrm>
            <a:off x="2901389" y="3117909"/>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AB3DB6-133B-7546-B8D4-737C2408BC6B}"/>
              </a:ext>
            </a:extLst>
          </p:cNvPr>
          <p:cNvCxnSpPr>
            <a:cxnSpLocks/>
            <a:stCxn id="11" idx="3"/>
            <a:endCxn id="14" idx="0"/>
          </p:cNvCxnSpPr>
          <p:nvPr/>
        </p:nvCxnSpPr>
        <p:spPr>
          <a:xfrm>
            <a:off x="2901389" y="4323968"/>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43D64ED-C705-374C-B231-48A74D34383E}"/>
              </a:ext>
            </a:extLst>
          </p:cNvPr>
          <p:cNvSpPr/>
          <p:nvPr/>
        </p:nvSpPr>
        <p:spPr>
          <a:xfrm>
            <a:off x="5582247" y="2053404"/>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2</a:t>
            </a:r>
          </a:p>
        </p:txBody>
      </p:sp>
      <p:sp>
        <p:nvSpPr>
          <p:cNvPr id="33" name="Parallelogram 32">
            <a:extLst>
              <a:ext uri="{FF2B5EF4-FFF2-40B4-BE49-F238E27FC236}">
                <a16:creationId xmlns:a16="http://schemas.microsoft.com/office/drawing/2014/main" id="{979C8727-B542-594E-94D4-D631A331701A}"/>
              </a:ext>
            </a:extLst>
          </p:cNvPr>
          <p:cNvSpPr/>
          <p:nvPr/>
        </p:nvSpPr>
        <p:spPr>
          <a:xfrm>
            <a:off x="4199889" y="2821695"/>
            <a:ext cx="1258645" cy="49485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a:t>
            </a:r>
          </a:p>
        </p:txBody>
      </p:sp>
      <p:sp>
        <p:nvSpPr>
          <p:cNvPr id="34" name="Triangle 33">
            <a:extLst>
              <a:ext uri="{FF2B5EF4-FFF2-40B4-BE49-F238E27FC236}">
                <a16:creationId xmlns:a16="http://schemas.microsoft.com/office/drawing/2014/main" id="{48B6EF3A-1E25-6F4C-B27B-321D92969168}"/>
              </a:ext>
            </a:extLst>
          </p:cNvPr>
          <p:cNvSpPr/>
          <p:nvPr/>
        </p:nvSpPr>
        <p:spPr>
          <a:xfrm>
            <a:off x="5458534" y="3451618"/>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35" name="Rectangle 34">
            <a:extLst>
              <a:ext uri="{FF2B5EF4-FFF2-40B4-BE49-F238E27FC236}">
                <a16:creationId xmlns:a16="http://schemas.microsoft.com/office/drawing/2014/main" id="{CF677D80-C44E-6C4B-AEB7-F12328258C68}"/>
              </a:ext>
            </a:extLst>
          </p:cNvPr>
          <p:cNvSpPr/>
          <p:nvPr/>
        </p:nvSpPr>
        <p:spPr>
          <a:xfrm>
            <a:off x="5582247" y="5288761"/>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2</a:t>
            </a:r>
          </a:p>
        </p:txBody>
      </p:sp>
      <p:sp>
        <p:nvSpPr>
          <p:cNvPr id="36" name="Oval 35">
            <a:extLst>
              <a:ext uri="{FF2B5EF4-FFF2-40B4-BE49-F238E27FC236}">
                <a16:creationId xmlns:a16="http://schemas.microsoft.com/office/drawing/2014/main" id="{B9CD55E6-D2AE-8742-A901-A307530AA035}"/>
              </a:ext>
            </a:extLst>
          </p:cNvPr>
          <p:cNvSpPr/>
          <p:nvPr/>
        </p:nvSpPr>
        <p:spPr>
          <a:xfrm>
            <a:off x="6071720" y="2934049"/>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FF7EBEEE-F683-9D45-82DA-E99F6255359E}"/>
              </a:ext>
            </a:extLst>
          </p:cNvPr>
          <p:cNvCxnSpPr>
            <a:stCxn id="32" idx="2"/>
            <a:endCxn id="36" idx="0"/>
          </p:cNvCxnSpPr>
          <p:nvPr/>
        </p:nvCxnSpPr>
        <p:spPr>
          <a:xfrm>
            <a:off x="6195433" y="2548256"/>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00ED817-4B12-A44E-B0E0-617807B81A4E}"/>
              </a:ext>
            </a:extLst>
          </p:cNvPr>
          <p:cNvCxnSpPr>
            <a:cxnSpLocks/>
            <a:stCxn id="33" idx="2"/>
            <a:endCxn id="36" idx="2"/>
          </p:cNvCxnSpPr>
          <p:nvPr/>
        </p:nvCxnSpPr>
        <p:spPr>
          <a:xfrm flipV="1">
            <a:off x="5396678" y="3057762"/>
            <a:ext cx="675042"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B4C6414-BCC3-1145-9BE5-E2A226600754}"/>
              </a:ext>
            </a:extLst>
          </p:cNvPr>
          <p:cNvCxnSpPr>
            <a:cxnSpLocks/>
            <a:stCxn id="36" idx="4"/>
            <a:endCxn id="34" idx="0"/>
          </p:cNvCxnSpPr>
          <p:nvPr/>
        </p:nvCxnSpPr>
        <p:spPr>
          <a:xfrm>
            <a:off x="6195433" y="3181475"/>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25B6DBA-5C6E-5D42-B490-4B4CB8B24977}"/>
              </a:ext>
            </a:extLst>
          </p:cNvPr>
          <p:cNvCxnSpPr>
            <a:cxnSpLocks/>
            <a:stCxn id="34" idx="3"/>
            <a:endCxn id="35" idx="0"/>
          </p:cNvCxnSpPr>
          <p:nvPr/>
        </p:nvCxnSpPr>
        <p:spPr>
          <a:xfrm>
            <a:off x="6195433" y="4387534"/>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190CB74-8552-5E43-AFEF-EA591C615AED}"/>
              </a:ext>
            </a:extLst>
          </p:cNvPr>
          <p:cNvSpPr/>
          <p:nvPr/>
        </p:nvSpPr>
        <p:spPr>
          <a:xfrm>
            <a:off x="8874216" y="2053404"/>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3</a:t>
            </a:r>
          </a:p>
        </p:txBody>
      </p:sp>
      <p:sp>
        <p:nvSpPr>
          <p:cNvPr id="42" name="Parallelogram 41">
            <a:extLst>
              <a:ext uri="{FF2B5EF4-FFF2-40B4-BE49-F238E27FC236}">
                <a16:creationId xmlns:a16="http://schemas.microsoft.com/office/drawing/2014/main" id="{E264185A-0230-7D41-9D28-EBFF91B53C1B}"/>
              </a:ext>
            </a:extLst>
          </p:cNvPr>
          <p:cNvSpPr/>
          <p:nvPr/>
        </p:nvSpPr>
        <p:spPr>
          <a:xfrm>
            <a:off x="7491858" y="2821695"/>
            <a:ext cx="1258645" cy="49485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a:t>
            </a:r>
          </a:p>
        </p:txBody>
      </p:sp>
      <p:sp>
        <p:nvSpPr>
          <p:cNvPr id="43" name="Triangle 42">
            <a:extLst>
              <a:ext uri="{FF2B5EF4-FFF2-40B4-BE49-F238E27FC236}">
                <a16:creationId xmlns:a16="http://schemas.microsoft.com/office/drawing/2014/main" id="{7C794915-1569-5D42-A851-227FE63CA970}"/>
              </a:ext>
            </a:extLst>
          </p:cNvPr>
          <p:cNvSpPr/>
          <p:nvPr/>
        </p:nvSpPr>
        <p:spPr>
          <a:xfrm>
            <a:off x="8750503" y="3451618"/>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44" name="Rectangle 43">
            <a:extLst>
              <a:ext uri="{FF2B5EF4-FFF2-40B4-BE49-F238E27FC236}">
                <a16:creationId xmlns:a16="http://schemas.microsoft.com/office/drawing/2014/main" id="{2ECEE988-D614-B248-A14E-770E7A56B704}"/>
              </a:ext>
            </a:extLst>
          </p:cNvPr>
          <p:cNvSpPr/>
          <p:nvPr/>
        </p:nvSpPr>
        <p:spPr>
          <a:xfrm>
            <a:off x="8874216" y="5288761"/>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3</a:t>
            </a:r>
          </a:p>
        </p:txBody>
      </p:sp>
      <p:sp>
        <p:nvSpPr>
          <p:cNvPr id="45" name="Oval 44">
            <a:extLst>
              <a:ext uri="{FF2B5EF4-FFF2-40B4-BE49-F238E27FC236}">
                <a16:creationId xmlns:a16="http://schemas.microsoft.com/office/drawing/2014/main" id="{EF3EE30A-F14A-2242-ABB6-4F146CC75201}"/>
              </a:ext>
            </a:extLst>
          </p:cNvPr>
          <p:cNvSpPr/>
          <p:nvPr/>
        </p:nvSpPr>
        <p:spPr>
          <a:xfrm>
            <a:off x="9363689" y="2934049"/>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E918A9AC-A81D-3441-92A8-B20CCB7BE4B2}"/>
              </a:ext>
            </a:extLst>
          </p:cNvPr>
          <p:cNvCxnSpPr>
            <a:stCxn id="41" idx="2"/>
            <a:endCxn id="45" idx="0"/>
          </p:cNvCxnSpPr>
          <p:nvPr/>
        </p:nvCxnSpPr>
        <p:spPr>
          <a:xfrm>
            <a:off x="9487402" y="2548256"/>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1490967-BE2C-7F47-A8BC-88F7D8DDD73E}"/>
              </a:ext>
            </a:extLst>
          </p:cNvPr>
          <p:cNvCxnSpPr>
            <a:cxnSpLocks/>
            <a:stCxn id="42" idx="2"/>
            <a:endCxn id="45" idx="2"/>
          </p:cNvCxnSpPr>
          <p:nvPr/>
        </p:nvCxnSpPr>
        <p:spPr>
          <a:xfrm flipV="1">
            <a:off x="8688647" y="3057762"/>
            <a:ext cx="675042"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2355AC7-F0D7-8E43-81EA-6D50B120C246}"/>
              </a:ext>
            </a:extLst>
          </p:cNvPr>
          <p:cNvCxnSpPr>
            <a:cxnSpLocks/>
            <a:stCxn id="45" idx="4"/>
            <a:endCxn id="43" idx="0"/>
          </p:cNvCxnSpPr>
          <p:nvPr/>
        </p:nvCxnSpPr>
        <p:spPr>
          <a:xfrm>
            <a:off x="9487402" y="3181475"/>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647F4B-ACF5-9C48-95EF-ED65F50D2516}"/>
              </a:ext>
            </a:extLst>
          </p:cNvPr>
          <p:cNvCxnSpPr>
            <a:cxnSpLocks/>
            <a:stCxn id="43" idx="3"/>
            <a:endCxn id="44" idx="0"/>
          </p:cNvCxnSpPr>
          <p:nvPr/>
        </p:nvCxnSpPr>
        <p:spPr>
          <a:xfrm>
            <a:off x="9487402" y="4387534"/>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946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27A8-C7A2-6B49-A671-35FF7EA93F18}"/>
              </a:ext>
            </a:extLst>
          </p:cNvPr>
          <p:cNvSpPr>
            <a:spLocks noGrp="1"/>
          </p:cNvSpPr>
          <p:nvPr>
            <p:ph type="title"/>
          </p:nvPr>
        </p:nvSpPr>
        <p:spPr/>
        <p:txBody>
          <a:bodyPr/>
          <a:lstStyle/>
          <a:p>
            <a:r>
              <a:rPr lang="en-US" dirty="0"/>
              <a:t>Block Encryption - CBC</a:t>
            </a:r>
          </a:p>
        </p:txBody>
      </p:sp>
      <p:sp>
        <p:nvSpPr>
          <p:cNvPr id="5" name="Rectangle 4">
            <a:extLst>
              <a:ext uri="{FF2B5EF4-FFF2-40B4-BE49-F238E27FC236}">
                <a16:creationId xmlns:a16="http://schemas.microsoft.com/office/drawing/2014/main" id="{D234F0F1-A34D-5148-B37E-A7C7DAA894A1}"/>
              </a:ext>
            </a:extLst>
          </p:cNvPr>
          <p:cNvSpPr/>
          <p:nvPr/>
        </p:nvSpPr>
        <p:spPr>
          <a:xfrm>
            <a:off x="2288203" y="1989838"/>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a:t>
            </a:r>
          </a:p>
        </p:txBody>
      </p:sp>
      <p:sp>
        <p:nvSpPr>
          <p:cNvPr id="3" name="Parallelogram 2">
            <a:extLst>
              <a:ext uri="{FF2B5EF4-FFF2-40B4-BE49-F238E27FC236}">
                <a16:creationId xmlns:a16="http://schemas.microsoft.com/office/drawing/2014/main" id="{246E4EA5-7DB9-9741-A9D1-F4AF034A9261}"/>
              </a:ext>
            </a:extLst>
          </p:cNvPr>
          <p:cNvSpPr/>
          <p:nvPr/>
        </p:nvSpPr>
        <p:spPr>
          <a:xfrm>
            <a:off x="905845" y="2758129"/>
            <a:ext cx="1258645" cy="49485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a:t>
            </a:r>
          </a:p>
        </p:txBody>
      </p:sp>
      <p:sp>
        <p:nvSpPr>
          <p:cNvPr id="11" name="Triangle 10">
            <a:extLst>
              <a:ext uri="{FF2B5EF4-FFF2-40B4-BE49-F238E27FC236}">
                <a16:creationId xmlns:a16="http://schemas.microsoft.com/office/drawing/2014/main" id="{E039AF58-2C91-6F4B-AA66-94B697ADE307}"/>
              </a:ext>
            </a:extLst>
          </p:cNvPr>
          <p:cNvSpPr/>
          <p:nvPr/>
        </p:nvSpPr>
        <p:spPr>
          <a:xfrm>
            <a:off x="2164490" y="3388052"/>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14" name="Rectangle 13">
            <a:extLst>
              <a:ext uri="{FF2B5EF4-FFF2-40B4-BE49-F238E27FC236}">
                <a16:creationId xmlns:a16="http://schemas.microsoft.com/office/drawing/2014/main" id="{26598B47-C156-574C-AAA7-C8517718D1E5}"/>
              </a:ext>
            </a:extLst>
          </p:cNvPr>
          <p:cNvSpPr/>
          <p:nvPr/>
        </p:nvSpPr>
        <p:spPr>
          <a:xfrm>
            <a:off x="2288203" y="5225195"/>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1</a:t>
            </a:r>
          </a:p>
        </p:txBody>
      </p:sp>
      <p:sp>
        <p:nvSpPr>
          <p:cNvPr id="17" name="Oval 16">
            <a:extLst>
              <a:ext uri="{FF2B5EF4-FFF2-40B4-BE49-F238E27FC236}">
                <a16:creationId xmlns:a16="http://schemas.microsoft.com/office/drawing/2014/main" id="{18122A11-75D0-2C40-8E8E-3AD008C409EF}"/>
              </a:ext>
            </a:extLst>
          </p:cNvPr>
          <p:cNvSpPr/>
          <p:nvPr/>
        </p:nvSpPr>
        <p:spPr>
          <a:xfrm>
            <a:off x="2777676" y="2870483"/>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086D39A-0F85-0E4D-B50A-9092E7FDF8E7}"/>
              </a:ext>
            </a:extLst>
          </p:cNvPr>
          <p:cNvCxnSpPr>
            <a:stCxn id="5" idx="2"/>
            <a:endCxn id="17" idx="0"/>
          </p:cNvCxnSpPr>
          <p:nvPr/>
        </p:nvCxnSpPr>
        <p:spPr>
          <a:xfrm>
            <a:off x="2901389" y="2484690"/>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EF99C2-C917-794D-87FC-346A3D5E474E}"/>
              </a:ext>
            </a:extLst>
          </p:cNvPr>
          <p:cNvCxnSpPr>
            <a:cxnSpLocks/>
            <a:stCxn id="3" idx="2"/>
            <a:endCxn id="17" idx="2"/>
          </p:cNvCxnSpPr>
          <p:nvPr/>
        </p:nvCxnSpPr>
        <p:spPr>
          <a:xfrm flipV="1">
            <a:off x="2102634" y="2994196"/>
            <a:ext cx="675042"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A4D56DF-5F18-C448-AD08-B2C85825CD50}"/>
              </a:ext>
            </a:extLst>
          </p:cNvPr>
          <p:cNvCxnSpPr>
            <a:cxnSpLocks/>
            <a:stCxn id="17" idx="4"/>
            <a:endCxn id="11" idx="0"/>
          </p:cNvCxnSpPr>
          <p:nvPr/>
        </p:nvCxnSpPr>
        <p:spPr>
          <a:xfrm>
            <a:off x="2901389" y="3117909"/>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AB3DB6-133B-7546-B8D4-737C2408BC6B}"/>
              </a:ext>
            </a:extLst>
          </p:cNvPr>
          <p:cNvCxnSpPr>
            <a:cxnSpLocks/>
            <a:stCxn id="11" idx="3"/>
            <a:endCxn id="14" idx="0"/>
          </p:cNvCxnSpPr>
          <p:nvPr/>
        </p:nvCxnSpPr>
        <p:spPr>
          <a:xfrm>
            <a:off x="2901389" y="4323968"/>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43D64ED-C705-374C-B231-48A74D34383E}"/>
              </a:ext>
            </a:extLst>
          </p:cNvPr>
          <p:cNvSpPr/>
          <p:nvPr/>
        </p:nvSpPr>
        <p:spPr>
          <a:xfrm>
            <a:off x="5582247" y="2053404"/>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2</a:t>
            </a:r>
          </a:p>
        </p:txBody>
      </p:sp>
      <p:sp>
        <p:nvSpPr>
          <p:cNvPr id="34" name="Triangle 33">
            <a:extLst>
              <a:ext uri="{FF2B5EF4-FFF2-40B4-BE49-F238E27FC236}">
                <a16:creationId xmlns:a16="http://schemas.microsoft.com/office/drawing/2014/main" id="{48B6EF3A-1E25-6F4C-B27B-321D92969168}"/>
              </a:ext>
            </a:extLst>
          </p:cNvPr>
          <p:cNvSpPr/>
          <p:nvPr/>
        </p:nvSpPr>
        <p:spPr>
          <a:xfrm>
            <a:off x="5458534" y="3451618"/>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35" name="Rectangle 34">
            <a:extLst>
              <a:ext uri="{FF2B5EF4-FFF2-40B4-BE49-F238E27FC236}">
                <a16:creationId xmlns:a16="http://schemas.microsoft.com/office/drawing/2014/main" id="{CF677D80-C44E-6C4B-AEB7-F12328258C68}"/>
              </a:ext>
            </a:extLst>
          </p:cNvPr>
          <p:cNvSpPr/>
          <p:nvPr/>
        </p:nvSpPr>
        <p:spPr>
          <a:xfrm>
            <a:off x="5582247" y="5288761"/>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2</a:t>
            </a:r>
          </a:p>
        </p:txBody>
      </p:sp>
      <p:sp>
        <p:nvSpPr>
          <p:cNvPr id="36" name="Oval 35">
            <a:extLst>
              <a:ext uri="{FF2B5EF4-FFF2-40B4-BE49-F238E27FC236}">
                <a16:creationId xmlns:a16="http://schemas.microsoft.com/office/drawing/2014/main" id="{B9CD55E6-D2AE-8742-A901-A307530AA035}"/>
              </a:ext>
            </a:extLst>
          </p:cNvPr>
          <p:cNvSpPr/>
          <p:nvPr/>
        </p:nvSpPr>
        <p:spPr>
          <a:xfrm>
            <a:off x="6071720" y="2934049"/>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FF7EBEEE-F683-9D45-82DA-E99F6255359E}"/>
              </a:ext>
            </a:extLst>
          </p:cNvPr>
          <p:cNvCxnSpPr>
            <a:stCxn id="32" idx="2"/>
            <a:endCxn id="36" idx="0"/>
          </p:cNvCxnSpPr>
          <p:nvPr/>
        </p:nvCxnSpPr>
        <p:spPr>
          <a:xfrm>
            <a:off x="6195433" y="2548256"/>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B4C6414-BCC3-1145-9BE5-E2A226600754}"/>
              </a:ext>
            </a:extLst>
          </p:cNvPr>
          <p:cNvCxnSpPr>
            <a:cxnSpLocks/>
            <a:stCxn id="36" idx="4"/>
            <a:endCxn id="34" idx="0"/>
          </p:cNvCxnSpPr>
          <p:nvPr/>
        </p:nvCxnSpPr>
        <p:spPr>
          <a:xfrm>
            <a:off x="6195433" y="3181475"/>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25B6DBA-5C6E-5D42-B490-4B4CB8B24977}"/>
              </a:ext>
            </a:extLst>
          </p:cNvPr>
          <p:cNvCxnSpPr>
            <a:cxnSpLocks/>
            <a:stCxn id="34" idx="3"/>
            <a:endCxn id="35" idx="0"/>
          </p:cNvCxnSpPr>
          <p:nvPr/>
        </p:nvCxnSpPr>
        <p:spPr>
          <a:xfrm>
            <a:off x="6195433" y="4387534"/>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190CB74-8552-5E43-AFEF-EA591C615AED}"/>
              </a:ext>
            </a:extLst>
          </p:cNvPr>
          <p:cNvSpPr/>
          <p:nvPr/>
        </p:nvSpPr>
        <p:spPr>
          <a:xfrm>
            <a:off x="8874216" y="2053404"/>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3</a:t>
            </a:r>
          </a:p>
        </p:txBody>
      </p:sp>
      <p:sp>
        <p:nvSpPr>
          <p:cNvPr id="43" name="Triangle 42">
            <a:extLst>
              <a:ext uri="{FF2B5EF4-FFF2-40B4-BE49-F238E27FC236}">
                <a16:creationId xmlns:a16="http://schemas.microsoft.com/office/drawing/2014/main" id="{7C794915-1569-5D42-A851-227FE63CA970}"/>
              </a:ext>
            </a:extLst>
          </p:cNvPr>
          <p:cNvSpPr/>
          <p:nvPr/>
        </p:nvSpPr>
        <p:spPr>
          <a:xfrm>
            <a:off x="8750503" y="3451618"/>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44" name="Rectangle 43">
            <a:extLst>
              <a:ext uri="{FF2B5EF4-FFF2-40B4-BE49-F238E27FC236}">
                <a16:creationId xmlns:a16="http://schemas.microsoft.com/office/drawing/2014/main" id="{2ECEE988-D614-B248-A14E-770E7A56B704}"/>
              </a:ext>
            </a:extLst>
          </p:cNvPr>
          <p:cNvSpPr/>
          <p:nvPr/>
        </p:nvSpPr>
        <p:spPr>
          <a:xfrm>
            <a:off x="8874216" y="5288761"/>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3</a:t>
            </a:r>
          </a:p>
        </p:txBody>
      </p:sp>
      <p:sp>
        <p:nvSpPr>
          <p:cNvPr id="45" name="Oval 44">
            <a:extLst>
              <a:ext uri="{FF2B5EF4-FFF2-40B4-BE49-F238E27FC236}">
                <a16:creationId xmlns:a16="http://schemas.microsoft.com/office/drawing/2014/main" id="{EF3EE30A-F14A-2242-ABB6-4F146CC75201}"/>
              </a:ext>
            </a:extLst>
          </p:cNvPr>
          <p:cNvSpPr/>
          <p:nvPr/>
        </p:nvSpPr>
        <p:spPr>
          <a:xfrm>
            <a:off x="9363689" y="2934049"/>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E918A9AC-A81D-3441-92A8-B20CCB7BE4B2}"/>
              </a:ext>
            </a:extLst>
          </p:cNvPr>
          <p:cNvCxnSpPr>
            <a:stCxn id="41" idx="2"/>
            <a:endCxn id="45" idx="0"/>
          </p:cNvCxnSpPr>
          <p:nvPr/>
        </p:nvCxnSpPr>
        <p:spPr>
          <a:xfrm>
            <a:off x="9487402" y="2548256"/>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2355AC7-F0D7-8E43-81EA-6D50B120C246}"/>
              </a:ext>
            </a:extLst>
          </p:cNvPr>
          <p:cNvCxnSpPr>
            <a:cxnSpLocks/>
            <a:stCxn id="45" idx="4"/>
            <a:endCxn id="43" idx="0"/>
          </p:cNvCxnSpPr>
          <p:nvPr/>
        </p:nvCxnSpPr>
        <p:spPr>
          <a:xfrm>
            <a:off x="9487402" y="3181475"/>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647F4B-ACF5-9C48-95EF-ED65F50D2516}"/>
              </a:ext>
            </a:extLst>
          </p:cNvPr>
          <p:cNvCxnSpPr>
            <a:cxnSpLocks/>
            <a:stCxn id="43" idx="3"/>
            <a:endCxn id="44" idx="0"/>
          </p:cNvCxnSpPr>
          <p:nvPr/>
        </p:nvCxnSpPr>
        <p:spPr>
          <a:xfrm>
            <a:off x="9487402" y="4387534"/>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BF7DA54F-E890-0043-9ED6-E58E5CA6211E}"/>
              </a:ext>
            </a:extLst>
          </p:cNvPr>
          <p:cNvCxnSpPr>
            <a:stCxn id="14" idx="3"/>
            <a:endCxn id="36" idx="2"/>
          </p:cNvCxnSpPr>
          <p:nvPr/>
        </p:nvCxnSpPr>
        <p:spPr>
          <a:xfrm flipV="1">
            <a:off x="3514575" y="3057762"/>
            <a:ext cx="2557145" cy="241485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B42F6E1D-A728-0944-A67A-862B4FED1CE7}"/>
              </a:ext>
            </a:extLst>
          </p:cNvPr>
          <p:cNvCxnSpPr>
            <a:stCxn id="35" idx="3"/>
            <a:endCxn id="45" idx="2"/>
          </p:cNvCxnSpPr>
          <p:nvPr/>
        </p:nvCxnSpPr>
        <p:spPr>
          <a:xfrm flipV="1">
            <a:off x="6808619" y="3057762"/>
            <a:ext cx="2555070" cy="247842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449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D8312157-D92E-7644-86C6-56C5D05EB895}"/>
              </a:ext>
            </a:extLst>
          </p:cNvPr>
          <p:cNvPicPr>
            <a:picLocks noChangeAspect="1"/>
          </p:cNvPicPr>
          <p:nvPr/>
        </p:nvPicPr>
        <p:blipFill rotWithShape="1">
          <a:blip r:embed="rId4">
            <a:alphaModFix/>
            <a:extLst/>
          </a:blip>
          <a:srcRect l="17797" r="31996"/>
          <a:stretch/>
        </p:blipFill>
        <p:spPr>
          <a:xfrm>
            <a:off x="3611" y="10"/>
            <a:ext cx="12188389" cy="6857990"/>
          </a:xfrm>
          <a:prstGeom prst="rect">
            <a:avLst/>
          </a:prstGeom>
        </p:spPr>
      </p:pic>
      <p:grpSp>
        <p:nvGrpSpPr>
          <p:cNvPr id="71" name="Group 70">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3"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3"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55894F2F-6BE8-BB45-B460-1BBCC0456B17}"/>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AES Encryption</a:t>
            </a:r>
          </a:p>
        </p:txBody>
      </p:sp>
    </p:spTree>
    <p:extLst>
      <p:ext uri="{BB962C8B-B14F-4D97-AF65-F5344CB8AC3E}">
        <p14:creationId xmlns:p14="http://schemas.microsoft.com/office/powerpoint/2010/main" val="2258974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F0B7-3A11-714F-8121-8DDAF162335F}"/>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5467B2CC-1DD3-144C-A18D-17A2D0B72A90}"/>
              </a:ext>
            </a:extLst>
          </p:cNvPr>
          <p:cNvSpPr>
            <a:spLocks noGrp="1"/>
          </p:cNvSpPr>
          <p:nvPr>
            <p:ph idx="1"/>
          </p:nvPr>
        </p:nvSpPr>
        <p:spPr/>
        <p:txBody>
          <a:bodyPr/>
          <a:lstStyle/>
          <a:p>
            <a:r>
              <a:rPr lang="en-US" dirty="0"/>
              <a:t>Processing is slower</a:t>
            </a:r>
          </a:p>
          <a:p>
            <a:r>
              <a:rPr lang="en-US" dirty="0"/>
              <a:t>Key distribution is easy</a:t>
            </a:r>
          </a:p>
          <a:p>
            <a:r>
              <a:rPr lang="en-US" dirty="0"/>
              <a:t>RSA is a very common asymmetric encryption algorithm in use</a:t>
            </a:r>
          </a:p>
          <a:p>
            <a:r>
              <a:rPr lang="en-US" dirty="0"/>
              <a:t>TLS and PGP are common applications of asymmetric encryption</a:t>
            </a:r>
          </a:p>
          <a:p>
            <a:pPr marL="0" indent="0">
              <a:buNone/>
            </a:pPr>
            <a:endParaRPr lang="en-US" dirty="0"/>
          </a:p>
          <a:p>
            <a:endParaRPr lang="en-US" dirty="0"/>
          </a:p>
        </p:txBody>
      </p:sp>
    </p:spTree>
    <p:extLst>
      <p:ext uri="{BB962C8B-B14F-4D97-AF65-F5344CB8AC3E}">
        <p14:creationId xmlns:p14="http://schemas.microsoft.com/office/powerpoint/2010/main" val="114418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Asymmetric Encryption</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264964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0"/>
            <a:endCxn id="7" idx="3"/>
          </p:cNvCxnSpPr>
          <p:nvPr/>
        </p:nvCxnSpPr>
        <p:spPr>
          <a:xfrm flipV="1">
            <a:off x="3477431" y="4169039"/>
            <a:ext cx="0" cy="59338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7" name="Rectangle 16">
            <a:extLst>
              <a:ext uri="{FF2B5EF4-FFF2-40B4-BE49-F238E27FC236}">
                <a16:creationId xmlns:a16="http://schemas.microsoft.com/office/drawing/2014/main" id="{226C34DB-C16D-FB4E-95FD-0CC2CA322A55}"/>
              </a:ext>
            </a:extLst>
          </p:cNvPr>
          <p:cNvSpPr/>
          <p:nvPr/>
        </p:nvSpPr>
        <p:spPr>
          <a:xfrm>
            <a:off x="788678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17" idx="0"/>
            <a:endCxn id="18" idx="0"/>
          </p:cNvCxnSpPr>
          <p:nvPr/>
        </p:nvCxnSpPr>
        <p:spPr>
          <a:xfrm flipH="1" flipV="1">
            <a:off x="8714570" y="4168284"/>
            <a:ext cx="1" cy="59413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Tree>
    <p:extLst>
      <p:ext uri="{BB962C8B-B14F-4D97-AF65-F5344CB8AC3E}">
        <p14:creationId xmlns:p14="http://schemas.microsoft.com/office/powerpoint/2010/main" val="358508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Asymmetric Encryption</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264964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0"/>
            <a:endCxn id="7" idx="3"/>
          </p:cNvCxnSpPr>
          <p:nvPr/>
        </p:nvCxnSpPr>
        <p:spPr>
          <a:xfrm flipV="1">
            <a:off x="3477431" y="4169039"/>
            <a:ext cx="0" cy="59338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7" name="Rectangle 16">
            <a:extLst>
              <a:ext uri="{FF2B5EF4-FFF2-40B4-BE49-F238E27FC236}">
                <a16:creationId xmlns:a16="http://schemas.microsoft.com/office/drawing/2014/main" id="{226C34DB-C16D-FB4E-95FD-0CC2CA322A55}"/>
              </a:ext>
            </a:extLst>
          </p:cNvPr>
          <p:cNvSpPr/>
          <p:nvPr/>
        </p:nvSpPr>
        <p:spPr>
          <a:xfrm>
            <a:off x="788678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17" idx="0"/>
            <a:endCxn id="18" idx="0"/>
          </p:cNvCxnSpPr>
          <p:nvPr/>
        </p:nvCxnSpPr>
        <p:spPr>
          <a:xfrm flipH="1" flipV="1">
            <a:off x="8714570" y="4168284"/>
            <a:ext cx="1" cy="59413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Tree>
    <p:extLst>
      <p:ext uri="{BB962C8B-B14F-4D97-AF65-F5344CB8AC3E}">
        <p14:creationId xmlns:p14="http://schemas.microsoft.com/office/powerpoint/2010/main" val="3642165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D1FA-AE80-3441-A005-D3619F0DADA4}"/>
              </a:ext>
            </a:extLst>
          </p:cNvPr>
          <p:cNvSpPr>
            <a:spLocks noGrp="1"/>
          </p:cNvSpPr>
          <p:nvPr>
            <p:ph type="title"/>
          </p:nvPr>
        </p:nvSpPr>
        <p:spPr/>
        <p:txBody>
          <a:bodyPr/>
          <a:lstStyle/>
          <a:p>
            <a:r>
              <a:rPr lang="en-US" dirty="0"/>
              <a:t>Hybrid Encryption</a:t>
            </a:r>
          </a:p>
        </p:txBody>
      </p:sp>
      <p:sp>
        <p:nvSpPr>
          <p:cNvPr id="3" name="Content Placeholder 2">
            <a:extLst>
              <a:ext uri="{FF2B5EF4-FFF2-40B4-BE49-F238E27FC236}">
                <a16:creationId xmlns:a16="http://schemas.microsoft.com/office/drawing/2014/main" id="{F635D14A-53E8-D647-B48D-7C1C0E3B8919}"/>
              </a:ext>
            </a:extLst>
          </p:cNvPr>
          <p:cNvSpPr>
            <a:spLocks noGrp="1"/>
          </p:cNvSpPr>
          <p:nvPr>
            <p:ph idx="1"/>
          </p:nvPr>
        </p:nvSpPr>
        <p:spPr/>
        <p:txBody>
          <a:bodyPr/>
          <a:lstStyle/>
          <a:p>
            <a:r>
              <a:rPr lang="en-US" dirty="0"/>
              <a:t>TLS and PGP are hybrid mechanisms</a:t>
            </a:r>
          </a:p>
          <a:p>
            <a:r>
              <a:rPr lang="en-US" dirty="0"/>
              <a:t>Use asymmetric encryption to share a key for symmetric encryption</a:t>
            </a:r>
          </a:p>
          <a:p>
            <a:r>
              <a:rPr lang="en-US" dirty="0"/>
              <a:t>Remaining data is sent using symmetric encryption</a:t>
            </a:r>
          </a:p>
        </p:txBody>
      </p:sp>
    </p:spTree>
    <p:extLst>
      <p:ext uri="{BB962C8B-B14F-4D97-AF65-F5344CB8AC3E}">
        <p14:creationId xmlns:p14="http://schemas.microsoft.com/office/powerpoint/2010/main" val="3699290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Hybrid Encryption – Key Exchange</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Symmetric key</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264964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0"/>
            <a:endCxn id="7" idx="3"/>
          </p:cNvCxnSpPr>
          <p:nvPr/>
        </p:nvCxnSpPr>
        <p:spPr>
          <a:xfrm flipV="1">
            <a:off x="3477431" y="4169039"/>
            <a:ext cx="0" cy="59338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Symmetric key</a:t>
            </a:r>
          </a:p>
        </p:txBody>
      </p:sp>
      <p:sp>
        <p:nvSpPr>
          <p:cNvPr id="17" name="Rectangle 16">
            <a:extLst>
              <a:ext uri="{FF2B5EF4-FFF2-40B4-BE49-F238E27FC236}">
                <a16:creationId xmlns:a16="http://schemas.microsoft.com/office/drawing/2014/main" id="{226C34DB-C16D-FB4E-95FD-0CC2CA322A55}"/>
              </a:ext>
            </a:extLst>
          </p:cNvPr>
          <p:cNvSpPr/>
          <p:nvPr/>
        </p:nvSpPr>
        <p:spPr>
          <a:xfrm>
            <a:off x="788678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17" idx="0"/>
            <a:endCxn id="18" idx="0"/>
          </p:cNvCxnSpPr>
          <p:nvPr/>
        </p:nvCxnSpPr>
        <p:spPr>
          <a:xfrm flipH="1" flipV="1">
            <a:off x="8714570" y="4168284"/>
            <a:ext cx="1" cy="59413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
        <p:nvSpPr>
          <p:cNvPr id="3" name="TextBox 2">
            <a:extLst>
              <a:ext uri="{FF2B5EF4-FFF2-40B4-BE49-F238E27FC236}">
                <a16:creationId xmlns:a16="http://schemas.microsoft.com/office/drawing/2014/main" id="{C5FA39FA-AA75-9F40-84CD-34653318F094}"/>
              </a:ext>
            </a:extLst>
          </p:cNvPr>
          <p:cNvSpPr txBox="1"/>
          <p:nvPr/>
        </p:nvSpPr>
        <p:spPr>
          <a:xfrm>
            <a:off x="3025352" y="1912422"/>
            <a:ext cx="904158" cy="369332"/>
          </a:xfrm>
          <a:prstGeom prst="rect">
            <a:avLst/>
          </a:prstGeom>
          <a:noFill/>
        </p:spPr>
        <p:txBody>
          <a:bodyPr wrap="none" rtlCol="0">
            <a:spAutoFit/>
          </a:bodyPr>
          <a:lstStyle/>
          <a:p>
            <a:r>
              <a:rPr lang="en-US" dirty="0"/>
              <a:t>Browser</a:t>
            </a:r>
          </a:p>
        </p:txBody>
      </p:sp>
      <p:sp>
        <p:nvSpPr>
          <p:cNvPr id="11" name="TextBox 10">
            <a:extLst>
              <a:ext uri="{FF2B5EF4-FFF2-40B4-BE49-F238E27FC236}">
                <a16:creationId xmlns:a16="http://schemas.microsoft.com/office/drawing/2014/main" id="{E80714E1-1586-0C4B-AB40-FB2A42729B83}"/>
              </a:ext>
            </a:extLst>
          </p:cNvPr>
          <p:cNvSpPr txBox="1"/>
          <p:nvPr/>
        </p:nvSpPr>
        <p:spPr>
          <a:xfrm>
            <a:off x="8319365" y="1909058"/>
            <a:ext cx="790409" cy="369332"/>
          </a:xfrm>
          <a:prstGeom prst="rect">
            <a:avLst/>
          </a:prstGeom>
          <a:noFill/>
        </p:spPr>
        <p:txBody>
          <a:bodyPr wrap="none" rtlCol="0">
            <a:spAutoFit/>
          </a:bodyPr>
          <a:lstStyle/>
          <a:p>
            <a:r>
              <a:rPr lang="en-US" dirty="0"/>
              <a:t>Server</a:t>
            </a:r>
          </a:p>
        </p:txBody>
      </p:sp>
    </p:spTree>
    <p:extLst>
      <p:ext uri="{BB962C8B-B14F-4D97-AF65-F5344CB8AC3E}">
        <p14:creationId xmlns:p14="http://schemas.microsoft.com/office/powerpoint/2010/main" val="155238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C65AA-248A-4441-B87A-59313D784E86}"/>
              </a:ext>
            </a:extLst>
          </p:cNvPr>
          <p:cNvPicPr>
            <a:picLocks noChangeAspect="1"/>
          </p:cNvPicPr>
          <p:nvPr/>
        </p:nvPicPr>
        <p:blipFill>
          <a:blip r:embed="rId2"/>
          <a:stretch>
            <a:fillRect/>
          </a:stretch>
        </p:blipFill>
        <p:spPr>
          <a:xfrm>
            <a:off x="4279613" y="1140352"/>
            <a:ext cx="3632775" cy="4577297"/>
          </a:xfrm>
          <a:prstGeom prst="rect">
            <a:avLst/>
          </a:prstGeom>
        </p:spPr>
      </p:pic>
    </p:spTree>
    <p:extLst>
      <p:ext uri="{BB962C8B-B14F-4D97-AF65-F5344CB8AC3E}">
        <p14:creationId xmlns:p14="http://schemas.microsoft.com/office/powerpoint/2010/main" val="352174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Hybrid Encryption – Session Data</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Contents</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5266628"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Symmetric Key</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1"/>
            <a:endCxn id="7" idx="3"/>
          </p:cNvCxnSpPr>
          <p:nvPr/>
        </p:nvCxnSpPr>
        <p:spPr>
          <a:xfrm flipH="1" flipV="1">
            <a:off x="3477431" y="4169039"/>
            <a:ext cx="1789197" cy="103869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Contents</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6" idx="3"/>
            <a:endCxn id="18" idx="0"/>
          </p:cNvCxnSpPr>
          <p:nvPr/>
        </p:nvCxnSpPr>
        <p:spPr>
          <a:xfrm flipV="1">
            <a:off x="6922196" y="4168284"/>
            <a:ext cx="1792374" cy="10394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
        <p:nvSpPr>
          <p:cNvPr id="3" name="TextBox 2">
            <a:extLst>
              <a:ext uri="{FF2B5EF4-FFF2-40B4-BE49-F238E27FC236}">
                <a16:creationId xmlns:a16="http://schemas.microsoft.com/office/drawing/2014/main" id="{8B575DA7-4857-2C44-9A11-BFCF86431DB1}"/>
              </a:ext>
            </a:extLst>
          </p:cNvPr>
          <p:cNvSpPr txBox="1"/>
          <p:nvPr/>
        </p:nvSpPr>
        <p:spPr>
          <a:xfrm>
            <a:off x="3082226" y="2206398"/>
            <a:ext cx="790409" cy="369332"/>
          </a:xfrm>
          <a:prstGeom prst="rect">
            <a:avLst/>
          </a:prstGeom>
          <a:noFill/>
        </p:spPr>
        <p:txBody>
          <a:bodyPr wrap="none" rtlCol="0">
            <a:spAutoFit/>
          </a:bodyPr>
          <a:lstStyle/>
          <a:p>
            <a:r>
              <a:rPr lang="en-US" dirty="0"/>
              <a:t>Server</a:t>
            </a:r>
          </a:p>
        </p:txBody>
      </p:sp>
      <p:sp>
        <p:nvSpPr>
          <p:cNvPr id="17" name="TextBox 16">
            <a:extLst>
              <a:ext uri="{FF2B5EF4-FFF2-40B4-BE49-F238E27FC236}">
                <a16:creationId xmlns:a16="http://schemas.microsoft.com/office/drawing/2014/main" id="{FB81AEB0-3BB1-C34D-A751-E81AFE3BB65F}"/>
              </a:ext>
            </a:extLst>
          </p:cNvPr>
          <p:cNvSpPr txBox="1"/>
          <p:nvPr/>
        </p:nvSpPr>
        <p:spPr>
          <a:xfrm>
            <a:off x="8262491" y="2203079"/>
            <a:ext cx="904158" cy="369332"/>
          </a:xfrm>
          <a:prstGeom prst="rect">
            <a:avLst/>
          </a:prstGeom>
          <a:noFill/>
        </p:spPr>
        <p:txBody>
          <a:bodyPr wrap="none" rtlCol="0">
            <a:spAutoFit/>
          </a:bodyPr>
          <a:lstStyle/>
          <a:p>
            <a:r>
              <a:rPr lang="en-US" dirty="0"/>
              <a:t>Browser</a:t>
            </a:r>
          </a:p>
        </p:txBody>
      </p:sp>
    </p:spTree>
    <p:extLst>
      <p:ext uri="{BB962C8B-B14F-4D97-AF65-F5344CB8AC3E}">
        <p14:creationId xmlns:p14="http://schemas.microsoft.com/office/powerpoint/2010/main" val="3203295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DC43-BC5E-AD4A-8F9A-A000703D8765}"/>
              </a:ext>
            </a:extLst>
          </p:cNvPr>
          <p:cNvSpPr>
            <a:spLocks noGrp="1"/>
          </p:cNvSpPr>
          <p:nvPr>
            <p:ph type="title"/>
          </p:nvPr>
        </p:nvSpPr>
        <p:spPr/>
        <p:txBody>
          <a:bodyPr/>
          <a:lstStyle/>
          <a:p>
            <a:r>
              <a:rPr lang="en-US" dirty="0"/>
              <a:t>Signing</a:t>
            </a:r>
          </a:p>
        </p:txBody>
      </p:sp>
    </p:spTree>
    <p:extLst>
      <p:ext uri="{BB962C8B-B14F-4D97-AF65-F5344CB8AC3E}">
        <p14:creationId xmlns:p14="http://schemas.microsoft.com/office/powerpoint/2010/main" val="1177376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8FCF-FFDA-1648-B405-E2542807BE4C}"/>
              </a:ext>
            </a:extLst>
          </p:cNvPr>
          <p:cNvSpPr>
            <a:spLocks noGrp="1"/>
          </p:cNvSpPr>
          <p:nvPr>
            <p:ph type="title"/>
          </p:nvPr>
        </p:nvSpPr>
        <p:spPr/>
        <p:txBody>
          <a:bodyPr/>
          <a:lstStyle/>
          <a:p>
            <a:r>
              <a:rPr lang="en-US" dirty="0"/>
              <a:t>Signing</a:t>
            </a:r>
          </a:p>
        </p:txBody>
      </p:sp>
      <p:sp>
        <p:nvSpPr>
          <p:cNvPr id="3" name="Content Placeholder 2">
            <a:extLst>
              <a:ext uri="{FF2B5EF4-FFF2-40B4-BE49-F238E27FC236}">
                <a16:creationId xmlns:a16="http://schemas.microsoft.com/office/drawing/2014/main" id="{19F62A23-9813-8948-B0DA-6DFFD527C448}"/>
              </a:ext>
            </a:extLst>
          </p:cNvPr>
          <p:cNvSpPr>
            <a:spLocks noGrp="1"/>
          </p:cNvSpPr>
          <p:nvPr>
            <p:ph idx="1"/>
          </p:nvPr>
        </p:nvSpPr>
        <p:spPr/>
        <p:txBody>
          <a:bodyPr>
            <a:normAutofit lnSpcReduction="10000"/>
          </a:bodyPr>
          <a:lstStyle/>
          <a:p>
            <a:r>
              <a:rPr lang="en-US" dirty="0"/>
              <a:t>Signing can provide:</a:t>
            </a:r>
          </a:p>
          <a:p>
            <a:pPr lvl="1"/>
            <a:r>
              <a:rPr lang="en-US" dirty="0"/>
              <a:t>Integrity checking</a:t>
            </a:r>
          </a:p>
          <a:p>
            <a:pPr lvl="1"/>
            <a:r>
              <a:rPr lang="en-US" dirty="0"/>
              <a:t>Proof of data source (trust)</a:t>
            </a:r>
          </a:p>
          <a:p>
            <a:r>
              <a:rPr lang="en-US" dirty="0"/>
              <a:t>Blend of hashing and asymmetric encryption</a:t>
            </a:r>
          </a:p>
          <a:p>
            <a:r>
              <a:rPr lang="en-US" dirty="0"/>
              <a:t>Commonly see signatures in:</a:t>
            </a:r>
          </a:p>
          <a:p>
            <a:pPr lvl="1"/>
            <a:r>
              <a:rPr lang="en-US" dirty="0"/>
              <a:t>Email</a:t>
            </a:r>
          </a:p>
          <a:p>
            <a:pPr lvl="1"/>
            <a:r>
              <a:rPr lang="en-US" dirty="0"/>
              <a:t>Certificate trust chains</a:t>
            </a:r>
          </a:p>
          <a:p>
            <a:pPr lvl="1"/>
            <a:r>
              <a:rPr lang="en-US" dirty="0"/>
              <a:t>JWT Access tokens (OAuth or </a:t>
            </a:r>
            <a:r>
              <a:rPr lang="en-US" dirty="0" err="1"/>
              <a:t>OpenIdConnect</a:t>
            </a:r>
            <a:r>
              <a:rPr lang="en-US" dirty="0"/>
              <a:t>)</a:t>
            </a:r>
          </a:p>
        </p:txBody>
      </p:sp>
    </p:spTree>
    <p:extLst>
      <p:ext uri="{BB962C8B-B14F-4D97-AF65-F5344CB8AC3E}">
        <p14:creationId xmlns:p14="http://schemas.microsoft.com/office/powerpoint/2010/main" val="685706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DE42-3BFD-B842-8E26-432B9992E58E}"/>
              </a:ext>
            </a:extLst>
          </p:cNvPr>
          <p:cNvSpPr>
            <a:spLocks noGrp="1"/>
          </p:cNvSpPr>
          <p:nvPr>
            <p:ph type="title"/>
          </p:nvPr>
        </p:nvSpPr>
        <p:spPr/>
        <p:txBody>
          <a:bodyPr/>
          <a:lstStyle/>
          <a:p>
            <a:r>
              <a:rPr lang="en-US" dirty="0"/>
              <a:t>Signing</a:t>
            </a:r>
          </a:p>
        </p:txBody>
      </p:sp>
      <p:grpSp>
        <p:nvGrpSpPr>
          <p:cNvPr id="9" name="Group 8">
            <a:extLst>
              <a:ext uri="{FF2B5EF4-FFF2-40B4-BE49-F238E27FC236}">
                <a16:creationId xmlns:a16="http://schemas.microsoft.com/office/drawing/2014/main" id="{6B4299B6-C06E-F94E-8E95-7D2877AE9185}"/>
              </a:ext>
            </a:extLst>
          </p:cNvPr>
          <p:cNvGrpSpPr/>
          <p:nvPr/>
        </p:nvGrpSpPr>
        <p:grpSpPr>
          <a:xfrm>
            <a:off x="1140809" y="2665759"/>
            <a:ext cx="9910382" cy="1526483"/>
            <a:chOff x="827542" y="2665756"/>
            <a:chExt cx="9910382" cy="1526483"/>
          </a:xfrm>
        </p:grpSpPr>
        <p:sp>
          <p:nvSpPr>
            <p:cNvPr id="4" name="Rectangle 3">
              <a:extLst>
                <a:ext uri="{FF2B5EF4-FFF2-40B4-BE49-F238E27FC236}">
                  <a16:creationId xmlns:a16="http://schemas.microsoft.com/office/drawing/2014/main" id="{2F6EC5A3-CB8A-0248-B405-5DF2ADE11238}"/>
                </a:ext>
              </a:extLst>
            </p:cNvPr>
            <p:cNvSpPr/>
            <p:nvPr/>
          </p:nvSpPr>
          <p:spPr>
            <a:xfrm>
              <a:off x="827542" y="2713615"/>
              <a:ext cx="1526483" cy="1430767"/>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Payload</a:t>
              </a:r>
            </a:p>
          </p:txBody>
        </p:sp>
        <p:sp>
          <p:nvSpPr>
            <p:cNvPr id="5" name="Oval 4">
              <a:extLst>
                <a:ext uri="{FF2B5EF4-FFF2-40B4-BE49-F238E27FC236}">
                  <a16:creationId xmlns:a16="http://schemas.microsoft.com/office/drawing/2014/main" id="{7BFACBD6-DFE2-CA47-AF51-1261E67ECEEB}"/>
                </a:ext>
              </a:extLst>
            </p:cNvPr>
            <p:cNvSpPr/>
            <p:nvPr/>
          </p:nvSpPr>
          <p:spPr>
            <a:xfrm>
              <a:off x="3639391" y="2665756"/>
              <a:ext cx="1526483" cy="1526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a:p>
              <a:pPr algn="ctr"/>
              <a:r>
                <a:rPr lang="en-US" dirty="0"/>
                <a:t>Algorithm</a:t>
              </a:r>
            </a:p>
          </p:txBody>
        </p:sp>
        <p:sp>
          <p:nvSpPr>
            <p:cNvPr id="7" name="Triangle 6">
              <a:extLst>
                <a:ext uri="{FF2B5EF4-FFF2-40B4-BE49-F238E27FC236}">
                  <a16:creationId xmlns:a16="http://schemas.microsoft.com/office/drawing/2014/main" id="{43AD5DD7-DE15-ED48-83DE-ECBA3711B2D7}"/>
                </a:ext>
              </a:extLst>
            </p:cNvPr>
            <p:cNvSpPr/>
            <p:nvPr/>
          </p:nvSpPr>
          <p:spPr>
            <a:xfrm>
              <a:off x="6451240" y="2713615"/>
              <a:ext cx="1880730" cy="14307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a:p>
              <a:pPr algn="ctr"/>
              <a:endParaRPr lang="en-US" dirty="0"/>
            </a:p>
          </p:txBody>
        </p:sp>
        <p:sp>
          <p:nvSpPr>
            <p:cNvPr id="8" name="Rectangle 7">
              <a:extLst>
                <a:ext uri="{FF2B5EF4-FFF2-40B4-BE49-F238E27FC236}">
                  <a16:creationId xmlns:a16="http://schemas.microsoft.com/office/drawing/2014/main" id="{D839FB85-EFB5-E449-8A90-961FD66C9CAC}"/>
                </a:ext>
              </a:extLst>
            </p:cNvPr>
            <p:cNvSpPr/>
            <p:nvPr/>
          </p:nvSpPr>
          <p:spPr>
            <a:xfrm>
              <a:off x="9617336" y="2910391"/>
              <a:ext cx="1120588" cy="1037216"/>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Signature</a:t>
              </a:r>
            </a:p>
          </p:txBody>
        </p:sp>
      </p:grpSp>
      <p:cxnSp>
        <p:nvCxnSpPr>
          <p:cNvPr id="11" name="Straight Arrow Connector 10">
            <a:extLst>
              <a:ext uri="{FF2B5EF4-FFF2-40B4-BE49-F238E27FC236}">
                <a16:creationId xmlns:a16="http://schemas.microsoft.com/office/drawing/2014/main" id="{78F8D138-38C0-414B-9BE8-16479196EF6A}"/>
              </a:ext>
            </a:extLst>
          </p:cNvPr>
          <p:cNvCxnSpPr>
            <a:stCxn id="4" idx="3"/>
            <a:endCxn id="5" idx="2"/>
          </p:cNvCxnSpPr>
          <p:nvPr/>
        </p:nvCxnSpPr>
        <p:spPr>
          <a:xfrm flipV="1">
            <a:off x="2667292" y="3429001"/>
            <a:ext cx="1285366"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499787-E622-0342-8E26-5148E3190D44}"/>
              </a:ext>
            </a:extLst>
          </p:cNvPr>
          <p:cNvCxnSpPr>
            <a:cxnSpLocks/>
            <a:stCxn id="5" idx="6"/>
            <a:endCxn id="7" idx="1"/>
          </p:cNvCxnSpPr>
          <p:nvPr/>
        </p:nvCxnSpPr>
        <p:spPr>
          <a:xfrm>
            <a:off x="5479141" y="3429001"/>
            <a:ext cx="1755549"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78EC7E-42BF-A74F-8038-932543BB9EB9}"/>
              </a:ext>
            </a:extLst>
          </p:cNvPr>
          <p:cNvCxnSpPr>
            <a:cxnSpLocks/>
            <a:stCxn id="7" idx="5"/>
            <a:endCxn id="8" idx="1"/>
          </p:cNvCxnSpPr>
          <p:nvPr/>
        </p:nvCxnSpPr>
        <p:spPr>
          <a:xfrm>
            <a:off x="8175055" y="3429002"/>
            <a:ext cx="175554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11546CF-4025-C54D-86D7-ADC2163D12D0}"/>
              </a:ext>
            </a:extLst>
          </p:cNvPr>
          <p:cNvSpPr/>
          <p:nvPr/>
        </p:nvSpPr>
        <p:spPr>
          <a:xfrm>
            <a:off x="6877088" y="4760915"/>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cxnSp>
        <p:nvCxnSpPr>
          <p:cNvPr id="19" name="Straight Arrow Connector 18">
            <a:extLst>
              <a:ext uri="{FF2B5EF4-FFF2-40B4-BE49-F238E27FC236}">
                <a16:creationId xmlns:a16="http://schemas.microsoft.com/office/drawing/2014/main" id="{2266A91C-0365-BE42-B144-919B42D5380F}"/>
              </a:ext>
            </a:extLst>
          </p:cNvPr>
          <p:cNvCxnSpPr>
            <a:cxnSpLocks/>
            <a:stCxn id="18" idx="0"/>
            <a:endCxn id="7" idx="3"/>
          </p:cNvCxnSpPr>
          <p:nvPr/>
        </p:nvCxnSpPr>
        <p:spPr>
          <a:xfrm flipV="1">
            <a:off x="7704872" y="4144385"/>
            <a:ext cx="0" cy="61653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295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DE42-3BFD-B842-8E26-432B9992E58E}"/>
              </a:ext>
            </a:extLst>
          </p:cNvPr>
          <p:cNvSpPr>
            <a:spLocks noGrp="1"/>
          </p:cNvSpPr>
          <p:nvPr>
            <p:ph type="title"/>
          </p:nvPr>
        </p:nvSpPr>
        <p:spPr/>
        <p:txBody>
          <a:bodyPr/>
          <a:lstStyle/>
          <a:p>
            <a:r>
              <a:rPr lang="en-US" dirty="0"/>
              <a:t>Signature Verification</a:t>
            </a:r>
          </a:p>
        </p:txBody>
      </p:sp>
      <p:sp>
        <p:nvSpPr>
          <p:cNvPr id="4" name="Rectangle 3">
            <a:extLst>
              <a:ext uri="{FF2B5EF4-FFF2-40B4-BE49-F238E27FC236}">
                <a16:creationId xmlns:a16="http://schemas.microsoft.com/office/drawing/2014/main" id="{2F6EC5A3-CB8A-0248-B405-5DF2ADE11238}"/>
              </a:ext>
            </a:extLst>
          </p:cNvPr>
          <p:cNvSpPr/>
          <p:nvPr/>
        </p:nvSpPr>
        <p:spPr>
          <a:xfrm>
            <a:off x="1140808" y="1766911"/>
            <a:ext cx="1526483" cy="1430767"/>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Payload</a:t>
            </a:r>
          </a:p>
        </p:txBody>
      </p:sp>
      <p:sp>
        <p:nvSpPr>
          <p:cNvPr id="5" name="Oval 4">
            <a:extLst>
              <a:ext uri="{FF2B5EF4-FFF2-40B4-BE49-F238E27FC236}">
                <a16:creationId xmlns:a16="http://schemas.microsoft.com/office/drawing/2014/main" id="{7BFACBD6-DFE2-CA47-AF51-1261E67ECEEB}"/>
              </a:ext>
            </a:extLst>
          </p:cNvPr>
          <p:cNvSpPr/>
          <p:nvPr/>
        </p:nvSpPr>
        <p:spPr>
          <a:xfrm>
            <a:off x="3952657" y="1719052"/>
            <a:ext cx="1526483" cy="1526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a:p>
            <a:pPr algn="ctr"/>
            <a:r>
              <a:rPr lang="en-US" dirty="0"/>
              <a:t>Algorithm</a:t>
            </a:r>
          </a:p>
        </p:txBody>
      </p:sp>
      <p:sp>
        <p:nvSpPr>
          <p:cNvPr id="7" name="Triangle 6">
            <a:extLst>
              <a:ext uri="{FF2B5EF4-FFF2-40B4-BE49-F238E27FC236}">
                <a16:creationId xmlns:a16="http://schemas.microsoft.com/office/drawing/2014/main" id="{43AD5DD7-DE15-ED48-83DE-ECBA3711B2D7}"/>
              </a:ext>
            </a:extLst>
          </p:cNvPr>
          <p:cNvSpPr/>
          <p:nvPr/>
        </p:nvSpPr>
        <p:spPr>
          <a:xfrm rot="10800000">
            <a:off x="3775534" y="3649565"/>
            <a:ext cx="1880730" cy="14307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839FB85-EFB5-E449-8A90-961FD66C9CAC}"/>
              </a:ext>
            </a:extLst>
          </p:cNvPr>
          <p:cNvSpPr/>
          <p:nvPr/>
        </p:nvSpPr>
        <p:spPr>
          <a:xfrm>
            <a:off x="1388477" y="3846341"/>
            <a:ext cx="1120588" cy="1037216"/>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Signature</a:t>
            </a:r>
          </a:p>
        </p:txBody>
      </p:sp>
      <p:cxnSp>
        <p:nvCxnSpPr>
          <p:cNvPr id="11" name="Straight Arrow Connector 10">
            <a:extLst>
              <a:ext uri="{FF2B5EF4-FFF2-40B4-BE49-F238E27FC236}">
                <a16:creationId xmlns:a16="http://schemas.microsoft.com/office/drawing/2014/main" id="{78F8D138-38C0-414B-9BE8-16479196EF6A}"/>
              </a:ext>
            </a:extLst>
          </p:cNvPr>
          <p:cNvCxnSpPr>
            <a:stCxn id="4" idx="3"/>
            <a:endCxn id="5" idx="2"/>
          </p:cNvCxnSpPr>
          <p:nvPr/>
        </p:nvCxnSpPr>
        <p:spPr>
          <a:xfrm flipV="1">
            <a:off x="2667291" y="2482294"/>
            <a:ext cx="1285366"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499787-E622-0342-8E26-5148E3190D44}"/>
              </a:ext>
            </a:extLst>
          </p:cNvPr>
          <p:cNvCxnSpPr>
            <a:cxnSpLocks/>
            <a:stCxn id="5" idx="6"/>
            <a:endCxn id="29" idx="1"/>
          </p:cNvCxnSpPr>
          <p:nvPr/>
        </p:nvCxnSpPr>
        <p:spPr>
          <a:xfrm>
            <a:off x="5479140" y="2482294"/>
            <a:ext cx="137237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78EC7E-42BF-A74F-8038-932543BB9EB9}"/>
              </a:ext>
            </a:extLst>
          </p:cNvPr>
          <p:cNvCxnSpPr>
            <a:cxnSpLocks/>
            <a:stCxn id="8" idx="3"/>
            <a:endCxn id="7" idx="5"/>
          </p:cNvCxnSpPr>
          <p:nvPr/>
        </p:nvCxnSpPr>
        <p:spPr>
          <a:xfrm flipV="1">
            <a:off x="2509065" y="4364948"/>
            <a:ext cx="1736651"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11546CF-4025-C54D-86D7-ADC2163D12D0}"/>
              </a:ext>
            </a:extLst>
          </p:cNvPr>
          <p:cNvSpPr/>
          <p:nvPr/>
        </p:nvSpPr>
        <p:spPr>
          <a:xfrm>
            <a:off x="3888115" y="5814628"/>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cxnSp>
        <p:nvCxnSpPr>
          <p:cNvPr id="19" name="Straight Arrow Connector 18">
            <a:extLst>
              <a:ext uri="{FF2B5EF4-FFF2-40B4-BE49-F238E27FC236}">
                <a16:creationId xmlns:a16="http://schemas.microsoft.com/office/drawing/2014/main" id="{2266A91C-0365-BE42-B144-919B42D5380F}"/>
              </a:ext>
            </a:extLst>
          </p:cNvPr>
          <p:cNvCxnSpPr>
            <a:cxnSpLocks/>
            <a:stCxn id="18" idx="0"/>
            <a:endCxn id="7" idx="0"/>
          </p:cNvCxnSpPr>
          <p:nvPr/>
        </p:nvCxnSpPr>
        <p:spPr>
          <a:xfrm flipV="1">
            <a:off x="4715899" y="5080332"/>
            <a:ext cx="0" cy="73429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565A985-9228-C046-BF24-848CB19B6622}"/>
              </a:ext>
            </a:extLst>
          </p:cNvPr>
          <p:cNvSpPr txBox="1"/>
          <p:nvPr/>
        </p:nvSpPr>
        <p:spPr>
          <a:xfrm>
            <a:off x="4261286" y="3995616"/>
            <a:ext cx="909223" cy="369332"/>
          </a:xfrm>
          <a:prstGeom prst="rect">
            <a:avLst/>
          </a:prstGeom>
          <a:noFill/>
        </p:spPr>
        <p:txBody>
          <a:bodyPr wrap="none" rtlCol="0">
            <a:spAutoFit/>
          </a:bodyPr>
          <a:lstStyle/>
          <a:p>
            <a:r>
              <a:rPr lang="en-US" dirty="0"/>
              <a:t>Decrypt</a:t>
            </a:r>
          </a:p>
        </p:txBody>
      </p:sp>
      <p:sp>
        <p:nvSpPr>
          <p:cNvPr id="29" name="Diamond 28">
            <a:extLst>
              <a:ext uri="{FF2B5EF4-FFF2-40B4-BE49-F238E27FC236}">
                <a16:creationId xmlns:a16="http://schemas.microsoft.com/office/drawing/2014/main" id="{1AE4D735-4A5C-6746-9897-5A09EC8B446C}"/>
              </a:ext>
            </a:extLst>
          </p:cNvPr>
          <p:cNvSpPr/>
          <p:nvPr/>
        </p:nvSpPr>
        <p:spPr>
          <a:xfrm>
            <a:off x="6851519" y="1616303"/>
            <a:ext cx="1731981" cy="1731981"/>
          </a:xfrm>
          <a:prstGeom prst="diamond">
            <a:avLst/>
          </a:prstGeom>
          <a:solidFill>
            <a:schemeClr val="tx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A</a:t>
            </a:r>
          </a:p>
        </p:txBody>
      </p:sp>
      <p:cxnSp>
        <p:nvCxnSpPr>
          <p:cNvPr id="33" name="Straight Arrow Connector 32">
            <a:extLst>
              <a:ext uri="{FF2B5EF4-FFF2-40B4-BE49-F238E27FC236}">
                <a16:creationId xmlns:a16="http://schemas.microsoft.com/office/drawing/2014/main" id="{7FCFBA52-4770-CC45-A51C-BA7439394492}"/>
              </a:ext>
            </a:extLst>
          </p:cNvPr>
          <p:cNvCxnSpPr>
            <a:cxnSpLocks/>
            <a:stCxn id="7" idx="1"/>
            <a:endCxn id="39" idx="1"/>
          </p:cNvCxnSpPr>
          <p:nvPr/>
        </p:nvCxnSpPr>
        <p:spPr>
          <a:xfrm>
            <a:off x="5186081" y="4364948"/>
            <a:ext cx="1665437"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Diamond 38">
            <a:extLst>
              <a:ext uri="{FF2B5EF4-FFF2-40B4-BE49-F238E27FC236}">
                <a16:creationId xmlns:a16="http://schemas.microsoft.com/office/drawing/2014/main" id="{AAA84DCC-9625-6C4D-906E-D6038763398A}"/>
              </a:ext>
            </a:extLst>
          </p:cNvPr>
          <p:cNvSpPr/>
          <p:nvPr/>
        </p:nvSpPr>
        <p:spPr>
          <a:xfrm>
            <a:off x="6851518" y="3498957"/>
            <a:ext cx="1731981" cy="1731981"/>
          </a:xfrm>
          <a:prstGeom prst="diamond">
            <a:avLst/>
          </a:prstGeom>
          <a:solidFill>
            <a:schemeClr val="tx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B</a:t>
            </a:r>
          </a:p>
        </p:txBody>
      </p:sp>
      <p:sp>
        <p:nvSpPr>
          <p:cNvPr id="42" name="TextBox 41">
            <a:extLst>
              <a:ext uri="{FF2B5EF4-FFF2-40B4-BE49-F238E27FC236}">
                <a16:creationId xmlns:a16="http://schemas.microsoft.com/office/drawing/2014/main" id="{53DCF08B-773E-B441-8C59-59CFB4437D47}"/>
              </a:ext>
            </a:extLst>
          </p:cNvPr>
          <p:cNvSpPr txBox="1"/>
          <p:nvPr/>
        </p:nvSpPr>
        <p:spPr>
          <a:xfrm>
            <a:off x="9955878" y="2644170"/>
            <a:ext cx="861133" cy="1569660"/>
          </a:xfrm>
          <a:prstGeom prst="rect">
            <a:avLst/>
          </a:prstGeom>
          <a:noFill/>
        </p:spPr>
        <p:txBody>
          <a:bodyPr wrap="none" rtlCol="0">
            <a:spAutoFit/>
          </a:bodyPr>
          <a:lstStyle/>
          <a:p>
            <a:r>
              <a:rPr lang="en-US" sz="9600" dirty="0">
                <a:latin typeface="Consolas" panose="020B0609020204030204" pitchFamily="49" charset="0"/>
                <a:cs typeface="Consolas" panose="020B0609020204030204" pitchFamily="49" charset="0"/>
              </a:rPr>
              <a:t>?</a:t>
            </a:r>
          </a:p>
        </p:txBody>
      </p:sp>
      <p:cxnSp>
        <p:nvCxnSpPr>
          <p:cNvPr id="43" name="Straight Arrow Connector 42">
            <a:extLst>
              <a:ext uri="{FF2B5EF4-FFF2-40B4-BE49-F238E27FC236}">
                <a16:creationId xmlns:a16="http://schemas.microsoft.com/office/drawing/2014/main" id="{4B15B57C-53EF-0744-9963-9A72D4986126}"/>
              </a:ext>
            </a:extLst>
          </p:cNvPr>
          <p:cNvCxnSpPr>
            <a:cxnSpLocks/>
            <a:stCxn id="39" idx="3"/>
            <a:endCxn id="42" idx="1"/>
          </p:cNvCxnSpPr>
          <p:nvPr/>
        </p:nvCxnSpPr>
        <p:spPr>
          <a:xfrm flipV="1">
            <a:off x="8583499" y="3429000"/>
            <a:ext cx="1372379" cy="93594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841F3B6-0D7C-D845-A595-D5543EF5DED1}"/>
              </a:ext>
            </a:extLst>
          </p:cNvPr>
          <p:cNvCxnSpPr>
            <a:cxnSpLocks/>
            <a:stCxn id="29" idx="3"/>
            <a:endCxn id="42" idx="1"/>
          </p:cNvCxnSpPr>
          <p:nvPr/>
        </p:nvCxnSpPr>
        <p:spPr>
          <a:xfrm>
            <a:off x="8583500" y="2482294"/>
            <a:ext cx="1372378" cy="94670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2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8" grpId="0" animBg="1"/>
      <p:bldP spid="27" grpId="0"/>
      <p:bldP spid="39" grpId="0" animBg="1"/>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33DC-BDED-134B-9311-D169649EB563}"/>
              </a:ext>
            </a:extLst>
          </p:cNvPr>
          <p:cNvSpPr>
            <a:spLocks noGrp="1"/>
          </p:cNvSpPr>
          <p:nvPr>
            <p:ph type="title"/>
          </p:nvPr>
        </p:nvSpPr>
        <p:spPr/>
        <p:txBody>
          <a:bodyPr/>
          <a:lstStyle/>
          <a:p>
            <a:r>
              <a:rPr lang="en-US" dirty="0"/>
              <a:t>Goals of Cryptography</a:t>
            </a:r>
          </a:p>
        </p:txBody>
      </p:sp>
      <p:sp>
        <p:nvSpPr>
          <p:cNvPr id="3" name="Content Placeholder 2">
            <a:extLst>
              <a:ext uri="{FF2B5EF4-FFF2-40B4-BE49-F238E27FC236}">
                <a16:creationId xmlns:a16="http://schemas.microsoft.com/office/drawing/2014/main" id="{B7DDB7F8-4B9A-4D4F-9F1D-FDDE77FB7F93}"/>
              </a:ext>
            </a:extLst>
          </p:cNvPr>
          <p:cNvSpPr>
            <a:spLocks noGrp="1"/>
          </p:cNvSpPr>
          <p:nvPr>
            <p:ph idx="1"/>
          </p:nvPr>
        </p:nvSpPr>
        <p:spPr/>
        <p:txBody>
          <a:bodyPr/>
          <a:lstStyle/>
          <a:p>
            <a:r>
              <a:rPr lang="en-US" dirty="0"/>
              <a:t>Privacy – symmetric encryption</a:t>
            </a:r>
          </a:p>
          <a:p>
            <a:r>
              <a:rPr lang="en-US" dirty="0"/>
              <a:t>Authentication – asymmetric encryption</a:t>
            </a:r>
          </a:p>
          <a:p>
            <a:r>
              <a:rPr lang="en-US" dirty="0"/>
              <a:t>Integrity - hashing</a:t>
            </a:r>
          </a:p>
          <a:p>
            <a:r>
              <a:rPr lang="en-US" dirty="0"/>
              <a:t>Nonrepudiation – hashing + asymmetric encryption</a:t>
            </a:r>
          </a:p>
        </p:txBody>
      </p:sp>
    </p:spTree>
    <p:extLst>
      <p:ext uri="{BB962C8B-B14F-4D97-AF65-F5344CB8AC3E}">
        <p14:creationId xmlns:p14="http://schemas.microsoft.com/office/powerpoint/2010/main" val="362918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C65AA-248A-4441-B87A-59313D784E86}"/>
              </a:ext>
            </a:extLst>
          </p:cNvPr>
          <p:cNvPicPr>
            <a:picLocks noChangeAspect="1"/>
          </p:cNvPicPr>
          <p:nvPr/>
        </p:nvPicPr>
        <p:blipFill>
          <a:blip r:embed="rId2"/>
          <a:stretch>
            <a:fillRect/>
          </a:stretch>
        </p:blipFill>
        <p:spPr>
          <a:xfrm>
            <a:off x="4279613" y="1140352"/>
            <a:ext cx="3632775" cy="4577297"/>
          </a:xfrm>
          <a:prstGeom prst="rect">
            <a:avLst/>
          </a:prstGeom>
        </p:spPr>
      </p:pic>
    </p:spTree>
    <p:extLst>
      <p:ext uri="{BB962C8B-B14F-4D97-AF65-F5344CB8AC3E}">
        <p14:creationId xmlns:p14="http://schemas.microsoft.com/office/powerpoint/2010/main" val="2298460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B3E68-C018-9040-981F-9E7C2CA2E69C}"/>
              </a:ext>
            </a:extLst>
          </p:cNvPr>
          <p:cNvPicPr>
            <a:picLocks noChangeAspect="1"/>
          </p:cNvPicPr>
          <p:nvPr/>
        </p:nvPicPr>
        <p:blipFill>
          <a:blip r:embed="rId2"/>
          <a:stretch>
            <a:fillRect/>
          </a:stretch>
        </p:blipFill>
        <p:spPr>
          <a:xfrm>
            <a:off x="4281600" y="1142856"/>
            <a:ext cx="3628800" cy="4572289"/>
          </a:xfrm>
          <a:prstGeom prst="rect">
            <a:avLst/>
          </a:prstGeom>
        </p:spPr>
      </p:pic>
    </p:spTree>
    <p:extLst>
      <p:ext uri="{BB962C8B-B14F-4D97-AF65-F5344CB8AC3E}">
        <p14:creationId xmlns:p14="http://schemas.microsoft.com/office/powerpoint/2010/main" val="3446174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DC43-BC5E-AD4A-8F9A-A000703D876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9256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1FA5-2553-9144-A34D-1A673DE39E09}"/>
              </a:ext>
            </a:extLst>
          </p:cNvPr>
          <p:cNvSpPr>
            <a:spLocks noGrp="1"/>
          </p:cNvSpPr>
          <p:nvPr>
            <p:ph type="title"/>
          </p:nvPr>
        </p:nvSpPr>
        <p:spPr/>
        <p:txBody>
          <a:bodyPr/>
          <a:lstStyle/>
          <a:p>
            <a:r>
              <a:rPr lang="en-US" dirty="0"/>
              <a:t>Cryptography</a:t>
            </a:r>
          </a:p>
        </p:txBody>
      </p:sp>
    </p:spTree>
    <p:extLst>
      <p:ext uri="{BB962C8B-B14F-4D97-AF65-F5344CB8AC3E}">
        <p14:creationId xmlns:p14="http://schemas.microsoft.com/office/powerpoint/2010/main" val="42918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33DC-BDED-134B-9311-D169649EB563}"/>
              </a:ext>
            </a:extLst>
          </p:cNvPr>
          <p:cNvSpPr>
            <a:spLocks noGrp="1"/>
          </p:cNvSpPr>
          <p:nvPr>
            <p:ph type="title"/>
          </p:nvPr>
        </p:nvSpPr>
        <p:spPr/>
        <p:txBody>
          <a:bodyPr/>
          <a:lstStyle/>
          <a:p>
            <a:r>
              <a:rPr lang="en-US" dirty="0"/>
              <a:t>Goals of Cryptography</a:t>
            </a:r>
          </a:p>
        </p:txBody>
      </p:sp>
      <p:sp>
        <p:nvSpPr>
          <p:cNvPr id="3" name="Content Placeholder 2">
            <a:extLst>
              <a:ext uri="{FF2B5EF4-FFF2-40B4-BE49-F238E27FC236}">
                <a16:creationId xmlns:a16="http://schemas.microsoft.com/office/drawing/2014/main" id="{B7DDB7F8-4B9A-4D4F-9F1D-FDDE77FB7F93}"/>
              </a:ext>
            </a:extLst>
          </p:cNvPr>
          <p:cNvSpPr>
            <a:spLocks noGrp="1"/>
          </p:cNvSpPr>
          <p:nvPr>
            <p:ph idx="1"/>
          </p:nvPr>
        </p:nvSpPr>
        <p:spPr/>
        <p:txBody>
          <a:bodyPr/>
          <a:lstStyle/>
          <a:p>
            <a:r>
              <a:rPr lang="en-US" dirty="0"/>
              <a:t>Privacy</a:t>
            </a:r>
          </a:p>
          <a:p>
            <a:r>
              <a:rPr lang="en-US" dirty="0"/>
              <a:t>Authentication</a:t>
            </a:r>
          </a:p>
          <a:p>
            <a:r>
              <a:rPr lang="en-US" dirty="0"/>
              <a:t>Integrity</a:t>
            </a:r>
          </a:p>
          <a:p>
            <a:r>
              <a:rPr lang="en-US" dirty="0"/>
              <a:t>Nonrepudiation</a:t>
            </a:r>
          </a:p>
        </p:txBody>
      </p:sp>
    </p:spTree>
    <p:extLst>
      <p:ext uri="{BB962C8B-B14F-4D97-AF65-F5344CB8AC3E}">
        <p14:creationId xmlns:p14="http://schemas.microsoft.com/office/powerpoint/2010/main" val="172552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1FA5-2553-9144-A34D-1A673DE39E09}"/>
              </a:ext>
            </a:extLst>
          </p:cNvPr>
          <p:cNvSpPr>
            <a:spLocks noGrp="1"/>
          </p:cNvSpPr>
          <p:nvPr>
            <p:ph type="title"/>
          </p:nvPr>
        </p:nvSpPr>
        <p:spPr/>
        <p:txBody>
          <a:bodyPr/>
          <a:lstStyle/>
          <a:p>
            <a:r>
              <a:rPr lang="en-US" dirty="0"/>
              <a:t>randomness</a:t>
            </a:r>
          </a:p>
        </p:txBody>
      </p:sp>
    </p:spTree>
    <p:extLst>
      <p:ext uri="{BB962C8B-B14F-4D97-AF65-F5344CB8AC3E}">
        <p14:creationId xmlns:p14="http://schemas.microsoft.com/office/powerpoint/2010/main" val="227664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05A8-CD14-E345-B5BA-5543542F7C16}"/>
              </a:ext>
            </a:extLst>
          </p:cNvPr>
          <p:cNvSpPr>
            <a:spLocks noGrp="1"/>
          </p:cNvSpPr>
          <p:nvPr>
            <p:ph type="title"/>
          </p:nvPr>
        </p:nvSpPr>
        <p:spPr/>
        <p:txBody>
          <a:bodyPr/>
          <a:lstStyle/>
          <a:p>
            <a:r>
              <a:rPr lang="en-US" cap="none" dirty="0" err="1">
                <a:latin typeface="Consolas" panose="020B0609020204030204" pitchFamily="49" charset="0"/>
                <a:cs typeface="Consolas" panose="020B0609020204030204" pitchFamily="49" charset="0"/>
              </a:rPr>
              <a:t>System.Random</a:t>
            </a:r>
            <a:endParaRPr lang="en-US" dirty="0"/>
          </a:p>
        </p:txBody>
      </p:sp>
      <p:pic>
        <p:nvPicPr>
          <p:cNvPr id="14" name="Picture 13">
            <a:extLst>
              <a:ext uri="{FF2B5EF4-FFF2-40B4-BE49-F238E27FC236}">
                <a16:creationId xmlns:a16="http://schemas.microsoft.com/office/drawing/2014/main" id="{E7F17FEA-E4E1-7447-BEAE-147E4BF740C3}"/>
              </a:ext>
            </a:extLst>
          </p:cNvPr>
          <p:cNvPicPr>
            <a:picLocks noChangeAspect="1"/>
          </p:cNvPicPr>
          <p:nvPr/>
        </p:nvPicPr>
        <p:blipFill>
          <a:blip r:embed="rId2"/>
          <a:stretch>
            <a:fillRect/>
          </a:stretch>
        </p:blipFill>
        <p:spPr>
          <a:xfrm>
            <a:off x="3873500" y="2749550"/>
            <a:ext cx="4445000" cy="1358900"/>
          </a:xfrm>
          <a:prstGeom prst="rect">
            <a:avLst/>
          </a:prstGeom>
        </p:spPr>
      </p:pic>
    </p:spTree>
    <p:extLst>
      <p:ext uri="{BB962C8B-B14F-4D97-AF65-F5344CB8AC3E}">
        <p14:creationId xmlns:p14="http://schemas.microsoft.com/office/powerpoint/2010/main" val="285924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3806-6B2C-E545-875C-36B967C946AD}"/>
              </a:ext>
            </a:extLst>
          </p:cNvPr>
          <p:cNvSpPr>
            <a:spLocks noGrp="1"/>
          </p:cNvSpPr>
          <p:nvPr>
            <p:ph type="title"/>
          </p:nvPr>
        </p:nvSpPr>
        <p:spPr>
          <a:xfrm>
            <a:off x="1141413" y="618518"/>
            <a:ext cx="9905998" cy="1478570"/>
          </a:xfrm>
        </p:spPr>
        <p:txBody>
          <a:bodyPr>
            <a:normAutofit/>
          </a:bodyPr>
          <a:lstStyle/>
          <a:p>
            <a:r>
              <a:rPr lang="en-US" cap="none">
                <a:latin typeface="Consolas" panose="020B0609020204030204" pitchFamily="49" charset="0"/>
                <a:cs typeface="Consolas" panose="020B0609020204030204" pitchFamily="49" charset="0"/>
              </a:rPr>
              <a:t>System.Security.</a:t>
            </a:r>
            <a:br>
              <a:rPr lang="en-US" cap="none">
                <a:latin typeface="Consolas" panose="020B0609020204030204" pitchFamily="49" charset="0"/>
                <a:cs typeface="Consolas" panose="020B0609020204030204" pitchFamily="49" charset="0"/>
              </a:rPr>
            </a:br>
            <a:r>
              <a:rPr lang="en-US" cap="none">
                <a:latin typeface="Consolas" panose="020B0609020204030204" pitchFamily="49" charset="0"/>
                <a:cs typeface="Consolas" panose="020B0609020204030204" pitchFamily="49" charset="0"/>
              </a:rPr>
              <a:t>Cryptography.RandomNumberGenerator</a:t>
            </a:r>
            <a:endParaRPr lang="en-US" dirty="0"/>
          </a:p>
        </p:txBody>
      </p:sp>
      <p:pic>
        <p:nvPicPr>
          <p:cNvPr id="5" name="Picture 4">
            <a:extLst>
              <a:ext uri="{FF2B5EF4-FFF2-40B4-BE49-F238E27FC236}">
                <a16:creationId xmlns:a16="http://schemas.microsoft.com/office/drawing/2014/main" id="{CAB0E4C7-BF95-FB40-BA6D-15381D04808D}"/>
              </a:ext>
            </a:extLst>
          </p:cNvPr>
          <p:cNvPicPr>
            <a:picLocks noChangeAspect="1"/>
          </p:cNvPicPr>
          <p:nvPr/>
        </p:nvPicPr>
        <p:blipFill>
          <a:blip r:embed="rId2"/>
          <a:stretch>
            <a:fillRect/>
          </a:stretch>
        </p:blipFill>
        <p:spPr>
          <a:xfrm>
            <a:off x="977900" y="2990850"/>
            <a:ext cx="10236200" cy="2362200"/>
          </a:xfrm>
          <a:prstGeom prst="rect">
            <a:avLst/>
          </a:prstGeom>
        </p:spPr>
      </p:pic>
    </p:spTree>
    <p:extLst>
      <p:ext uri="{BB962C8B-B14F-4D97-AF65-F5344CB8AC3E}">
        <p14:creationId xmlns:p14="http://schemas.microsoft.com/office/powerpoint/2010/main" val="193971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1FA5-2553-9144-A34D-1A673DE39E09}"/>
              </a:ext>
            </a:extLst>
          </p:cNvPr>
          <p:cNvSpPr>
            <a:spLocks noGrp="1"/>
          </p:cNvSpPr>
          <p:nvPr>
            <p:ph type="title"/>
          </p:nvPr>
        </p:nvSpPr>
        <p:spPr/>
        <p:txBody>
          <a:bodyPr/>
          <a:lstStyle/>
          <a:p>
            <a:r>
              <a:rPr lang="en-US" dirty="0"/>
              <a:t>Hashing</a:t>
            </a:r>
          </a:p>
        </p:txBody>
      </p:sp>
    </p:spTree>
    <p:extLst>
      <p:ext uri="{BB962C8B-B14F-4D97-AF65-F5344CB8AC3E}">
        <p14:creationId xmlns:p14="http://schemas.microsoft.com/office/powerpoint/2010/main" val="2261407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800</Words>
  <Application>Microsoft Macintosh PowerPoint</Application>
  <PresentationFormat>Widescreen</PresentationFormat>
  <Paragraphs>203</Paragraphs>
  <Slides>38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Consolas</vt:lpstr>
      <vt:lpstr>Tw Cen MT</vt:lpstr>
      <vt:lpstr>Circuit</vt:lpstr>
      <vt:lpstr>Intro to Cryptography</vt:lpstr>
      <vt:lpstr>Hello!</vt:lpstr>
      <vt:lpstr>PowerPoint Presentation</vt:lpstr>
      <vt:lpstr>Cryptography</vt:lpstr>
      <vt:lpstr>Goals of Cryptography</vt:lpstr>
      <vt:lpstr>randomness</vt:lpstr>
      <vt:lpstr>System.Random</vt:lpstr>
      <vt:lpstr>System.Security. Cryptography.RandomNumberGenerator</vt:lpstr>
      <vt:lpstr>Hashing</vt:lpstr>
      <vt:lpstr>Hashing</vt:lpstr>
      <vt:lpstr>One-Way Hashing Functions</vt:lpstr>
      <vt:lpstr>Password Hashing</vt:lpstr>
      <vt:lpstr>.NET Password Hashing</vt:lpstr>
      <vt:lpstr>.NET Password Hashing</vt:lpstr>
      <vt:lpstr>Encryption</vt:lpstr>
      <vt:lpstr>Encryption</vt:lpstr>
      <vt:lpstr>Decryption</vt:lpstr>
      <vt:lpstr>Symmetric Encryption</vt:lpstr>
      <vt:lpstr>Symmetric Encryption</vt:lpstr>
      <vt:lpstr>Block Encryption</vt:lpstr>
      <vt:lpstr>Block Encryption</vt:lpstr>
      <vt:lpstr>Block Encryption - ECB</vt:lpstr>
      <vt:lpstr>Block Encryption - CBC</vt:lpstr>
      <vt:lpstr>AES Encryption</vt:lpstr>
      <vt:lpstr>Asymmetric Encryption</vt:lpstr>
      <vt:lpstr>Asymmetric Encryption</vt:lpstr>
      <vt:lpstr>Asymmetric Encryption</vt:lpstr>
      <vt:lpstr>Hybrid Encryption</vt:lpstr>
      <vt:lpstr>Hybrid Encryption – Key Exchange</vt:lpstr>
      <vt:lpstr>Hybrid Encryption – Session Data</vt:lpstr>
      <vt:lpstr>Signing</vt:lpstr>
      <vt:lpstr>Signing</vt:lpstr>
      <vt:lpstr>Signing</vt:lpstr>
      <vt:lpstr>Signature Verification</vt:lpstr>
      <vt:lpstr>Goals of Cryptography</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Cryptography</dc:title>
  <dc:creator>Curtis Badke</dc:creator>
  <cp:lastModifiedBy>Curtis Badke</cp:lastModifiedBy>
  <cp:revision>7</cp:revision>
  <dcterms:created xsi:type="dcterms:W3CDTF">2019-02-26T21:33:07Z</dcterms:created>
  <dcterms:modified xsi:type="dcterms:W3CDTF">2019-02-26T22:55:29Z</dcterms:modified>
</cp:coreProperties>
</file>