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57" r:id="rId3"/>
    <p:sldId id="260" r:id="rId4"/>
    <p:sldId id="264" r:id="rId5"/>
    <p:sldId id="276" r:id="rId6"/>
    <p:sldId id="270" r:id="rId7"/>
    <p:sldId id="269" r:id="rId8"/>
    <p:sldId id="267" r:id="rId9"/>
    <p:sldId id="271" r:id="rId10"/>
    <p:sldId id="268" r:id="rId11"/>
    <p:sldId id="265" r:id="rId12"/>
    <p:sldId id="266" r:id="rId13"/>
    <p:sldId id="272" r:id="rId14"/>
    <p:sldId id="280" r:id="rId15"/>
    <p:sldId id="273" r:id="rId16"/>
    <p:sldId id="274" r:id="rId17"/>
    <p:sldId id="275" r:id="rId18"/>
    <p:sldId id="279" r:id="rId19"/>
    <p:sldId id="277" r:id="rId20"/>
    <p:sldId id="284" r:id="rId21"/>
    <p:sldId id="285" r:id="rId22"/>
    <p:sldId id="286" r:id="rId23"/>
    <p:sldId id="287" r:id="rId24"/>
    <p:sldId id="283" r:id="rId25"/>
    <p:sldId id="281" r:id="rId26"/>
    <p:sldId id="278" r:id="rId27"/>
    <p:sldId id="282" r:id="rId28"/>
    <p:sldId id="288" r:id="rId29"/>
    <p:sldId id="290" r:id="rId30"/>
    <p:sldId id="291" r:id="rId31"/>
    <p:sldId id="292" r:id="rId32"/>
    <p:sldId id="289" r:id="rId33"/>
    <p:sldId id="294" r:id="rId34"/>
    <p:sldId id="295" r:id="rId35"/>
    <p:sldId id="296" r:id="rId36"/>
    <p:sldId id="262" r:id="rId37"/>
    <p:sldId id="261"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8"/>
    <p:restoredTop sz="67252"/>
  </p:normalViewPr>
  <p:slideViewPr>
    <p:cSldViewPr snapToGrid="0" snapToObjects="1">
      <p:cViewPr varScale="1">
        <p:scale>
          <a:sx n="148" d="100"/>
          <a:sy n="148" d="100"/>
        </p:scale>
        <p:origin x="52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426D3-21E9-3646-9297-D5C27AF8336D}" type="datetimeFigureOut">
              <a:rPr lang="en-US" smtClean="0"/>
              <a:t>2/24/19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AC7C7-FDC5-1544-9FF2-E5D26131D858}" type="slidenum">
              <a:rPr lang="en-US" smtClean="0"/>
              <a:t>‹#›</a:t>
            </a:fld>
            <a:endParaRPr lang="en-US"/>
          </a:p>
        </p:txBody>
      </p:sp>
    </p:spTree>
    <p:extLst>
      <p:ext uri="{BB962C8B-B14F-4D97-AF65-F5344CB8AC3E}">
        <p14:creationId xmlns:p14="http://schemas.microsoft.com/office/powerpoint/2010/main" val="426911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a:t>
            </a:r>
          </a:p>
          <a:p>
            <a:endParaRPr lang="en-US" dirty="0"/>
          </a:p>
          <a:p>
            <a:endParaRPr lang="en-US" dirty="0"/>
          </a:p>
          <a:p>
            <a:r>
              <a:rPr lang="en-US" dirty="0"/>
              <a:t>One of the hardest things about security is that the landscape is constantly changing as attackers become more sophisticated. What is good advice today might be terrible advice tomorrow. When looking for advice on security implementations not only the source but the time of writing must be taken into account before deciding if you will follow that advice.</a:t>
            </a:r>
          </a:p>
          <a:p>
            <a:endParaRPr lang="en-US" dirty="0"/>
          </a:p>
          <a:p>
            <a:r>
              <a:rPr lang="en-US" dirty="0"/>
              <a:t>I am not a mathematician nor am I a security expert. You should confirm anything I say before attempting to take it as advice. I’m new in this field and while I do my best to find accurate and recent information I am likely going to make mistakes.</a:t>
            </a:r>
          </a:p>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2</a:t>
            </a:fld>
            <a:endParaRPr lang="en-US"/>
          </a:p>
        </p:txBody>
      </p:sp>
    </p:spTree>
    <p:extLst>
      <p:ext uri="{BB962C8B-B14F-4D97-AF65-F5344CB8AC3E}">
        <p14:creationId xmlns:p14="http://schemas.microsoft.com/office/powerpoint/2010/main" val="1160594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most people think of when they talk about cryptography</a:t>
            </a:r>
          </a:p>
        </p:txBody>
      </p:sp>
      <p:sp>
        <p:nvSpPr>
          <p:cNvPr id="4" name="Slide Number Placeholder 3"/>
          <p:cNvSpPr>
            <a:spLocks noGrp="1"/>
          </p:cNvSpPr>
          <p:nvPr>
            <p:ph type="sldNum" sz="quarter" idx="5"/>
          </p:nvPr>
        </p:nvSpPr>
        <p:spPr/>
        <p:txBody>
          <a:bodyPr/>
          <a:lstStyle/>
          <a:p>
            <a:fld id="{BFFAC7C7-FDC5-1544-9FF2-E5D26131D858}" type="slidenum">
              <a:rPr lang="en-US" smtClean="0"/>
              <a:t>31</a:t>
            </a:fld>
            <a:endParaRPr lang="en-US"/>
          </a:p>
        </p:txBody>
      </p:sp>
    </p:spTree>
    <p:extLst>
      <p:ext uri="{BB962C8B-B14F-4D97-AF65-F5344CB8AC3E}">
        <p14:creationId xmlns:p14="http://schemas.microsoft.com/office/powerpoint/2010/main" val="2688945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35</a:t>
            </a:fld>
            <a:endParaRPr lang="en-US"/>
          </a:p>
        </p:txBody>
      </p:sp>
    </p:spTree>
    <p:extLst>
      <p:ext uri="{BB962C8B-B14F-4D97-AF65-F5344CB8AC3E}">
        <p14:creationId xmlns:p14="http://schemas.microsoft.com/office/powerpoint/2010/main" val="774109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most people think of when they talk about cryptography</a:t>
            </a:r>
          </a:p>
        </p:txBody>
      </p:sp>
      <p:sp>
        <p:nvSpPr>
          <p:cNvPr id="4" name="Slide Number Placeholder 3"/>
          <p:cNvSpPr>
            <a:spLocks noGrp="1"/>
          </p:cNvSpPr>
          <p:nvPr>
            <p:ph type="sldNum" sz="quarter" idx="5"/>
          </p:nvPr>
        </p:nvSpPr>
        <p:spPr/>
        <p:txBody>
          <a:bodyPr/>
          <a:lstStyle/>
          <a:p>
            <a:fld id="{BFFAC7C7-FDC5-1544-9FF2-E5D26131D858}" type="slidenum">
              <a:rPr lang="en-US" smtClean="0"/>
              <a:t>38</a:t>
            </a:fld>
            <a:endParaRPr lang="en-US"/>
          </a:p>
        </p:txBody>
      </p:sp>
    </p:spTree>
    <p:extLst>
      <p:ext uri="{BB962C8B-B14F-4D97-AF65-F5344CB8AC3E}">
        <p14:creationId xmlns:p14="http://schemas.microsoft.com/office/powerpoint/2010/main" val="369660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Cryptography is the art and science of keeping messages secure.</a:t>
            </a:r>
          </a:p>
        </p:txBody>
      </p:sp>
      <p:sp>
        <p:nvSpPr>
          <p:cNvPr id="4" name="Slide Number Placeholder 3"/>
          <p:cNvSpPr>
            <a:spLocks noGrp="1"/>
          </p:cNvSpPr>
          <p:nvPr>
            <p:ph type="sldNum" sz="quarter" idx="5"/>
          </p:nvPr>
        </p:nvSpPr>
        <p:spPr/>
        <p:txBody>
          <a:bodyPr/>
          <a:lstStyle/>
          <a:p>
            <a:fld id="{BFFAC7C7-FDC5-1544-9FF2-E5D26131D858}" type="slidenum">
              <a:rPr lang="en-US" smtClean="0"/>
              <a:t>4</a:t>
            </a:fld>
            <a:endParaRPr lang="en-US"/>
          </a:p>
        </p:txBody>
      </p:sp>
    </p:spTree>
    <p:extLst>
      <p:ext uri="{BB962C8B-B14F-4D97-AF65-F5344CB8AC3E}">
        <p14:creationId xmlns:p14="http://schemas.microsoft.com/office/powerpoint/2010/main" val="410291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Randomness is a field all of its own. Random value generation is important in cryptography particularly for key generation. Not all random number generators are created equal and a bad RNG can spell doom for an otherwise good security implementation.</a:t>
            </a:r>
          </a:p>
        </p:txBody>
      </p:sp>
      <p:sp>
        <p:nvSpPr>
          <p:cNvPr id="4" name="Slide Number Placeholder 3"/>
          <p:cNvSpPr>
            <a:spLocks noGrp="1"/>
          </p:cNvSpPr>
          <p:nvPr>
            <p:ph type="sldNum" sz="quarter" idx="5"/>
          </p:nvPr>
        </p:nvSpPr>
        <p:spPr/>
        <p:txBody>
          <a:bodyPr/>
          <a:lstStyle/>
          <a:p>
            <a:fld id="{BFFAC7C7-FDC5-1544-9FF2-E5D26131D858}" type="slidenum">
              <a:rPr lang="en-US" smtClean="0"/>
              <a:t>6</a:t>
            </a:fld>
            <a:endParaRPr lang="en-US"/>
          </a:p>
        </p:txBody>
      </p:sp>
    </p:spTree>
    <p:extLst>
      <p:ext uri="{BB962C8B-B14F-4D97-AF65-F5344CB8AC3E}">
        <p14:creationId xmlns:p14="http://schemas.microsoft.com/office/powerpoint/2010/main" val="244852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9</a:t>
            </a:fld>
            <a:endParaRPr lang="en-US"/>
          </a:p>
        </p:txBody>
      </p:sp>
    </p:spTree>
    <p:extLst>
      <p:ext uri="{BB962C8B-B14F-4D97-AF65-F5344CB8AC3E}">
        <p14:creationId xmlns:p14="http://schemas.microsoft.com/office/powerpoint/2010/main" val="768007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hash function is a function that takes a variable length value and converts it to a fixed length value.</a:t>
            </a:r>
          </a:p>
          <a:p>
            <a:r>
              <a:rPr lang="en-US" dirty="0"/>
              <a:t>When people talk about hashing they usually are talking specifically about One-Way Hashing Functions.</a:t>
            </a:r>
          </a:p>
          <a:p>
            <a:endParaRPr lang="en-US" dirty="0"/>
          </a:p>
          <a:p>
            <a:r>
              <a:rPr lang="en-US" dirty="0"/>
              <a:t>One-Way Hashing Functions are difficult (ideally impossible) to calculate the original input for a specific output.</a:t>
            </a:r>
          </a:p>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10</a:t>
            </a:fld>
            <a:endParaRPr lang="en-US"/>
          </a:p>
        </p:txBody>
      </p:sp>
    </p:spTree>
    <p:extLst>
      <p:ext uri="{BB962C8B-B14F-4D97-AF65-F5344CB8AC3E}">
        <p14:creationId xmlns:p14="http://schemas.microsoft.com/office/powerpoint/2010/main" val="169774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11</a:t>
            </a:fld>
            <a:endParaRPr lang="en-US"/>
          </a:p>
        </p:txBody>
      </p:sp>
    </p:spTree>
    <p:extLst>
      <p:ext uri="{BB962C8B-B14F-4D97-AF65-F5344CB8AC3E}">
        <p14:creationId xmlns:p14="http://schemas.microsoft.com/office/powerpoint/2010/main" val="166105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PRF = Pseudorandom function</a:t>
            </a:r>
          </a:p>
          <a:p>
            <a:r>
              <a:rPr lang="en-US" dirty="0"/>
              <a:t>HMAC = Hash-based Message Authentication Code</a:t>
            </a:r>
          </a:p>
        </p:txBody>
      </p:sp>
      <p:sp>
        <p:nvSpPr>
          <p:cNvPr id="4" name="Slide Number Placeholder 3"/>
          <p:cNvSpPr>
            <a:spLocks noGrp="1"/>
          </p:cNvSpPr>
          <p:nvPr>
            <p:ph type="sldNum" sz="quarter" idx="5"/>
          </p:nvPr>
        </p:nvSpPr>
        <p:spPr/>
        <p:txBody>
          <a:bodyPr/>
          <a:lstStyle/>
          <a:p>
            <a:fld id="{BFFAC7C7-FDC5-1544-9FF2-E5D26131D858}" type="slidenum">
              <a:rPr lang="en-US" smtClean="0"/>
              <a:t>13</a:t>
            </a:fld>
            <a:endParaRPr lang="en-US"/>
          </a:p>
        </p:txBody>
      </p:sp>
    </p:spTree>
    <p:extLst>
      <p:ext uri="{BB962C8B-B14F-4D97-AF65-F5344CB8AC3E}">
        <p14:creationId xmlns:p14="http://schemas.microsoft.com/office/powerpoint/2010/main" val="1805978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most people think of when they talk about cryptography</a:t>
            </a:r>
          </a:p>
        </p:txBody>
      </p:sp>
      <p:sp>
        <p:nvSpPr>
          <p:cNvPr id="4" name="Slide Number Placeholder 3"/>
          <p:cNvSpPr>
            <a:spLocks noGrp="1"/>
          </p:cNvSpPr>
          <p:nvPr>
            <p:ph type="sldNum" sz="quarter" idx="5"/>
          </p:nvPr>
        </p:nvSpPr>
        <p:spPr/>
        <p:txBody>
          <a:bodyPr/>
          <a:lstStyle/>
          <a:p>
            <a:fld id="{BFFAC7C7-FDC5-1544-9FF2-E5D26131D858}" type="slidenum">
              <a:rPr lang="en-US" smtClean="0"/>
              <a:t>15</a:t>
            </a:fld>
            <a:endParaRPr lang="en-US"/>
          </a:p>
        </p:txBody>
      </p:sp>
    </p:spTree>
    <p:extLst>
      <p:ext uri="{BB962C8B-B14F-4D97-AF65-F5344CB8AC3E}">
        <p14:creationId xmlns:p14="http://schemas.microsoft.com/office/powerpoint/2010/main" val="2020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AC7C7-FDC5-1544-9FF2-E5D26131D858}" type="slidenum">
              <a:rPr lang="en-US" smtClean="0"/>
              <a:t>29</a:t>
            </a:fld>
            <a:endParaRPr lang="en-US"/>
          </a:p>
        </p:txBody>
      </p:sp>
    </p:spTree>
    <p:extLst>
      <p:ext uri="{BB962C8B-B14F-4D97-AF65-F5344CB8AC3E}">
        <p14:creationId xmlns:p14="http://schemas.microsoft.com/office/powerpoint/2010/main" val="595737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a:prstGeom prst="rect">
            <a:avLst/>
          </a:prstGeom>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1413" y="2689715"/>
            <a:ext cx="9905998" cy="1478570"/>
          </a:xfrm>
        </p:spPr>
        <p:txBody>
          <a:bodyPr>
            <a:normAutofit/>
          </a:bodyPr>
          <a:lstStyle>
            <a:lvl1pPr algn="ctr">
              <a:defRPr sz="4800"/>
            </a:lvl1pPr>
          </a:lstStyle>
          <a:p>
            <a:r>
              <a:rPr lang="en-US" dirty="0"/>
              <a:t>Click to edit Master title style</a:t>
            </a:r>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276321" y="5883274"/>
            <a:ext cx="771089" cy="365125"/>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141411" y="6438453"/>
            <a:ext cx="9905999" cy="365125"/>
          </a:xfrm>
          <a:prstGeom prst="rect">
            <a:avLst/>
          </a:prstGeom>
        </p:spPr>
        <p:txBody>
          <a:bodyPr vert="horz" lIns="91440" tIns="45720" rIns="91440" bIns="45720" rtlCol="0" anchor="ctr"/>
          <a:lstStyle>
            <a:lvl1pPr algn="r">
              <a:defRPr sz="1050" cap="all" baseline="0">
                <a:solidFill>
                  <a:schemeClr val="tx1">
                    <a:tint val="75000"/>
                  </a:schemeClr>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BD2A-CF36-414E-94D3-4C496C170B0C}"/>
              </a:ext>
            </a:extLst>
          </p:cNvPr>
          <p:cNvSpPr>
            <a:spLocks noGrp="1"/>
          </p:cNvSpPr>
          <p:nvPr>
            <p:ph type="ctrTitle"/>
          </p:nvPr>
        </p:nvSpPr>
        <p:spPr>
          <a:xfrm>
            <a:off x="1876424" y="3050874"/>
            <a:ext cx="8791575" cy="756253"/>
          </a:xfrm>
        </p:spPr>
        <p:txBody>
          <a:bodyPr/>
          <a:lstStyle/>
          <a:p>
            <a:pPr algn="ctr"/>
            <a:r>
              <a:rPr lang="en-US" dirty="0"/>
              <a:t>Intro to Cryptography</a:t>
            </a:r>
          </a:p>
        </p:txBody>
      </p:sp>
    </p:spTree>
    <p:extLst>
      <p:ext uri="{BB962C8B-B14F-4D97-AF65-F5344CB8AC3E}">
        <p14:creationId xmlns:p14="http://schemas.microsoft.com/office/powerpoint/2010/main" val="296267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BAA5-ABD7-E44F-927B-78ADF21C0E14}"/>
              </a:ext>
            </a:extLst>
          </p:cNvPr>
          <p:cNvSpPr>
            <a:spLocks noGrp="1"/>
          </p:cNvSpPr>
          <p:nvPr>
            <p:ph type="title"/>
          </p:nvPr>
        </p:nvSpPr>
        <p:spPr>
          <a:xfrm>
            <a:off x="1141413" y="618518"/>
            <a:ext cx="9905998" cy="1478570"/>
          </a:xfrm>
        </p:spPr>
        <p:txBody>
          <a:bodyPr/>
          <a:lstStyle/>
          <a:p>
            <a:r>
              <a:rPr lang="en-US"/>
              <a:t>Hashing</a:t>
            </a:r>
            <a:endParaRPr lang="en-US" dirty="0"/>
          </a:p>
        </p:txBody>
      </p:sp>
      <p:sp>
        <p:nvSpPr>
          <p:cNvPr id="3" name="Content Placeholder 2">
            <a:extLst>
              <a:ext uri="{FF2B5EF4-FFF2-40B4-BE49-F238E27FC236}">
                <a16:creationId xmlns:a16="http://schemas.microsoft.com/office/drawing/2014/main" id="{51C8940A-3B72-5D4D-B5BF-2772F439F1FA}"/>
              </a:ext>
            </a:extLst>
          </p:cNvPr>
          <p:cNvSpPr>
            <a:spLocks noGrp="1"/>
          </p:cNvSpPr>
          <p:nvPr>
            <p:ph idx="1"/>
          </p:nvPr>
        </p:nvSpPr>
        <p:spPr/>
        <p:txBody>
          <a:bodyPr>
            <a:normAutofit/>
          </a:bodyPr>
          <a:lstStyle/>
          <a:p>
            <a:r>
              <a:rPr lang="en-US" dirty="0"/>
              <a:t>Convert variable length data into fixed length values</a:t>
            </a:r>
          </a:p>
          <a:p>
            <a:r>
              <a:rPr lang="en-US" dirty="0"/>
              <a:t>Useful for many applications in computing</a:t>
            </a:r>
          </a:p>
          <a:p>
            <a:r>
              <a:rPr lang="en-US" dirty="0"/>
              <a:t>In security and cryptography we want one-way hashing functions</a:t>
            </a:r>
          </a:p>
          <a:p>
            <a:r>
              <a:rPr lang="en-US" dirty="0"/>
              <a:t>Common hashes: MD5, SHA-1, SHA-512</a:t>
            </a:r>
          </a:p>
          <a:p>
            <a:r>
              <a:rPr lang="en-US" dirty="0"/>
              <a:t>Common password hashes: Argon2, </a:t>
            </a:r>
            <a:r>
              <a:rPr lang="en-US" dirty="0" err="1"/>
              <a:t>bcrypt</a:t>
            </a:r>
            <a:r>
              <a:rPr lang="en-US" dirty="0"/>
              <a:t>, </a:t>
            </a:r>
            <a:r>
              <a:rPr lang="en-US" dirty="0" err="1"/>
              <a:t>scrypt</a:t>
            </a:r>
            <a:r>
              <a:rPr lang="en-US" dirty="0"/>
              <a:t>, PBKDF2</a:t>
            </a:r>
          </a:p>
          <a:p>
            <a:r>
              <a:rPr lang="en-US" dirty="0"/>
              <a:t>Strictly speaking PBKDF2 isn’t hashing but it’ll be ok</a:t>
            </a:r>
          </a:p>
          <a:p>
            <a:endParaRPr lang="en-US" dirty="0"/>
          </a:p>
        </p:txBody>
      </p:sp>
    </p:spTree>
    <p:extLst>
      <p:ext uri="{BB962C8B-B14F-4D97-AF65-F5344CB8AC3E}">
        <p14:creationId xmlns:p14="http://schemas.microsoft.com/office/powerpoint/2010/main" val="229757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9" name="Group 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6" name="Rectangle 75">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8930E667-B341-454C-886A-256801853828}"/>
              </a:ext>
            </a:extLst>
          </p:cNvPr>
          <p:cNvSpPr>
            <a:spLocks noGrp="1"/>
          </p:cNvSpPr>
          <p:nvPr>
            <p:ph type="title"/>
          </p:nvPr>
        </p:nvSpPr>
        <p:spPr>
          <a:xfrm>
            <a:off x="6615112" y="1122363"/>
            <a:ext cx="4052887" cy="2387600"/>
          </a:xfrm>
        </p:spPr>
        <p:txBody>
          <a:bodyPr vert="horz" lIns="91440" tIns="45720" rIns="91440" bIns="45720" rtlCol="0" anchor="b">
            <a:normAutofit/>
          </a:bodyPr>
          <a:lstStyle/>
          <a:p>
            <a:r>
              <a:rPr lang="en-US" sz="4800"/>
              <a:t>One-Way Hashing Functions</a:t>
            </a:r>
          </a:p>
        </p:txBody>
      </p:sp>
      <p:pic>
        <p:nvPicPr>
          <p:cNvPr id="12" name="Picture 11">
            <a:extLst>
              <a:ext uri="{FF2B5EF4-FFF2-40B4-BE49-F238E27FC236}">
                <a16:creationId xmlns:a16="http://schemas.microsoft.com/office/drawing/2014/main" id="{A6ADC2EB-24C2-CC48-83ED-93381BF8BB30}"/>
              </a:ext>
            </a:extLst>
          </p:cNvPr>
          <p:cNvPicPr>
            <a:picLocks noChangeAspect="1"/>
          </p:cNvPicPr>
          <p:nvPr/>
        </p:nvPicPr>
        <p:blipFill rotWithShape="1">
          <a:blip r:embed="rId5"/>
          <a:srcRect l="30518" r="10093" b="-1"/>
          <a:stretch/>
        </p:blipFill>
        <p:spPr>
          <a:xfrm>
            <a:off x="-5597" y="10"/>
            <a:ext cx="6101597" cy="6857990"/>
          </a:xfrm>
          <a:prstGeom prst="rect">
            <a:avLst/>
          </a:prstGeom>
        </p:spPr>
      </p:pic>
      <p:grpSp>
        <p:nvGrpSpPr>
          <p:cNvPr id="79" name="Group 78">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80"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1"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4"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9"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1"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5" name="Group 134">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6"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241868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386C-A868-A546-88F0-2DC0E41E2A86}"/>
              </a:ext>
            </a:extLst>
          </p:cNvPr>
          <p:cNvSpPr>
            <a:spLocks noGrp="1"/>
          </p:cNvSpPr>
          <p:nvPr>
            <p:ph type="title"/>
          </p:nvPr>
        </p:nvSpPr>
        <p:spPr>
          <a:xfrm>
            <a:off x="1141413" y="618518"/>
            <a:ext cx="9905998" cy="1478570"/>
          </a:xfrm>
        </p:spPr>
        <p:txBody>
          <a:bodyPr/>
          <a:lstStyle/>
          <a:p>
            <a:r>
              <a:rPr lang="en-US"/>
              <a:t>Password Hashing</a:t>
            </a:r>
            <a:endParaRPr lang="en-US" dirty="0"/>
          </a:p>
        </p:txBody>
      </p:sp>
      <p:sp>
        <p:nvSpPr>
          <p:cNvPr id="3" name="Content Placeholder 2">
            <a:extLst>
              <a:ext uri="{FF2B5EF4-FFF2-40B4-BE49-F238E27FC236}">
                <a16:creationId xmlns:a16="http://schemas.microsoft.com/office/drawing/2014/main" id="{3A4B403B-582A-DE48-9A0B-E0BDEF847A15}"/>
              </a:ext>
            </a:extLst>
          </p:cNvPr>
          <p:cNvSpPr>
            <a:spLocks noGrp="1"/>
          </p:cNvSpPr>
          <p:nvPr>
            <p:ph idx="1"/>
          </p:nvPr>
        </p:nvSpPr>
        <p:spPr/>
        <p:txBody>
          <a:bodyPr>
            <a:normAutofit fontScale="92500" lnSpcReduction="10000"/>
          </a:bodyPr>
          <a:lstStyle/>
          <a:p>
            <a:r>
              <a:rPr lang="en-US" dirty="0"/>
              <a:t>Not all algorithms are appropriate for security usage!</a:t>
            </a:r>
          </a:p>
          <a:p>
            <a:r>
              <a:rPr lang="en-US" dirty="0"/>
              <a:t>Primary goals of password hashing</a:t>
            </a:r>
          </a:p>
          <a:p>
            <a:pPr lvl="1"/>
            <a:r>
              <a:rPr lang="en-US" dirty="0"/>
              <a:t>Hard to brute force any individual password</a:t>
            </a:r>
          </a:p>
          <a:p>
            <a:pPr lvl="1"/>
            <a:r>
              <a:rPr lang="en-US" dirty="0"/>
              <a:t>Prevent attackers from attacking the entire DB at once</a:t>
            </a:r>
          </a:p>
          <a:p>
            <a:r>
              <a:rPr lang="en-US" dirty="0"/>
              <a:t> Three attributes of good password hashing:</a:t>
            </a:r>
          </a:p>
          <a:p>
            <a:pPr lvl="1"/>
            <a:r>
              <a:rPr lang="en-US" dirty="0"/>
              <a:t>One-way function</a:t>
            </a:r>
          </a:p>
          <a:p>
            <a:pPr lvl="1"/>
            <a:r>
              <a:rPr lang="en-US" dirty="0"/>
              <a:t>Slow</a:t>
            </a:r>
          </a:p>
          <a:p>
            <a:pPr lvl="1"/>
            <a:r>
              <a:rPr lang="en-US" dirty="0"/>
              <a:t>Salted</a:t>
            </a:r>
          </a:p>
          <a:p>
            <a:pPr lvl="1"/>
            <a:endParaRPr lang="en-US" dirty="0"/>
          </a:p>
        </p:txBody>
      </p:sp>
    </p:spTree>
    <p:extLst>
      <p:ext uri="{BB962C8B-B14F-4D97-AF65-F5344CB8AC3E}">
        <p14:creationId xmlns:p14="http://schemas.microsoft.com/office/powerpoint/2010/main" val="405591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ECEA-01C3-A84B-B324-E3953C2D31AD}"/>
              </a:ext>
            </a:extLst>
          </p:cNvPr>
          <p:cNvSpPr>
            <a:spLocks noGrp="1"/>
          </p:cNvSpPr>
          <p:nvPr>
            <p:ph type="title"/>
          </p:nvPr>
        </p:nvSpPr>
        <p:spPr/>
        <p:txBody>
          <a:bodyPr/>
          <a:lstStyle/>
          <a:p>
            <a:r>
              <a:rPr lang="en-US" dirty="0"/>
              <a:t>.NET Password Hashing</a:t>
            </a:r>
          </a:p>
        </p:txBody>
      </p:sp>
      <p:sp>
        <p:nvSpPr>
          <p:cNvPr id="3" name="Content Placeholder 2">
            <a:extLst>
              <a:ext uri="{FF2B5EF4-FFF2-40B4-BE49-F238E27FC236}">
                <a16:creationId xmlns:a16="http://schemas.microsoft.com/office/drawing/2014/main" id="{17B0C0A9-27FA-8D4F-B184-57AC9863FE0A}"/>
              </a:ext>
            </a:extLst>
          </p:cNvPr>
          <p:cNvSpPr>
            <a:spLocks noGrp="1"/>
          </p:cNvSpPr>
          <p:nvPr>
            <p:ph idx="1"/>
          </p:nvPr>
        </p:nvSpPr>
        <p:spPr/>
        <p:txBody>
          <a:bodyPr/>
          <a:lstStyle/>
          <a:p>
            <a:r>
              <a:rPr lang="en-US" dirty="0"/>
              <a:t>Only PBKDF2 is available from Microsoft at this time</a:t>
            </a:r>
          </a:p>
          <a:p>
            <a:pPr lvl="1"/>
            <a:r>
              <a:rPr lang="en-US" dirty="0">
                <a:latin typeface="Consolas" panose="020B0609020204030204" pitchFamily="49" charset="0"/>
                <a:cs typeface="Consolas" panose="020B0609020204030204" pitchFamily="49" charset="0"/>
              </a:rPr>
              <a:t>System.Security.Cryptography.DeriveBytes.Rfc2898DeriveBytes</a:t>
            </a:r>
          </a:p>
          <a:p>
            <a:pPr lvl="2"/>
            <a:r>
              <a:rPr lang="en-US" dirty="0">
                <a:cs typeface="Consolas" panose="020B0609020204030204" pitchFamily="49" charset="0"/>
              </a:rPr>
              <a:t>The configurability of this implementation is lacking and the use of HMAC-SHA1 is not highly regarded today.</a:t>
            </a:r>
          </a:p>
          <a:p>
            <a:pPr lvl="1"/>
            <a:r>
              <a:rPr lang="en-US" dirty="0">
                <a:latin typeface="Consolas" panose="020B0609020204030204" pitchFamily="49" charset="0"/>
                <a:cs typeface="Consolas" panose="020B0609020204030204" pitchFamily="49" charset="0"/>
              </a:rPr>
              <a:t>Microsoft.AspNetCore.Cryptography.KeyDerivation.Pbkdf2</a:t>
            </a:r>
          </a:p>
          <a:p>
            <a:pPr lvl="2"/>
            <a:r>
              <a:rPr lang="en-US" dirty="0">
                <a:latin typeface="Consolas" panose="020B0609020204030204" pitchFamily="49" charset="0"/>
                <a:cs typeface="Consolas" panose="020B0609020204030204" pitchFamily="49" charset="0"/>
              </a:rPr>
              <a:t>Allows for use of better underlying PRF such as HMAC-SHA512</a:t>
            </a:r>
          </a:p>
          <a:p>
            <a:pPr lvl="1"/>
            <a:r>
              <a:rPr lang="en-US" dirty="0">
                <a:latin typeface="Consolas" panose="020B0609020204030204" pitchFamily="49" charset="0"/>
                <a:cs typeface="Consolas" panose="020B0609020204030204" pitchFamily="49" charset="0"/>
              </a:rPr>
              <a:t>Higher is better for iteration counts but if you have high traffic consider CPU load as well</a:t>
            </a:r>
          </a:p>
        </p:txBody>
      </p:sp>
    </p:spTree>
    <p:extLst>
      <p:ext uri="{BB962C8B-B14F-4D97-AF65-F5344CB8AC3E}">
        <p14:creationId xmlns:p14="http://schemas.microsoft.com/office/powerpoint/2010/main" val="46377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7A6C-B15A-BA45-9624-675D015B7163}"/>
              </a:ext>
            </a:extLst>
          </p:cNvPr>
          <p:cNvSpPr>
            <a:spLocks noGrp="1"/>
          </p:cNvSpPr>
          <p:nvPr>
            <p:ph type="title"/>
          </p:nvPr>
        </p:nvSpPr>
        <p:spPr/>
        <p:txBody>
          <a:bodyPr/>
          <a:lstStyle/>
          <a:p>
            <a:r>
              <a:rPr lang="en-US" dirty="0"/>
              <a:t>.NET Password Hashing</a:t>
            </a:r>
          </a:p>
        </p:txBody>
      </p:sp>
      <p:pic>
        <p:nvPicPr>
          <p:cNvPr id="5" name="Picture 4">
            <a:extLst>
              <a:ext uri="{FF2B5EF4-FFF2-40B4-BE49-F238E27FC236}">
                <a16:creationId xmlns:a16="http://schemas.microsoft.com/office/drawing/2014/main" id="{F8D7B23A-E3FE-804D-B765-DA4309EFE8F0}"/>
              </a:ext>
            </a:extLst>
          </p:cNvPr>
          <p:cNvPicPr>
            <a:picLocks noChangeAspect="1"/>
          </p:cNvPicPr>
          <p:nvPr/>
        </p:nvPicPr>
        <p:blipFill>
          <a:blip r:embed="rId2"/>
          <a:stretch>
            <a:fillRect/>
          </a:stretch>
        </p:blipFill>
        <p:spPr>
          <a:xfrm>
            <a:off x="533400" y="2386728"/>
            <a:ext cx="11125200" cy="3251200"/>
          </a:xfrm>
          <a:prstGeom prst="rect">
            <a:avLst/>
          </a:prstGeom>
        </p:spPr>
      </p:pic>
    </p:spTree>
    <p:extLst>
      <p:ext uri="{BB962C8B-B14F-4D97-AF65-F5344CB8AC3E}">
        <p14:creationId xmlns:p14="http://schemas.microsoft.com/office/powerpoint/2010/main" val="4718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DC43-BC5E-AD4A-8F9A-A000703D8765}"/>
              </a:ext>
            </a:extLst>
          </p:cNvPr>
          <p:cNvSpPr>
            <a:spLocks noGrp="1"/>
          </p:cNvSpPr>
          <p:nvPr>
            <p:ph type="title"/>
          </p:nvPr>
        </p:nvSpPr>
        <p:spPr/>
        <p:txBody>
          <a:bodyPr/>
          <a:lstStyle/>
          <a:p>
            <a:r>
              <a:rPr lang="en-US" dirty="0"/>
              <a:t>Encryption</a:t>
            </a:r>
          </a:p>
        </p:txBody>
      </p:sp>
    </p:spTree>
    <p:extLst>
      <p:ext uri="{BB962C8B-B14F-4D97-AF65-F5344CB8AC3E}">
        <p14:creationId xmlns:p14="http://schemas.microsoft.com/office/powerpoint/2010/main" val="230179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9E6F-29D7-324E-8A49-D5EAB9A06B61}"/>
              </a:ext>
            </a:extLst>
          </p:cNvPr>
          <p:cNvSpPr>
            <a:spLocks noGrp="1"/>
          </p:cNvSpPr>
          <p:nvPr>
            <p:ph type="title"/>
          </p:nvPr>
        </p:nvSpPr>
        <p:spPr/>
        <p:txBody>
          <a:bodyPr/>
          <a:lstStyle/>
          <a:p>
            <a:r>
              <a:rPr lang="en-US" dirty="0"/>
              <a:t>Encryption</a:t>
            </a:r>
          </a:p>
        </p:txBody>
      </p:sp>
      <p:sp>
        <p:nvSpPr>
          <p:cNvPr id="4" name="Rectangle 3">
            <a:extLst>
              <a:ext uri="{FF2B5EF4-FFF2-40B4-BE49-F238E27FC236}">
                <a16:creationId xmlns:a16="http://schemas.microsoft.com/office/drawing/2014/main" id="{8D558483-E071-3847-BACB-2B2AB67208B0}"/>
              </a:ext>
            </a:extLst>
          </p:cNvPr>
          <p:cNvSpPr/>
          <p:nvPr/>
        </p:nvSpPr>
        <p:spPr>
          <a:xfrm>
            <a:off x="1954735" y="2983692"/>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10" name="Rectangle 9">
            <a:extLst>
              <a:ext uri="{FF2B5EF4-FFF2-40B4-BE49-F238E27FC236}">
                <a16:creationId xmlns:a16="http://schemas.microsoft.com/office/drawing/2014/main" id="{FC8906C0-970A-6844-9134-12AD38B6AFFE}"/>
              </a:ext>
            </a:extLst>
          </p:cNvPr>
          <p:cNvSpPr/>
          <p:nvPr/>
        </p:nvSpPr>
        <p:spPr>
          <a:xfrm>
            <a:off x="8581697" y="2983691"/>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11" name="Rectangle 10">
            <a:extLst>
              <a:ext uri="{FF2B5EF4-FFF2-40B4-BE49-F238E27FC236}">
                <a16:creationId xmlns:a16="http://schemas.microsoft.com/office/drawing/2014/main" id="{64B64848-E1AB-8944-B7B3-8568BD9A5FAC}"/>
              </a:ext>
            </a:extLst>
          </p:cNvPr>
          <p:cNvSpPr/>
          <p:nvPr/>
        </p:nvSpPr>
        <p:spPr>
          <a:xfrm>
            <a:off x="5266628" y="4760913"/>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a:t>
            </a:r>
          </a:p>
        </p:txBody>
      </p:sp>
      <p:sp>
        <p:nvSpPr>
          <p:cNvPr id="12" name="Triangle 11">
            <a:extLst>
              <a:ext uri="{FF2B5EF4-FFF2-40B4-BE49-F238E27FC236}">
                <a16:creationId xmlns:a16="http://schemas.microsoft.com/office/drawing/2014/main" id="{26C89AF9-3FF7-2C46-B986-610E0B9B73E5}"/>
              </a:ext>
            </a:extLst>
          </p:cNvPr>
          <p:cNvSpPr/>
          <p:nvPr/>
        </p:nvSpPr>
        <p:spPr>
          <a:xfrm>
            <a:off x="5025738" y="2688959"/>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17" name="Straight Arrow Connector 16">
            <a:extLst>
              <a:ext uri="{FF2B5EF4-FFF2-40B4-BE49-F238E27FC236}">
                <a16:creationId xmlns:a16="http://schemas.microsoft.com/office/drawing/2014/main" id="{258BE079-8104-D34A-8361-30601631FD71}"/>
              </a:ext>
            </a:extLst>
          </p:cNvPr>
          <p:cNvCxnSpPr>
            <a:cxnSpLocks/>
            <a:stCxn id="4" idx="3"/>
            <a:endCxn id="12" idx="1"/>
          </p:cNvCxnSpPr>
          <p:nvPr/>
        </p:nvCxnSpPr>
        <p:spPr>
          <a:xfrm flipV="1">
            <a:off x="3610303" y="3428244"/>
            <a:ext cx="1950566" cy="7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894E51-A832-9D47-B54B-E182B1347D71}"/>
              </a:ext>
            </a:extLst>
          </p:cNvPr>
          <p:cNvCxnSpPr>
            <a:cxnSpLocks/>
            <a:stCxn id="12" idx="5"/>
            <a:endCxn id="10" idx="1"/>
          </p:cNvCxnSpPr>
          <p:nvPr/>
        </p:nvCxnSpPr>
        <p:spPr>
          <a:xfrm>
            <a:off x="6631131" y="3428244"/>
            <a:ext cx="1950566" cy="75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3F8E0F9-C84E-004B-AA1E-09B9ACED83BF}"/>
              </a:ext>
            </a:extLst>
          </p:cNvPr>
          <p:cNvCxnSpPr>
            <a:cxnSpLocks/>
            <a:stCxn id="11" idx="0"/>
            <a:endCxn id="12" idx="3"/>
          </p:cNvCxnSpPr>
          <p:nvPr/>
        </p:nvCxnSpPr>
        <p:spPr>
          <a:xfrm flipV="1">
            <a:off x="6094412" y="4167528"/>
            <a:ext cx="1588" cy="59338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46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9E6F-29D7-324E-8A49-D5EAB9A06B61}"/>
              </a:ext>
            </a:extLst>
          </p:cNvPr>
          <p:cNvSpPr>
            <a:spLocks noGrp="1"/>
          </p:cNvSpPr>
          <p:nvPr>
            <p:ph type="title"/>
          </p:nvPr>
        </p:nvSpPr>
        <p:spPr>
          <a:xfrm>
            <a:off x="1141413" y="618518"/>
            <a:ext cx="9905998" cy="1478570"/>
          </a:xfrm>
        </p:spPr>
        <p:txBody>
          <a:bodyPr/>
          <a:lstStyle/>
          <a:p>
            <a:r>
              <a:rPr lang="en-US" dirty="0"/>
              <a:t>Decryption</a:t>
            </a:r>
          </a:p>
        </p:txBody>
      </p:sp>
      <p:sp>
        <p:nvSpPr>
          <p:cNvPr id="4" name="Rectangle 3">
            <a:extLst>
              <a:ext uri="{FF2B5EF4-FFF2-40B4-BE49-F238E27FC236}">
                <a16:creationId xmlns:a16="http://schemas.microsoft.com/office/drawing/2014/main" id="{8D558483-E071-3847-BACB-2B2AB67208B0}"/>
              </a:ext>
            </a:extLst>
          </p:cNvPr>
          <p:cNvSpPr/>
          <p:nvPr/>
        </p:nvSpPr>
        <p:spPr>
          <a:xfrm>
            <a:off x="1954735" y="2983692"/>
            <a:ext cx="1655568" cy="89061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10" name="Rectangle 9">
            <a:extLst>
              <a:ext uri="{FF2B5EF4-FFF2-40B4-BE49-F238E27FC236}">
                <a16:creationId xmlns:a16="http://schemas.microsoft.com/office/drawing/2014/main" id="{FC8906C0-970A-6844-9134-12AD38B6AFFE}"/>
              </a:ext>
            </a:extLst>
          </p:cNvPr>
          <p:cNvSpPr/>
          <p:nvPr/>
        </p:nvSpPr>
        <p:spPr>
          <a:xfrm>
            <a:off x="8581697" y="2983691"/>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11" name="Rectangle 10">
            <a:extLst>
              <a:ext uri="{FF2B5EF4-FFF2-40B4-BE49-F238E27FC236}">
                <a16:creationId xmlns:a16="http://schemas.microsoft.com/office/drawing/2014/main" id="{64B64848-E1AB-8944-B7B3-8568BD9A5FAC}"/>
              </a:ext>
            </a:extLst>
          </p:cNvPr>
          <p:cNvSpPr/>
          <p:nvPr/>
        </p:nvSpPr>
        <p:spPr>
          <a:xfrm>
            <a:off x="5266628" y="4760913"/>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a:t>
            </a:r>
          </a:p>
        </p:txBody>
      </p:sp>
      <p:sp>
        <p:nvSpPr>
          <p:cNvPr id="12" name="Triangle 11">
            <a:extLst>
              <a:ext uri="{FF2B5EF4-FFF2-40B4-BE49-F238E27FC236}">
                <a16:creationId xmlns:a16="http://schemas.microsoft.com/office/drawing/2014/main" id="{26C89AF9-3FF7-2C46-B986-610E0B9B73E5}"/>
              </a:ext>
            </a:extLst>
          </p:cNvPr>
          <p:cNvSpPr/>
          <p:nvPr/>
        </p:nvSpPr>
        <p:spPr>
          <a:xfrm flipV="1">
            <a:off x="5025738" y="2688959"/>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7" name="Straight Arrow Connector 16">
            <a:extLst>
              <a:ext uri="{FF2B5EF4-FFF2-40B4-BE49-F238E27FC236}">
                <a16:creationId xmlns:a16="http://schemas.microsoft.com/office/drawing/2014/main" id="{258BE079-8104-D34A-8361-30601631FD71}"/>
              </a:ext>
            </a:extLst>
          </p:cNvPr>
          <p:cNvCxnSpPr>
            <a:cxnSpLocks/>
            <a:stCxn id="4" idx="3"/>
            <a:endCxn id="12" idx="1"/>
          </p:cNvCxnSpPr>
          <p:nvPr/>
        </p:nvCxnSpPr>
        <p:spPr>
          <a:xfrm flipV="1">
            <a:off x="3610303" y="3428243"/>
            <a:ext cx="195056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894E51-A832-9D47-B54B-E182B1347D71}"/>
              </a:ext>
            </a:extLst>
          </p:cNvPr>
          <p:cNvCxnSpPr>
            <a:cxnSpLocks/>
            <a:stCxn id="12" idx="5"/>
            <a:endCxn id="10" idx="1"/>
          </p:cNvCxnSpPr>
          <p:nvPr/>
        </p:nvCxnSpPr>
        <p:spPr>
          <a:xfrm>
            <a:off x="6631131" y="3428243"/>
            <a:ext cx="1950566" cy="7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3F8E0F9-C84E-004B-AA1E-09B9ACED83BF}"/>
              </a:ext>
            </a:extLst>
          </p:cNvPr>
          <p:cNvCxnSpPr>
            <a:cxnSpLocks/>
            <a:stCxn id="11" idx="0"/>
            <a:endCxn id="12" idx="0"/>
          </p:cNvCxnSpPr>
          <p:nvPr/>
        </p:nvCxnSpPr>
        <p:spPr>
          <a:xfrm flipV="1">
            <a:off x="6094412" y="4167528"/>
            <a:ext cx="1588" cy="59338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BC3E57-97C8-5F4D-BA53-4103E9DBCF69}"/>
              </a:ext>
            </a:extLst>
          </p:cNvPr>
          <p:cNvSpPr txBox="1"/>
          <p:nvPr/>
        </p:nvSpPr>
        <p:spPr>
          <a:xfrm>
            <a:off x="5560869" y="3058912"/>
            <a:ext cx="1101584" cy="369332"/>
          </a:xfrm>
          <a:prstGeom prst="rect">
            <a:avLst/>
          </a:prstGeom>
          <a:noFill/>
        </p:spPr>
        <p:txBody>
          <a:bodyPr wrap="none" rtlCol="0">
            <a:spAutoFit/>
          </a:bodyPr>
          <a:lstStyle/>
          <a:p>
            <a:r>
              <a:rPr lang="en-US" dirty="0" err="1"/>
              <a:t>Decryptor</a:t>
            </a:r>
            <a:endParaRPr lang="en-US" dirty="0"/>
          </a:p>
        </p:txBody>
      </p:sp>
    </p:spTree>
    <p:extLst>
      <p:ext uri="{BB962C8B-B14F-4D97-AF65-F5344CB8AC3E}">
        <p14:creationId xmlns:p14="http://schemas.microsoft.com/office/powerpoint/2010/main" val="292397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F0B7-3A11-714F-8121-8DDAF162335F}"/>
              </a:ext>
            </a:extLst>
          </p:cNvPr>
          <p:cNvSpPr>
            <a:spLocks noGrp="1"/>
          </p:cNvSpPr>
          <p:nvPr>
            <p:ph type="title"/>
          </p:nvPr>
        </p:nvSpPr>
        <p:spPr>
          <a:xfrm>
            <a:off x="1141413" y="618518"/>
            <a:ext cx="9905998" cy="1478570"/>
          </a:xfrm>
        </p:spPr>
        <p:txBody>
          <a:bodyPr/>
          <a:lstStyle/>
          <a:p>
            <a:r>
              <a:rPr lang="en-US"/>
              <a:t>Symmetric Encryption</a:t>
            </a:r>
            <a:endParaRPr lang="en-US" dirty="0"/>
          </a:p>
        </p:txBody>
      </p:sp>
      <p:sp>
        <p:nvSpPr>
          <p:cNvPr id="3" name="Content Placeholder 2">
            <a:extLst>
              <a:ext uri="{FF2B5EF4-FFF2-40B4-BE49-F238E27FC236}">
                <a16:creationId xmlns:a16="http://schemas.microsoft.com/office/drawing/2014/main" id="{5467B2CC-1DD3-144C-A18D-17A2D0B72A90}"/>
              </a:ext>
            </a:extLst>
          </p:cNvPr>
          <p:cNvSpPr>
            <a:spLocks noGrp="1"/>
          </p:cNvSpPr>
          <p:nvPr>
            <p:ph idx="1"/>
          </p:nvPr>
        </p:nvSpPr>
        <p:spPr/>
        <p:txBody>
          <a:bodyPr/>
          <a:lstStyle/>
          <a:p>
            <a:r>
              <a:rPr lang="en-US" dirty="0"/>
              <a:t>Processing is fast</a:t>
            </a:r>
          </a:p>
          <a:p>
            <a:r>
              <a:rPr lang="en-US" dirty="0"/>
              <a:t>Key distribution is hard and high risk</a:t>
            </a:r>
          </a:p>
          <a:p>
            <a:r>
              <a:rPr lang="en-US" dirty="0"/>
              <a:t>AES is a very common symmetric encryption algorithm in use</a:t>
            </a:r>
          </a:p>
          <a:p>
            <a:endParaRPr lang="en-US" dirty="0"/>
          </a:p>
        </p:txBody>
      </p:sp>
    </p:spTree>
    <p:extLst>
      <p:ext uri="{BB962C8B-B14F-4D97-AF65-F5344CB8AC3E}">
        <p14:creationId xmlns:p14="http://schemas.microsoft.com/office/powerpoint/2010/main" val="8334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B08-DAB1-2248-8530-12F5EDCC9841}"/>
              </a:ext>
            </a:extLst>
          </p:cNvPr>
          <p:cNvSpPr>
            <a:spLocks noGrp="1"/>
          </p:cNvSpPr>
          <p:nvPr>
            <p:ph type="title"/>
          </p:nvPr>
        </p:nvSpPr>
        <p:spPr/>
        <p:txBody>
          <a:bodyPr/>
          <a:lstStyle/>
          <a:p>
            <a:r>
              <a:rPr lang="en-US" dirty="0"/>
              <a:t>Symmetric Encryption</a:t>
            </a:r>
          </a:p>
        </p:txBody>
      </p:sp>
      <p:sp>
        <p:nvSpPr>
          <p:cNvPr id="4" name="Rectangle 3">
            <a:extLst>
              <a:ext uri="{FF2B5EF4-FFF2-40B4-BE49-F238E27FC236}">
                <a16:creationId xmlns:a16="http://schemas.microsoft.com/office/drawing/2014/main" id="{9BF9419A-4D8E-A54D-B786-DC1AA014969F}"/>
              </a:ext>
            </a:extLst>
          </p:cNvPr>
          <p:cNvSpPr/>
          <p:nvPr/>
        </p:nvSpPr>
        <p:spPr>
          <a:xfrm>
            <a:off x="534346"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5" name="Rectangle 4">
            <a:extLst>
              <a:ext uri="{FF2B5EF4-FFF2-40B4-BE49-F238E27FC236}">
                <a16:creationId xmlns:a16="http://schemas.microsoft.com/office/drawing/2014/main" id="{B5ECBA06-916C-E146-8A09-B2EE09B289B3}"/>
              </a:ext>
            </a:extLst>
          </p:cNvPr>
          <p:cNvSpPr/>
          <p:nvPr/>
        </p:nvSpPr>
        <p:spPr>
          <a:xfrm>
            <a:off x="5266628" y="2984448"/>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6" name="Rectangle 5">
            <a:extLst>
              <a:ext uri="{FF2B5EF4-FFF2-40B4-BE49-F238E27FC236}">
                <a16:creationId xmlns:a16="http://schemas.microsoft.com/office/drawing/2014/main" id="{12F99D12-3748-0749-880F-DE247A3A0A4E}"/>
              </a:ext>
            </a:extLst>
          </p:cNvPr>
          <p:cNvSpPr/>
          <p:nvPr/>
        </p:nvSpPr>
        <p:spPr>
          <a:xfrm>
            <a:off x="5266628"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a:t>
            </a:r>
          </a:p>
        </p:txBody>
      </p:sp>
      <p:sp>
        <p:nvSpPr>
          <p:cNvPr id="7" name="Triangle 6">
            <a:extLst>
              <a:ext uri="{FF2B5EF4-FFF2-40B4-BE49-F238E27FC236}">
                <a16:creationId xmlns:a16="http://schemas.microsoft.com/office/drawing/2014/main" id="{6436B325-32B7-E24C-814F-D5BE2C1309AD}"/>
              </a:ext>
            </a:extLst>
          </p:cNvPr>
          <p:cNvSpPr/>
          <p:nvPr/>
        </p:nvSpPr>
        <p:spPr>
          <a:xfrm>
            <a:off x="2407169" y="2690470"/>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8" name="Straight Arrow Connector 7">
            <a:extLst>
              <a:ext uri="{FF2B5EF4-FFF2-40B4-BE49-F238E27FC236}">
                <a16:creationId xmlns:a16="http://schemas.microsoft.com/office/drawing/2014/main" id="{F7066902-38A9-694F-94C9-0DF30F3F13BA}"/>
              </a:ext>
            </a:extLst>
          </p:cNvPr>
          <p:cNvCxnSpPr>
            <a:cxnSpLocks/>
            <a:stCxn id="4" idx="3"/>
            <a:endCxn id="7" idx="1"/>
          </p:cNvCxnSpPr>
          <p:nvPr/>
        </p:nvCxnSpPr>
        <p:spPr>
          <a:xfrm flipV="1">
            <a:off x="2189914" y="3429755"/>
            <a:ext cx="75238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25BABF-724C-9943-B046-4CD6D2286ED2}"/>
              </a:ext>
            </a:extLst>
          </p:cNvPr>
          <p:cNvCxnSpPr>
            <a:cxnSpLocks/>
            <a:stCxn id="7" idx="5"/>
            <a:endCxn id="5" idx="1"/>
          </p:cNvCxnSpPr>
          <p:nvPr/>
        </p:nvCxnSpPr>
        <p:spPr>
          <a:xfrm>
            <a:off x="4012562" y="3429755"/>
            <a:ext cx="125406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F81754-A940-CB4E-987E-D191DD74A474}"/>
              </a:ext>
            </a:extLst>
          </p:cNvPr>
          <p:cNvCxnSpPr>
            <a:cxnSpLocks/>
            <a:stCxn id="6" idx="1"/>
            <a:endCxn id="7" idx="3"/>
          </p:cNvCxnSpPr>
          <p:nvPr/>
        </p:nvCxnSpPr>
        <p:spPr>
          <a:xfrm flipH="1" flipV="1">
            <a:off x="3477431" y="4169039"/>
            <a:ext cx="1789197" cy="103869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09D504-0FF6-0B4E-92F2-F57029A5A23D}"/>
              </a:ext>
            </a:extLst>
          </p:cNvPr>
          <p:cNvSpPr/>
          <p:nvPr/>
        </p:nvSpPr>
        <p:spPr>
          <a:xfrm>
            <a:off x="10219627"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18" name="Triangle 17">
            <a:extLst>
              <a:ext uri="{FF2B5EF4-FFF2-40B4-BE49-F238E27FC236}">
                <a16:creationId xmlns:a16="http://schemas.microsoft.com/office/drawing/2014/main" id="{F8668CDC-09D6-644F-A004-BB5CC0F1F535}"/>
              </a:ext>
            </a:extLst>
          </p:cNvPr>
          <p:cNvSpPr/>
          <p:nvPr/>
        </p:nvSpPr>
        <p:spPr>
          <a:xfrm flipV="1">
            <a:off x="7644308" y="2689715"/>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9" name="Straight Arrow Connector 18">
            <a:extLst>
              <a:ext uri="{FF2B5EF4-FFF2-40B4-BE49-F238E27FC236}">
                <a16:creationId xmlns:a16="http://schemas.microsoft.com/office/drawing/2014/main" id="{DBE93AA2-DF13-5F45-A932-A7E7294167C9}"/>
              </a:ext>
            </a:extLst>
          </p:cNvPr>
          <p:cNvCxnSpPr>
            <a:cxnSpLocks/>
            <a:stCxn id="5" idx="3"/>
            <a:endCxn id="18" idx="1"/>
          </p:cNvCxnSpPr>
          <p:nvPr/>
        </p:nvCxnSpPr>
        <p:spPr>
          <a:xfrm flipV="1">
            <a:off x="6922196" y="3428999"/>
            <a:ext cx="1257243"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F14372-590F-304C-A785-15708D69C0F4}"/>
              </a:ext>
            </a:extLst>
          </p:cNvPr>
          <p:cNvCxnSpPr>
            <a:cxnSpLocks/>
            <a:stCxn id="18" idx="5"/>
            <a:endCxn id="16" idx="1"/>
          </p:cNvCxnSpPr>
          <p:nvPr/>
        </p:nvCxnSpPr>
        <p:spPr>
          <a:xfrm>
            <a:off x="9249701" y="3428999"/>
            <a:ext cx="96992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791860-415B-6049-BF2A-BF4C9965B4B8}"/>
              </a:ext>
            </a:extLst>
          </p:cNvPr>
          <p:cNvCxnSpPr>
            <a:cxnSpLocks/>
            <a:stCxn id="6" idx="3"/>
            <a:endCxn id="18" idx="0"/>
          </p:cNvCxnSpPr>
          <p:nvPr/>
        </p:nvCxnSpPr>
        <p:spPr>
          <a:xfrm flipV="1">
            <a:off x="6922196" y="4168284"/>
            <a:ext cx="1792374" cy="10394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FF5CFE-1449-8F4B-824F-01CEF3E0A7AF}"/>
              </a:ext>
            </a:extLst>
          </p:cNvPr>
          <p:cNvSpPr txBox="1"/>
          <p:nvPr/>
        </p:nvSpPr>
        <p:spPr>
          <a:xfrm>
            <a:off x="8163778" y="2984339"/>
            <a:ext cx="1101584" cy="369332"/>
          </a:xfrm>
          <a:prstGeom prst="rect">
            <a:avLst/>
          </a:prstGeom>
          <a:noFill/>
        </p:spPr>
        <p:txBody>
          <a:bodyPr wrap="square" rtlCol="0">
            <a:spAutoFit/>
          </a:bodyPr>
          <a:lstStyle/>
          <a:p>
            <a:r>
              <a:rPr lang="en-US" dirty="0" err="1"/>
              <a:t>Decryptor</a:t>
            </a:r>
            <a:endParaRPr lang="en-US" dirty="0"/>
          </a:p>
        </p:txBody>
      </p:sp>
    </p:spTree>
    <p:extLst>
      <p:ext uri="{BB962C8B-B14F-4D97-AF65-F5344CB8AC3E}">
        <p14:creationId xmlns:p14="http://schemas.microsoft.com/office/powerpoint/2010/main" val="178142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52FE-C63D-9B4A-A76E-4AE128E1B023}"/>
              </a:ext>
            </a:extLst>
          </p:cNvPr>
          <p:cNvSpPr>
            <a:spLocks noGrp="1"/>
          </p:cNvSpPr>
          <p:nvPr>
            <p:ph type="title"/>
          </p:nvPr>
        </p:nvSpPr>
        <p:spPr/>
        <p:txBody>
          <a:bodyPr>
            <a:normAutofit/>
          </a:bodyPr>
          <a:lstStyle/>
          <a:p>
            <a:r>
              <a:rPr lang="en-US" sz="4800" dirty="0"/>
              <a:t>Hello!</a:t>
            </a:r>
          </a:p>
        </p:txBody>
      </p:sp>
    </p:spTree>
    <p:extLst>
      <p:ext uri="{BB962C8B-B14F-4D97-AF65-F5344CB8AC3E}">
        <p14:creationId xmlns:p14="http://schemas.microsoft.com/office/powerpoint/2010/main" val="357180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0DEE-87D1-C842-A283-F59DE79E50C9}"/>
              </a:ext>
            </a:extLst>
          </p:cNvPr>
          <p:cNvSpPr>
            <a:spLocks noGrp="1"/>
          </p:cNvSpPr>
          <p:nvPr>
            <p:ph type="title"/>
          </p:nvPr>
        </p:nvSpPr>
        <p:spPr/>
        <p:txBody>
          <a:bodyPr/>
          <a:lstStyle/>
          <a:p>
            <a:r>
              <a:rPr lang="en-US" dirty="0"/>
              <a:t>Block Encryption</a:t>
            </a:r>
          </a:p>
        </p:txBody>
      </p:sp>
      <p:sp>
        <p:nvSpPr>
          <p:cNvPr id="4" name="TextBox 3">
            <a:extLst>
              <a:ext uri="{FF2B5EF4-FFF2-40B4-BE49-F238E27FC236}">
                <a16:creationId xmlns:a16="http://schemas.microsoft.com/office/drawing/2014/main" id="{5D603642-0C8C-DA4A-A961-6D7509B4CB5D}"/>
              </a:ext>
            </a:extLst>
          </p:cNvPr>
          <p:cNvSpPr txBox="1"/>
          <p:nvPr/>
        </p:nvSpPr>
        <p:spPr>
          <a:xfrm>
            <a:off x="4419113" y="3244334"/>
            <a:ext cx="335059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This is a secret message!</a:t>
            </a:r>
          </a:p>
        </p:txBody>
      </p:sp>
    </p:spTree>
    <p:extLst>
      <p:ext uri="{BB962C8B-B14F-4D97-AF65-F5344CB8AC3E}">
        <p14:creationId xmlns:p14="http://schemas.microsoft.com/office/powerpoint/2010/main" val="300929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0DEE-87D1-C842-A283-F59DE79E50C9}"/>
              </a:ext>
            </a:extLst>
          </p:cNvPr>
          <p:cNvSpPr>
            <a:spLocks noGrp="1"/>
          </p:cNvSpPr>
          <p:nvPr>
            <p:ph type="title"/>
          </p:nvPr>
        </p:nvSpPr>
        <p:spPr/>
        <p:txBody>
          <a:bodyPr/>
          <a:lstStyle/>
          <a:p>
            <a:r>
              <a:rPr lang="en-US" dirty="0"/>
              <a:t>Block Encryption</a:t>
            </a:r>
          </a:p>
        </p:txBody>
      </p:sp>
      <p:sp>
        <p:nvSpPr>
          <p:cNvPr id="4" name="TextBox 3">
            <a:extLst>
              <a:ext uri="{FF2B5EF4-FFF2-40B4-BE49-F238E27FC236}">
                <a16:creationId xmlns:a16="http://schemas.microsoft.com/office/drawing/2014/main" id="{5D603642-0C8C-DA4A-A961-6D7509B4CB5D}"/>
              </a:ext>
            </a:extLst>
          </p:cNvPr>
          <p:cNvSpPr txBox="1"/>
          <p:nvPr/>
        </p:nvSpPr>
        <p:spPr>
          <a:xfrm>
            <a:off x="3454443" y="2505670"/>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This </a:t>
            </a:r>
          </a:p>
        </p:txBody>
      </p:sp>
      <p:sp>
        <p:nvSpPr>
          <p:cNvPr id="5" name="TextBox 4">
            <a:extLst>
              <a:ext uri="{FF2B5EF4-FFF2-40B4-BE49-F238E27FC236}">
                <a16:creationId xmlns:a16="http://schemas.microsoft.com/office/drawing/2014/main" id="{3DF3A786-77A8-1346-940A-9E0DAB903D5B}"/>
              </a:ext>
            </a:extLst>
          </p:cNvPr>
          <p:cNvSpPr txBox="1"/>
          <p:nvPr/>
        </p:nvSpPr>
        <p:spPr>
          <a:xfrm>
            <a:off x="3454443" y="2875002"/>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is a </a:t>
            </a:r>
          </a:p>
        </p:txBody>
      </p:sp>
      <p:sp>
        <p:nvSpPr>
          <p:cNvPr id="6" name="TextBox 5">
            <a:extLst>
              <a:ext uri="{FF2B5EF4-FFF2-40B4-BE49-F238E27FC236}">
                <a16:creationId xmlns:a16="http://schemas.microsoft.com/office/drawing/2014/main" id="{57F3CBC2-1E97-7B4D-89CD-F32B74BC3B2C}"/>
              </a:ext>
            </a:extLst>
          </p:cNvPr>
          <p:cNvSpPr txBox="1"/>
          <p:nvPr/>
        </p:nvSpPr>
        <p:spPr>
          <a:xfrm>
            <a:off x="3454443" y="3244334"/>
            <a:ext cx="817853" cy="369332"/>
          </a:xfrm>
          <a:prstGeom prst="rect">
            <a:avLst/>
          </a:prstGeom>
          <a:noFill/>
          <a:ln>
            <a:solidFill>
              <a:schemeClr val="tx1"/>
            </a:solidFill>
          </a:ln>
        </p:spPr>
        <p:txBody>
          <a:bodyPr wrap="none" rtlCol="0">
            <a:spAutoFit/>
          </a:bodyPr>
          <a:lstStyle/>
          <a:p>
            <a:r>
              <a:rPr lang="en-US" dirty="0" err="1">
                <a:latin typeface="Consolas" panose="020B0609020204030204" pitchFamily="49" charset="0"/>
                <a:cs typeface="Consolas" panose="020B0609020204030204" pitchFamily="49" charset="0"/>
              </a:rPr>
              <a:t>Secre</a:t>
            </a: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364CD105-5B83-9C46-A004-E5A7FFC77CEB}"/>
              </a:ext>
            </a:extLst>
          </p:cNvPr>
          <p:cNvSpPr txBox="1"/>
          <p:nvPr/>
        </p:nvSpPr>
        <p:spPr>
          <a:xfrm>
            <a:off x="3454443" y="3613666"/>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t </a:t>
            </a:r>
            <a:r>
              <a:rPr lang="en-US" dirty="0" err="1">
                <a:latin typeface="Consolas" panose="020B0609020204030204" pitchFamily="49" charset="0"/>
                <a:cs typeface="Consolas" panose="020B0609020204030204" pitchFamily="49" charset="0"/>
              </a:rPr>
              <a:t>mes</a:t>
            </a:r>
            <a:endParaRPr lang="en-US"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BC3BFEBF-D1C2-834E-8C13-6018D3F63572}"/>
              </a:ext>
            </a:extLst>
          </p:cNvPr>
          <p:cNvSpPr txBox="1"/>
          <p:nvPr/>
        </p:nvSpPr>
        <p:spPr>
          <a:xfrm>
            <a:off x="3454443" y="3982998"/>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sage!</a:t>
            </a:r>
          </a:p>
        </p:txBody>
      </p:sp>
      <p:sp>
        <p:nvSpPr>
          <p:cNvPr id="9" name="TextBox 8">
            <a:extLst>
              <a:ext uri="{FF2B5EF4-FFF2-40B4-BE49-F238E27FC236}">
                <a16:creationId xmlns:a16="http://schemas.microsoft.com/office/drawing/2014/main" id="{2D647142-7D26-8F43-807B-DC0244FF1FA8}"/>
              </a:ext>
            </a:extLst>
          </p:cNvPr>
          <p:cNvSpPr txBox="1"/>
          <p:nvPr/>
        </p:nvSpPr>
        <p:spPr>
          <a:xfrm>
            <a:off x="7919706" y="2505670"/>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1fd31</a:t>
            </a:r>
          </a:p>
        </p:txBody>
      </p:sp>
      <p:sp>
        <p:nvSpPr>
          <p:cNvPr id="10" name="TextBox 9">
            <a:extLst>
              <a:ext uri="{FF2B5EF4-FFF2-40B4-BE49-F238E27FC236}">
                <a16:creationId xmlns:a16="http://schemas.microsoft.com/office/drawing/2014/main" id="{F5C277E6-DD22-AA4F-B92E-F737511A6A39}"/>
              </a:ext>
            </a:extLst>
          </p:cNvPr>
          <p:cNvSpPr txBox="1"/>
          <p:nvPr/>
        </p:nvSpPr>
        <p:spPr>
          <a:xfrm>
            <a:off x="7919706" y="2875002"/>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2ecb7</a:t>
            </a:r>
          </a:p>
        </p:txBody>
      </p:sp>
      <p:sp>
        <p:nvSpPr>
          <p:cNvPr id="11" name="TextBox 10">
            <a:extLst>
              <a:ext uri="{FF2B5EF4-FFF2-40B4-BE49-F238E27FC236}">
                <a16:creationId xmlns:a16="http://schemas.microsoft.com/office/drawing/2014/main" id="{30BE649B-83E9-8F4E-B711-A0FE8EF07DA6}"/>
              </a:ext>
            </a:extLst>
          </p:cNvPr>
          <p:cNvSpPr txBox="1"/>
          <p:nvPr/>
        </p:nvSpPr>
        <p:spPr>
          <a:xfrm>
            <a:off x="7919706" y="3244334"/>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bbe29</a:t>
            </a:r>
          </a:p>
        </p:txBody>
      </p:sp>
      <p:sp>
        <p:nvSpPr>
          <p:cNvPr id="12" name="TextBox 11">
            <a:extLst>
              <a:ext uri="{FF2B5EF4-FFF2-40B4-BE49-F238E27FC236}">
                <a16:creationId xmlns:a16="http://schemas.microsoft.com/office/drawing/2014/main" id="{6693FE90-CD2B-7A4B-8CAF-452FF173E5B2}"/>
              </a:ext>
            </a:extLst>
          </p:cNvPr>
          <p:cNvSpPr txBox="1"/>
          <p:nvPr/>
        </p:nvSpPr>
        <p:spPr>
          <a:xfrm>
            <a:off x="7919706" y="3613666"/>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0c2d5</a:t>
            </a:r>
          </a:p>
        </p:txBody>
      </p:sp>
      <p:sp>
        <p:nvSpPr>
          <p:cNvPr id="13" name="TextBox 12">
            <a:extLst>
              <a:ext uri="{FF2B5EF4-FFF2-40B4-BE49-F238E27FC236}">
                <a16:creationId xmlns:a16="http://schemas.microsoft.com/office/drawing/2014/main" id="{12371FA6-9231-E14C-B4B6-FE48DF05AFA0}"/>
              </a:ext>
            </a:extLst>
          </p:cNvPr>
          <p:cNvSpPr txBox="1"/>
          <p:nvPr/>
        </p:nvSpPr>
        <p:spPr>
          <a:xfrm>
            <a:off x="7919706" y="3982998"/>
            <a:ext cx="817853" cy="369332"/>
          </a:xfrm>
          <a:prstGeom prst="rect">
            <a:avLst/>
          </a:prstGeom>
          <a:noFill/>
          <a:ln>
            <a:solidFill>
              <a:schemeClr val="tx1"/>
            </a:solidFill>
          </a:ln>
        </p:spPr>
        <p:txBody>
          <a:bodyPr wrap="none" rtlCol="0">
            <a:spAutoFit/>
          </a:bodyPr>
          <a:lstStyle/>
          <a:p>
            <a:r>
              <a:rPr lang="en-US" dirty="0">
                <a:latin typeface="Consolas" panose="020B0609020204030204" pitchFamily="49" charset="0"/>
                <a:cs typeface="Consolas" panose="020B0609020204030204" pitchFamily="49" charset="0"/>
              </a:rPr>
              <a:t>fb8e1</a:t>
            </a:r>
          </a:p>
        </p:txBody>
      </p:sp>
      <p:cxnSp>
        <p:nvCxnSpPr>
          <p:cNvPr id="15" name="Straight Arrow Connector 14">
            <a:extLst>
              <a:ext uri="{FF2B5EF4-FFF2-40B4-BE49-F238E27FC236}">
                <a16:creationId xmlns:a16="http://schemas.microsoft.com/office/drawing/2014/main" id="{78489D8D-A97D-5B41-BA4B-A4DC3FD5758A}"/>
              </a:ext>
            </a:extLst>
          </p:cNvPr>
          <p:cNvCxnSpPr/>
          <p:nvPr/>
        </p:nvCxnSpPr>
        <p:spPr>
          <a:xfrm>
            <a:off x="4765638" y="3429000"/>
            <a:ext cx="2710927" cy="0"/>
          </a:xfrm>
          <a:prstGeom prst="straightConnector1">
            <a:avLst/>
          </a:prstGeom>
          <a:ln w="161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161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27A8-C7A2-6B49-A671-35FF7EA93F18}"/>
              </a:ext>
            </a:extLst>
          </p:cNvPr>
          <p:cNvSpPr>
            <a:spLocks noGrp="1"/>
          </p:cNvSpPr>
          <p:nvPr>
            <p:ph type="title"/>
          </p:nvPr>
        </p:nvSpPr>
        <p:spPr/>
        <p:txBody>
          <a:bodyPr/>
          <a:lstStyle/>
          <a:p>
            <a:r>
              <a:rPr lang="en-US" dirty="0"/>
              <a:t>Block Encryption - ECB</a:t>
            </a:r>
          </a:p>
        </p:txBody>
      </p:sp>
      <p:sp>
        <p:nvSpPr>
          <p:cNvPr id="5" name="Rectangle 4">
            <a:extLst>
              <a:ext uri="{FF2B5EF4-FFF2-40B4-BE49-F238E27FC236}">
                <a16:creationId xmlns:a16="http://schemas.microsoft.com/office/drawing/2014/main" id="{D234F0F1-A34D-5148-B37E-A7C7DAA894A1}"/>
              </a:ext>
            </a:extLst>
          </p:cNvPr>
          <p:cNvSpPr/>
          <p:nvPr/>
        </p:nvSpPr>
        <p:spPr>
          <a:xfrm>
            <a:off x="2288203" y="1989838"/>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a:t>
            </a:r>
          </a:p>
        </p:txBody>
      </p:sp>
      <p:sp>
        <p:nvSpPr>
          <p:cNvPr id="3" name="Parallelogram 2">
            <a:extLst>
              <a:ext uri="{FF2B5EF4-FFF2-40B4-BE49-F238E27FC236}">
                <a16:creationId xmlns:a16="http://schemas.microsoft.com/office/drawing/2014/main" id="{246E4EA5-7DB9-9741-A9D1-F4AF034A9261}"/>
              </a:ext>
            </a:extLst>
          </p:cNvPr>
          <p:cNvSpPr/>
          <p:nvPr/>
        </p:nvSpPr>
        <p:spPr>
          <a:xfrm>
            <a:off x="905845" y="2758129"/>
            <a:ext cx="1258645" cy="49485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a:t>
            </a:r>
          </a:p>
        </p:txBody>
      </p:sp>
      <p:sp>
        <p:nvSpPr>
          <p:cNvPr id="11" name="Triangle 10">
            <a:extLst>
              <a:ext uri="{FF2B5EF4-FFF2-40B4-BE49-F238E27FC236}">
                <a16:creationId xmlns:a16="http://schemas.microsoft.com/office/drawing/2014/main" id="{E039AF58-2C91-6F4B-AA66-94B697ADE307}"/>
              </a:ext>
            </a:extLst>
          </p:cNvPr>
          <p:cNvSpPr/>
          <p:nvPr/>
        </p:nvSpPr>
        <p:spPr>
          <a:xfrm>
            <a:off x="2164490" y="3388052"/>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14" name="Rectangle 13">
            <a:extLst>
              <a:ext uri="{FF2B5EF4-FFF2-40B4-BE49-F238E27FC236}">
                <a16:creationId xmlns:a16="http://schemas.microsoft.com/office/drawing/2014/main" id="{26598B47-C156-574C-AAA7-C8517718D1E5}"/>
              </a:ext>
            </a:extLst>
          </p:cNvPr>
          <p:cNvSpPr/>
          <p:nvPr/>
        </p:nvSpPr>
        <p:spPr>
          <a:xfrm>
            <a:off x="2288203" y="5225195"/>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1</a:t>
            </a:r>
          </a:p>
        </p:txBody>
      </p:sp>
      <p:sp>
        <p:nvSpPr>
          <p:cNvPr id="17" name="Oval 16">
            <a:extLst>
              <a:ext uri="{FF2B5EF4-FFF2-40B4-BE49-F238E27FC236}">
                <a16:creationId xmlns:a16="http://schemas.microsoft.com/office/drawing/2014/main" id="{18122A11-75D0-2C40-8E8E-3AD008C409EF}"/>
              </a:ext>
            </a:extLst>
          </p:cNvPr>
          <p:cNvSpPr/>
          <p:nvPr/>
        </p:nvSpPr>
        <p:spPr>
          <a:xfrm>
            <a:off x="2777676" y="2870483"/>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C086D39A-0F85-0E4D-B50A-9092E7FDF8E7}"/>
              </a:ext>
            </a:extLst>
          </p:cNvPr>
          <p:cNvCxnSpPr>
            <a:stCxn id="5" idx="2"/>
            <a:endCxn id="17" idx="0"/>
          </p:cNvCxnSpPr>
          <p:nvPr/>
        </p:nvCxnSpPr>
        <p:spPr>
          <a:xfrm>
            <a:off x="2901389" y="2484690"/>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EF99C2-C917-794D-87FC-346A3D5E474E}"/>
              </a:ext>
            </a:extLst>
          </p:cNvPr>
          <p:cNvCxnSpPr>
            <a:cxnSpLocks/>
            <a:stCxn id="3" idx="2"/>
            <a:endCxn id="17" idx="2"/>
          </p:cNvCxnSpPr>
          <p:nvPr/>
        </p:nvCxnSpPr>
        <p:spPr>
          <a:xfrm flipV="1">
            <a:off x="2102634" y="2994196"/>
            <a:ext cx="675042" cy="113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A4D56DF-5F18-C448-AD08-B2C85825CD50}"/>
              </a:ext>
            </a:extLst>
          </p:cNvPr>
          <p:cNvCxnSpPr>
            <a:cxnSpLocks/>
            <a:stCxn id="17" idx="4"/>
            <a:endCxn id="11" idx="0"/>
          </p:cNvCxnSpPr>
          <p:nvPr/>
        </p:nvCxnSpPr>
        <p:spPr>
          <a:xfrm>
            <a:off x="2901389" y="3117909"/>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AB3DB6-133B-7546-B8D4-737C2408BC6B}"/>
              </a:ext>
            </a:extLst>
          </p:cNvPr>
          <p:cNvCxnSpPr>
            <a:cxnSpLocks/>
            <a:stCxn id="11" idx="3"/>
            <a:endCxn id="14" idx="0"/>
          </p:cNvCxnSpPr>
          <p:nvPr/>
        </p:nvCxnSpPr>
        <p:spPr>
          <a:xfrm>
            <a:off x="2901389" y="4323968"/>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43D64ED-C705-374C-B231-48A74D34383E}"/>
              </a:ext>
            </a:extLst>
          </p:cNvPr>
          <p:cNvSpPr/>
          <p:nvPr/>
        </p:nvSpPr>
        <p:spPr>
          <a:xfrm>
            <a:off x="5582247" y="2053404"/>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2</a:t>
            </a:r>
          </a:p>
        </p:txBody>
      </p:sp>
      <p:sp>
        <p:nvSpPr>
          <p:cNvPr id="33" name="Parallelogram 32">
            <a:extLst>
              <a:ext uri="{FF2B5EF4-FFF2-40B4-BE49-F238E27FC236}">
                <a16:creationId xmlns:a16="http://schemas.microsoft.com/office/drawing/2014/main" id="{979C8727-B542-594E-94D4-D631A331701A}"/>
              </a:ext>
            </a:extLst>
          </p:cNvPr>
          <p:cNvSpPr/>
          <p:nvPr/>
        </p:nvSpPr>
        <p:spPr>
          <a:xfrm>
            <a:off x="4199889" y="2821695"/>
            <a:ext cx="1258645" cy="49485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a:t>
            </a:r>
          </a:p>
        </p:txBody>
      </p:sp>
      <p:sp>
        <p:nvSpPr>
          <p:cNvPr id="34" name="Triangle 33">
            <a:extLst>
              <a:ext uri="{FF2B5EF4-FFF2-40B4-BE49-F238E27FC236}">
                <a16:creationId xmlns:a16="http://schemas.microsoft.com/office/drawing/2014/main" id="{48B6EF3A-1E25-6F4C-B27B-321D92969168}"/>
              </a:ext>
            </a:extLst>
          </p:cNvPr>
          <p:cNvSpPr/>
          <p:nvPr/>
        </p:nvSpPr>
        <p:spPr>
          <a:xfrm>
            <a:off x="5458534" y="3451618"/>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35" name="Rectangle 34">
            <a:extLst>
              <a:ext uri="{FF2B5EF4-FFF2-40B4-BE49-F238E27FC236}">
                <a16:creationId xmlns:a16="http://schemas.microsoft.com/office/drawing/2014/main" id="{CF677D80-C44E-6C4B-AEB7-F12328258C68}"/>
              </a:ext>
            </a:extLst>
          </p:cNvPr>
          <p:cNvSpPr/>
          <p:nvPr/>
        </p:nvSpPr>
        <p:spPr>
          <a:xfrm>
            <a:off x="5582247" y="5288761"/>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2</a:t>
            </a:r>
          </a:p>
        </p:txBody>
      </p:sp>
      <p:sp>
        <p:nvSpPr>
          <p:cNvPr id="36" name="Oval 35">
            <a:extLst>
              <a:ext uri="{FF2B5EF4-FFF2-40B4-BE49-F238E27FC236}">
                <a16:creationId xmlns:a16="http://schemas.microsoft.com/office/drawing/2014/main" id="{B9CD55E6-D2AE-8742-A901-A307530AA035}"/>
              </a:ext>
            </a:extLst>
          </p:cNvPr>
          <p:cNvSpPr/>
          <p:nvPr/>
        </p:nvSpPr>
        <p:spPr>
          <a:xfrm>
            <a:off x="6071720" y="2934049"/>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FF7EBEEE-F683-9D45-82DA-E99F6255359E}"/>
              </a:ext>
            </a:extLst>
          </p:cNvPr>
          <p:cNvCxnSpPr>
            <a:stCxn id="32" idx="2"/>
            <a:endCxn id="36" idx="0"/>
          </p:cNvCxnSpPr>
          <p:nvPr/>
        </p:nvCxnSpPr>
        <p:spPr>
          <a:xfrm>
            <a:off x="6195433" y="2548256"/>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00ED817-4B12-A44E-B0E0-617807B81A4E}"/>
              </a:ext>
            </a:extLst>
          </p:cNvPr>
          <p:cNvCxnSpPr>
            <a:cxnSpLocks/>
            <a:stCxn id="33" idx="2"/>
            <a:endCxn id="36" idx="2"/>
          </p:cNvCxnSpPr>
          <p:nvPr/>
        </p:nvCxnSpPr>
        <p:spPr>
          <a:xfrm flipV="1">
            <a:off x="5396678" y="3057762"/>
            <a:ext cx="675042" cy="113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B4C6414-BCC3-1145-9BE5-E2A226600754}"/>
              </a:ext>
            </a:extLst>
          </p:cNvPr>
          <p:cNvCxnSpPr>
            <a:cxnSpLocks/>
            <a:stCxn id="36" idx="4"/>
            <a:endCxn id="34" idx="0"/>
          </p:cNvCxnSpPr>
          <p:nvPr/>
        </p:nvCxnSpPr>
        <p:spPr>
          <a:xfrm>
            <a:off x="6195433" y="3181475"/>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25B6DBA-5C6E-5D42-B490-4B4CB8B24977}"/>
              </a:ext>
            </a:extLst>
          </p:cNvPr>
          <p:cNvCxnSpPr>
            <a:cxnSpLocks/>
            <a:stCxn id="34" idx="3"/>
            <a:endCxn id="35" idx="0"/>
          </p:cNvCxnSpPr>
          <p:nvPr/>
        </p:nvCxnSpPr>
        <p:spPr>
          <a:xfrm>
            <a:off x="6195433" y="4387534"/>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190CB74-8552-5E43-AFEF-EA591C615AED}"/>
              </a:ext>
            </a:extLst>
          </p:cNvPr>
          <p:cNvSpPr/>
          <p:nvPr/>
        </p:nvSpPr>
        <p:spPr>
          <a:xfrm>
            <a:off x="8874216" y="2053404"/>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3</a:t>
            </a:r>
          </a:p>
        </p:txBody>
      </p:sp>
      <p:sp>
        <p:nvSpPr>
          <p:cNvPr id="42" name="Parallelogram 41">
            <a:extLst>
              <a:ext uri="{FF2B5EF4-FFF2-40B4-BE49-F238E27FC236}">
                <a16:creationId xmlns:a16="http://schemas.microsoft.com/office/drawing/2014/main" id="{E264185A-0230-7D41-9D28-EBFF91B53C1B}"/>
              </a:ext>
            </a:extLst>
          </p:cNvPr>
          <p:cNvSpPr/>
          <p:nvPr/>
        </p:nvSpPr>
        <p:spPr>
          <a:xfrm>
            <a:off x="7491858" y="2821695"/>
            <a:ext cx="1258645" cy="49485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a:t>
            </a:r>
          </a:p>
        </p:txBody>
      </p:sp>
      <p:sp>
        <p:nvSpPr>
          <p:cNvPr id="43" name="Triangle 42">
            <a:extLst>
              <a:ext uri="{FF2B5EF4-FFF2-40B4-BE49-F238E27FC236}">
                <a16:creationId xmlns:a16="http://schemas.microsoft.com/office/drawing/2014/main" id="{7C794915-1569-5D42-A851-227FE63CA970}"/>
              </a:ext>
            </a:extLst>
          </p:cNvPr>
          <p:cNvSpPr/>
          <p:nvPr/>
        </p:nvSpPr>
        <p:spPr>
          <a:xfrm>
            <a:off x="8750503" y="3451618"/>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44" name="Rectangle 43">
            <a:extLst>
              <a:ext uri="{FF2B5EF4-FFF2-40B4-BE49-F238E27FC236}">
                <a16:creationId xmlns:a16="http://schemas.microsoft.com/office/drawing/2014/main" id="{2ECEE988-D614-B248-A14E-770E7A56B704}"/>
              </a:ext>
            </a:extLst>
          </p:cNvPr>
          <p:cNvSpPr/>
          <p:nvPr/>
        </p:nvSpPr>
        <p:spPr>
          <a:xfrm>
            <a:off x="8874216" y="5288761"/>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3</a:t>
            </a:r>
          </a:p>
        </p:txBody>
      </p:sp>
      <p:sp>
        <p:nvSpPr>
          <p:cNvPr id="45" name="Oval 44">
            <a:extLst>
              <a:ext uri="{FF2B5EF4-FFF2-40B4-BE49-F238E27FC236}">
                <a16:creationId xmlns:a16="http://schemas.microsoft.com/office/drawing/2014/main" id="{EF3EE30A-F14A-2242-ABB6-4F146CC75201}"/>
              </a:ext>
            </a:extLst>
          </p:cNvPr>
          <p:cNvSpPr/>
          <p:nvPr/>
        </p:nvSpPr>
        <p:spPr>
          <a:xfrm>
            <a:off x="9363689" y="2934049"/>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E918A9AC-A81D-3441-92A8-B20CCB7BE4B2}"/>
              </a:ext>
            </a:extLst>
          </p:cNvPr>
          <p:cNvCxnSpPr>
            <a:stCxn id="41" idx="2"/>
            <a:endCxn id="45" idx="0"/>
          </p:cNvCxnSpPr>
          <p:nvPr/>
        </p:nvCxnSpPr>
        <p:spPr>
          <a:xfrm>
            <a:off x="9487402" y="2548256"/>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1490967-BE2C-7F47-A8BC-88F7D8DDD73E}"/>
              </a:ext>
            </a:extLst>
          </p:cNvPr>
          <p:cNvCxnSpPr>
            <a:cxnSpLocks/>
            <a:stCxn id="42" idx="2"/>
            <a:endCxn id="45" idx="2"/>
          </p:cNvCxnSpPr>
          <p:nvPr/>
        </p:nvCxnSpPr>
        <p:spPr>
          <a:xfrm flipV="1">
            <a:off x="8688647" y="3057762"/>
            <a:ext cx="675042" cy="113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2355AC7-F0D7-8E43-81EA-6D50B120C246}"/>
              </a:ext>
            </a:extLst>
          </p:cNvPr>
          <p:cNvCxnSpPr>
            <a:cxnSpLocks/>
            <a:stCxn id="45" idx="4"/>
            <a:endCxn id="43" idx="0"/>
          </p:cNvCxnSpPr>
          <p:nvPr/>
        </p:nvCxnSpPr>
        <p:spPr>
          <a:xfrm>
            <a:off x="9487402" y="3181475"/>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647F4B-ACF5-9C48-95EF-ED65F50D2516}"/>
              </a:ext>
            </a:extLst>
          </p:cNvPr>
          <p:cNvCxnSpPr>
            <a:cxnSpLocks/>
            <a:stCxn id="43" idx="3"/>
            <a:endCxn id="44" idx="0"/>
          </p:cNvCxnSpPr>
          <p:nvPr/>
        </p:nvCxnSpPr>
        <p:spPr>
          <a:xfrm>
            <a:off x="9487402" y="4387534"/>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946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27A8-C7A2-6B49-A671-35FF7EA93F18}"/>
              </a:ext>
            </a:extLst>
          </p:cNvPr>
          <p:cNvSpPr>
            <a:spLocks noGrp="1"/>
          </p:cNvSpPr>
          <p:nvPr>
            <p:ph type="title"/>
          </p:nvPr>
        </p:nvSpPr>
        <p:spPr/>
        <p:txBody>
          <a:bodyPr/>
          <a:lstStyle/>
          <a:p>
            <a:r>
              <a:rPr lang="en-US" dirty="0"/>
              <a:t>Block Encryption - CBC</a:t>
            </a:r>
          </a:p>
        </p:txBody>
      </p:sp>
      <p:sp>
        <p:nvSpPr>
          <p:cNvPr id="5" name="Rectangle 4">
            <a:extLst>
              <a:ext uri="{FF2B5EF4-FFF2-40B4-BE49-F238E27FC236}">
                <a16:creationId xmlns:a16="http://schemas.microsoft.com/office/drawing/2014/main" id="{D234F0F1-A34D-5148-B37E-A7C7DAA894A1}"/>
              </a:ext>
            </a:extLst>
          </p:cNvPr>
          <p:cNvSpPr/>
          <p:nvPr/>
        </p:nvSpPr>
        <p:spPr>
          <a:xfrm>
            <a:off x="2288203" y="1989838"/>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a:t>
            </a:r>
          </a:p>
        </p:txBody>
      </p:sp>
      <p:sp>
        <p:nvSpPr>
          <p:cNvPr id="3" name="Parallelogram 2">
            <a:extLst>
              <a:ext uri="{FF2B5EF4-FFF2-40B4-BE49-F238E27FC236}">
                <a16:creationId xmlns:a16="http://schemas.microsoft.com/office/drawing/2014/main" id="{246E4EA5-7DB9-9741-A9D1-F4AF034A9261}"/>
              </a:ext>
            </a:extLst>
          </p:cNvPr>
          <p:cNvSpPr/>
          <p:nvPr/>
        </p:nvSpPr>
        <p:spPr>
          <a:xfrm>
            <a:off x="905845" y="2758129"/>
            <a:ext cx="1258645" cy="49485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a:t>
            </a:r>
          </a:p>
        </p:txBody>
      </p:sp>
      <p:sp>
        <p:nvSpPr>
          <p:cNvPr id="11" name="Triangle 10">
            <a:extLst>
              <a:ext uri="{FF2B5EF4-FFF2-40B4-BE49-F238E27FC236}">
                <a16:creationId xmlns:a16="http://schemas.microsoft.com/office/drawing/2014/main" id="{E039AF58-2C91-6F4B-AA66-94B697ADE307}"/>
              </a:ext>
            </a:extLst>
          </p:cNvPr>
          <p:cNvSpPr/>
          <p:nvPr/>
        </p:nvSpPr>
        <p:spPr>
          <a:xfrm>
            <a:off x="2164490" y="3388052"/>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14" name="Rectangle 13">
            <a:extLst>
              <a:ext uri="{FF2B5EF4-FFF2-40B4-BE49-F238E27FC236}">
                <a16:creationId xmlns:a16="http://schemas.microsoft.com/office/drawing/2014/main" id="{26598B47-C156-574C-AAA7-C8517718D1E5}"/>
              </a:ext>
            </a:extLst>
          </p:cNvPr>
          <p:cNvSpPr/>
          <p:nvPr/>
        </p:nvSpPr>
        <p:spPr>
          <a:xfrm>
            <a:off x="2288203" y="5225195"/>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1</a:t>
            </a:r>
          </a:p>
        </p:txBody>
      </p:sp>
      <p:sp>
        <p:nvSpPr>
          <p:cNvPr id="17" name="Oval 16">
            <a:extLst>
              <a:ext uri="{FF2B5EF4-FFF2-40B4-BE49-F238E27FC236}">
                <a16:creationId xmlns:a16="http://schemas.microsoft.com/office/drawing/2014/main" id="{18122A11-75D0-2C40-8E8E-3AD008C409EF}"/>
              </a:ext>
            </a:extLst>
          </p:cNvPr>
          <p:cNvSpPr/>
          <p:nvPr/>
        </p:nvSpPr>
        <p:spPr>
          <a:xfrm>
            <a:off x="2777676" y="2870483"/>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C086D39A-0F85-0E4D-B50A-9092E7FDF8E7}"/>
              </a:ext>
            </a:extLst>
          </p:cNvPr>
          <p:cNvCxnSpPr>
            <a:stCxn id="5" idx="2"/>
            <a:endCxn id="17" idx="0"/>
          </p:cNvCxnSpPr>
          <p:nvPr/>
        </p:nvCxnSpPr>
        <p:spPr>
          <a:xfrm>
            <a:off x="2901389" y="2484690"/>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EF99C2-C917-794D-87FC-346A3D5E474E}"/>
              </a:ext>
            </a:extLst>
          </p:cNvPr>
          <p:cNvCxnSpPr>
            <a:cxnSpLocks/>
            <a:stCxn id="3" idx="2"/>
            <a:endCxn id="17" idx="2"/>
          </p:cNvCxnSpPr>
          <p:nvPr/>
        </p:nvCxnSpPr>
        <p:spPr>
          <a:xfrm flipV="1">
            <a:off x="2102634" y="2994196"/>
            <a:ext cx="675042" cy="113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A4D56DF-5F18-C448-AD08-B2C85825CD50}"/>
              </a:ext>
            </a:extLst>
          </p:cNvPr>
          <p:cNvCxnSpPr>
            <a:cxnSpLocks/>
            <a:stCxn id="17" idx="4"/>
            <a:endCxn id="11" idx="0"/>
          </p:cNvCxnSpPr>
          <p:nvPr/>
        </p:nvCxnSpPr>
        <p:spPr>
          <a:xfrm>
            <a:off x="2901389" y="3117909"/>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AB3DB6-133B-7546-B8D4-737C2408BC6B}"/>
              </a:ext>
            </a:extLst>
          </p:cNvPr>
          <p:cNvCxnSpPr>
            <a:cxnSpLocks/>
            <a:stCxn id="11" idx="3"/>
            <a:endCxn id="14" idx="0"/>
          </p:cNvCxnSpPr>
          <p:nvPr/>
        </p:nvCxnSpPr>
        <p:spPr>
          <a:xfrm>
            <a:off x="2901389" y="4323968"/>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43D64ED-C705-374C-B231-48A74D34383E}"/>
              </a:ext>
            </a:extLst>
          </p:cNvPr>
          <p:cNvSpPr/>
          <p:nvPr/>
        </p:nvSpPr>
        <p:spPr>
          <a:xfrm>
            <a:off x="5582247" y="2053404"/>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2</a:t>
            </a:r>
          </a:p>
        </p:txBody>
      </p:sp>
      <p:sp>
        <p:nvSpPr>
          <p:cNvPr id="34" name="Triangle 33">
            <a:extLst>
              <a:ext uri="{FF2B5EF4-FFF2-40B4-BE49-F238E27FC236}">
                <a16:creationId xmlns:a16="http://schemas.microsoft.com/office/drawing/2014/main" id="{48B6EF3A-1E25-6F4C-B27B-321D92969168}"/>
              </a:ext>
            </a:extLst>
          </p:cNvPr>
          <p:cNvSpPr/>
          <p:nvPr/>
        </p:nvSpPr>
        <p:spPr>
          <a:xfrm>
            <a:off x="5458534" y="3451618"/>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35" name="Rectangle 34">
            <a:extLst>
              <a:ext uri="{FF2B5EF4-FFF2-40B4-BE49-F238E27FC236}">
                <a16:creationId xmlns:a16="http://schemas.microsoft.com/office/drawing/2014/main" id="{CF677D80-C44E-6C4B-AEB7-F12328258C68}"/>
              </a:ext>
            </a:extLst>
          </p:cNvPr>
          <p:cNvSpPr/>
          <p:nvPr/>
        </p:nvSpPr>
        <p:spPr>
          <a:xfrm>
            <a:off x="5582247" y="5288761"/>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2</a:t>
            </a:r>
          </a:p>
        </p:txBody>
      </p:sp>
      <p:sp>
        <p:nvSpPr>
          <p:cNvPr id="36" name="Oval 35">
            <a:extLst>
              <a:ext uri="{FF2B5EF4-FFF2-40B4-BE49-F238E27FC236}">
                <a16:creationId xmlns:a16="http://schemas.microsoft.com/office/drawing/2014/main" id="{B9CD55E6-D2AE-8742-A901-A307530AA035}"/>
              </a:ext>
            </a:extLst>
          </p:cNvPr>
          <p:cNvSpPr/>
          <p:nvPr/>
        </p:nvSpPr>
        <p:spPr>
          <a:xfrm>
            <a:off x="6071720" y="2934049"/>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FF7EBEEE-F683-9D45-82DA-E99F6255359E}"/>
              </a:ext>
            </a:extLst>
          </p:cNvPr>
          <p:cNvCxnSpPr>
            <a:stCxn id="32" idx="2"/>
            <a:endCxn id="36" idx="0"/>
          </p:cNvCxnSpPr>
          <p:nvPr/>
        </p:nvCxnSpPr>
        <p:spPr>
          <a:xfrm>
            <a:off x="6195433" y="2548256"/>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B4C6414-BCC3-1145-9BE5-E2A226600754}"/>
              </a:ext>
            </a:extLst>
          </p:cNvPr>
          <p:cNvCxnSpPr>
            <a:cxnSpLocks/>
            <a:stCxn id="36" idx="4"/>
            <a:endCxn id="34" idx="0"/>
          </p:cNvCxnSpPr>
          <p:nvPr/>
        </p:nvCxnSpPr>
        <p:spPr>
          <a:xfrm>
            <a:off x="6195433" y="3181475"/>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25B6DBA-5C6E-5D42-B490-4B4CB8B24977}"/>
              </a:ext>
            </a:extLst>
          </p:cNvPr>
          <p:cNvCxnSpPr>
            <a:cxnSpLocks/>
            <a:stCxn id="34" idx="3"/>
            <a:endCxn id="35" idx="0"/>
          </p:cNvCxnSpPr>
          <p:nvPr/>
        </p:nvCxnSpPr>
        <p:spPr>
          <a:xfrm>
            <a:off x="6195433" y="4387534"/>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190CB74-8552-5E43-AFEF-EA591C615AED}"/>
              </a:ext>
            </a:extLst>
          </p:cNvPr>
          <p:cNvSpPr/>
          <p:nvPr/>
        </p:nvSpPr>
        <p:spPr>
          <a:xfrm>
            <a:off x="8874216" y="2053404"/>
            <a:ext cx="1226372" cy="494852"/>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3</a:t>
            </a:r>
          </a:p>
        </p:txBody>
      </p:sp>
      <p:sp>
        <p:nvSpPr>
          <p:cNvPr id="43" name="Triangle 42">
            <a:extLst>
              <a:ext uri="{FF2B5EF4-FFF2-40B4-BE49-F238E27FC236}">
                <a16:creationId xmlns:a16="http://schemas.microsoft.com/office/drawing/2014/main" id="{7C794915-1569-5D42-A851-227FE63CA970}"/>
              </a:ext>
            </a:extLst>
          </p:cNvPr>
          <p:cNvSpPr/>
          <p:nvPr/>
        </p:nvSpPr>
        <p:spPr>
          <a:xfrm>
            <a:off x="8750503" y="3451618"/>
            <a:ext cx="1473798" cy="9359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sp>
        <p:nvSpPr>
          <p:cNvPr id="44" name="Rectangle 43">
            <a:extLst>
              <a:ext uri="{FF2B5EF4-FFF2-40B4-BE49-F238E27FC236}">
                <a16:creationId xmlns:a16="http://schemas.microsoft.com/office/drawing/2014/main" id="{2ECEE988-D614-B248-A14E-770E7A56B704}"/>
              </a:ext>
            </a:extLst>
          </p:cNvPr>
          <p:cNvSpPr/>
          <p:nvPr/>
        </p:nvSpPr>
        <p:spPr>
          <a:xfrm>
            <a:off x="8874216" y="5288761"/>
            <a:ext cx="1226372" cy="4948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3</a:t>
            </a:r>
          </a:p>
        </p:txBody>
      </p:sp>
      <p:sp>
        <p:nvSpPr>
          <p:cNvPr id="45" name="Oval 44">
            <a:extLst>
              <a:ext uri="{FF2B5EF4-FFF2-40B4-BE49-F238E27FC236}">
                <a16:creationId xmlns:a16="http://schemas.microsoft.com/office/drawing/2014/main" id="{EF3EE30A-F14A-2242-ABB6-4F146CC75201}"/>
              </a:ext>
            </a:extLst>
          </p:cNvPr>
          <p:cNvSpPr/>
          <p:nvPr/>
        </p:nvSpPr>
        <p:spPr>
          <a:xfrm>
            <a:off x="9363689" y="2934049"/>
            <a:ext cx="247425" cy="247426"/>
          </a:xfrm>
          <a:prstGeom prst="ellipse">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E918A9AC-A81D-3441-92A8-B20CCB7BE4B2}"/>
              </a:ext>
            </a:extLst>
          </p:cNvPr>
          <p:cNvCxnSpPr>
            <a:stCxn id="41" idx="2"/>
            <a:endCxn id="45" idx="0"/>
          </p:cNvCxnSpPr>
          <p:nvPr/>
        </p:nvCxnSpPr>
        <p:spPr>
          <a:xfrm>
            <a:off x="9487402" y="2548256"/>
            <a:ext cx="0" cy="3857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2355AC7-F0D7-8E43-81EA-6D50B120C246}"/>
              </a:ext>
            </a:extLst>
          </p:cNvPr>
          <p:cNvCxnSpPr>
            <a:cxnSpLocks/>
            <a:stCxn id="45" idx="4"/>
            <a:endCxn id="43" idx="0"/>
          </p:cNvCxnSpPr>
          <p:nvPr/>
        </p:nvCxnSpPr>
        <p:spPr>
          <a:xfrm>
            <a:off x="9487402" y="3181475"/>
            <a:ext cx="0" cy="2701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647F4B-ACF5-9C48-95EF-ED65F50D2516}"/>
              </a:ext>
            </a:extLst>
          </p:cNvPr>
          <p:cNvCxnSpPr>
            <a:cxnSpLocks/>
            <a:stCxn id="43" idx="3"/>
            <a:endCxn id="44" idx="0"/>
          </p:cNvCxnSpPr>
          <p:nvPr/>
        </p:nvCxnSpPr>
        <p:spPr>
          <a:xfrm>
            <a:off x="9487402" y="4387534"/>
            <a:ext cx="0" cy="9012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a:extLst>
              <a:ext uri="{FF2B5EF4-FFF2-40B4-BE49-F238E27FC236}">
                <a16:creationId xmlns:a16="http://schemas.microsoft.com/office/drawing/2014/main" id="{BF7DA54F-E890-0043-9ED6-E58E5CA6211E}"/>
              </a:ext>
            </a:extLst>
          </p:cNvPr>
          <p:cNvCxnSpPr>
            <a:stCxn id="14" idx="3"/>
            <a:endCxn id="36" idx="2"/>
          </p:cNvCxnSpPr>
          <p:nvPr/>
        </p:nvCxnSpPr>
        <p:spPr>
          <a:xfrm flipV="1">
            <a:off x="3514575" y="3057762"/>
            <a:ext cx="2557145" cy="241485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B42F6E1D-A728-0944-A67A-862B4FED1CE7}"/>
              </a:ext>
            </a:extLst>
          </p:cNvPr>
          <p:cNvCxnSpPr>
            <a:stCxn id="35" idx="3"/>
            <a:endCxn id="45" idx="2"/>
          </p:cNvCxnSpPr>
          <p:nvPr/>
        </p:nvCxnSpPr>
        <p:spPr>
          <a:xfrm flipV="1">
            <a:off x="6808619" y="3057762"/>
            <a:ext cx="2555070" cy="2478425"/>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449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D8312157-D92E-7644-86C6-56C5D05EB895}"/>
              </a:ext>
            </a:extLst>
          </p:cNvPr>
          <p:cNvPicPr>
            <a:picLocks noChangeAspect="1"/>
          </p:cNvPicPr>
          <p:nvPr/>
        </p:nvPicPr>
        <p:blipFill rotWithShape="1">
          <a:blip r:embed="rId4">
            <a:alphaModFix/>
            <a:extLst/>
          </a:blip>
          <a:srcRect l="17797" r="31996"/>
          <a:stretch/>
        </p:blipFill>
        <p:spPr>
          <a:xfrm>
            <a:off x="3611" y="10"/>
            <a:ext cx="12188389" cy="6857990"/>
          </a:xfrm>
          <a:prstGeom prst="rect">
            <a:avLst/>
          </a:prstGeom>
        </p:spPr>
      </p:pic>
      <p:grpSp>
        <p:nvGrpSpPr>
          <p:cNvPr id="71" name="Group 70">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3"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3"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a16="http://schemas.microsoft.com/office/drawing/2014/main" id="{55894F2F-6BE8-BB45-B460-1BBCC0456B17}"/>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AES Encryption</a:t>
            </a:r>
          </a:p>
        </p:txBody>
      </p:sp>
    </p:spTree>
    <p:extLst>
      <p:ext uri="{BB962C8B-B14F-4D97-AF65-F5344CB8AC3E}">
        <p14:creationId xmlns:p14="http://schemas.microsoft.com/office/powerpoint/2010/main" val="2258974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F0B7-3A11-714F-8121-8DDAF162335F}"/>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5467B2CC-1DD3-144C-A18D-17A2D0B72A90}"/>
              </a:ext>
            </a:extLst>
          </p:cNvPr>
          <p:cNvSpPr>
            <a:spLocks noGrp="1"/>
          </p:cNvSpPr>
          <p:nvPr>
            <p:ph idx="1"/>
          </p:nvPr>
        </p:nvSpPr>
        <p:spPr/>
        <p:txBody>
          <a:bodyPr/>
          <a:lstStyle/>
          <a:p>
            <a:r>
              <a:rPr lang="en-US" dirty="0"/>
              <a:t>Processing is slower</a:t>
            </a:r>
          </a:p>
          <a:p>
            <a:r>
              <a:rPr lang="en-US" dirty="0"/>
              <a:t>Key distribution is easy</a:t>
            </a:r>
          </a:p>
          <a:p>
            <a:r>
              <a:rPr lang="en-US" dirty="0"/>
              <a:t>RSA is a very common asymmetric encryption algorithm in use</a:t>
            </a:r>
          </a:p>
          <a:p>
            <a:r>
              <a:rPr lang="en-US" dirty="0"/>
              <a:t>TLS and PGP are common applications of asymmetric encryption</a:t>
            </a:r>
          </a:p>
          <a:p>
            <a:pPr marL="0" indent="0">
              <a:buNone/>
            </a:pPr>
            <a:endParaRPr lang="en-US" dirty="0"/>
          </a:p>
          <a:p>
            <a:endParaRPr lang="en-US" dirty="0"/>
          </a:p>
        </p:txBody>
      </p:sp>
    </p:spTree>
    <p:extLst>
      <p:ext uri="{BB962C8B-B14F-4D97-AF65-F5344CB8AC3E}">
        <p14:creationId xmlns:p14="http://schemas.microsoft.com/office/powerpoint/2010/main" val="114418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B08-DAB1-2248-8530-12F5EDCC9841}"/>
              </a:ext>
            </a:extLst>
          </p:cNvPr>
          <p:cNvSpPr>
            <a:spLocks noGrp="1"/>
          </p:cNvSpPr>
          <p:nvPr>
            <p:ph type="title"/>
          </p:nvPr>
        </p:nvSpPr>
        <p:spPr/>
        <p:txBody>
          <a:bodyPr/>
          <a:lstStyle/>
          <a:p>
            <a:r>
              <a:rPr lang="en-US" dirty="0"/>
              <a:t>Asymmetric Encryption</a:t>
            </a:r>
          </a:p>
        </p:txBody>
      </p:sp>
      <p:sp>
        <p:nvSpPr>
          <p:cNvPr id="4" name="Rectangle 3">
            <a:extLst>
              <a:ext uri="{FF2B5EF4-FFF2-40B4-BE49-F238E27FC236}">
                <a16:creationId xmlns:a16="http://schemas.microsoft.com/office/drawing/2014/main" id="{9BF9419A-4D8E-A54D-B786-DC1AA014969F}"/>
              </a:ext>
            </a:extLst>
          </p:cNvPr>
          <p:cNvSpPr/>
          <p:nvPr/>
        </p:nvSpPr>
        <p:spPr>
          <a:xfrm>
            <a:off x="534346"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5" name="Rectangle 4">
            <a:extLst>
              <a:ext uri="{FF2B5EF4-FFF2-40B4-BE49-F238E27FC236}">
                <a16:creationId xmlns:a16="http://schemas.microsoft.com/office/drawing/2014/main" id="{B5ECBA06-916C-E146-8A09-B2EE09B289B3}"/>
              </a:ext>
            </a:extLst>
          </p:cNvPr>
          <p:cNvSpPr/>
          <p:nvPr/>
        </p:nvSpPr>
        <p:spPr>
          <a:xfrm>
            <a:off x="5266628" y="2984448"/>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6" name="Rectangle 5">
            <a:extLst>
              <a:ext uri="{FF2B5EF4-FFF2-40B4-BE49-F238E27FC236}">
                <a16:creationId xmlns:a16="http://schemas.microsoft.com/office/drawing/2014/main" id="{12F99D12-3748-0749-880F-DE247A3A0A4E}"/>
              </a:ext>
            </a:extLst>
          </p:cNvPr>
          <p:cNvSpPr/>
          <p:nvPr/>
        </p:nvSpPr>
        <p:spPr>
          <a:xfrm>
            <a:off x="264964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Key</a:t>
            </a:r>
          </a:p>
        </p:txBody>
      </p:sp>
      <p:sp>
        <p:nvSpPr>
          <p:cNvPr id="7" name="Triangle 6">
            <a:extLst>
              <a:ext uri="{FF2B5EF4-FFF2-40B4-BE49-F238E27FC236}">
                <a16:creationId xmlns:a16="http://schemas.microsoft.com/office/drawing/2014/main" id="{6436B325-32B7-E24C-814F-D5BE2C1309AD}"/>
              </a:ext>
            </a:extLst>
          </p:cNvPr>
          <p:cNvSpPr/>
          <p:nvPr/>
        </p:nvSpPr>
        <p:spPr>
          <a:xfrm>
            <a:off x="2407169" y="2690470"/>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8" name="Straight Arrow Connector 7">
            <a:extLst>
              <a:ext uri="{FF2B5EF4-FFF2-40B4-BE49-F238E27FC236}">
                <a16:creationId xmlns:a16="http://schemas.microsoft.com/office/drawing/2014/main" id="{F7066902-38A9-694F-94C9-0DF30F3F13BA}"/>
              </a:ext>
            </a:extLst>
          </p:cNvPr>
          <p:cNvCxnSpPr>
            <a:cxnSpLocks/>
            <a:stCxn id="4" idx="3"/>
            <a:endCxn id="7" idx="1"/>
          </p:cNvCxnSpPr>
          <p:nvPr/>
        </p:nvCxnSpPr>
        <p:spPr>
          <a:xfrm flipV="1">
            <a:off x="2189914" y="3429755"/>
            <a:ext cx="75238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25BABF-724C-9943-B046-4CD6D2286ED2}"/>
              </a:ext>
            </a:extLst>
          </p:cNvPr>
          <p:cNvCxnSpPr>
            <a:cxnSpLocks/>
            <a:stCxn id="7" idx="5"/>
            <a:endCxn id="5" idx="1"/>
          </p:cNvCxnSpPr>
          <p:nvPr/>
        </p:nvCxnSpPr>
        <p:spPr>
          <a:xfrm>
            <a:off x="4012562" y="3429755"/>
            <a:ext cx="125406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F81754-A940-CB4E-987E-D191DD74A474}"/>
              </a:ext>
            </a:extLst>
          </p:cNvPr>
          <p:cNvCxnSpPr>
            <a:cxnSpLocks/>
            <a:stCxn id="6" idx="0"/>
            <a:endCxn id="7" idx="3"/>
          </p:cNvCxnSpPr>
          <p:nvPr/>
        </p:nvCxnSpPr>
        <p:spPr>
          <a:xfrm flipV="1">
            <a:off x="3477431" y="4169039"/>
            <a:ext cx="0" cy="59338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09D504-0FF6-0B4E-92F2-F57029A5A23D}"/>
              </a:ext>
            </a:extLst>
          </p:cNvPr>
          <p:cNvSpPr/>
          <p:nvPr/>
        </p:nvSpPr>
        <p:spPr>
          <a:xfrm>
            <a:off x="10219627"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17" name="Rectangle 16">
            <a:extLst>
              <a:ext uri="{FF2B5EF4-FFF2-40B4-BE49-F238E27FC236}">
                <a16:creationId xmlns:a16="http://schemas.microsoft.com/office/drawing/2014/main" id="{226C34DB-C16D-FB4E-95FD-0CC2CA322A55}"/>
              </a:ext>
            </a:extLst>
          </p:cNvPr>
          <p:cNvSpPr/>
          <p:nvPr/>
        </p:nvSpPr>
        <p:spPr>
          <a:xfrm>
            <a:off x="788678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Key</a:t>
            </a:r>
          </a:p>
        </p:txBody>
      </p:sp>
      <p:sp>
        <p:nvSpPr>
          <p:cNvPr id="18" name="Triangle 17">
            <a:extLst>
              <a:ext uri="{FF2B5EF4-FFF2-40B4-BE49-F238E27FC236}">
                <a16:creationId xmlns:a16="http://schemas.microsoft.com/office/drawing/2014/main" id="{F8668CDC-09D6-644F-A004-BB5CC0F1F535}"/>
              </a:ext>
            </a:extLst>
          </p:cNvPr>
          <p:cNvSpPr/>
          <p:nvPr/>
        </p:nvSpPr>
        <p:spPr>
          <a:xfrm flipV="1">
            <a:off x="7644308" y="2689715"/>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9" name="Straight Arrow Connector 18">
            <a:extLst>
              <a:ext uri="{FF2B5EF4-FFF2-40B4-BE49-F238E27FC236}">
                <a16:creationId xmlns:a16="http://schemas.microsoft.com/office/drawing/2014/main" id="{DBE93AA2-DF13-5F45-A932-A7E7294167C9}"/>
              </a:ext>
            </a:extLst>
          </p:cNvPr>
          <p:cNvCxnSpPr>
            <a:cxnSpLocks/>
            <a:stCxn id="5" idx="3"/>
            <a:endCxn id="18" idx="1"/>
          </p:cNvCxnSpPr>
          <p:nvPr/>
        </p:nvCxnSpPr>
        <p:spPr>
          <a:xfrm flipV="1">
            <a:off x="6922196" y="3428999"/>
            <a:ext cx="1257243"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F14372-590F-304C-A785-15708D69C0F4}"/>
              </a:ext>
            </a:extLst>
          </p:cNvPr>
          <p:cNvCxnSpPr>
            <a:cxnSpLocks/>
            <a:stCxn id="18" idx="5"/>
            <a:endCxn id="16" idx="1"/>
          </p:cNvCxnSpPr>
          <p:nvPr/>
        </p:nvCxnSpPr>
        <p:spPr>
          <a:xfrm>
            <a:off x="9249701" y="3428999"/>
            <a:ext cx="96992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791860-415B-6049-BF2A-BF4C9965B4B8}"/>
              </a:ext>
            </a:extLst>
          </p:cNvPr>
          <p:cNvCxnSpPr>
            <a:cxnSpLocks/>
            <a:stCxn id="17" idx="0"/>
            <a:endCxn id="18" idx="0"/>
          </p:cNvCxnSpPr>
          <p:nvPr/>
        </p:nvCxnSpPr>
        <p:spPr>
          <a:xfrm flipH="1" flipV="1">
            <a:off x="8714570" y="4168284"/>
            <a:ext cx="1" cy="59413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FF5CFE-1449-8F4B-824F-01CEF3E0A7AF}"/>
              </a:ext>
            </a:extLst>
          </p:cNvPr>
          <p:cNvSpPr txBox="1"/>
          <p:nvPr/>
        </p:nvSpPr>
        <p:spPr>
          <a:xfrm>
            <a:off x="8163778" y="2984339"/>
            <a:ext cx="1101584" cy="369332"/>
          </a:xfrm>
          <a:prstGeom prst="rect">
            <a:avLst/>
          </a:prstGeom>
          <a:noFill/>
        </p:spPr>
        <p:txBody>
          <a:bodyPr wrap="square" rtlCol="0">
            <a:spAutoFit/>
          </a:bodyPr>
          <a:lstStyle/>
          <a:p>
            <a:r>
              <a:rPr lang="en-US" dirty="0" err="1"/>
              <a:t>Decryptor</a:t>
            </a:r>
            <a:endParaRPr lang="en-US" dirty="0"/>
          </a:p>
        </p:txBody>
      </p:sp>
    </p:spTree>
    <p:extLst>
      <p:ext uri="{BB962C8B-B14F-4D97-AF65-F5344CB8AC3E}">
        <p14:creationId xmlns:p14="http://schemas.microsoft.com/office/powerpoint/2010/main" val="3585088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B08-DAB1-2248-8530-12F5EDCC9841}"/>
              </a:ext>
            </a:extLst>
          </p:cNvPr>
          <p:cNvSpPr>
            <a:spLocks noGrp="1"/>
          </p:cNvSpPr>
          <p:nvPr>
            <p:ph type="title"/>
          </p:nvPr>
        </p:nvSpPr>
        <p:spPr/>
        <p:txBody>
          <a:bodyPr/>
          <a:lstStyle/>
          <a:p>
            <a:r>
              <a:rPr lang="en-US" dirty="0"/>
              <a:t>Asymmetric Encryption</a:t>
            </a:r>
          </a:p>
        </p:txBody>
      </p:sp>
      <p:sp>
        <p:nvSpPr>
          <p:cNvPr id="4" name="Rectangle 3">
            <a:extLst>
              <a:ext uri="{FF2B5EF4-FFF2-40B4-BE49-F238E27FC236}">
                <a16:creationId xmlns:a16="http://schemas.microsoft.com/office/drawing/2014/main" id="{9BF9419A-4D8E-A54D-B786-DC1AA014969F}"/>
              </a:ext>
            </a:extLst>
          </p:cNvPr>
          <p:cNvSpPr/>
          <p:nvPr/>
        </p:nvSpPr>
        <p:spPr>
          <a:xfrm>
            <a:off x="534346"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5" name="Rectangle 4">
            <a:extLst>
              <a:ext uri="{FF2B5EF4-FFF2-40B4-BE49-F238E27FC236}">
                <a16:creationId xmlns:a16="http://schemas.microsoft.com/office/drawing/2014/main" id="{B5ECBA06-916C-E146-8A09-B2EE09B289B3}"/>
              </a:ext>
            </a:extLst>
          </p:cNvPr>
          <p:cNvSpPr/>
          <p:nvPr/>
        </p:nvSpPr>
        <p:spPr>
          <a:xfrm>
            <a:off x="5266628" y="2984448"/>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6" name="Rectangle 5">
            <a:extLst>
              <a:ext uri="{FF2B5EF4-FFF2-40B4-BE49-F238E27FC236}">
                <a16:creationId xmlns:a16="http://schemas.microsoft.com/office/drawing/2014/main" id="{12F99D12-3748-0749-880F-DE247A3A0A4E}"/>
              </a:ext>
            </a:extLst>
          </p:cNvPr>
          <p:cNvSpPr/>
          <p:nvPr/>
        </p:nvSpPr>
        <p:spPr>
          <a:xfrm>
            <a:off x="264964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Key</a:t>
            </a:r>
          </a:p>
        </p:txBody>
      </p:sp>
      <p:sp>
        <p:nvSpPr>
          <p:cNvPr id="7" name="Triangle 6">
            <a:extLst>
              <a:ext uri="{FF2B5EF4-FFF2-40B4-BE49-F238E27FC236}">
                <a16:creationId xmlns:a16="http://schemas.microsoft.com/office/drawing/2014/main" id="{6436B325-32B7-E24C-814F-D5BE2C1309AD}"/>
              </a:ext>
            </a:extLst>
          </p:cNvPr>
          <p:cNvSpPr/>
          <p:nvPr/>
        </p:nvSpPr>
        <p:spPr>
          <a:xfrm>
            <a:off x="2407169" y="2690470"/>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8" name="Straight Arrow Connector 7">
            <a:extLst>
              <a:ext uri="{FF2B5EF4-FFF2-40B4-BE49-F238E27FC236}">
                <a16:creationId xmlns:a16="http://schemas.microsoft.com/office/drawing/2014/main" id="{F7066902-38A9-694F-94C9-0DF30F3F13BA}"/>
              </a:ext>
            </a:extLst>
          </p:cNvPr>
          <p:cNvCxnSpPr>
            <a:cxnSpLocks/>
            <a:stCxn id="4" idx="3"/>
            <a:endCxn id="7" idx="1"/>
          </p:cNvCxnSpPr>
          <p:nvPr/>
        </p:nvCxnSpPr>
        <p:spPr>
          <a:xfrm flipV="1">
            <a:off x="2189914" y="3429755"/>
            <a:ext cx="75238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25BABF-724C-9943-B046-4CD6D2286ED2}"/>
              </a:ext>
            </a:extLst>
          </p:cNvPr>
          <p:cNvCxnSpPr>
            <a:cxnSpLocks/>
            <a:stCxn id="7" idx="5"/>
            <a:endCxn id="5" idx="1"/>
          </p:cNvCxnSpPr>
          <p:nvPr/>
        </p:nvCxnSpPr>
        <p:spPr>
          <a:xfrm>
            <a:off x="4012562" y="3429755"/>
            <a:ext cx="125406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F81754-A940-CB4E-987E-D191DD74A474}"/>
              </a:ext>
            </a:extLst>
          </p:cNvPr>
          <p:cNvCxnSpPr>
            <a:cxnSpLocks/>
            <a:stCxn id="6" idx="0"/>
            <a:endCxn id="7" idx="3"/>
          </p:cNvCxnSpPr>
          <p:nvPr/>
        </p:nvCxnSpPr>
        <p:spPr>
          <a:xfrm flipV="1">
            <a:off x="3477431" y="4169039"/>
            <a:ext cx="0" cy="59338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09D504-0FF6-0B4E-92F2-F57029A5A23D}"/>
              </a:ext>
            </a:extLst>
          </p:cNvPr>
          <p:cNvSpPr/>
          <p:nvPr/>
        </p:nvSpPr>
        <p:spPr>
          <a:xfrm>
            <a:off x="10219627"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 Text</a:t>
            </a:r>
          </a:p>
        </p:txBody>
      </p:sp>
      <p:sp>
        <p:nvSpPr>
          <p:cNvPr id="17" name="Rectangle 16">
            <a:extLst>
              <a:ext uri="{FF2B5EF4-FFF2-40B4-BE49-F238E27FC236}">
                <a16:creationId xmlns:a16="http://schemas.microsoft.com/office/drawing/2014/main" id="{226C34DB-C16D-FB4E-95FD-0CC2CA322A55}"/>
              </a:ext>
            </a:extLst>
          </p:cNvPr>
          <p:cNvSpPr/>
          <p:nvPr/>
        </p:nvSpPr>
        <p:spPr>
          <a:xfrm>
            <a:off x="788678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Key</a:t>
            </a:r>
          </a:p>
        </p:txBody>
      </p:sp>
      <p:sp>
        <p:nvSpPr>
          <p:cNvPr id="18" name="Triangle 17">
            <a:extLst>
              <a:ext uri="{FF2B5EF4-FFF2-40B4-BE49-F238E27FC236}">
                <a16:creationId xmlns:a16="http://schemas.microsoft.com/office/drawing/2014/main" id="{F8668CDC-09D6-644F-A004-BB5CC0F1F535}"/>
              </a:ext>
            </a:extLst>
          </p:cNvPr>
          <p:cNvSpPr/>
          <p:nvPr/>
        </p:nvSpPr>
        <p:spPr>
          <a:xfrm flipV="1">
            <a:off x="7644308" y="2689715"/>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9" name="Straight Arrow Connector 18">
            <a:extLst>
              <a:ext uri="{FF2B5EF4-FFF2-40B4-BE49-F238E27FC236}">
                <a16:creationId xmlns:a16="http://schemas.microsoft.com/office/drawing/2014/main" id="{DBE93AA2-DF13-5F45-A932-A7E7294167C9}"/>
              </a:ext>
            </a:extLst>
          </p:cNvPr>
          <p:cNvCxnSpPr>
            <a:cxnSpLocks/>
            <a:stCxn id="5" idx="3"/>
            <a:endCxn id="18" idx="1"/>
          </p:cNvCxnSpPr>
          <p:nvPr/>
        </p:nvCxnSpPr>
        <p:spPr>
          <a:xfrm flipV="1">
            <a:off x="6922196" y="3428999"/>
            <a:ext cx="1257243"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F14372-590F-304C-A785-15708D69C0F4}"/>
              </a:ext>
            </a:extLst>
          </p:cNvPr>
          <p:cNvCxnSpPr>
            <a:cxnSpLocks/>
            <a:stCxn id="18" idx="5"/>
            <a:endCxn id="16" idx="1"/>
          </p:cNvCxnSpPr>
          <p:nvPr/>
        </p:nvCxnSpPr>
        <p:spPr>
          <a:xfrm>
            <a:off x="9249701" y="3428999"/>
            <a:ext cx="96992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791860-415B-6049-BF2A-BF4C9965B4B8}"/>
              </a:ext>
            </a:extLst>
          </p:cNvPr>
          <p:cNvCxnSpPr>
            <a:cxnSpLocks/>
            <a:stCxn id="17" idx="0"/>
            <a:endCxn id="18" idx="0"/>
          </p:cNvCxnSpPr>
          <p:nvPr/>
        </p:nvCxnSpPr>
        <p:spPr>
          <a:xfrm flipH="1" flipV="1">
            <a:off x="8714570" y="4168284"/>
            <a:ext cx="1" cy="59413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FF5CFE-1449-8F4B-824F-01CEF3E0A7AF}"/>
              </a:ext>
            </a:extLst>
          </p:cNvPr>
          <p:cNvSpPr txBox="1"/>
          <p:nvPr/>
        </p:nvSpPr>
        <p:spPr>
          <a:xfrm>
            <a:off x="8163778" y="2984339"/>
            <a:ext cx="1101584" cy="369332"/>
          </a:xfrm>
          <a:prstGeom prst="rect">
            <a:avLst/>
          </a:prstGeom>
          <a:noFill/>
        </p:spPr>
        <p:txBody>
          <a:bodyPr wrap="square" rtlCol="0">
            <a:spAutoFit/>
          </a:bodyPr>
          <a:lstStyle/>
          <a:p>
            <a:r>
              <a:rPr lang="en-US" dirty="0" err="1"/>
              <a:t>Decryptor</a:t>
            </a:r>
            <a:endParaRPr lang="en-US" dirty="0"/>
          </a:p>
        </p:txBody>
      </p:sp>
    </p:spTree>
    <p:extLst>
      <p:ext uri="{BB962C8B-B14F-4D97-AF65-F5344CB8AC3E}">
        <p14:creationId xmlns:p14="http://schemas.microsoft.com/office/powerpoint/2010/main" val="3642165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D1FA-AE80-3441-A005-D3619F0DADA4}"/>
              </a:ext>
            </a:extLst>
          </p:cNvPr>
          <p:cNvSpPr>
            <a:spLocks noGrp="1"/>
          </p:cNvSpPr>
          <p:nvPr>
            <p:ph type="title"/>
          </p:nvPr>
        </p:nvSpPr>
        <p:spPr/>
        <p:txBody>
          <a:bodyPr/>
          <a:lstStyle/>
          <a:p>
            <a:r>
              <a:rPr lang="en-US" dirty="0"/>
              <a:t>Hybrid Encryption</a:t>
            </a:r>
          </a:p>
        </p:txBody>
      </p:sp>
      <p:sp>
        <p:nvSpPr>
          <p:cNvPr id="3" name="Content Placeholder 2">
            <a:extLst>
              <a:ext uri="{FF2B5EF4-FFF2-40B4-BE49-F238E27FC236}">
                <a16:creationId xmlns:a16="http://schemas.microsoft.com/office/drawing/2014/main" id="{F635D14A-53E8-D647-B48D-7C1C0E3B8919}"/>
              </a:ext>
            </a:extLst>
          </p:cNvPr>
          <p:cNvSpPr>
            <a:spLocks noGrp="1"/>
          </p:cNvSpPr>
          <p:nvPr>
            <p:ph idx="1"/>
          </p:nvPr>
        </p:nvSpPr>
        <p:spPr/>
        <p:txBody>
          <a:bodyPr/>
          <a:lstStyle/>
          <a:p>
            <a:r>
              <a:rPr lang="en-US" dirty="0"/>
              <a:t>TLS and PGP are hybrid mechanisms</a:t>
            </a:r>
          </a:p>
          <a:p>
            <a:r>
              <a:rPr lang="en-US" dirty="0"/>
              <a:t>Use asymmetric encryption to share a key for symmetric encryption</a:t>
            </a:r>
          </a:p>
          <a:p>
            <a:r>
              <a:rPr lang="en-US" dirty="0"/>
              <a:t>Remaining data is sent using symmetric encryption</a:t>
            </a:r>
          </a:p>
        </p:txBody>
      </p:sp>
    </p:spTree>
    <p:extLst>
      <p:ext uri="{BB962C8B-B14F-4D97-AF65-F5344CB8AC3E}">
        <p14:creationId xmlns:p14="http://schemas.microsoft.com/office/powerpoint/2010/main" val="3699290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B08-DAB1-2248-8530-12F5EDCC9841}"/>
              </a:ext>
            </a:extLst>
          </p:cNvPr>
          <p:cNvSpPr>
            <a:spLocks noGrp="1"/>
          </p:cNvSpPr>
          <p:nvPr>
            <p:ph type="title"/>
          </p:nvPr>
        </p:nvSpPr>
        <p:spPr/>
        <p:txBody>
          <a:bodyPr/>
          <a:lstStyle/>
          <a:p>
            <a:r>
              <a:rPr lang="en-US" dirty="0"/>
              <a:t>Hybrid Encryption – Key Exchange</a:t>
            </a:r>
          </a:p>
        </p:txBody>
      </p:sp>
      <p:sp>
        <p:nvSpPr>
          <p:cNvPr id="4" name="Rectangle 3">
            <a:extLst>
              <a:ext uri="{FF2B5EF4-FFF2-40B4-BE49-F238E27FC236}">
                <a16:creationId xmlns:a16="http://schemas.microsoft.com/office/drawing/2014/main" id="{9BF9419A-4D8E-A54D-B786-DC1AA014969F}"/>
              </a:ext>
            </a:extLst>
          </p:cNvPr>
          <p:cNvSpPr/>
          <p:nvPr/>
        </p:nvSpPr>
        <p:spPr>
          <a:xfrm>
            <a:off x="534346"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Symmetric key</a:t>
            </a:r>
          </a:p>
        </p:txBody>
      </p:sp>
      <p:sp>
        <p:nvSpPr>
          <p:cNvPr id="5" name="Rectangle 4">
            <a:extLst>
              <a:ext uri="{FF2B5EF4-FFF2-40B4-BE49-F238E27FC236}">
                <a16:creationId xmlns:a16="http://schemas.microsoft.com/office/drawing/2014/main" id="{B5ECBA06-916C-E146-8A09-B2EE09B289B3}"/>
              </a:ext>
            </a:extLst>
          </p:cNvPr>
          <p:cNvSpPr/>
          <p:nvPr/>
        </p:nvSpPr>
        <p:spPr>
          <a:xfrm>
            <a:off x="5266628" y="2984448"/>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6" name="Rectangle 5">
            <a:extLst>
              <a:ext uri="{FF2B5EF4-FFF2-40B4-BE49-F238E27FC236}">
                <a16:creationId xmlns:a16="http://schemas.microsoft.com/office/drawing/2014/main" id="{12F99D12-3748-0749-880F-DE247A3A0A4E}"/>
              </a:ext>
            </a:extLst>
          </p:cNvPr>
          <p:cNvSpPr/>
          <p:nvPr/>
        </p:nvSpPr>
        <p:spPr>
          <a:xfrm>
            <a:off x="264964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Key</a:t>
            </a:r>
          </a:p>
        </p:txBody>
      </p:sp>
      <p:sp>
        <p:nvSpPr>
          <p:cNvPr id="7" name="Triangle 6">
            <a:extLst>
              <a:ext uri="{FF2B5EF4-FFF2-40B4-BE49-F238E27FC236}">
                <a16:creationId xmlns:a16="http://schemas.microsoft.com/office/drawing/2014/main" id="{6436B325-32B7-E24C-814F-D5BE2C1309AD}"/>
              </a:ext>
            </a:extLst>
          </p:cNvPr>
          <p:cNvSpPr/>
          <p:nvPr/>
        </p:nvSpPr>
        <p:spPr>
          <a:xfrm>
            <a:off x="2407169" y="2690470"/>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8" name="Straight Arrow Connector 7">
            <a:extLst>
              <a:ext uri="{FF2B5EF4-FFF2-40B4-BE49-F238E27FC236}">
                <a16:creationId xmlns:a16="http://schemas.microsoft.com/office/drawing/2014/main" id="{F7066902-38A9-694F-94C9-0DF30F3F13BA}"/>
              </a:ext>
            </a:extLst>
          </p:cNvPr>
          <p:cNvCxnSpPr>
            <a:cxnSpLocks/>
            <a:stCxn id="4" idx="3"/>
            <a:endCxn id="7" idx="1"/>
          </p:cNvCxnSpPr>
          <p:nvPr/>
        </p:nvCxnSpPr>
        <p:spPr>
          <a:xfrm flipV="1">
            <a:off x="2189914" y="3429755"/>
            <a:ext cx="75238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25BABF-724C-9943-B046-4CD6D2286ED2}"/>
              </a:ext>
            </a:extLst>
          </p:cNvPr>
          <p:cNvCxnSpPr>
            <a:cxnSpLocks/>
            <a:stCxn id="7" idx="5"/>
            <a:endCxn id="5" idx="1"/>
          </p:cNvCxnSpPr>
          <p:nvPr/>
        </p:nvCxnSpPr>
        <p:spPr>
          <a:xfrm>
            <a:off x="4012562" y="3429755"/>
            <a:ext cx="125406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F81754-A940-CB4E-987E-D191DD74A474}"/>
              </a:ext>
            </a:extLst>
          </p:cNvPr>
          <p:cNvCxnSpPr>
            <a:cxnSpLocks/>
            <a:stCxn id="6" idx="0"/>
            <a:endCxn id="7" idx="3"/>
          </p:cNvCxnSpPr>
          <p:nvPr/>
        </p:nvCxnSpPr>
        <p:spPr>
          <a:xfrm flipV="1">
            <a:off x="3477431" y="4169039"/>
            <a:ext cx="0" cy="59338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09D504-0FF6-0B4E-92F2-F57029A5A23D}"/>
              </a:ext>
            </a:extLst>
          </p:cNvPr>
          <p:cNvSpPr/>
          <p:nvPr/>
        </p:nvSpPr>
        <p:spPr>
          <a:xfrm>
            <a:off x="10219627"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Symmetric key</a:t>
            </a:r>
          </a:p>
        </p:txBody>
      </p:sp>
      <p:sp>
        <p:nvSpPr>
          <p:cNvPr id="17" name="Rectangle 16">
            <a:extLst>
              <a:ext uri="{FF2B5EF4-FFF2-40B4-BE49-F238E27FC236}">
                <a16:creationId xmlns:a16="http://schemas.microsoft.com/office/drawing/2014/main" id="{226C34DB-C16D-FB4E-95FD-0CC2CA322A55}"/>
              </a:ext>
            </a:extLst>
          </p:cNvPr>
          <p:cNvSpPr/>
          <p:nvPr/>
        </p:nvSpPr>
        <p:spPr>
          <a:xfrm>
            <a:off x="7886787"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Key</a:t>
            </a:r>
          </a:p>
        </p:txBody>
      </p:sp>
      <p:sp>
        <p:nvSpPr>
          <p:cNvPr id="18" name="Triangle 17">
            <a:extLst>
              <a:ext uri="{FF2B5EF4-FFF2-40B4-BE49-F238E27FC236}">
                <a16:creationId xmlns:a16="http://schemas.microsoft.com/office/drawing/2014/main" id="{F8668CDC-09D6-644F-A004-BB5CC0F1F535}"/>
              </a:ext>
            </a:extLst>
          </p:cNvPr>
          <p:cNvSpPr/>
          <p:nvPr/>
        </p:nvSpPr>
        <p:spPr>
          <a:xfrm flipV="1">
            <a:off x="7644308" y="2689715"/>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9" name="Straight Arrow Connector 18">
            <a:extLst>
              <a:ext uri="{FF2B5EF4-FFF2-40B4-BE49-F238E27FC236}">
                <a16:creationId xmlns:a16="http://schemas.microsoft.com/office/drawing/2014/main" id="{DBE93AA2-DF13-5F45-A932-A7E7294167C9}"/>
              </a:ext>
            </a:extLst>
          </p:cNvPr>
          <p:cNvCxnSpPr>
            <a:cxnSpLocks/>
            <a:stCxn id="5" idx="3"/>
            <a:endCxn id="18" idx="1"/>
          </p:cNvCxnSpPr>
          <p:nvPr/>
        </p:nvCxnSpPr>
        <p:spPr>
          <a:xfrm flipV="1">
            <a:off x="6922196" y="3428999"/>
            <a:ext cx="1257243"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F14372-590F-304C-A785-15708D69C0F4}"/>
              </a:ext>
            </a:extLst>
          </p:cNvPr>
          <p:cNvCxnSpPr>
            <a:cxnSpLocks/>
            <a:stCxn id="18" idx="5"/>
            <a:endCxn id="16" idx="1"/>
          </p:cNvCxnSpPr>
          <p:nvPr/>
        </p:nvCxnSpPr>
        <p:spPr>
          <a:xfrm>
            <a:off x="9249701" y="3428999"/>
            <a:ext cx="96992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791860-415B-6049-BF2A-BF4C9965B4B8}"/>
              </a:ext>
            </a:extLst>
          </p:cNvPr>
          <p:cNvCxnSpPr>
            <a:cxnSpLocks/>
            <a:stCxn id="17" idx="0"/>
            <a:endCxn id="18" idx="0"/>
          </p:cNvCxnSpPr>
          <p:nvPr/>
        </p:nvCxnSpPr>
        <p:spPr>
          <a:xfrm flipH="1" flipV="1">
            <a:off x="8714570" y="4168284"/>
            <a:ext cx="1" cy="59413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FF5CFE-1449-8F4B-824F-01CEF3E0A7AF}"/>
              </a:ext>
            </a:extLst>
          </p:cNvPr>
          <p:cNvSpPr txBox="1"/>
          <p:nvPr/>
        </p:nvSpPr>
        <p:spPr>
          <a:xfrm>
            <a:off x="8163778" y="2984339"/>
            <a:ext cx="1101584" cy="369332"/>
          </a:xfrm>
          <a:prstGeom prst="rect">
            <a:avLst/>
          </a:prstGeom>
          <a:noFill/>
        </p:spPr>
        <p:txBody>
          <a:bodyPr wrap="square" rtlCol="0">
            <a:spAutoFit/>
          </a:bodyPr>
          <a:lstStyle/>
          <a:p>
            <a:r>
              <a:rPr lang="en-US" dirty="0" err="1"/>
              <a:t>Decryptor</a:t>
            </a:r>
            <a:endParaRPr lang="en-US" dirty="0"/>
          </a:p>
        </p:txBody>
      </p:sp>
      <p:sp>
        <p:nvSpPr>
          <p:cNvPr id="3" name="TextBox 2">
            <a:extLst>
              <a:ext uri="{FF2B5EF4-FFF2-40B4-BE49-F238E27FC236}">
                <a16:creationId xmlns:a16="http://schemas.microsoft.com/office/drawing/2014/main" id="{C5FA39FA-AA75-9F40-84CD-34653318F094}"/>
              </a:ext>
            </a:extLst>
          </p:cNvPr>
          <p:cNvSpPr txBox="1"/>
          <p:nvPr/>
        </p:nvSpPr>
        <p:spPr>
          <a:xfrm>
            <a:off x="3025352" y="1912422"/>
            <a:ext cx="904158" cy="369332"/>
          </a:xfrm>
          <a:prstGeom prst="rect">
            <a:avLst/>
          </a:prstGeom>
          <a:noFill/>
        </p:spPr>
        <p:txBody>
          <a:bodyPr wrap="none" rtlCol="0">
            <a:spAutoFit/>
          </a:bodyPr>
          <a:lstStyle/>
          <a:p>
            <a:r>
              <a:rPr lang="en-US" dirty="0"/>
              <a:t>Browser</a:t>
            </a:r>
          </a:p>
        </p:txBody>
      </p:sp>
      <p:sp>
        <p:nvSpPr>
          <p:cNvPr id="11" name="TextBox 10">
            <a:extLst>
              <a:ext uri="{FF2B5EF4-FFF2-40B4-BE49-F238E27FC236}">
                <a16:creationId xmlns:a16="http://schemas.microsoft.com/office/drawing/2014/main" id="{E80714E1-1586-0C4B-AB40-FB2A42729B83}"/>
              </a:ext>
            </a:extLst>
          </p:cNvPr>
          <p:cNvSpPr txBox="1"/>
          <p:nvPr/>
        </p:nvSpPr>
        <p:spPr>
          <a:xfrm>
            <a:off x="8319365" y="1909058"/>
            <a:ext cx="790409" cy="369332"/>
          </a:xfrm>
          <a:prstGeom prst="rect">
            <a:avLst/>
          </a:prstGeom>
          <a:noFill/>
        </p:spPr>
        <p:txBody>
          <a:bodyPr wrap="none" rtlCol="0">
            <a:spAutoFit/>
          </a:bodyPr>
          <a:lstStyle/>
          <a:p>
            <a:r>
              <a:rPr lang="en-US" dirty="0"/>
              <a:t>Server</a:t>
            </a:r>
          </a:p>
        </p:txBody>
      </p:sp>
    </p:spTree>
    <p:extLst>
      <p:ext uri="{BB962C8B-B14F-4D97-AF65-F5344CB8AC3E}">
        <p14:creationId xmlns:p14="http://schemas.microsoft.com/office/powerpoint/2010/main" val="155238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9C65AA-248A-4441-B87A-59313D784E86}"/>
              </a:ext>
            </a:extLst>
          </p:cNvPr>
          <p:cNvPicPr>
            <a:picLocks noChangeAspect="1"/>
          </p:cNvPicPr>
          <p:nvPr/>
        </p:nvPicPr>
        <p:blipFill>
          <a:blip r:embed="rId2"/>
          <a:stretch>
            <a:fillRect/>
          </a:stretch>
        </p:blipFill>
        <p:spPr>
          <a:xfrm>
            <a:off x="4279613" y="1140352"/>
            <a:ext cx="3632775" cy="4577297"/>
          </a:xfrm>
          <a:prstGeom prst="rect">
            <a:avLst/>
          </a:prstGeom>
        </p:spPr>
      </p:pic>
    </p:spTree>
    <p:extLst>
      <p:ext uri="{BB962C8B-B14F-4D97-AF65-F5344CB8AC3E}">
        <p14:creationId xmlns:p14="http://schemas.microsoft.com/office/powerpoint/2010/main" val="352174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B08-DAB1-2248-8530-12F5EDCC9841}"/>
              </a:ext>
            </a:extLst>
          </p:cNvPr>
          <p:cNvSpPr>
            <a:spLocks noGrp="1"/>
          </p:cNvSpPr>
          <p:nvPr>
            <p:ph type="title"/>
          </p:nvPr>
        </p:nvSpPr>
        <p:spPr/>
        <p:txBody>
          <a:bodyPr/>
          <a:lstStyle/>
          <a:p>
            <a:r>
              <a:rPr lang="en-US" dirty="0"/>
              <a:t>Hybrid Encryption – Session Data</a:t>
            </a:r>
          </a:p>
        </p:txBody>
      </p:sp>
      <p:sp>
        <p:nvSpPr>
          <p:cNvPr id="4" name="Rectangle 3">
            <a:extLst>
              <a:ext uri="{FF2B5EF4-FFF2-40B4-BE49-F238E27FC236}">
                <a16:creationId xmlns:a16="http://schemas.microsoft.com/office/drawing/2014/main" id="{9BF9419A-4D8E-A54D-B786-DC1AA014969F}"/>
              </a:ext>
            </a:extLst>
          </p:cNvPr>
          <p:cNvSpPr/>
          <p:nvPr/>
        </p:nvSpPr>
        <p:spPr>
          <a:xfrm>
            <a:off x="534346"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Contents</a:t>
            </a:r>
          </a:p>
        </p:txBody>
      </p:sp>
      <p:sp>
        <p:nvSpPr>
          <p:cNvPr id="5" name="Rectangle 4">
            <a:extLst>
              <a:ext uri="{FF2B5EF4-FFF2-40B4-BE49-F238E27FC236}">
                <a16:creationId xmlns:a16="http://schemas.microsoft.com/office/drawing/2014/main" id="{B5ECBA06-916C-E146-8A09-B2EE09B289B3}"/>
              </a:ext>
            </a:extLst>
          </p:cNvPr>
          <p:cNvSpPr/>
          <p:nvPr/>
        </p:nvSpPr>
        <p:spPr>
          <a:xfrm>
            <a:off x="5266628" y="2984448"/>
            <a:ext cx="1655568" cy="89061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Cipher Text</a:t>
            </a:r>
          </a:p>
        </p:txBody>
      </p:sp>
      <p:sp>
        <p:nvSpPr>
          <p:cNvPr id="6" name="Rectangle 5">
            <a:extLst>
              <a:ext uri="{FF2B5EF4-FFF2-40B4-BE49-F238E27FC236}">
                <a16:creationId xmlns:a16="http://schemas.microsoft.com/office/drawing/2014/main" id="{12F99D12-3748-0749-880F-DE247A3A0A4E}"/>
              </a:ext>
            </a:extLst>
          </p:cNvPr>
          <p:cNvSpPr/>
          <p:nvPr/>
        </p:nvSpPr>
        <p:spPr>
          <a:xfrm>
            <a:off x="5266628" y="4762421"/>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Symmetric Key</a:t>
            </a:r>
          </a:p>
        </p:txBody>
      </p:sp>
      <p:sp>
        <p:nvSpPr>
          <p:cNvPr id="7" name="Triangle 6">
            <a:extLst>
              <a:ext uri="{FF2B5EF4-FFF2-40B4-BE49-F238E27FC236}">
                <a16:creationId xmlns:a16="http://schemas.microsoft.com/office/drawing/2014/main" id="{6436B325-32B7-E24C-814F-D5BE2C1309AD}"/>
              </a:ext>
            </a:extLst>
          </p:cNvPr>
          <p:cNvSpPr/>
          <p:nvPr/>
        </p:nvSpPr>
        <p:spPr>
          <a:xfrm>
            <a:off x="2407169" y="2690470"/>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dirty="0" err="1"/>
              <a:t>Encryptor</a:t>
            </a:r>
            <a:endParaRPr lang="en-US" dirty="0"/>
          </a:p>
        </p:txBody>
      </p:sp>
      <p:cxnSp>
        <p:nvCxnSpPr>
          <p:cNvPr id="8" name="Straight Arrow Connector 7">
            <a:extLst>
              <a:ext uri="{FF2B5EF4-FFF2-40B4-BE49-F238E27FC236}">
                <a16:creationId xmlns:a16="http://schemas.microsoft.com/office/drawing/2014/main" id="{F7066902-38A9-694F-94C9-0DF30F3F13BA}"/>
              </a:ext>
            </a:extLst>
          </p:cNvPr>
          <p:cNvCxnSpPr>
            <a:cxnSpLocks/>
            <a:stCxn id="4" idx="3"/>
            <a:endCxn id="7" idx="1"/>
          </p:cNvCxnSpPr>
          <p:nvPr/>
        </p:nvCxnSpPr>
        <p:spPr>
          <a:xfrm flipV="1">
            <a:off x="2189914" y="3429755"/>
            <a:ext cx="75238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25BABF-724C-9943-B046-4CD6D2286ED2}"/>
              </a:ext>
            </a:extLst>
          </p:cNvPr>
          <p:cNvCxnSpPr>
            <a:cxnSpLocks/>
            <a:stCxn id="7" idx="5"/>
            <a:endCxn id="5" idx="1"/>
          </p:cNvCxnSpPr>
          <p:nvPr/>
        </p:nvCxnSpPr>
        <p:spPr>
          <a:xfrm>
            <a:off x="4012562" y="3429755"/>
            <a:ext cx="1254066"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F81754-A940-CB4E-987E-D191DD74A474}"/>
              </a:ext>
            </a:extLst>
          </p:cNvPr>
          <p:cNvCxnSpPr>
            <a:cxnSpLocks/>
            <a:stCxn id="6" idx="1"/>
            <a:endCxn id="7" idx="3"/>
          </p:cNvCxnSpPr>
          <p:nvPr/>
        </p:nvCxnSpPr>
        <p:spPr>
          <a:xfrm flipH="1" flipV="1">
            <a:off x="3477431" y="4169039"/>
            <a:ext cx="1789197" cy="103869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C09D504-0FF6-0B4E-92F2-F57029A5A23D}"/>
              </a:ext>
            </a:extLst>
          </p:cNvPr>
          <p:cNvSpPr/>
          <p:nvPr/>
        </p:nvSpPr>
        <p:spPr>
          <a:xfrm>
            <a:off x="10219627" y="2984448"/>
            <a:ext cx="1655568" cy="890615"/>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Contents</a:t>
            </a:r>
          </a:p>
        </p:txBody>
      </p:sp>
      <p:sp>
        <p:nvSpPr>
          <p:cNvPr id="18" name="Triangle 17">
            <a:extLst>
              <a:ext uri="{FF2B5EF4-FFF2-40B4-BE49-F238E27FC236}">
                <a16:creationId xmlns:a16="http://schemas.microsoft.com/office/drawing/2014/main" id="{F8668CDC-09D6-644F-A004-BB5CC0F1F535}"/>
              </a:ext>
            </a:extLst>
          </p:cNvPr>
          <p:cNvSpPr/>
          <p:nvPr/>
        </p:nvSpPr>
        <p:spPr>
          <a:xfrm flipV="1">
            <a:off x="7644308" y="2689715"/>
            <a:ext cx="2140524" cy="14785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dirty="0"/>
          </a:p>
        </p:txBody>
      </p:sp>
      <p:cxnSp>
        <p:nvCxnSpPr>
          <p:cNvPr id="19" name="Straight Arrow Connector 18">
            <a:extLst>
              <a:ext uri="{FF2B5EF4-FFF2-40B4-BE49-F238E27FC236}">
                <a16:creationId xmlns:a16="http://schemas.microsoft.com/office/drawing/2014/main" id="{DBE93AA2-DF13-5F45-A932-A7E7294167C9}"/>
              </a:ext>
            </a:extLst>
          </p:cNvPr>
          <p:cNvCxnSpPr>
            <a:cxnSpLocks/>
            <a:stCxn id="5" idx="3"/>
            <a:endCxn id="18" idx="1"/>
          </p:cNvCxnSpPr>
          <p:nvPr/>
        </p:nvCxnSpPr>
        <p:spPr>
          <a:xfrm flipV="1">
            <a:off x="6922196" y="3428999"/>
            <a:ext cx="1257243"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F14372-590F-304C-A785-15708D69C0F4}"/>
              </a:ext>
            </a:extLst>
          </p:cNvPr>
          <p:cNvCxnSpPr>
            <a:cxnSpLocks/>
            <a:stCxn id="18" idx="5"/>
            <a:endCxn id="16" idx="1"/>
          </p:cNvCxnSpPr>
          <p:nvPr/>
        </p:nvCxnSpPr>
        <p:spPr>
          <a:xfrm>
            <a:off x="9249701" y="3428999"/>
            <a:ext cx="969926" cy="75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791860-415B-6049-BF2A-BF4C9965B4B8}"/>
              </a:ext>
            </a:extLst>
          </p:cNvPr>
          <p:cNvCxnSpPr>
            <a:cxnSpLocks/>
            <a:stCxn id="6" idx="3"/>
            <a:endCxn id="18" idx="0"/>
          </p:cNvCxnSpPr>
          <p:nvPr/>
        </p:nvCxnSpPr>
        <p:spPr>
          <a:xfrm flipV="1">
            <a:off x="6922196" y="4168284"/>
            <a:ext cx="1792374" cy="10394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4FF5CFE-1449-8F4B-824F-01CEF3E0A7AF}"/>
              </a:ext>
            </a:extLst>
          </p:cNvPr>
          <p:cNvSpPr txBox="1"/>
          <p:nvPr/>
        </p:nvSpPr>
        <p:spPr>
          <a:xfrm>
            <a:off x="8163778" y="2984339"/>
            <a:ext cx="1101584" cy="369332"/>
          </a:xfrm>
          <a:prstGeom prst="rect">
            <a:avLst/>
          </a:prstGeom>
          <a:noFill/>
        </p:spPr>
        <p:txBody>
          <a:bodyPr wrap="square" rtlCol="0">
            <a:spAutoFit/>
          </a:bodyPr>
          <a:lstStyle/>
          <a:p>
            <a:r>
              <a:rPr lang="en-US" dirty="0" err="1"/>
              <a:t>Decryptor</a:t>
            </a:r>
            <a:endParaRPr lang="en-US" dirty="0"/>
          </a:p>
        </p:txBody>
      </p:sp>
      <p:sp>
        <p:nvSpPr>
          <p:cNvPr id="3" name="TextBox 2">
            <a:extLst>
              <a:ext uri="{FF2B5EF4-FFF2-40B4-BE49-F238E27FC236}">
                <a16:creationId xmlns:a16="http://schemas.microsoft.com/office/drawing/2014/main" id="{8B575DA7-4857-2C44-9A11-BFCF86431DB1}"/>
              </a:ext>
            </a:extLst>
          </p:cNvPr>
          <p:cNvSpPr txBox="1"/>
          <p:nvPr/>
        </p:nvSpPr>
        <p:spPr>
          <a:xfrm>
            <a:off x="3082226" y="2206398"/>
            <a:ext cx="790409" cy="369332"/>
          </a:xfrm>
          <a:prstGeom prst="rect">
            <a:avLst/>
          </a:prstGeom>
          <a:noFill/>
        </p:spPr>
        <p:txBody>
          <a:bodyPr wrap="none" rtlCol="0">
            <a:spAutoFit/>
          </a:bodyPr>
          <a:lstStyle/>
          <a:p>
            <a:r>
              <a:rPr lang="en-US" dirty="0"/>
              <a:t>Server</a:t>
            </a:r>
          </a:p>
        </p:txBody>
      </p:sp>
      <p:sp>
        <p:nvSpPr>
          <p:cNvPr id="17" name="TextBox 16">
            <a:extLst>
              <a:ext uri="{FF2B5EF4-FFF2-40B4-BE49-F238E27FC236}">
                <a16:creationId xmlns:a16="http://schemas.microsoft.com/office/drawing/2014/main" id="{FB81AEB0-3BB1-C34D-A751-E81AFE3BB65F}"/>
              </a:ext>
            </a:extLst>
          </p:cNvPr>
          <p:cNvSpPr txBox="1"/>
          <p:nvPr/>
        </p:nvSpPr>
        <p:spPr>
          <a:xfrm>
            <a:off x="8262491" y="2203079"/>
            <a:ext cx="904158" cy="369332"/>
          </a:xfrm>
          <a:prstGeom prst="rect">
            <a:avLst/>
          </a:prstGeom>
          <a:noFill/>
        </p:spPr>
        <p:txBody>
          <a:bodyPr wrap="none" rtlCol="0">
            <a:spAutoFit/>
          </a:bodyPr>
          <a:lstStyle/>
          <a:p>
            <a:r>
              <a:rPr lang="en-US" dirty="0"/>
              <a:t>Browser</a:t>
            </a:r>
          </a:p>
        </p:txBody>
      </p:sp>
    </p:spTree>
    <p:extLst>
      <p:ext uri="{BB962C8B-B14F-4D97-AF65-F5344CB8AC3E}">
        <p14:creationId xmlns:p14="http://schemas.microsoft.com/office/powerpoint/2010/main" val="3203295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DC43-BC5E-AD4A-8F9A-A000703D8765}"/>
              </a:ext>
            </a:extLst>
          </p:cNvPr>
          <p:cNvSpPr>
            <a:spLocks noGrp="1"/>
          </p:cNvSpPr>
          <p:nvPr>
            <p:ph type="title"/>
          </p:nvPr>
        </p:nvSpPr>
        <p:spPr/>
        <p:txBody>
          <a:bodyPr/>
          <a:lstStyle/>
          <a:p>
            <a:r>
              <a:rPr lang="en-US" dirty="0"/>
              <a:t>Signing</a:t>
            </a:r>
          </a:p>
        </p:txBody>
      </p:sp>
    </p:spTree>
    <p:extLst>
      <p:ext uri="{BB962C8B-B14F-4D97-AF65-F5344CB8AC3E}">
        <p14:creationId xmlns:p14="http://schemas.microsoft.com/office/powerpoint/2010/main" val="1177376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8FCF-FFDA-1648-B405-E2542807BE4C}"/>
              </a:ext>
            </a:extLst>
          </p:cNvPr>
          <p:cNvSpPr>
            <a:spLocks noGrp="1"/>
          </p:cNvSpPr>
          <p:nvPr>
            <p:ph type="title"/>
          </p:nvPr>
        </p:nvSpPr>
        <p:spPr/>
        <p:txBody>
          <a:bodyPr/>
          <a:lstStyle/>
          <a:p>
            <a:r>
              <a:rPr lang="en-US" dirty="0"/>
              <a:t>Signing</a:t>
            </a:r>
          </a:p>
        </p:txBody>
      </p:sp>
      <p:sp>
        <p:nvSpPr>
          <p:cNvPr id="3" name="Content Placeholder 2">
            <a:extLst>
              <a:ext uri="{FF2B5EF4-FFF2-40B4-BE49-F238E27FC236}">
                <a16:creationId xmlns:a16="http://schemas.microsoft.com/office/drawing/2014/main" id="{19F62A23-9813-8948-B0DA-6DFFD527C448}"/>
              </a:ext>
            </a:extLst>
          </p:cNvPr>
          <p:cNvSpPr>
            <a:spLocks noGrp="1"/>
          </p:cNvSpPr>
          <p:nvPr>
            <p:ph idx="1"/>
          </p:nvPr>
        </p:nvSpPr>
        <p:spPr/>
        <p:txBody>
          <a:bodyPr>
            <a:normAutofit lnSpcReduction="10000"/>
          </a:bodyPr>
          <a:lstStyle/>
          <a:p>
            <a:r>
              <a:rPr lang="en-US" dirty="0"/>
              <a:t>Signing can provide:</a:t>
            </a:r>
          </a:p>
          <a:p>
            <a:pPr lvl="1"/>
            <a:r>
              <a:rPr lang="en-US" dirty="0"/>
              <a:t>Integrity checking</a:t>
            </a:r>
          </a:p>
          <a:p>
            <a:pPr lvl="1"/>
            <a:r>
              <a:rPr lang="en-US" dirty="0"/>
              <a:t>Proof of data source (trust)</a:t>
            </a:r>
          </a:p>
          <a:p>
            <a:r>
              <a:rPr lang="en-US" dirty="0"/>
              <a:t>Blend of hashing and asymmetric encryption</a:t>
            </a:r>
          </a:p>
          <a:p>
            <a:r>
              <a:rPr lang="en-US" dirty="0"/>
              <a:t>Commonly see signatures in:</a:t>
            </a:r>
          </a:p>
          <a:p>
            <a:pPr lvl="1"/>
            <a:r>
              <a:rPr lang="en-US" dirty="0"/>
              <a:t>Email</a:t>
            </a:r>
          </a:p>
          <a:p>
            <a:pPr lvl="1"/>
            <a:r>
              <a:rPr lang="en-US" dirty="0"/>
              <a:t>Certificate trust chains</a:t>
            </a:r>
          </a:p>
          <a:p>
            <a:pPr lvl="1"/>
            <a:r>
              <a:rPr lang="en-US" dirty="0"/>
              <a:t>JWT Access tokens (OAuth or </a:t>
            </a:r>
            <a:r>
              <a:rPr lang="en-US" dirty="0" err="1"/>
              <a:t>OpenIdConnect</a:t>
            </a:r>
            <a:r>
              <a:rPr lang="en-US" dirty="0"/>
              <a:t>)</a:t>
            </a:r>
          </a:p>
        </p:txBody>
      </p:sp>
    </p:spTree>
    <p:extLst>
      <p:ext uri="{BB962C8B-B14F-4D97-AF65-F5344CB8AC3E}">
        <p14:creationId xmlns:p14="http://schemas.microsoft.com/office/powerpoint/2010/main" val="685706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DE42-3BFD-B842-8E26-432B9992E58E}"/>
              </a:ext>
            </a:extLst>
          </p:cNvPr>
          <p:cNvSpPr>
            <a:spLocks noGrp="1"/>
          </p:cNvSpPr>
          <p:nvPr>
            <p:ph type="title"/>
          </p:nvPr>
        </p:nvSpPr>
        <p:spPr/>
        <p:txBody>
          <a:bodyPr/>
          <a:lstStyle/>
          <a:p>
            <a:r>
              <a:rPr lang="en-US" dirty="0"/>
              <a:t>Signing</a:t>
            </a:r>
          </a:p>
        </p:txBody>
      </p:sp>
      <p:grpSp>
        <p:nvGrpSpPr>
          <p:cNvPr id="9" name="Group 8">
            <a:extLst>
              <a:ext uri="{FF2B5EF4-FFF2-40B4-BE49-F238E27FC236}">
                <a16:creationId xmlns:a16="http://schemas.microsoft.com/office/drawing/2014/main" id="{6B4299B6-C06E-F94E-8E95-7D2877AE9185}"/>
              </a:ext>
            </a:extLst>
          </p:cNvPr>
          <p:cNvGrpSpPr/>
          <p:nvPr/>
        </p:nvGrpSpPr>
        <p:grpSpPr>
          <a:xfrm>
            <a:off x="1140809" y="2665759"/>
            <a:ext cx="9910382" cy="1526483"/>
            <a:chOff x="827542" y="2665756"/>
            <a:chExt cx="9910382" cy="1526483"/>
          </a:xfrm>
        </p:grpSpPr>
        <p:sp>
          <p:nvSpPr>
            <p:cNvPr id="4" name="Rectangle 3">
              <a:extLst>
                <a:ext uri="{FF2B5EF4-FFF2-40B4-BE49-F238E27FC236}">
                  <a16:creationId xmlns:a16="http://schemas.microsoft.com/office/drawing/2014/main" id="{2F6EC5A3-CB8A-0248-B405-5DF2ADE11238}"/>
                </a:ext>
              </a:extLst>
            </p:cNvPr>
            <p:cNvSpPr/>
            <p:nvPr/>
          </p:nvSpPr>
          <p:spPr>
            <a:xfrm>
              <a:off x="827542" y="2713615"/>
              <a:ext cx="1526483" cy="1430767"/>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Payload</a:t>
              </a:r>
            </a:p>
          </p:txBody>
        </p:sp>
        <p:sp>
          <p:nvSpPr>
            <p:cNvPr id="5" name="Oval 4">
              <a:extLst>
                <a:ext uri="{FF2B5EF4-FFF2-40B4-BE49-F238E27FC236}">
                  <a16:creationId xmlns:a16="http://schemas.microsoft.com/office/drawing/2014/main" id="{7BFACBD6-DFE2-CA47-AF51-1261E67ECEEB}"/>
                </a:ext>
              </a:extLst>
            </p:cNvPr>
            <p:cNvSpPr/>
            <p:nvPr/>
          </p:nvSpPr>
          <p:spPr>
            <a:xfrm>
              <a:off x="3639391" y="2665756"/>
              <a:ext cx="1526483" cy="1526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a:t>
              </a:r>
            </a:p>
            <a:p>
              <a:pPr algn="ctr"/>
              <a:r>
                <a:rPr lang="en-US" dirty="0"/>
                <a:t>Algorithm</a:t>
              </a:r>
            </a:p>
          </p:txBody>
        </p:sp>
        <p:sp>
          <p:nvSpPr>
            <p:cNvPr id="7" name="Triangle 6">
              <a:extLst>
                <a:ext uri="{FF2B5EF4-FFF2-40B4-BE49-F238E27FC236}">
                  <a16:creationId xmlns:a16="http://schemas.microsoft.com/office/drawing/2014/main" id="{43AD5DD7-DE15-ED48-83DE-ECBA3711B2D7}"/>
                </a:ext>
              </a:extLst>
            </p:cNvPr>
            <p:cNvSpPr/>
            <p:nvPr/>
          </p:nvSpPr>
          <p:spPr>
            <a:xfrm>
              <a:off x="6451240" y="2713615"/>
              <a:ext cx="1880730" cy="14307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a:p>
              <a:pPr algn="ctr"/>
              <a:endParaRPr lang="en-US" dirty="0"/>
            </a:p>
          </p:txBody>
        </p:sp>
        <p:sp>
          <p:nvSpPr>
            <p:cNvPr id="8" name="Rectangle 7">
              <a:extLst>
                <a:ext uri="{FF2B5EF4-FFF2-40B4-BE49-F238E27FC236}">
                  <a16:creationId xmlns:a16="http://schemas.microsoft.com/office/drawing/2014/main" id="{D839FB85-EFB5-E449-8A90-961FD66C9CAC}"/>
                </a:ext>
              </a:extLst>
            </p:cNvPr>
            <p:cNvSpPr/>
            <p:nvPr/>
          </p:nvSpPr>
          <p:spPr>
            <a:xfrm>
              <a:off x="9617336" y="2910391"/>
              <a:ext cx="1120588" cy="1037216"/>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Signature</a:t>
              </a:r>
            </a:p>
          </p:txBody>
        </p:sp>
      </p:grpSp>
      <p:cxnSp>
        <p:nvCxnSpPr>
          <p:cNvPr id="11" name="Straight Arrow Connector 10">
            <a:extLst>
              <a:ext uri="{FF2B5EF4-FFF2-40B4-BE49-F238E27FC236}">
                <a16:creationId xmlns:a16="http://schemas.microsoft.com/office/drawing/2014/main" id="{78F8D138-38C0-414B-9BE8-16479196EF6A}"/>
              </a:ext>
            </a:extLst>
          </p:cNvPr>
          <p:cNvCxnSpPr>
            <a:stCxn id="4" idx="3"/>
            <a:endCxn id="5" idx="2"/>
          </p:cNvCxnSpPr>
          <p:nvPr/>
        </p:nvCxnSpPr>
        <p:spPr>
          <a:xfrm flipV="1">
            <a:off x="2667292" y="3429001"/>
            <a:ext cx="1285366"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499787-E622-0342-8E26-5148E3190D44}"/>
              </a:ext>
            </a:extLst>
          </p:cNvPr>
          <p:cNvCxnSpPr>
            <a:cxnSpLocks/>
            <a:stCxn id="5" idx="6"/>
            <a:endCxn id="7" idx="1"/>
          </p:cNvCxnSpPr>
          <p:nvPr/>
        </p:nvCxnSpPr>
        <p:spPr>
          <a:xfrm>
            <a:off x="5479141" y="3429001"/>
            <a:ext cx="1755549"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78EC7E-42BF-A74F-8038-932543BB9EB9}"/>
              </a:ext>
            </a:extLst>
          </p:cNvPr>
          <p:cNvCxnSpPr>
            <a:cxnSpLocks/>
            <a:stCxn id="7" idx="5"/>
            <a:endCxn id="8" idx="1"/>
          </p:cNvCxnSpPr>
          <p:nvPr/>
        </p:nvCxnSpPr>
        <p:spPr>
          <a:xfrm>
            <a:off x="8175055" y="3429002"/>
            <a:ext cx="1755548"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11546CF-4025-C54D-86D7-ADC2163D12D0}"/>
              </a:ext>
            </a:extLst>
          </p:cNvPr>
          <p:cNvSpPr/>
          <p:nvPr/>
        </p:nvSpPr>
        <p:spPr>
          <a:xfrm>
            <a:off x="6877088" y="4760915"/>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Key</a:t>
            </a:r>
          </a:p>
        </p:txBody>
      </p:sp>
      <p:cxnSp>
        <p:nvCxnSpPr>
          <p:cNvPr id="19" name="Straight Arrow Connector 18">
            <a:extLst>
              <a:ext uri="{FF2B5EF4-FFF2-40B4-BE49-F238E27FC236}">
                <a16:creationId xmlns:a16="http://schemas.microsoft.com/office/drawing/2014/main" id="{2266A91C-0365-BE42-B144-919B42D5380F}"/>
              </a:ext>
            </a:extLst>
          </p:cNvPr>
          <p:cNvCxnSpPr>
            <a:cxnSpLocks/>
            <a:stCxn id="18" idx="0"/>
            <a:endCxn id="7" idx="3"/>
          </p:cNvCxnSpPr>
          <p:nvPr/>
        </p:nvCxnSpPr>
        <p:spPr>
          <a:xfrm flipV="1">
            <a:off x="7704872" y="4144385"/>
            <a:ext cx="0" cy="61653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295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DE42-3BFD-B842-8E26-432B9992E58E}"/>
              </a:ext>
            </a:extLst>
          </p:cNvPr>
          <p:cNvSpPr>
            <a:spLocks noGrp="1"/>
          </p:cNvSpPr>
          <p:nvPr>
            <p:ph type="title"/>
          </p:nvPr>
        </p:nvSpPr>
        <p:spPr/>
        <p:txBody>
          <a:bodyPr/>
          <a:lstStyle/>
          <a:p>
            <a:r>
              <a:rPr lang="en-US" dirty="0"/>
              <a:t>Signature Verification</a:t>
            </a:r>
          </a:p>
        </p:txBody>
      </p:sp>
      <p:sp>
        <p:nvSpPr>
          <p:cNvPr id="4" name="Rectangle 3">
            <a:extLst>
              <a:ext uri="{FF2B5EF4-FFF2-40B4-BE49-F238E27FC236}">
                <a16:creationId xmlns:a16="http://schemas.microsoft.com/office/drawing/2014/main" id="{2F6EC5A3-CB8A-0248-B405-5DF2ADE11238}"/>
              </a:ext>
            </a:extLst>
          </p:cNvPr>
          <p:cNvSpPr/>
          <p:nvPr/>
        </p:nvSpPr>
        <p:spPr>
          <a:xfrm>
            <a:off x="1140808" y="1766911"/>
            <a:ext cx="1526483" cy="1430767"/>
          </a:xfrm>
          <a:prstGeom prst="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Payload</a:t>
            </a:r>
          </a:p>
        </p:txBody>
      </p:sp>
      <p:sp>
        <p:nvSpPr>
          <p:cNvPr id="5" name="Oval 4">
            <a:extLst>
              <a:ext uri="{FF2B5EF4-FFF2-40B4-BE49-F238E27FC236}">
                <a16:creationId xmlns:a16="http://schemas.microsoft.com/office/drawing/2014/main" id="{7BFACBD6-DFE2-CA47-AF51-1261E67ECEEB}"/>
              </a:ext>
            </a:extLst>
          </p:cNvPr>
          <p:cNvSpPr/>
          <p:nvPr/>
        </p:nvSpPr>
        <p:spPr>
          <a:xfrm>
            <a:off x="3952657" y="1719052"/>
            <a:ext cx="1526483" cy="1526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a:t>
            </a:r>
          </a:p>
          <a:p>
            <a:pPr algn="ctr"/>
            <a:r>
              <a:rPr lang="en-US" dirty="0"/>
              <a:t>Algorithm</a:t>
            </a:r>
          </a:p>
        </p:txBody>
      </p:sp>
      <p:sp>
        <p:nvSpPr>
          <p:cNvPr id="7" name="Triangle 6">
            <a:extLst>
              <a:ext uri="{FF2B5EF4-FFF2-40B4-BE49-F238E27FC236}">
                <a16:creationId xmlns:a16="http://schemas.microsoft.com/office/drawing/2014/main" id="{43AD5DD7-DE15-ED48-83DE-ECBA3711B2D7}"/>
              </a:ext>
            </a:extLst>
          </p:cNvPr>
          <p:cNvSpPr/>
          <p:nvPr/>
        </p:nvSpPr>
        <p:spPr>
          <a:xfrm rot="10800000">
            <a:off x="3775534" y="3649565"/>
            <a:ext cx="1880730" cy="14307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839FB85-EFB5-E449-8A90-961FD66C9CAC}"/>
              </a:ext>
            </a:extLst>
          </p:cNvPr>
          <p:cNvSpPr/>
          <p:nvPr/>
        </p:nvSpPr>
        <p:spPr>
          <a:xfrm>
            <a:off x="1388477" y="3846341"/>
            <a:ext cx="1120588" cy="1037216"/>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Signature</a:t>
            </a:r>
          </a:p>
        </p:txBody>
      </p:sp>
      <p:cxnSp>
        <p:nvCxnSpPr>
          <p:cNvPr id="11" name="Straight Arrow Connector 10">
            <a:extLst>
              <a:ext uri="{FF2B5EF4-FFF2-40B4-BE49-F238E27FC236}">
                <a16:creationId xmlns:a16="http://schemas.microsoft.com/office/drawing/2014/main" id="{78F8D138-38C0-414B-9BE8-16479196EF6A}"/>
              </a:ext>
            </a:extLst>
          </p:cNvPr>
          <p:cNvCxnSpPr>
            <a:stCxn id="4" idx="3"/>
            <a:endCxn id="5" idx="2"/>
          </p:cNvCxnSpPr>
          <p:nvPr/>
        </p:nvCxnSpPr>
        <p:spPr>
          <a:xfrm flipV="1">
            <a:off x="2667291" y="2482294"/>
            <a:ext cx="1285366"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499787-E622-0342-8E26-5148E3190D44}"/>
              </a:ext>
            </a:extLst>
          </p:cNvPr>
          <p:cNvCxnSpPr>
            <a:cxnSpLocks/>
            <a:stCxn id="5" idx="6"/>
            <a:endCxn id="29" idx="1"/>
          </p:cNvCxnSpPr>
          <p:nvPr/>
        </p:nvCxnSpPr>
        <p:spPr>
          <a:xfrm>
            <a:off x="5479140" y="2482294"/>
            <a:ext cx="137237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78EC7E-42BF-A74F-8038-932543BB9EB9}"/>
              </a:ext>
            </a:extLst>
          </p:cNvPr>
          <p:cNvCxnSpPr>
            <a:cxnSpLocks/>
            <a:stCxn id="8" idx="3"/>
            <a:endCxn id="7" idx="5"/>
          </p:cNvCxnSpPr>
          <p:nvPr/>
        </p:nvCxnSpPr>
        <p:spPr>
          <a:xfrm flipV="1">
            <a:off x="2509065" y="4364948"/>
            <a:ext cx="1736651"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11546CF-4025-C54D-86D7-ADC2163D12D0}"/>
              </a:ext>
            </a:extLst>
          </p:cNvPr>
          <p:cNvSpPr/>
          <p:nvPr/>
        </p:nvSpPr>
        <p:spPr>
          <a:xfrm>
            <a:off x="3888115" y="5814628"/>
            <a:ext cx="1655568" cy="89061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Key</a:t>
            </a:r>
          </a:p>
        </p:txBody>
      </p:sp>
      <p:cxnSp>
        <p:nvCxnSpPr>
          <p:cNvPr id="19" name="Straight Arrow Connector 18">
            <a:extLst>
              <a:ext uri="{FF2B5EF4-FFF2-40B4-BE49-F238E27FC236}">
                <a16:creationId xmlns:a16="http://schemas.microsoft.com/office/drawing/2014/main" id="{2266A91C-0365-BE42-B144-919B42D5380F}"/>
              </a:ext>
            </a:extLst>
          </p:cNvPr>
          <p:cNvCxnSpPr>
            <a:cxnSpLocks/>
            <a:stCxn id="18" idx="0"/>
            <a:endCxn id="7" idx="0"/>
          </p:cNvCxnSpPr>
          <p:nvPr/>
        </p:nvCxnSpPr>
        <p:spPr>
          <a:xfrm flipV="1">
            <a:off x="4715899" y="5080332"/>
            <a:ext cx="0" cy="73429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565A985-9228-C046-BF24-848CB19B6622}"/>
              </a:ext>
            </a:extLst>
          </p:cNvPr>
          <p:cNvSpPr txBox="1"/>
          <p:nvPr/>
        </p:nvSpPr>
        <p:spPr>
          <a:xfrm>
            <a:off x="4261286" y="3995616"/>
            <a:ext cx="909223" cy="369332"/>
          </a:xfrm>
          <a:prstGeom prst="rect">
            <a:avLst/>
          </a:prstGeom>
          <a:noFill/>
        </p:spPr>
        <p:txBody>
          <a:bodyPr wrap="none" rtlCol="0">
            <a:spAutoFit/>
          </a:bodyPr>
          <a:lstStyle/>
          <a:p>
            <a:r>
              <a:rPr lang="en-US" dirty="0"/>
              <a:t>Decrypt</a:t>
            </a:r>
          </a:p>
        </p:txBody>
      </p:sp>
      <p:sp>
        <p:nvSpPr>
          <p:cNvPr id="29" name="Diamond 28">
            <a:extLst>
              <a:ext uri="{FF2B5EF4-FFF2-40B4-BE49-F238E27FC236}">
                <a16:creationId xmlns:a16="http://schemas.microsoft.com/office/drawing/2014/main" id="{1AE4D735-4A5C-6746-9897-5A09EC8B446C}"/>
              </a:ext>
            </a:extLst>
          </p:cNvPr>
          <p:cNvSpPr/>
          <p:nvPr/>
        </p:nvSpPr>
        <p:spPr>
          <a:xfrm>
            <a:off x="6851519" y="1616303"/>
            <a:ext cx="1731981" cy="1731981"/>
          </a:xfrm>
          <a:prstGeom prst="diamond">
            <a:avLst/>
          </a:prstGeom>
          <a:solidFill>
            <a:schemeClr val="tx1">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A</a:t>
            </a:r>
          </a:p>
        </p:txBody>
      </p:sp>
      <p:cxnSp>
        <p:nvCxnSpPr>
          <p:cNvPr id="33" name="Straight Arrow Connector 32">
            <a:extLst>
              <a:ext uri="{FF2B5EF4-FFF2-40B4-BE49-F238E27FC236}">
                <a16:creationId xmlns:a16="http://schemas.microsoft.com/office/drawing/2014/main" id="{7FCFBA52-4770-CC45-A51C-BA7439394492}"/>
              </a:ext>
            </a:extLst>
          </p:cNvPr>
          <p:cNvCxnSpPr>
            <a:cxnSpLocks/>
            <a:stCxn id="7" idx="1"/>
            <a:endCxn id="39" idx="1"/>
          </p:cNvCxnSpPr>
          <p:nvPr/>
        </p:nvCxnSpPr>
        <p:spPr>
          <a:xfrm>
            <a:off x="5186081" y="4364948"/>
            <a:ext cx="1665437"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Diamond 38">
            <a:extLst>
              <a:ext uri="{FF2B5EF4-FFF2-40B4-BE49-F238E27FC236}">
                <a16:creationId xmlns:a16="http://schemas.microsoft.com/office/drawing/2014/main" id="{AAA84DCC-9625-6C4D-906E-D6038763398A}"/>
              </a:ext>
            </a:extLst>
          </p:cNvPr>
          <p:cNvSpPr/>
          <p:nvPr/>
        </p:nvSpPr>
        <p:spPr>
          <a:xfrm>
            <a:off x="6851518" y="3498957"/>
            <a:ext cx="1731981" cy="1731981"/>
          </a:xfrm>
          <a:prstGeom prst="diamond">
            <a:avLst/>
          </a:prstGeom>
          <a:solidFill>
            <a:schemeClr val="tx1">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B</a:t>
            </a:r>
          </a:p>
        </p:txBody>
      </p:sp>
      <p:sp>
        <p:nvSpPr>
          <p:cNvPr id="42" name="TextBox 41">
            <a:extLst>
              <a:ext uri="{FF2B5EF4-FFF2-40B4-BE49-F238E27FC236}">
                <a16:creationId xmlns:a16="http://schemas.microsoft.com/office/drawing/2014/main" id="{53DCF08B-773E-B441-8C59-59CFB4437D47}"/>
              </a:ext>
            </a:extLst>
          </p:cNvPr>
          <p:cNvSpPr txBox="1"/>
          <p:nvPr/>
        </p:nvSpPr>
        <p:spPr>
          <a:xfrm>
            <a:off x="9955878" y="2644170"/>
            <a:ext cx="861133" cy="1569660"/>
          </a:xfrm>
          <a:prstGeom prst="rect">
            <a:avLst/>
          </a:prstGeom>
          <a:noFill/>
        </p:spPr>
        <p:txBody>
          <a:bodyPr wrap="none" rtlCol="0">
            <a:spAutoFit/>
          </a:bodyPr>
          <a:lstStyle/>
          <a:p>
            <a:r>
              <a:rPr lang="en-US" sz="9600" dirty="0">
                <a:latin typeface="Consolas" panose="020B0609020204030204" pitchFamily="49" charset="0"/>
                <a:cs typeface="Consolas" panose="020B0609020204030204" pitchFamily="49" charset="0"/>
              </a:rPr>
              <a:t>?</a:t>
            </a:r>
          </a:p>
        </p:txBody>
      </p:sp>
      <p:cxnSp>
        <p:nvCxnSpPr>
          <p:cNvPr id="43" name="Straight Arrow Connector 42">
            <a:extLst>
              <a:ext uri="{FF2B5EF4-FFF2-40B4-BE49-F238E27FC236}">
                <a16:creationId xmlns:a16="http://schemas.microsoft.com/office/drawing/2014/main" id="{4B15B57C-53EF-0744-9963-9A72D4986126}"/>
              </a:ext>
            </a:extLst>
          </p:cNvPr>
          <p:cNvCxnSpPr>
            <a:cxnSpLocks/>
            <a:stCxn id="39" idx="3"/>
            <a:endCxn id="42" idx="1"/>
          </p:cNvCxnSpPr>
          <p:nvPr/>
        </p:nvCxnSpPr>
        <p:spPr>
          <a:xfrm flipV="1">
            <a:off x="8583499" y="3429000"/>
            <a:ext cx="1372379" cy="93594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841F3B6-0D7C-D845-A595-D5543EF5DED1}"/>
              </a:ext>
            </a:extLst>
          </p:cNvPr>
          <p:cNvCxnSpPr>
            <a:cxnSpLocks/>
            <a:stCxn id="29" idx="3"/>
            <a:endCxn id="42" idx="1"/>
          </p:cNvCxnSpPr>
          <p:nvPr/>
        </p:nvCxnSpPr>
        <p:spPr>
          <a:xfrm>
            <a:off x="8583500" y="2482294"/>
            <a:ext cx="1372378" cy="94670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2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8" grpId="0" animBg="1"/>
      <p:bldP spid="27" grpId="0"/>
      <p:bldP spid="39" grpId="0" animBg="1"/>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33DC-BDED-134B-9311-D169649EB563}"/>
              </a:ext>
            </a:extLst>
          </p:cNvPr>
          <p:cNvSpPr>
            <a:spLocks noGrp="1"/>
          </p:cNvSpPr>
          <p:nvPr>
            <p:ph type="title"/>
          </p:nvPr>
        </p:nvSpPr>
        <p:spPr/>
        <p:txBody>
          <a:bodyPr/>
          <a:lstStyle/>
          <a:p>
            <a:r>
              <a:rPr lang="en-US" dirty="0"/>
              <a:t>Goals of Cryptography</a:t>
            </a:r>
          </a:p>
        </p:txBody>
      </p:sp>
      <p:sp>
        <p:nvSpPr>
          <p:cNvPr id="3" name="Content Placeholder 2">
            <a:extLst>
              <a:ext uri="{FF2B5EF4-FFF2-40B4-BE49-F238E27FC236}">
                <a16:creationId xmlns:a16="http://schemas.microsoft.com/office/drawing/2014/main" id="{B7DDB7F8-4B9A-4D4F-9F1D-FDDE77FB7F93}"/>
              </a:ext>
            </a:extLst>
          </p:cNvPr>
          <p:cNvSpPr>
            <a:spLocks noGrp="1"/>
          </p:cNvSpPr>
          <p:nvPr>
            <p:ph idx="1"/>
          </p:nvPr>
        </p:nvSpPr>
        <p:spPr/>
        <p:txBody>
          <a:bodyPr/>
          <a:lstStyle/>
          <a:p>
            <a:r>
              <a:rPr lang="en-US" dirty="0"/>
              <a:t>Privacy – symmetric encryption</a:t>
            </a:r>
          </a:p>
          <a:p>
            <a:r>
              <a:rPr lang="en-US" dirty="0"/>
              <a:t>Authentication – asymmetric encryption</a:t>
            </a:r>
          </a:p>
          <a:p>
            <a:r>
              <a:rPr lang="en-US" dirty="0"/>
              <a:t>Integrity - hashing</a:t>
            </a:r>
          </a:p>
          <a:p>
            <a:r>
              <a:rPr lang="en-US" dirty="0"/>
              <a:t>Nonrepudiation – hashing + </a:t>
            </a:r>
            <a:r>
              <a:rPr lang="en-US" dirty="0" err="1"/>
              <a:t>asy</a:t>
            </a:r>
            <a:endParaRPr lang="en-US" dirty="0"/>
          </a:p>
        </p:txBody>
      </p:sp>
    </p:spTree>
    <p:extLst>
      <p:ext uri="{BB962C8B-B14F-4D97-AF65-F5344CB8AC3E}">
        <p14:creationId xmlns:p14="http://schemas.microsoft.com/office/powerpoint/2010/main" val="3629189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9C65AA-248A-4441-B87A-59313D784E86}"/>
              </a:ext>
            </a:extLst>
          </p:cNvPr>
          <p:cNvPicPr>
            <a:picLocks noChangeAspect="1"/>
          </p:cNvPicPr>
          <p:nvPr/>
        </p:nvPicPr>
        <p:blipFill>
          <a:blip r:embed="rId2"/>
          <a:stretch>
            <a:fillRect/>
          </a:stretch>
        </p:blipFill>
        <p:spPr>
          <a:xfrm>
            <a:off x="4279613" y="1140352"/>
            <a:ext cx="3632775" cy="4577297"/>
          </a:xfrm>
          <a:prstGeom prst="rect">
            <a:avLst/>
          </a:prstGeom>
        </p:spPr>
      </p:pic>
    </p:spTree>
    <p:extLst>
      <p:ext uri="{BB962C8B-B14F-4D97-AF65-F5344CB8AC3E}">
        <p14:creationId xmlns:p14="http://schemas.microsoft.com/office/powerpoint/2010/main" val="2298460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B3E68-C018-9040-981F-9E7C2CA2E69C}"/>
              </a:ext>
            </a:extLst>
          </p:cNvPr>
          <p:cNvPicPr>
            <a:picLocks noChangeAspect="1"/>
          </p:cNvPicPr>
          <p:nvPr/>
        </p:nvPicPr>
        <p:blipFill>
          <a:blip r:embed="rId2"/>
          <a:stretch>
            <a:fillRect/>
          </a:stretch>
        </p:blipFill>
        <p:spPr>
          <a:xfrm>
            <a:off x="4281600" y="1142856"/>
            <a:ext cx="3628800" cy="4572289"/>
          </a:xfrm>
          <a:prstGeom prst="rect">
            <a:avLst/>
          </a:prstGeom>
        </p:spPr>
      </p:pic>
    </p:spTree>
    <p:extLst>
      <p:ext uri="{BB962C8B-B14F-4D97-AF65-F5344CB8AC3E}">
        <p14:creationId xmlns:p14="http://schemas.microsoft.com/office/powerpoint/2010/main" val="3446174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DC43-BC5E-AD4A-8F9A-A000703D8765}"/>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9256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1FA5-2553-9144-A34D-1A673DE39E09}"/>
              </a:ext>
            </a:extLst>
          </p:cNvPr>
          <p:cNvSpPr>
            <a:spLocks noGrp="1"/>
          </p:cNvSpPr>
          <p:nvPr>
            <p:ph type="title"/>
          </p:nvPr>
        </p:nvSpPr>
        <p:spPr>
          <a:xfrm>
            <a:off x="1141413" y="2689715"/>
            <a:ext cx="9905998" cy="1478570"/>
          </a:xfrm>
        </p:spPr>
        <p:txBody>
          <a:bodyPr/>
          <a:lstStyle/>
          <a:p>
            <a:r>
              <a:rPr lang="en-US"/>
              <a:t>Cryptography</a:t>
            </a:r>
            <a:endParaRPr lang="en-US" dirty="0"/>
          </a:p>
        </p:txBody>
      </p:sp>
    </p:spTree>
    <p:extLst>
      <p:ext uri="{BB962C8B-B14F-4D97-AF65-F5344CB8AC3E}">
        <p14:creationId xmlns:p14="http://schemas.microsoft.com/office/powerpoint/2010/main" val="42918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33DC-BDED-134B-9311-D169649EB563}"/>
              </a:ext>
            </a:extLst>
          </p:cNvPr>
          <p:cNvSpPr>
            <a:spLocks noGrp="1"/>
          </p:cNvSpPr>
          <p:nvPr>
            <p:ph type="title"/>
          </p:nvPr>
        </p:nvSpPr>
        <p:spPr/>
        <p:txBody>
          <a:bodyPr/>
          <a:lstStyle/>
          <a:p>
            <a:r>
              <a:rPr lang="en-US" dirty="0"/>
              <a:t>Goals of Cryptography</a:t>
            </a:r>
          </a:p>
        </p:txBody>
      </p:sp>
      <p:sp>
        <p:nvSpPr>
          <p:cNvPr id="3" name="Content Placeholder 2">
            <a:extLst>
              <a:ext uri="{FF2B5EF4-FFF2-40B4-BE49-F238E27FC236}">
                <a16:creationId xmlns:a16="http://schemas.microsoft.com/office/drawing/2014/main" id="{B7DDB7F8-4B9A-4D4F-9F1D-FDDE77FB7F93}"/>
              </a:ext>
            </a:extLst>
          </p:cNvPr>
          <p:cNvSpPr>
            <a:spLocks noGrp="1"/>
          </p:cNvSpPr>
          <p:nvPr>
            <p:ph idx="1"/>
          </p:nvPr>
        </p:nvSpPr>
        <p:spPr/>
        <p:txBody>
          <a:bodyPr/>
          <a:lstStyle/>
          <a:p>
            <a:r>
              <a:rPr lang="en-US" dirty="0"/>
              <a:t>Privacy</a:t>
            </a:r>
          </a:p>
          <a:p>
            <a:r>
              <a:rPr lang="en-US" dirty="0"/>
              <a:t>Authentication</a:t>
            </a:r>
          </a:p>
          <a:p>
            <a:r>
              <a:rPr lang="en-US" dirty="0"/>
              <a:t>Integrity</a:t>
            </a:r>
          </a:p>
          <a:p>
            <a:r>
              <a:rPr lang="en-US" dirty="0"/>
              <a:t>Nonrepudiation</a:t>
            </a:r>
          </a:p>
        </p:txBody>
      </p:sp>
    </p:spTree>
    <p:extLst>
      <p:ext uri="{BB962C8B-B14F-4D97-AF65-F5344CB8AC3E}">
        <p14:creationId xmlns:p14="http://schemas.microsoft.com/office/powerpoint/2010/main" val="172552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1FA5-2553-9144-A34D-1A673DE39E09}"/>
              </a:ext>
            </a:extLst>
          </p:cNvPr>
          <p:cNvSpPr>
            <a:spLocks noGrp="1"/>
          </p:cNvSpPr>
          <p:nvPr>
            <p:ph type="title"/>
          </p:nvPr>
        </p:nvSpPr>
        <p:spPr/>
        <p:txBody>
          <a:bodyPr/>
          <a:lstStyle/>
          <a:p>
            <a:r>
              <a:rPr lang="en-US" dirty="0"/>
              <a:t>randomness</a:t>
            </a:r>
          </a:p>
        </p:txBody>
      </p:sp>
    </p:spTree>
    <p:extLst>
      <p:ext uri="{BB962C8B-B14F-4D97-AF65-F5344CB8AC3E}">
        <p14:creationId xmlns:p14="http://schemas.microsoft.com/office/powerpoint/2010/main" val="227664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05A8-CD14-E345-B5BA-5543542F7C16}"/>
              </a:ext>
            </a:extLst>
          </p:cNvPr>
          <p:cNvSpPr>
            <a:spLocks noGrp="1"/>
          </p:cNvSpPr>
          <p:nvPr>
            <p:ph type="title"/>
          </p:nvPr>
        </p:nvSpPr>
        <p:spPr/>
        <p:txBody>
          <a:bodyPr/>
          <a:lstStyle/>
          <a:p>
            <a:r>
              <a:rPr lang="en-US" cap="none" dirty="0" err="1">
                <a:latin typeface="Consolas" panose="020B0609020204030204" pitchFamily="49" charset="0"/>
                <a:cs typeface="Consolas" panose="020B0609020204030204" pitchFamily="49" charset="0"/>
              </a:rPr>
              <a:t>System.Random</a:t>
            </a:r>
            <a:endParaRPr lang="en-US" dirty="0"/>
          </a:p>
        </p:txBody>
      </p:sp>
      <p:pic>
        <p:nvPicPr>
          <p:cNvPr id="14" name="Picture 13">
            <a:extLst>
              <a:ext uri="{FF2B5EF4-FFF2-40B4-BE49-F238E27FC236}">
                <a16:creationId xmlns:a16="http://schemas.microsoft.com/office/drawing/2014/main" id="{E7F17FEA-E4E1-7447-BEAE-147E4BF740C3}"/>
              </a:ext>
            </a:extLst>
          </p:cNvPr>
          <p:cNvPicPr>
            <a:picLocks noChangeAspect="1"/>
          </p:cNvPicPr>
          <p:nvPr/>
        </p:nvPicPr>
        <p:blipFill>
          <a:blip r:embed="rId2"/>
          <a:stretch>
            <a:fillRect/>
          </a:stretch>
        </p:blipFill>
        <p:spPr>
          <a:xfrm>
            <a:off x="3873500" y="2749550"/>
            <a:ext cx="4445000" cy="1358900"/>
          </a:xfrm>
          <a:prstGeom prst="rect">
            <a:avLst/>
          </a:prstGeom>
        </p:spPr>
      </p:pic>
    </p:spTree>
    <p:extLst>
      <p:ext uri="{BB962C8B-B14F-4D97-AF65-F5344CB8AC3E}">
        <p14:creationId xmlns:p14="http://schemas.microsoft.com/office/powerpoint/2010/main" val="285924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3806-6B2C-E545-875C-36B967C946AD}"/>
              </a:ext>
            </a:extLst>
          </p:cNvPr>
          <p:cNvSpPr>
            <a:spLocks noGrp="1"/>
          </p:cNvSpPr>
          <p:nvPr>
            <p:ph type="title"/>
          </p:nvPr>
        </p:nvSpPr>
        <p:spPr>
          <a:xfrm>
            <a:off x="1141413" y="618518"/>
            <a:ext cx="9905998" cy="1478570"/>
          </a:xfrm>
        </p:spPr>
        <p:txBody>
          <a:bodyPr>
            <a:normAutofit/>
          </a:bodyPr>
          <a:lstStyle/>
          <a:p>
            <a:r>
              <a:rPr lang="en-US" cap="none">
                <a:latin typeface="Consolas" panose="020B0609020204030204" pitchFamily="49" charset="0"/>
                <a:cs typeface="Consolas" panose="020B0609020204030204" pitchFamily="49" charset="0"/>
              </a:rPr>
              <a:t>System.Security.</a:t>
            </a:r>
            <a:br>
              <a:rPr lang="en-US" cap="none">
                <a:latin typeface="Consolas" panose="020B0609020204030204" pitchFamily="49" charset="0"/>
                <a:cs typeface="Consolas" panose="020B0609020204030204" pitchFamily="49" charset="0"/>
              </a:rPr>
            </a:br>
            <a:r>
              <a:rPr lang="en-US" cap="none">
                <a:latin typeface="Consolas" panose="020B0609020204030204" pitchFamily="49" charset="0"/>
                <a:cs typeface="Consolas" panose="020B0609020204030204" pitchFamily="49" charset="0"/>
              </a:rPr>
              <a:t>Cryptography.RandomNumberGenerator</a:t>
            </a:r>
            <a:endParaRPr lang="en-US" dirty="0"/>
          </a:p>
        </p:txBody>
      </p:sp>
      <p:pic>
        <p:nvPicPr>
          <p:cNvPr id="5" name="Picture 4">
            <a:extLst>
              <a:ext uri="{FF2B5EF4-FFF2-40B4-BE49-F238E27FC236}">
                <a16:creationId xmlns:a16="http://schemas.microsoft.com/office/drawing/2014/main" id="{CAB0E4C7-BF95-FB40-BA6D-15381D04808D}"/>
              </a:ext>
            </a:extLst>
          </p:cNvPr>
          <p:cNvPicPr>
            <a:picLocks noChangeAspect="1"/>
          </p:cNvPicPr>
          <p:nvPr/>
        </p:nvPicPr>
        <p:blipFill>
          <a:blip r:embed="rId2"/>
          <a:stretch>
            <a:fillRect/>
          </a:stretch>
        </p:blipFill>
        <p:spPr>
          <a:xfrm>
            <a:off x="977900" y="2990850"/>
            <a:ext cx="10236200" cy="2362200"/>
          </a:xfrm>
          <a:prstGeom prst="rect">
            <a:avLst/>
          </a:prstGeom>
        </p:spPr>
      </p:pic>
    </p:spTree>
    <p:extLst>
      <p:ext uri="{BB962C8B-B14F-4D97-AF65-F5344CB8AC3E}">
        <p14:creationId xmlns:p14="http://schemas.microsoft.com/office/powerpoint/2010/main" val="193971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1FA5-2553-9144-A34D-1A673DE39E09}"/>
              </a:ext>
            </a:extLst>
          </p:cNvPr>
          <p:cNvSpPr>
            <a:spLocks noGrp="1"/>
          </p:cNvSpPr>
          <p:nvPr>
            <p:ph type="title"/>
          </p:nvPr>
        </p:nvSpPr>
        <p:spPr/>
        <p:txBody>
          <a:bodyPr/>
          <a:lstStyle/>
          <a:p>
            <a:r>
              <a:rPr lang="en-US" dirty="0"/>
              <a:t>Hashing</a:t>
            </a:r>
          </a:p>
        </p:txBody>
      </p:sp>
    </p:spTree>
    <p:extLst>
      <p:ext uri="{BB962C8B-B14F-4D97-AF65-F5344CB8AC3E}">
        <p14:creationId xmlns:p14="http://schemas.microsoft.com/office/powerpoint/2010/main" val="2261407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795</Words>
  <Application>Microsoft Macintosh PowerPoint</Application>
  <PresentationFormat>Widescreen</PresentationFormat>
  <Paragraphs>203</Paragraphs>
  <Slides>38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Consolas</vt:lpstr>
      <vt:lpstr>Tw Cen MT</vt:lpstr>
      <vt:lpstr>Circuit</vt:lpstr>
      <vt:lpstr>Intro to Cryptography</vt:lpstr>
      <vt:lpstr>Hello!</vt:lpstr>
      <vt:lpstr>PowerPoint Presentation</vt:lpstr>
      <vt:lpstr>Cryptography</vt:lpstr>
      <vt:lpstr>Goals of Cryptography</vt:lpstr>
      <vt:lpstr>randomness</vt:lpstr>
      <vt:lpstr>System.Random</vt:lpstr>
      <vt:lpstr>System.Security. Cryptography.RandomNumberGenerator</vt:lpstr>
      <vt:lpstr>Hashing</vt:lpstr>
      <vt:lpstr>Hashing</vt:lpstr>
      <vt:lpstr>One-Way Hashing Functions</vt:lpstr>
      <vt:lpstr>Password Hashing</vt:lpstr>
      <vt:lpstr>.NET Password Hashing</vt:lpstr>
      <vt:lpstr>.NET Password Hashing</vt:lpstr>
      <vt:lpstr>Encryption</vt:lpstr>
      <vt:lpstr>Encryption</vt:lpstr>
      <vt:lpstr>Decryption</vt:lpstr>
      <vt:lpstr>Symmetric Encryption</vt:lpstr>
      <vt:lpstr>Symmetric Encryption</vt:lpstr>
      <vt:lpstr>Block Encryption</vt:lpstr>
      <vt:lpstr>Block Encryption</vt:lpstr>
      <vt:lpstr>Block Encryption - ECB</vt:lpstr>
      <vt:lpstr>Block Encryption - CBC</vt:lpstr>
      <vt:lpstr>AES Encryption</vt:lpstr>
      <vt:lpstr>Asymmetric Encryption</vt:lpstr>
      <vt:lpstr>Asymmetric Encryption</vt:lpstr>
      <vt:lpstr>Asymmetric Encryption</vt:lpstr>
      <vt:lpstr>Hybrid Encryption</vt:lpstr>
      <vt:lpstr>Hybrid Encryption – Key Exchange</vt:lpstr>
      <vt:lpstr>Hybrid Encryption – Session Data</vt:lpstr>
      <vt:lpstr>Signing</vt:lpstr>
      <vt:lpstr>Signing</vt:lpstr>
      <vt:lpstr>Signing</vt:lpstr>
      <vt:lpstr>Signature Verification</vt:lpstr>
      <vt:lpstr>Goals of Cryptography</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Cryptography</dc:title>
  <dc:creator>Curtis Badke</dc:creator>
  <cp:lastModifiedBy>Curtis Badke</cp:lastModifiedBy>
  <cp:revision>1</cp:revision>
  <dcterms:created xsi:type="dcterms:W3CDTF">2019-02-26T23:00:50Z</dcterms:created>
  <dcterms:modified xsi:type="dcterms:W3CDTF">2019-02-26T23:07:27Z</dcterms:modified>
</cp:coreProperties>
</file>