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64" r:id="rId4"/>
    <p:sldId id="266" r:id="rId5"/>
    <p:sldId id="265" r:id="rId6"/>
    <p:sldId id="268" r:id="rId7"/>
    <p:sldId id="260" r:id="rId8"/>
    <p:sldId id="263" r:id="rId9"/>
    <p:sldId id="258" r:id="rId10"/>
    <p:sldId id="259" r:id="rId11"/>
    <p:sldId id="26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BAFE3-9237-4525-80C3-526134B9DE84}" v="5" dt="2023-10-24T19:46:56.710"/>
    <p1510:client id="{3EE03CA5-6286-4558-9EE0-BCBC52EB8849}" v="155" dt="2023-10-19T20:43:23.219"/>
    <p1510:client id="{A68620D3-A444-4A3C-8134-950F0A66F2E6}" v="58" dt="2023-10-19T20:16:26.867"/>
    <p1510:client id="{C83531A5-D50E-8E45-8FFF-B7C3EE833C4D}" v="69" dt="2023-10-19T20:26:32.087"/>
    <p1510:client id="{D7997A45-0778-4728-991D-B02366B2FC45}" v="14" dt="2023-10-23T23:26:50.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4/10/2024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7161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4/10/2024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55064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4/10/2024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1849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4/10/2024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1341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4/10/2024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94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4/10/2024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4917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4/10/2024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5689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4/10/2024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3185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4/10/2024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0398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4/10/2024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4999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4/10/2024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3446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4/10/2024</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327586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uburbancorrespondent.blogspot.com/2015/11/girl-power.html" TargetMode="External"/><Relationship Id="rId2" Type="http://schemas.openxmlformats.org/officeDocument/2006/relationships/image" Target="../media/image10.gif"/><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alleideen.com/wohnideen/07/farbkombinationen-fuer-wandfarben.html"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84225" y="746840"/>
            <a:ext cx="5402454" cy="2510445"/>
          </a:xfrm>
        </p:spPr>
        <p:txBody>
          <a:bodyPr>
            <a:normAutofit/>
          </a:bodyPr>
          <a:lstStyle/>
          <a:p>
            <a:r>
              <a:rPr lang="en-US" err="1">
                <a:cs typeface="Calibri Light"/>
              </a:rPr>
              <a:t>DigiPaint</a:t>
            </a:r>
            <a:endParaRPr lang="en-US" err="1"/>
          </a:p>
        </p:txBody>
      </p:sp>
      <p:sp>
        <p:nvSpPr>
          <p:cNvPr id="3" name="Subtitle 2"/>
          <p:cNvSpPr>
            <a:spLocks noGrp="1"/>
          </p:cNvSpPr>
          <p:nvPr>
            <p:ph type="subTitle" idx="1"/>
          </p:nvPr>
        </p:nvSpPr>
        <p:spPr>
          <a:xfrm>
            <a:off x="684225" y="3425899"/>
            <a:ext cx="5185297" cy="2309737"/>
          </a:xfrm>
        </p:spPr>
        <p:txBody>
          <a:bodyPr vert="horz" lIns="91440" tIns="45720" rIns="91440" bIns="45720" rtlCol="0" anchor="t">
            <a:normAutofit/>
          </a:bodyPr>
          <a:lstStyle/>
          <a:p>
            <a:r>
              <a:rPr lang="en-US" sz="2000">
                <a:cs typeface="Calibri"/>
              </a:rPr>
              <a:t>CSCI 3030</a:t>
            </a:r>
          </a:p>
          <a:p>
            <a:r>
              <a:rPr lang="en-US" sz="2000">
                <a:cs typeface="Calibri"/>
              </a:rPr>
              <a:t>Software Engineering 1</a:t>
            </a:r>
          </a:p>
          <a:p>
            <a:r>
              <a:rPr lang="en-US" sz="2000">
                <a:cs typeface="Calibri"/>
              </a:rPr>
              <a:t>Christian Grandy, </a:t>
            </a:r>
            <a:r>
              <a:rPr lang="en-US" sz="2000" err="1">
                <a:cs typeface="Calibri"/>
              </a:rPr>
              <a:t>Tylege</a:t>
            </a:r>
            <a:r>
              <a:rPr lang="en-US" sz="2000">
                <a:cs typeface="Calibri"/>
              </a:rPr>
              <a:t> Hall, George Iglehart, Tyler Braxton, Caleb Badour </a:t>
            </a:r>
          </a:p>
          <a:p>
            <a:r>
              <a:rPr lang="en-US" sz="2000">
                <a:cs typeface="Calibri"/>
              </a:rPr>
              <a:t>10/19/2023</a:t>
            </a:r>
          </a:p>
        </p:txBody>
      </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FD037AC0-A03C-DBFE-A77A-B79D03CDB34F}"/>
              </a:ext>
            </a:extLst>
          </p:cNvPr>
          <p:cNvPicPr>
            <a:picLocks noChangeAspect="1"/>
          </p:cNvPicPr>
          <p:nvPr/>
        </p:nvPicPr>
        <p:blipFill rotWithShape="1">
          <a:blip r:embed="rId2"/>
          <a:srcRect l="30672" r="8535" b="-3"/>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5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par>
                                <p:cTn id="21" presetID="10" presetClass="entr" presetSubtype="0" fill="hold" grpId="0" nodeType="withEffect">
                                  <p:stCondLst>
                                    <p:cond delay="1000"/>
                                  </p:stCondLst>
                                  <p:iterate>
                                    <p:tmPct val="10000"/>
                                  </p:iterate>
                                  <p:childTnLst>
                                    <p:set>
                                      <p:cBhvr>
                                        <p:cTn id="22" dur="1" fill="hold">
                                          <p:stCondLst>
                                            <p:cond delay="0"/>
                                          </p:stCondLst>
                                        </p:cTn>
                                        <p:tgtEl>
                                          <p:spTgt spid="2"/>
                                        </p:tgtEl>
                                        <p:attrNameLst>
                                          <p:attrName>style.visibility</p:attrName>
                                        </p:attrNameLst>
                                      </p:cBhvr>
                                      <p:to>
                                        <p:strVal val="visible"/>
                                      </p:to>
                                    </p:set>
                                    <p:animEffect transition="in" filter="fade">
                                      <p:cBhvr>
                                        <p:cTn id="2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6403-FAA6-02C0-356F-7FC22427A6E3}"/>
              </a:ext>
            </a:extLst>
          </p:cNvPr>
          <p:cNvSpPr>
            <a:spLocks noGrp="1"/>
          </p:cNvSpPr>
          <p:nvPr>
            <p:ph type="title"/>
          </p:nvPr>
        </p:nvSpPr>
        <p:spPr/>
        <p:txBody>
          <a:bodyPr/>
          <a:lstStyle/>
          <a:p>
            <a:r>
              <a:rPr lang="en-US"/>
              <a:t>Reinstating Requirements…</a:t>
            </a:r>
          </a:p>
        </p:txBody>
      </p:sp>
      <p:sp>
        <p:nvSpPr>
          <p:cNvPr id="3" name="Content Placeholder 2">
            <a:extLst>
              <a:ext uri="{FF2B5EF4-FFF2-40B4-BE49-F238E27FC236}">
                <a16:creationId xmlns:a16="http://schemas.microsoft.com/office/drawing/2014/main" id="{9DFAB45F-C1A1-6F44-7F9F-29D001A4A7D5}"/>
              </a:ext>
            </a:extLst>
          </p:cNvPr>
          <p:cNvSpPr>
            <a:spLocks noGrp="1"/>
          </p:cNvSpPr>
          <p:nvPr>
            <p:ph sz="half" idx="1"/>
          </p:nvPr>
        </p:nvSpPr>
        <p:spPr/>
        <p:txBody>
          <a:bodyPr vert="horz" lIns="91440" tIns="45720" rIns="91440" bIns="45720" rtlCol="0" anchor="t">
            <a:noAutofit/>
          </a:bodyPr>
          <a:lstStyle/>
          <a:p>
            <a:r>
              <a:rPr lang="en-CA" sz="1400">
                <a:latin typeface="Arial"/>
                <a:cs typeface="Arial"/>
              </a:rPr>
              <a:t>Page navigation</a:t>
            </a:r>
            <a:endParaRPr lang="en-US" sz="1400">
              <a:latin typeface="Arial"/>
              <a:cs typeface="Arial"/>
            </a:endParaRPr>
          </a:p>
          <a:p>
            <a:pPr>
              <a:buClr>
                <a:srgbClr val="A07BB6"/>
              </a:buClr>
            </a:pPr>
            <a:r>
              <a:rPr lang="en-CA" sz="1400">
                <a:latin typeface="Arial"/>
                <a:cs typeface="Arial"/>
              </a:rPr>
              <a:t>Be able to navigate between pages whether that’s account, payment, or shopping</a:t>
            </a:r>
            <a:endParaRPr lang="en-US" sz="1400">
              <a:latin typeface="Arial"/>
              <a:cs typeface="Arial"/>
            </a:endParaRPr>
          </a:p>
          <a:p>
            <a:pPr>
              <a:buClr>
                <a:srgbClr val="A07BB6"/>
              </a:buClr>
            </a:pPr>
            <a:r>
              <a:rPr lang="en-CA" sz="1400">
                <a:latin typeface="Arial"/>
                <a:cs typeface="Arial"/>
              </a:rPr>
              <a:t>Complimentary color display</a:t>
            </a:r>
            <a:endParaRPr lang="en-US" sz="1400">
              <a:latin typeface="Arial"/>
              <a:cs typeface="Arial"/>
            </a:endParaRPr>
          </a:p>
          <a:p>
            <a:pPr>
              <a:buClr>
                <a:srgbClr val="A07BB6"/>
              </a:buClr>
            </a:pPr>
            <a:r>
              <a:rPr lang="en-CA" sz="1400">
                <a:latin typeface="Arial"/>
                <a:cs typeface="Arial"/>
              </a:rPr>
              <a:t>When on a paint display, display complimentary paints</a:t>
            </a:r>
            <a:endParaRPr lang="en-US" sz="1400">
              <a:latin typeface="Arial"/>
              <a:cs typeface="Arial"/>
            </a:endParaRPr>
          </a:p>
          <a:p>
            <a:pPr>
              <a:buClr>
                <a:srgbClr val="A07BB6"/>
              </a:buClr>
            </a:pPr>
            <a:r>
              <a:rPr lang="en-CA" sz="1400">
                <a:latin typeface="Arial"/>
                <a:cs typeface="Arial"/>
              </a:rPr>
              <a:t>Add/remove from cart</a:t>
            </a:r>
            <a:endParaRPr lang="en-US" sz="1400">
              <a:latin typeface="Arial"/>
              <a:cs typeface="Arial"/>
            </a:endParaRPr>
          </a:p>
          <a:p>
            <a:pPr>
              <a:buClr>
                <a:srgbClr val="A07BB6"/>
              </a:buClr>
            </a:pPr>
            <a:r>
              <a:rPr lang="en-CA" sz="1400">
                <a:latin typeface="Arial"/>
                <a:cs typeface="Arial"/>
              </a:rPr>
              <a:t>Adding and removing from cart</a:t>
            </a:r>
            <a:endParaRPr lang="en-US" sz="1400">
              <a:latin typeface="Arial"/>
              <a:cs typeface="Arial"/>
            </a:endParaRPr>
          </a:p>
          <a:p>
            <a:pPr>
              <a:buClr>
                <a:srgbClr val="A07BB6"/>
              </a:buClr>
            </a:pPr>
            <a:r>
              <a:rPr lang="en-CA" sz="1400">
                <a:latin typeface="Arial"/>
                <a:cs typeface="Arial"/>
              </a:rPr>
              <a:t>Cart calculation</a:t>
            </a:r>
            <a:endParaRPr lang="en-US" sz="1400">
              <a:latin typeface="Arial"/>
              <a:cs typeface="Arial"/>
            </a:endParaRPr>
          </a:p>
          <a:p>
            <a:pPr>
              <a:buClr>
                <a:srgbClr val="A07BB6"/>
              </a:buClr>
            </a:pPr>
            <a:endParaRPr lang="en-US"/>
          </a:p>
        </p:txBody>
      </p:sp>
      <p:sp>
        <p:nvSpPr>
          <p:cNvPr id="6" name="Content Placeholder 5">
            <a:extLst>
              <a:ext uri="{FF2B5EF4-FFF2-40B4-BE49-F238E27FC236}">
                <a16:creationId xmlns:a16="http://schemas.microsoft.com/office/drawing/2014/main" id="{64FCDDB5-BB84-E3AE-82B2-27A53F74CDD5}"/>
              </a:ext>
            </a:extLst>
          </p:cNvPr>
          <p:cNvSpPr>
            <a:spLocks noGrp="1"/>
          </p:cNvSpPr>
          <p:nvPr>
            <p:ph sz="half" idx="2"/>
          </p:nvPr>
        </p:nvSpPr>
        <p:spPr/>
        <p:txBody>
          <a:bodyPr vert="horz" lIns="91440" tIns="45720" rIns="91440" bIns="45720" rtlCol="0" anchor="t">
            <a:normAutofit/>
          </a:bodyPr>
          <a:lstStyle/>
          <a:p>
            <a:r>
              <a:rPr lang="en-CA" sz="1400">
                <a:latin typeface="Arial"/>
                <a:cs typeface="Arial"/>
              </a:rPr>
              <a:t>Cart calculating total cost</a:t>
            </a:r>
            <a:endParaRPr lang="en-US" sz="1400">
              <a:latin typeface="Arial"/>
              <a:cs typeface="Arial"/>
            </a:endParaRPr>
          </a:p>
          <a:p>
            <a:pPr>
              <a:buClr>
                <a:srgbClr val="A07BB6"/>
              </a:buClr>
            </a:pPr>
            <a:r>
              <a:rPr lang="en-CA" sz="1400">
                <a:latin typeface="Arial"/>
                <a:cs typeface="Arial"/>
              </a:rPr>
              <a:t>Payment</a:t>
            </a:r>
            <a:endParaRPr lang="en-US" sz="1400">
              <a:latin typeface="Arial"/>
              <a:cs typeface="Arial"/>
            </a:endParaRPr>
          </a:p>
          <a:p>
            <a:pPr>
              <a:buClr>
                <a:srgbClr val="A07BB6"/>
              </a:buClr>
            </a:pPr>
            <a:r>
              <a:rPr lang="en-CA" sz="1400">
                <a:latin typeface="Arial"/>
                <a:cs typeface="Arial"/>
              </a:rPr>
              <a:t>Paying for cart</a:t>
            </a:r>
            <a:endParaRPr lang="en-US" sz="1400">
              <a:latin typeface="Arial"/>
              <a:cs typeface="Arial"/>
            </a:endParaRPr>
          </a:p>
          <a:p>
            <a:pPr>
              <a:buClr>
                <a:srgbClr val="A07BB6"/>
              </a:buClr>
            </a:pPr>
            <a:r>
              <a:rPr lang="en-CA" sz="1400">
                <a:latin typeface="Arial"/>
                <a:cs typeface="Arial"/>
              </a:rPr>
              <a:t>Saved paints/account management</a:t>
            </a:r>
            <a:endParaRPr lang="en-US" sz="1400">
              <a:latin typeface="Arial"/>
              <a:cs typeface="Arial"/>
            </a:endParaRPr>
          </a:p>
          <a:p>
            <a:pPr>
              <a:buClr>
                <a:srgbClr val="A07BB6"/>
              </a:buClr>
            </a:pPr>
            <a:r>
              <a:rPr lang="en-CA" sz="1400">
                <a:latin typeface="Arial"/>
                <a:cs typeface="Arial"/>
              </a:rPr>
              <a:t>Navigating through account, whether that is saved paint or previously bought paint, user information.</a:t>
            </a:r>
            <a:endParaRPr lang="en-US" sz="1400">
              <a:latin typeface="Arial"/>
              <a:cs typeface="Arial"/>
            </a:endParaRPr>
          </a:p>
          <a:p>
            <a:pPr>
              <a:buClr>
                <a:srgbClr val="A07BB6"/>
              </a:buClr>
            </a:pPr>
            <a:r>
              <a:rPr lang="en-CA" sz="1400">
                <a:latin typeface="Arial"/>
                <a:cs typeface="Arial"/>
              </a:rPr>
              <a:t>Admin operations</a:t>
            </a:r>
            <a:endParaRPr lang="en-US" sz="1400">
              <a:latin typeface="Arial"/>
              <a:cs typeface="Arial"/>
            </a:endParaRPr>
          </a:p>
          <a:p>
            <a:pPr>
              <a:buClr>
                <a:srgbClr val="A07BB6"/>
              </a:buClr>
            </a:pPr>
            <a:r>
              <a:rPr lang="en-CA" sz="1400">
                <a:latin typeface="Arial"/>
                <a:cs typeface="Arial"/>
              </a:rPr>
              <a:t>Things that allow the admin to upkeep the program</a:t>
            </a:r>
            <a:endParaRPr lang="en-US" sz="1400">
              <a:latin typeface="Arial"/>
              <a:cs typeface="Arial"/>
            </a:endParaRPr>
          </a:p>
          <a:p>
            <a:pPr>
              <a:buClr>
                <a:srgbClr val="A07BB6"/>
              </a:buClr>
            </a:pPr>
            <a:endParaRPr lang="en-US"/>
          </a:p>
        </p:txBody>
      </p:sp>
    </p:spTree>
    <p:extLst>
      <p:ext uri="{BB962C8B-B14F-4D97-AF65-F5344CB8AC3E}">
        <p14:creationId xmlns:p14="http://schemas.microsoft.com/office/powerpoint/2010/main" val="286318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2" name="Freeform: Shape 11">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62D1759-6CFB-6B2B-82DA-39B5BA4A0010}"/>
              </a:ext>
            </a:extLst>
          </p:cNvPr>
          <p:cNvSpPr>
            <a:spLocks noGrp="1"/>
          </p:cNvSpPr>
          <p:nvPr>
            <p:ph type="title"/>
          </p:nvPr>
        </p:nvSpPr>
        <p:spPr>
          <a:xfrm>
            <a:off x="691079" y="725951"/>
            <a:ext cx="5408027" cy="1442463"/>
          </a:xfrm>
        </p:spPr>
        <p:txBody>
          <a:bodyPr>
            <a:normAutofit/>
          </a:bodyPr>
          <a:lstStyle/>
          <a:p>
            <a:r>
              <a:rPr lang="en-US"/>
              <a:t>Non-functional Requirements</a:t>
            </a:r>
          </a:p>
        </p:txBody>
      </p:sp>
      <p:sp>
        <p:nvSpPr>
          <p:cNvPr id="3" name="Content Placeholder 2">
            <a:extLst>
              <a:ext uri="{FF2B5EF4-FFF2-40B4-BE49-F238E27FC236}">
                <a16:creationId xmlns:a16="http://schemas.microsoft.com/office/drawing/2014/main" id="{0E7C50EB-FFE5-2058-AE86-3690D26CB8F7}"/>
              </a:ext>
            </a:extLst>
          </p:cNvPr>
          <p:cNvSpPr>
            <a:spLocks noGrp="1"/>
          </p:cNvSpPr>
          <p:nvPr>
            <p:ph idx="1"/>
          </p:nvPr>
        </p:nvSpPr>
        <p:spPr>
          <a:xfrm>
            <a:off x="691079" y="2340131"/>
            <a:ext cx="5085991" cy="4266370"/>
          </a:xfrm>
        </p:spPr>
        <p:txBody>
          <a:bodyPr vert="horz" lIns="91440" tIns="45720" rIns="91440" bIns="45720" rtlCol="0" anchor="t">
            <a:normAutofit/>
          </a:bodyPr>
          <a:lstStyle/>
          <a:p>
            <a:pPr marL="228600" lvl="1" indent="0">
              <a:lnSpc>
                <a:spcPct val="100000"/>
              </a:lnSpc>
              <a:buNone/>
            </a:pPr>
            <a:r>
              <a:rPr lang="en-CA" sz="1200" b="1">
                <a:latin typeface="Arial"/>
                <a:cs typeface="Arial"/>
              </a:rPr>
              <a:t>Performance Requirements</a:t>
            </a:r>
            <a:endParaRPr lang="en-US" sz="1200" i="1">
              <a:latin typeface="Arial"/>
              <a:cs typeface="Arial"/>
            </a:endParaRPr>
          </a:p>
          <a:p>
            <a:pPr marL="228600">
              <a:lnSpc>
                <a:spcPct val="100000"/>
              </a:lnSpc>
              <a:buClr>
                <a:srgbClr val="A07BB6"/>
              </a:buClr>
              <a:buFont typeface="Wingdings"/>
              <a:buChar char="§"/>
            </a:pPr>
            <a:r>
              <a:rPr lang="en-CA" sz="1200">
                <a:latin typeface="Arial"/>
                <a:cs typeface="Arial"/>
              </a:rPr>
              <a:t>The login will not take more than 10 seconds</a:t>
            </a:r>
          </a:p>
          <a:p>
            <a:pPr marL="228600">
              <a:lnSpc>
                <a:spcPct val="100000"/>
              </a:lnSpc>
              <a:buClr>
                <a:srgbClr val="A07BB6"/>
              </a:buClr>
              <a:buFont typeface="Wingdings"/>
              <a:buChar char="§"/>
            </a:pPr>
            <a:r>
              <a:rPr lang="en-CA" sz="1200">
                <a:latin typeface="Arial"/>
                <a:cs typeface="Arial"/>
              </a:rPr>
              <a:t>The pages will not take more than 5 seconds to load</a:t>
            </a:r>
          </a:p>
          <a:p>
            <a:pPr marL="228600">
              <a:lnSpc>
                <a:spcPct val="100000"/>
              </a:lnSpc>
              <a:buClr>
                <a:srgbClr val="A07BB6"/>
              </a:buClr>
              <a:buFont typeface="Wingdings"/>
              <a:buChar char="§"/>
            </a:pPr>
            <a:r>
              <a:rPr lang="en-CA" sz="1200">
                <a:latin typeface="Arial"/>
                <a:cs typeface="Arial"/>
              </a:rPr>
              <a:t>Payment processing will not take more than 10 seconds</a:t>
            </a:r>
          </a:p>
          <a:p>
            <a:pPr marL="228600">
              <a:lnSpc>
                <a:spcPct val="100000"/>
              </a:lnSpc>
              <a:buClr>
                <a:srgbClr val="A07BB6"/>
              </a:buClr>
              <a:buFont typeface="Wingdings"/>
              <a:buChar char="§"/>
            </a:pPr>
            <a:r>
              <a:rPr lang="en-CA" sz="1200">
                <a:latin typeface="Arial"/>
                <a:cs typeface="Arial"/>
              </a:rPr>
              <a:t>The complementary colors selector will not take more then 10 seconds</a:t>
            </a:r>
          </a:p>
          <a:p>
            <a:pPr marL="228600">
              <a:lnSpc>
                <a:spcPct val="100000"/>
              </a:lnSpc>
              <a:buClr>
                <a:srgbClr val="A07BB6"/>
              </a:buClr>
              <a:buFont typeface="Wingdings"/>
              <a:buChar char="§"/>
            </a:pPr>
            <a:r>
              <a:rPr lang="en-CA" sz="1200">
                <a:latin typeface="Arial"/>
                <a:cs typeface="Arial"/>
              </a:rPr>
              <a:t>The search function will not take more than 10 seconds to load</a:t>
            </a:r>
          </a:p>
          <a:p>
            <a:pPr marL="228600" lvl="1" indent="0">
              <a:lnSpc>
                <a:spcPct val="100000"/>
              </a:lnSpc>
              <a:buNone/>
            </a:pPr>
            <a:r>
              <a:rPr lang="en-CA" sz="1200" b="1">
                <a:latin typeface="Arial"/>
                <a:cs typeface="Arial"/>
              </a:rPr>
              <a:t>Safety and Security Requirements</a:t>
            </a:r>
            <a:endParaRPr lang="en-US" sz="1200" b="1">
              <a:latin typeface="Arial"/>
              <a:cs typeface="Arial"/>
            </a:endParaRPr>
          </a:p>
          <a:p>
            <a:pPr lvl="1">
              <a:lnSpc>
                <a:spcPct val="100000"/>
              </a:lnSpc>
              <a:buFont typeface="Arial" panose="05000000000000000000" pitchFamily="2" charset="2"/>
              <a:buChar char="•"/>
            </a:pPr>
            <a:r>
              <a:rPr lang="en-CA" sz="1200">
                <a:latin typeface="Arial"/>
                <a:cs typeface="Arial"/>
              </a:rPr>
              <a:t>Secure Socket Layer (SSL) is a widely used protocol to help meet security requirements of Authentication, encryption, and integrity. Secure Electronic Transaction (SET) is another requirement to protect the customer's information. These are the major requirements to ensure the integrity and authenticity of </a:t>
            </a:r>
            <a:r>
              <a:rPr lang="en-CA" sz="1200" err="1">
                <a:latin typeface="Arial"/>
                <a:cs typeface="Arial"/>
              </a:rPr>
              <a:t>Digipaint</a:t>
            </a:r>
            <a:r>
              <a:rPr lang="en-CA" sz="1200">
                <a:latin typeface="Arial"/>
                <a:cs typeface="Arial"/>
              </a:rPr>
              <a:t>.</a:t>
            </a:r>
          </a:p>
          <a:p>
            <a:pPr marL="228600" lvl="1" indent="0">
              <a:lnSpc>
                <a:spcPct val="100000"/>
              </a:lnSpc>
              <a:buNone/>
            </a:pPr>
            <a:r>
              <a:rPr lang="en-CA" sz="1200" b="1">
                <a:latin typeface="Arial"/>
                <a:cs typeface="Arial"/>
              </a:rPr>
              <a:t>Software Quality Attributes</a:t>
            </a:r>
          </a:p>
          <a:p>
            <a:pPr marL="514350" lvl="1" indent="-285750">
              <a:lnSpc>
                <a:spcPct val="100000"/>
              </a:lnSpc>
              <a:buFont typeface="Arial" panose="05000000000000000000" pitchFamily="2" charset="2"/>
              <a:buChar char="•"/>
            </a:pPr>
            <a:r>
              <a:rPr lang="en-CA" sz="1200">
                <a:latin typeface="Arial"/>
                <a:cs typeface="Arial"/>
              </a:rPr>
              <a:t>Reliability, Usability</a:t>
            </a:r>
          </a:p>
          <a:p>
            <a:pPr marL="514350" lvl="1" indent="-285750">
              <a:lnSpc>
                <a:spcPct val="100000"/>
              </a:lnSpc>
              <a:buClr>
                <a:srgbClr val="A07BB6"/>
              </a:buClr>
              <a:buFont typeface="Arial" panose="05000000000000000000" pitchFamily="2" charset="2"/>
              <a:buChar char="•"/>
            </a:pPr>
            <a:r>
              <a:rPr lang="en-CA" sz="1200">
                <a:latin typeface="Arial"/>
                <a:cs typeface="Arial"/>
              </a:rPr>
              <a:t>Maintainability, Fast Load Times</a:t>
            </a:r>
          </a:p>
          <a:p>
            <a:pPr marL="514350" lvl="1" indent="-285750">
              <a:lnSpc>
                <a:spcPct val="100000"/>
              </a:lnSpc>
              <a:buClr>
                <a:srgbClr val="A07BB6"/>
              </a:buClr>
              <a:buFont typeface="Arial" panose="05000000000000000000" pitchFamily="2" charset="2"/>
              <a:buChar char="•"/>
            </a:pPr>
            <a:r>
              <a:rPr lang="en-CA" sz="1200">
                <a:latin typeface="Arial"/>
                <a:cs typeface="Arial"/>
              </a:rPr>
              <a:t>Efficient Shopping Cart, Secure Payment Network</a:t>
            </a:r>
          </a:p>
          <a:p>
            <a:pPr marL="742950" lvl="2" indent="-285750">
              <a:lnSpc>
                <a:spcPct val="100000"/>
              </a:lnSpc>
              <a:buClr>
                <a:srgbClr val="362441">
                  <a:lumMod val="50000"/>
                  <a:lumOff val="50000"/>
                </a:srgbClr>
              </a:buClr>
              <a:buFont typeface="Calibri" panose="05000000000000000000" pitchFamily="2" charset="2"/>
              <a:buChar char="-"/>
            </a:pPr>
            <a:endParaRPr lang="en-CA" sz="1000" b="1">
              <a:latin typeface="Arial"/>
              <a:cs typeface="Arial"/>
            </a:endParaRPr>
          </a:p>
          <a:p>
            <a:pPr>
              <a:lnSpc>
                <a:spcPct val="100000"/>
              </a:lnSpc>
              <a:buClr>
                <a:srgbClr val="A07BB6"/>
              </a:buClr>
            </a:pPr>
            <a:endParaRPr lang="en-US" sz="1000">
              <a:latin typeface="Grandview"/>
              <a:cs typeface="Arial"/>
            </a:endParaRPr>
          </a:p>
        </p:txBody>
      </p:sp>
      <p:pic>
        <p:nvPicPr>
          <p:cNvPr id="4" name="Picture 3" descr="A paint roller and bucket&#10;&#10;Description automatically generated">
            <a:extLst>
              <a:ext uri="{FF2B5EF4-FFF2-40B4-BE49-F238E27FC236}">
                <a16:creationId xmlns:a16="http://schemas.microsoft.com/office/drawing/2014/main" id="{523336FD-6442-A91B-37AF-4260DEE99B6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87094" y="1114637"/>
            <a:ext cx="4401655" cy="4635212"/>
          </a:xfrm>
          <a:prstGeom prst="rect">
            <a:avLst/>
          </a:prstGeom>
        </p:spPr>
      </p:pic>
      <p:sp>
        <p:nvSpPr>
          <p:cNvPr id="5" name="TextBox 4">
            <a:extLst>
              <a:ext uri="{FF2B5EF4-FFF2-40B4-BE49-F238E27FC236}">
                <a16:creationId xmlns:a16="http://schemas.microsoft.com/office/drawing/2014/main" id="{DDA7E29E-7842-661C-F927-6F627E01927A}"/>
              </a:ext>
            </a:extLst>
          </p:cNvPr>
          <p:cNvSpPr txBox="1"/>
          <p:nvPr/>
        </p:nvSpPr>
        <p:spPr>
          <a:xfrm>
            <a:off x="8747294" y="5549794"/>
            <a:ext cx="274145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20324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 name="Group 14">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B261AAF-22E2-7924-6110-FE5DB60192AC}"/>
              </a:ext>
            </a:extLst>
          </p:cNvPr>
          <p:cNvSpPr>
            <a:spLocks noGrp="1"/>
          </p:cNvSpPr>
          <p:nvPr>
            <p:ph type="title"/>
          </p:nvPr>
        </p:nvSpPr>
        <p:spPr>
          <a:xfrm>
            <a:off x="691079" y="725951"/>
            <a:ext cx="4927425" cy="1938525"/>
          </a:xfrm>
        </p:spPr>
        <p:txBody>
          <a:bodyPr>
            <a:normAutofit/>
          </a:bodyPr>
          <a:lstStyle/>
          <a:p>
            <a:r>
              <a:rPr lang="en-US"/>
              <a:t>Summary</a:t>
            </a:r>
          </a:p>
        </p:txBody>
      </p:sp>
      <p:sp>
        <p:nvSpPr>
          <p:cNvPr id="48" name="Right Triangle 47">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2E0EA6D8-4447-6C75-0EE6-75A9A79D65F6}"/>
              </a:ext>
            </a:extLst>
          </p:cNvPr>
          <p:cNvSpPr>
            <a:spLocks noGrp="1"/>
          </p:cNvSpPr>
          <p:nvPr>
            <p:ph idx="1"/>
          </p:nvPr>
        </p:nvSpPr>
        <p:spPr>
          <a:xfrm>
            <a:off x="691079" y="2886116"/>
            <a:ext cx="4927425" cy="3245931"/>
          </a:xfrm>
        </p:spPr>
        <p:txBody>
          <a:bodyPr vert="horz" lIns="91440" tIns="45720" rIns="91440" bIns="45720" rtlCol="0" anchor="t">
            <a:normAutofit/>
          </a:bodyPr>
          <a:lstStyle/>
          <a:p>
            <a:r>
              <a:rPr lang="en-US" sz="1400">
                <a:latin typeface="Arial"/>
                <a:ea typeface="+mn-lt"/>
                <a:cs typeface="+mn-lt"/>
              </a:rPr>
              <a:t>Our overall goal at </a:t>
            </a:r>
            <a:r>
              <a:rPr lang="en-US" sz="1400" err="1">
                <a:latin typeface="Arial"/>
                <a:ea typeface="+mn-lt"/>
                <a:cs typeface="+mn-lt"/>
              </a:rPr>
              <a:t>Digipaint</a:t>
            </a:r>
            <a:r>
              <a:rPr lang="en-US" sz="1400">
                <a:latin typeface="Arial"/>
                <a:ea typeface="+mn-lt"/>
                <a:cs typeface="+mn-lt"/>
              </a:rPr>
              <a:t> is to create a way for our customers to browse various paints through a search system and a catalog. As well as to safely checkout, where their information will be stored in a database.</a:t>
            </a:r>
            <a:endParaRPr lang="en-US" sz="1400">
              <a:latin typeface="Arial"/>
            </a:endParaRPr>
          </a:p>
        </p:txBody>
      </p:sp>
      <p:pic>
        <p:nvPicPr>
          <p:cNvPr id="7" name="Picture 6" descr="A purple bedroom with a bed and a desk&#10;&#10;Description automatically generated">
            <a:extLst>
              <a:ext uri="{FF2B5EF4-FFF2-40B4-BE49-F238E27FC236}">
                <a16:creationId xmlns:a16="http://schemas.microsoft.com/office/drawing/2014/main" id="{304A63E2-6E7F-7EC8-9E96-ED5AAA54432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8228" r="11165"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8" name="TextBox 7">
            <a:extLst>
              <a:ext uri="{FF2B5EF4-FFF2-40B4-BE49-F238E27FC236}">
                <a16:creationId xmlns:a16="http://schemas.microsoft.com/office/drawing/2014/main" id="{12407F7A-99BB-B8E1-CC18-F038DF16939E}"/>
              </a:ext>
            </a:extLst>
          </p:cNvPr>
          <p:cNvSpPr txBox="1"/>
          <p:nvPr/>
        </p:nvSpPr>
        <p:spPr>
          <a:xfrm>
            <a:off x="9614051" y="6657945"/>
            <a:ext cx="257794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182508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117B0BF7-CBF3-4C3A-B491-0CEF7B7C1E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CC62B9-8663-4AAA-B308-D59E7BA6C2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735CB1-3767-4543-9FAD-7D29205AA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85527B-3A8E-4957-BB55-11C9D5A2E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58645E-8D47-41C2-AAF3-0A7145CA8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49B635-34C7-44B0-8C6B-026DB13CA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C4EBCD-EF69-4D48-BF76-0174A7DD68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987890-93D8-4346-82E3-4BCF79C3B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76E2B9-6C64-4D5E-AD3D-F09B7C5C0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39AF5E-E042-49C3-AEEB-26B8A8C09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4B5720-7440-4FDD-A59E-9DB481DD02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9CE973-9538-4A6A-BEE9-2CF57FAAF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8249FF-47CA-413B-B7FF-3625ED689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FA1BCD-BCDF-4660-B13F-D56738ECA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F8AA71-C4BF-49D7-BACD-77E0D4108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5743ED-6EFC-4171-8932-ED6684DA0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D314F2-DADC-4CA8-8EBE-915905D5DE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5AD0810-7DED-42F8-8E2F-570139482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46AEEC-70D3-456F-A382-06681A3E3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AC479B-453E-4732-B766-86D22A9B7B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8412C85-92F8-4A88-8CCD-8DD8C2EC0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2C27B-DE58-483C-9B96-E26EC5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745267-D3D4-466C-B6E5-C8B15EBBC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A41354-C38F-4997-8F58-3941ABFF7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F28BB44-E92E-46F3-BD19-3D5F56D20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3AB9C7-C7E2-445F-B84E-524D985D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94FD37-AF97-4F67-AB8D-3D3D525F44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CD4821-4762-4AB4-A7C7-4266D53261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6460F8-AA15-44DC-ADCD-18192FD8B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58FFCFC-B46D-4504-8AEC-B1FA54D0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C3C469-2622-4E7A-A713-11524D64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122B54B-F4AF-4F82-986D-9920E146D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9F35483-E5C2-D3E9-EC2B-70D193A57F1D}"/>
              </a:ext>
            </a:extLst>
          </p:cNvPr>
          <p:cNvSpPr>
            <a:spLocks noGrp="1"/>
          </p:cNvSpPr>
          <p:nvPr>
            <p:ph type="title"/>
          </p:nvPr>
        </p:nvSpPr>
        <p:spPr>
          <a:xfrm>
            <a:off x="691079" y="3442637"/>
            <a:ext cx="4418418" cy="3000549"/>
          </a:xfrm>
        </p:spPr>
        <p:txBody>
          <a:bodyPr anchor="ctr">
            <a:normAutofit/>
          </a:bodyPr>
          <a:lstStyle/>
          <a:p>
            <a:r>
              <a:rPr lang="en-US"/>
              <a:t>Introduction</a:t>
            </a:r>
          </a:p>
        </p:txBody>
      </p:sp>
      <p:pic>
        <p:nvPicPr>
          <p:cNvPr id="5" name="Picture 4">
            <a:extLst>
              <a:ext uri="{FF2B5EF4-FFF2-40B4-BE49-F238E27FC236}">
                <a16:creationId xmlns:a16="http://schemas.microsoft.com/office/drawing/2014/main" id="{70F9D91E-3F30-F159-CCBF-61000B4C27C5}"/>
              </a:ext>
            </a:extLst>
          </p:cNvPr>
          <p:cNvPicPr>
            <a:picLocks noChangeAspect="1"/>
          </p:cNvPicPr>
          <p:nvPr/>
        </p:nvPicPr>
        <p:blipFill rotWithShape="1">
          <a:blip r:embed="rId2"/>
          <a:srcRect t="44001" r="6" b="15251"/>
          <a:stretch/>
        </p:blipFill>
        <p:spPr>
          <a:xfrm>
            <a:off x="1" y="10"/>
            <a:ext cx="12188951" cy="3305751"/>
          </a:xfrm>
          <a:custGeom>
            <a:avLst/>
            <a:gdLst/>
            <a:ahLst/>
            <a:cxnLst/>
            <a:rect l="l" t="t" r="r" b="b"/>
            <a:pathLst>
              <a:path w="12188951" h="3305761">
                <a:moveTo>
                  <a:pt x="0" y="0"/>
                </a:moveTo>
                <a:lnTo>
                  <a:pt x="12188951" y="0"/>
                </a:lnTo>
                <a:lnTo>
                  <a:pt x="12188951" y="2596851"/>
                </a:lnTo>
                <a:lnTo>
                  <a:pt x="11635078" y="2600184"/>
                </a:lnTo>
                <a:cubicBezTo>
                  <a:pt x="6088525" y="2668118"/>
                  <a:pt x="5904024" y="3745011"/>
                  <a:pt x="0" y="3101609"/>
                </a:cubicBezTo>
                <a:close/>
              </a:path>
            </a:pathLst>
          </a:custGeom>
        </p:spPr>
      </p:pic>
      <p:sp>
        <p:nvSpPr>
          <p:cNvPr id="44" name="Right Triangle 43">
            <a:extLst>
              <a:ext uri="{FF2B5EF4-FFF2-40B4-BE49-F238E27FC236}">
                <a16:creationId xmlns:a16="http://schemas.microsoft.com/office/drawing/2014/main" id="{E6EB8E89-B39B-4271-9D20-17C3D1CB8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477731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9853E414-5B0A-8FFC-3E0D-0C83AB38966D}"/>
              </a:ext>
            </a:extLst>
          </p:cNvPr>
          <p:cNvSpPr>
            <a:spLocks noGrp="1"/>
          </p:cNvSpPr>
          <p:nvPr>
            <p:ph idx="1"/>
          </p:nvPr>
        </p:nvSpPr>
        <p:spPr>
          <a:xfrm>
            <a:off x="5594340" y="3442638"/>
            <a:ext cx="5924531" cy="3000547"/>
          </a:xfrm>
        </p:spPr>
        <p:txBody>
          <a:bodyPr vert="horz" lIns="91440" tIns="45720" rIns="91440" bIns="45720" rtlCol="0" anchor="ctr">
            <a:normAutofit/>
          </a:bodyPr>
          <a:lstStyle/>
          <a:p>
            <a:pPr>
              <a:lnSpc>
                <a:spcPct val="100000"/>
              </a:lnSpc>
            </a:pPr>
            <a:r>
              <a:rPr lang="en-CA" sz="1900">
                <a:latin typeface="Arial"/>
                <a:cs typeface="Arial"/>
              </a:rPr>
              <a:t>This is a digital paint selling website named </a:t>
            </a:r>
            <a:r>
              <a:rPr lang="en-CA" sz="1900" err="1">
                <a:latin typeface="Arial"/>
                <a:cs typeface="Arial"/>
              </a:rPr>
              <a:t>DigiPaint</a:t>
            </a:r>
            <a:r>
              <a:rPr lang="en-CA" sz="1900">
                <a:latin typeface="Arial"/>
                <a:cs typeface="Arial"/>
              </a:rPr>
              <a:t>. The website will present customers with paint options that the store provides and allow them to sort, search and find complementary colors of provided paints. The website will also handle order processing, payment, and order history, as well as admin access for handling stock. Lastly it will allow accounts to be made by customers for saving paints and viewing order history. The paint stock will be handled by a database.</a:t>
            </a:r>
            <a:endParaRPr lang="en-US" sz="1900" i="1">
              <a:latin typeface="Arial"/>
              <a:cs typeface="Arial"/>
            </a:endParaRPr>
          </a:p>
          <a:p>
            <a:pPr>
              <a:lnSpc>
                <a:spcPct val="100000"/>
              </a:lnSpc>
              <a:buClr>
                <a:srgbClr val="A07BB6"/>
              </a:buClr>
            </a:pPr>
            <a:endParaRPr lang="en-US" sz="1900"/>
          </a:p>
        </p:txBody>
      </p:sp>
    </p:spTree>
    <p:extLst>
      <p:ext uri="{BB962C8B-B14F-4D97-AF65-F5344CB8AC3E}">
        <p14:creationId xmlns:p14="http://schemas.microsoft.com/office/powerpoint/2010/main" val="224564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61E3CF3-AE93-813E-6740-6A3DB9DC48E8}"/>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r>
              <a:rPr lang="en-US" sz="5400"/>
              <a:t>System Level Diagram</a:t>
            </a:r>
          </a:p>
        </p:txBody>
      </p:sp>
      <p:pic>
        <p:nvPicPr>
          <p:cNvPr id="4" name="Content Placeholder 3" descr="A diagram of a paint system&#10;&#10;Description automatically generated">
            <a:extLst>
              <a:ext uri="{FF2B5EF4-FFF2-40B4-BE49-F238E27FC236}">
                <a16:creationId xmlns:a16="http://schemas.microsoft.com/office/drawing/2014/main" id="{58C93F02-3582-DBAB-CDAF-8F27EBF5B95A}"/>
              </a:ext>
            </a:extLst>
          </p:cNvPr>
          <p:cNvPicPr>
            <a:picLocks noGrp="1" noChangeAspect="1"/>
          </p:cNvPicPr>
          <p:nvPr>
            <p:ph idx="1"/>
          </p:nvPr>
        </p:nvPicPr>
        <p:blipFill>
          <a:blip r:embed="rId2"/>
          <a:stretch>
            <a:fillRect/>
          </a:stretch>
        </p:blipFill>
        <p:spPr>
          <a:xfrm>
            <a:off x="1472596" y="2740791"/>
            <a:ext cx="9671865" cy="3401064"/>
          </a:xfrm>
          <a:prstGeom prst="rect">
            <a:avLst/>
          </a:prstGeom>
        </p:spPr>
      </p:pic>
    </p:spTree>
    <p:extLst>
      <p:ext uri="{BB962C8B-B14F-4D97-AF65-F5344CB8AC3E}">
        <p14:creationId xmlns:p14="http://schemas.microsoft.com/office/powerpoint/2010/main" val="134247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E5B7-D740-2777-9A3B-6AB421DEF5C2}"/>
              </a:ext>
            </a:extLst>
          </p:cNvPr>
          <p:cNvSpPr>
            <a:spLocks noGrp="1"/>
          </p:cNvSpPr>
          <p:nvPr>
            <p:ph type="title"/>
          </p:nvPr>
        </p:nvSpPr>
        <p:spPr>
          <a:xfrm>
            <a:off x="691079" y="165234"/>
            <a:ext cx="10325000" cy="1442463"/>
          </a:xfrm>
        </p:spPr>
        <p:txBody>
          <a:bodyPr/>
          <a:lstStyle/>
          <a:p>
            <a:pPr algn="ctr"/>
            <a:r>
              <a:rPr lang="en-US"/>
              <a:t>Component Diagram</a:t>
            </a:r>
          </a:p>
        </p:txBody>
      </p:sp>
      <p:pic>
        <p:nvPicPr>
          <p:cNvPr id="6" name="Content Placeholder 5" descr="A diagram of a product&#10;&#10;Description automatically generated">
            <a:extLst>
              <a:ext uri="{FF2B5EF4-FFF2-40B4-BE49-F238E27FC236}">
                <a16:creationId xmlns:a16="http://schemas.microsoft.com/office/drawing/2014/main" id="{B8DB453A-A242-F060-AC7B-8A8C8FCB9E83}"/>
              </a:ext>
            </a:extLst>
          </p:cNvPr>
          <p:cNvPicPr>
            <a:picLocks noGrp="1" noChangeAspect="1"/>
          </p:cNvPicPr>
          <p:nvPr>
            <p:ph idx="1"/>
          </p:nvPr>
        </p:nvPicPr>
        <p:blipFill>
          <a:blip r:embed="rId2"/>
          <a:stretch>
            <a:fillRect/>
          </a:stretch>
        </p:blipFill>
        <p:spPr>
          <a:xfrm>
            <a:off x="1243259" y="1849289"/>
            <a:ext cx="9206264" cy="4474234"/>
          </a:xfrm>
        </p:spPr>
      </p:pic>
    </p:spTree>
    <p:extLst>
      <p:ext uri="{BB962C8B-B14F-4D97-AF65-F5344CB8AC3E}">
        <p14:creationId xmlns:p14="http://schemas.microsoft.com/office/powerpoint/2010/main" val="321911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7" name="Right Triangle 116">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9" name="Rectangle 11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1" name="Group 120">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54" name="Right Triangle 153">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F0274C4-438B-FBE8-8DA2-EEF0F4F2AF0B}"/>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r>
              <a:rPr lang="en-US" sz="5400"/>
              <a:t>Use Case Diagram</a:t>
            </a:r>
          </a:p>
        </p:txBody>
      </p:sp>
      <p:pic>
        <p:nvPicPr>
          <p:cNvPr id="43" name="Content Placeholder 42" descr="A screenshot of a computer&#10;&#10;Description automatically generated">
            <a:extLst>
              <a:ext uri="{FF2B5EF4-FFF2-40B4-BE49-F238E27FC236}">
                <a16:creationId xmlns:a16="http://schemas.microsoft.com/office/drawing/2014/main" id="{A4E67FCC-1A0E-D2E1-6138-47C8B58FBF3A}"/>
              </a:ext>
            </a:extLst>
          </p:cNvPr>
          <p:cNvPicPr>
            <a:picLocks noGrp="1" noChangeAspect="1"/>
          </p:cNvPicPr>
          <p:nvPr>
            <p:ph idx="1"/>
          </p:nvPr>
        </p:nvPicPr>
        <p:blipFill>
          <a:blip r:embed="rId2"/>
          <a:stretch>
            <a:fillRect/>
          </a:stretch>
        </p:blipFill>
        <p:spPr>
          <a:xfrm>
            <a:off x="1609386" y="1993169"/>
            <a:ext cx="8176208" cy="4249328"/>
          </a:xfrm>
          <a:prstGeom prst="rect">
            <a:avLst/>
          </a:prstGeom>
        </p:spPr>
      </p:pic>
    </p:spTree>
    <p:extLst>
      <p:ext uri="{BB962C8B-B14F-4D97-AF65-F5344CB8AC3E}">
        <p14:creationId xmlns:p14="http://schemas.microsoft.com/office/powerpoint/2010/main" val="122424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82D25B7-939C-3B2A-6EE2-F5EC282449E6}"/>
              </a:ext>
            </a:extLst>
          </p:cNvPr>
          <p:cNvSpPr>
            <a:spLocks noGrp="1"/>
          </p:cNvSpPr>
          <p:nvPr>
            <p:ph type="title"/>
          </p:nvPr>
        </p:nvSpPr>
        <p:spPr>
          <a:xfrm>
            <a:off x="691078" y="722903"/>
            <a:ext cx="3930417" cy="2479772"/>
          </a:xfrm>
        </p:spPr>
        <p:txBody>
          <a:bodyPr vert="horz" lIns="91440" tIns="45720" rIns="91440" bIns="45720" rtlCol="0" anchor="b">
            <a:normAutofit/>
          </a:bodyPr>
          <a:lstStyle/>
          <a:p>
            <a:r>
              <a:rPr lang="en-US" sz="5400"/>
              <a:t>State Chart</a:t>
            </a:r>
          </a:p>
        </p:txBody>
      </p:sp>
      <p:pic>
        <p:nvPicPr>
          <p:cNvPr id="4" name="Content Placeholder 3">
            <a:extLst>
              <a:ext uri="{FF2B5EF4-FFF2-40B4-BE49-F238E27FC236}">
                <a16:creationId xmlns:a16="http://schemas.microsoft.com/office/drawing/2014/main" id="{EBAC5C68-F162-47D1-EB7F-CEC5D588A0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6340" y="863901"/>
            <a:ext cx="6382411" cy="5121884"/>
          </a:xfrm>
          <a:prstGeom prst="rect">
            <a:avLst/>
          </a:prstGeom>
        </p:spPr>
      </p:pic>
    </p:spTree>
    <p:extLst>
      <p:ext uri="{BB962C8B-B14F-4D97-AF65-F5344CB8AC3E}">
        <p14:creationId xmlns:p14="http://schemas.microsoft.com/office/powerpoint/2010/main" val="5819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45" name="Freeform: Shape 44">
            <a:extLst>
              <a:ext uri="{FF2B5EF4-FFF2-40B4-BE49-F238E27FC236}">
                <a16:creationId xmlns:a16="http://schemas.microsoft.com/office/drawing/2014/main" id="{8BD06E9B-D0BF-47A6-AE6D-EAD493128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7" name="Group 46">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EA18D1-7518-9683-C6E0-854E3A8AC658}"/>
              </a:ext>
            </a:extLst>
          </p:cNvPr>
          <p:cNvSpPr>
            <a:spLocks noGrp="1"/>
          </p:cNvSpPr>
          <p:nvPr>
            <p:ph type="title" idx="4294967295"/>
          </p:nvPr>
        </p:nvSpPr>
        <p:spPr>
          <a:xfrm>
            <a:off x="691078" y="722903"/>
            <a:ext cx="5402451" cy="2460770"/>
          </a:xfrm>
        </p:spPr>
        <p:txBody>
          <a:bodyPr vert="horz" lIns="91440" tIns="45720" rIns="91440" bIns="45720" rtlCol="0" anchor="b">
            <a:normAutofit/>
          </a:bodyPr>
          <a:lstStyle/>
          <a:p>
            <a:r>
              <a:rPr lang="en-US" sz="5400"/>
              <a:t>UI Mockups</a:t>
            </a:r>
          </a:p>
        </p:txBody>
      </p:sp>
      <p:pic>
        <p:nvPicPr>
          <p:cNvPr id="3" name="Picture 4">
            <a:extLst>
              <a:ext uri="{FF2B5EF4-FFF2-40B4-BE49-F238E27FC236}">
                <a16:creationId xmlns:a16="http://schemas.microsoft.com/office/drawing/2014/main" id="{193C21BC-3721-E32D-7CA0-5E4270E223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7448" y="0"/>
            <a:ext cx="4545173" cy="7019573"/>
          </a:xfrm>
          <a:prstGeom prst="rect">
            <a:avLst/>
          </a:prstGeom>
        </p:spPr>
      </p:pic>
    </p:spTree>
    <p:extLst>
      <p:ext uri="{BB962C8B-B14F-4D97-AF65-F5344CB8AC3E}">
        <p14:creationId xmlns:p14="http://schemas.microsoft.com/office/powerpoint/2010/main" val="402812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FBC6AA7-FD1B-BA05-E931-CB084D78B629}"/>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r>
              <a:rPr lang="en-US" sz="5400"/>
              <a:t>Gantt Chart</a:t>
            </a:r>
          </a:p>
        </p:txBody>
      </p:sp>
      <p:pic>
        <p:nvPicPr>
          <p:cNvPr id="4" name="Content Placeholder 3" descr="A screenshot of a calendar&#10;&#10;Description automatically generated">
            <a:extLst>
              <a:ext uri="{FF2B5EF4-FFF2-40B4-BE49-F238E27FC236}">
                <a16:creationId xmlns:a16="http://schemas.microsoft.com/office/drawing/2014/main" id="{BFDE3DFA-2F99-69F4-87D6-937CC295D5C6}"/>
              </a:ext>
            </a:extLst>
          </p:cNvPr>
          <p:cNvPicPr>
            <a:picLocks noGrp="1" noChangeAspect="1"/>
          </p:cNvPicPr>
          <p:nvPr>
            <p:ph idx="1"/>
          </p:nvPr>
        </p:nvPicPr>
        <p:blipFill>
          <a:blip r:embed="rId2"/>
          <a:stretch>
            <a:fillRect/>
          </a:stretch>
        </p:blipFill>
        <p:spPr>
          <a:xfrm>
            <a:off x="909605" y="2421696"/>
            <a:ext cx="10078981" cy="2975331"/>
          </a:xfrm>
          <a:prstGeom prst="rect">
            <a:avLst/>
          </a:prstGeom>
        </p:spPr>
      </p:pic>
      <p:sp>
        <p:nvSpPr>
          <p:cNvPr id="5" name="TextBox 4">
            <a:extLst>
              <a:ext uri="{FF2B5EF4-FFF2-40B4-BE49-F238E27FC236}">
                <a16:creationId xmlns:a16="http://schemas.microsoft.com/office/drawing/2014/main" id="{1131AE76-6E5B-5CD0-0972-2BF8A30D8C1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60386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5E4A666-9307-FA10-5027-C8F130E2295F}"/>
              </a:ext>
            </a:extLst>
          </p:cNvPr>
          <p:cNvSpPr>
            <a:spLocks noGrp="1"/>
          </p:cNvSpPr>
          <p:nvPr>
            <p:ph type="title"/>
          </p:nvPr>
        </p:nvSpPr>
        <p:spPr>
          <a:xfrm>
            <a:off x="734211" y="409649"/>
            <a:ext cx="4927425" cy="1938525"/>
          </a:xfrm>
        </p:spPr>
        <p:txBody>
          <a:bodyPr>
            <a:normAutofit/>
          </a:bodyPr>
          <a:lstStyle/>
          <a:p>
            <a:r>
              <a:rPr lang="en-US"/>
              <a:t>Overall Description</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D5E16E98-3C27-BCFD-3E31-9C8D5F378481}"/>
              </a:ext>
            </a:extLst>
          </p:cNvPr>
          <p:cNvSpPr>
            <a:spLocks noGrp="1"/>
          </p:cNvSpPr>
          <p:nvPr>
            <p:ph idx="1"/>
          </p:nvPr>
        </p:nvSpPr>
        <p:spPr>
          <a:xfrm>
            <a:off x="576060" y="2354154"/>
            <a:ext cx="4927425" cy="3835402"/>
          </a:xfrm>
        </p:spPr>
        <p:txBody>
          <a:bodyPr vert="horz" lIns="91440" tIns="45720" rIns="91440" bIns="45720" rtlCol="0" anchor="t">
            <a:noAutofit/>
          </a:bodyPr>
          <a:lstStyle/>
          <a:p>
            <a:pPr>
              <a:lnSpc>
                <a:spcPct val="100000"/>
              </a:lnSpc>
            </a:pPr>
            <a:r>
              <a:rPr lang="en-CA" sz="1200">
                <a:latin typeface="Arial"/>
                <a:cs typeface="Arial"/>
              </a:rPr>
              <a:t>The website is part of a larger ecosystem of the physical paint store. The paint website will allow a physical paint store to sell its paint through the website to customers online. The store will provide the physical storage for the paint as well as the server for the website.</a:t>
            </a:r>
            <a:endParaRPr lang="en-US" sz="1200" i="1">
              <a:latin typeface="Arial"/>
              <a:cs typeface="Arial"/>
            </a:endParaRPr>
          </a:p>
          <a:p>
            <a:pPr>
              <a:lnSpc>
                <a:spcPct val="100000"/>
              </a:lnSpc>
              <a:buClr>
                <a:srgbClr val="A07BB6"/>
              </a:buClr>
            </a:pPr>
            <a:r>
              <a:rPr lang="en-CA" sz="1200">
                <a:latin typeface="Arial"/>
                <a:cs typeface="Arial"/>
              </a:rPr>
              <a:t>The intended user for this website is divided into two categories, customers, and the website admin. The website admin is less important to give amenities to but is necessary to provide proper functions for their role as well as ensuring consistent operation. The customer is going to need more focus on making the website appealing and easy to use.</a:t>
            </a:r>
          </a:p>
          <a:p>
            <a:pPr>
              <a:lnSpc>
                <a:spcPct val="100000"/>
              </a:lnSpc>
              <a:buClr>
                <a:srgbClr val="A07BB6"/>
              </a:buClr>
            </a:pPr>
            <a:r>
              <a:rPr lang="en-CA" sz="1200" i="1">
                <a:latin typeface="Arial"/>
                <a:cs typeface="Arial"/>
              </a:rPr>
              <a:t> </a:t>
            </a:r>
            <a:r>
              <a:rPr lang="en-CA" sz="1200">
                <a:latin typeface="Arial"/>
                <a:cs typeface="Arial"/>
              </a:rPr>
              <a:t>The operating environment will be a computer that runs on windows 7 or above. The computer will need at least 1Gb of ram. It will need to be connected to a local internet network. The web search browser will be Firefox.</a:t>
            </a:r>
            <a:endParaRPr lang="en-CA" sz="1200" i="1">
              <a:latin typeface="Arial"/>
              <a:cs typeface="Arial"/>
            </a:endParaRPr>
          </a:p>
          <a:p>
            <a:pPr>
              <a:lnSpc>
                <a:spcPct val="100000"/>
              </a:lnSpc>
              <a:buClr>
                <a:srgbClr val="A07BB6"/>
              </a:buClr>
            </a:pPr>
            <a:r>
              <a:rPr lang="en-CA" sz="1200">
                <a:latin typeface="Arial"/>
                <a:cs typeface="Arial"/>
              </a:rPr>
              <a:t>Security, programming standards, a database, SQL and memory requirements are all implementations to watch out for.</a:t>
            </a:r>
          </a:p>
          <a:p>
            <a:pPr>
              <a:lnSpc>
                <a:spcPct val="100000"/>
              </a:lnSpc>
              <a:buClr>
                <a:srgbClr val="A07BB6"/>
              </a:buClr>
            </a:pPr>
            <a:r>
              <a:rPr lang="en-CA" sz="1200">
                <a:latin typeface="Arial"/>
                <a:cs typeface="Arial"/>
              </a:rPr>
              <a:t>This website will include a FAQ page with necessary information for customers use, such as accessing account information and navigating the website. The admin will receive an annual on the functions of the website and the operations that can be done by the admin.</a:t>
            </a:r>
          </a:p>
          <a:p>
            <a:pPr>
              <a:lnSpc>
                <a:spcPct val="100000"/>
              </a:lnSpc>
              <a:buClr>
                <a:srgbClr val="A07BB6"/>
              </a:buClr>
            </a:pPr>
            <a:endParaRPr lang="en-CA" sz="800">
              <a:latin typeface="Arial"/>
              <a:cs typeface="Arial"/>
            </a:endParaRPr>
          </a:p>
          <a:p>
            <a:pPr>
              <a:lnSpc>
                <a:spcPct val="100000"/>
              </a:lnSpc>
              <a:buClr>
                <a:srgbClr val="A07BB6"/>
              </a:buClr>
            </a:pPr>
            <a:endParaRPr lang="en-CA" sz="800">
              <a:latin typeface="Arial"/>
              <a:cs typeface="Arial"/>
            </a:endParaRPr>
          </a:p>
        </p:txBody>
      </p:sp>
      <p:pic>
        <p:nvPicPr>
          <p:cNvPr id="5" name="Picture 4">
            <a:extLst>
              <a:ext uri="{FF2B5EF4-FFF2-40B4-BE49-F238E27FC236}">
                <a16:creationId xmlns:a16="http://schemas.microsoft.com/office/drawing/2014/main" id="{9EA5B4FB-421A-052A-E17F-046EEFE53F8E}"/>
              </a:ext>
            </a:extLst>
          </p:cNvPr>
          <p:cNvPicPr>
            <a:picLocks noChangeAspect="1"/>
          </p:cNvPicPr>
          <p:nvPr/>
        </p:nvPicPr>
        <p:blipFill rotWithShape="1">
          <a:blip r:embed="rId2"/>
          <a:srcRect l="18190" r="24426"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512580701"/>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441"/>
      </a:dk2>
      <a:lt2>
        <a:srgbClr val="E2E8E7"/>
      </a:lt2>
      <a:accent1>
        <a:srgbClr val="EE6E80"/>
      </a:accent1>
      <a:accent2>
        <a:srgbClr val="EB4EA5"/>
      </a:accent2>
      <a:accent3>
        <a:srgbClr val="EE6EEB"/>
      </a:accent3>
      <a:accent4>
        <a:srgbClr val="AD4EEB"/>
      </a:accent4>
      <a:accent5>
        <a:srgbClr val="876EEE"/>
      </a:accent5>
      <a:accent6>
        <a:srgbClr val="4E71EB"/>
      </a:accent6>
      <a:hlink>
        <a:srgbClr val="568E86"/>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636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Grandview</vt:lpstr>
      <vt:lpstr>Wingdings</vt:lpstr>
      <vt:lpstr>CosineVTI</vt:lpstr>
      <vt:lpstr>DigiPaint</vt:lpstr>
      <vt:lpstr>Introduction</vt:lpstr>
      <vt:lpstr>System Level Diagram</vt:lpstr>
      <vt:lpstr>Component Diagram</vt:lpstr>
      <vt:lpstr>Use Case Diagram</vt:lpstr>
      <vt:lpstr>State Chart</vt:lpstr>
      <vt:lpstr>UI Mockups</vt:lpstr>
      <vt:lpstr>Gantt Chart</vt:lpstr>
      <vt:lpstr>Overall Description</vt:lpstr>
      <vt:lpstr>Reinstating Requirements…</vt:lpstr>
      <vt:lpstr>Non-functional Requirements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Badour, Caleb Joseph</dc:creator>
  <cp:lastModifiedBy>Badour, Caleb Joseph</cp:lastModifiedBy>
  <cp:revision>2</cp:revision>
  <dcterms:created xsi:type="dcterms:W3CDTF">2023-10-12T00:11:10Z</dcterms:created>
  <dcterms:modified xsi:type="dcterms:W3CDTF">2024-04-10T17:42:03Z</dcterms:modified>
</cp:coreProperties>
</file>