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8" r:id="rId6"/>
    <p:sldId id="273" r:id="rId7"/>
    <p:sldId id="274" r:id="rId8"/>
    <p:sldId id="275" r:id="rId9"/>
    <p:sldId id="272" r:id="rId10"/>
    <p:sldId id="262" r:id="rId11"/>
    <p:sldId id="276" r:id="rId12"/>
    <p:sldId id="278" r:id="rId13"/>
    <p:sldId id="279" r:id="rId14"/>
    <p:sldId id="280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60" r:id="rId37"/>
    <p:sldId id="26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7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5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9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9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5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52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89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6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8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3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9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0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Node js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200" dirty="0"/>
              <a:t>MORE into nodejs</a:t>
            </a:r>
          </a:p>
        </p:txBody>
      </p:sp>
    </p:spTree>
    <p:extLst>
      <p:ext uri="{BB962C8B-B14F-4D97-AF65-F5344CB8AC3E}">
        <p14:creationId xmlns:p14="http://schemas.microsoft.com/office/powerpoint/2010/main" val="40576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Own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8"/>
            <a:ext cx="8139734" cy="201115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 NodeJS a file can contain useful functions to be used across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Such file can be treated as module and can be exported to be used across 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\home\chandra\nodejs-learnings\own_module.js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1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Node package manager (NPM)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Library/Registry for JavaScript software packages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Got CLI, included in nodejs install, which helps to install different packages and manage their dependencies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Command, `</a:t>
            </a:r>
            <a:r>
              <a:rPr lang="en-US" sz="1800" i="1" dirty="0"/>
              <a:t>npm init`, </a:t>
            </a:r>
            <a:r>
              <a:rPr lang="en-US" sz="1800" dirty="0"/>
              <a:t>creates package.json,  which is configuration file for project that maintains packages information</a:t>
            </a:r>
          </a:p>
          <a:p>
            <a:r>
              <a:rPr lang="en-US" dirty="0">
                <a:latin typeface="Bierstadt" panose="020B0604020202020204" pitchFamily="34" charset="0"/>
              </a:rPr>
              <a:t>      mkdir npm_demo;   cd npm_demo;  npm init ;  </a:t>
            </a:r>
            <a:r>
              <a:rPr lang="en-US" dirty="0">
                <a:effectLst/>
              </a:rPr>
              <a:t>npm install slugify;  npm install nodemon --save-dev; npm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nodemon --global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Suppose to upgrade with ^ (but not working at moment, with my install)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nodemon \home\chandra\nodejs-learnings\first_prog.js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7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Node js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5155096"/>
            <a:ext cx="8139734" cy="83488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\home\chandra\nodejs-learnings\node_process.js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0D48829-95F0-FC9A-D4A2-F3FA8514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81" y="747644"/>
            <a:ext cx="4676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Event driven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Event is some notification, issues by someone. Listeners are the ones who listen to that event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const server = </a:t>
            </a:r>
            <a:r>
              <a:rPr lang="en-US" sz="1800" dirty="0" err="1"/>
              <a:t>http.createServer</a:t>
            </a:r>
            <a:r>
              <a:rPr lang="en-US" sz="1800" dirty="0"/>
              <a:t>(); -&gt; This command of starting server emits an event, </a:t>
            </a:r>
            <a:r>
              <a:rPr lang="en-US" sz="1800" i="1" dirty="0"/>
              <a:t>called as request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nodemon \home\chandra\nodejs-learnings\http_events.js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nodemon \home\chandra\nodejs-learnings\event-emitter-demo.js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62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Asynchronous calls – Cleaner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Callback is one way , but bit messy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Promise </a:t>
            </a:r>
            <a:r>
              <a:rPr lang="en-US" sz="1800" dirty="0"/>
              <a:t>is cleaner way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Promise is object, which is immediately available, and it promise us to return some data In future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Promise can be in </a:t>
            </a:r>
            <a:r>
              <a:rPr lang="en-US" sz="1800" i="1" dirty="0"/>
              <a:t>pending</a:t>
            </a:r>
            <a:r>
              <a:rPr lang="en-US" sz="1800" dirty="0"/>
              <a:t> state, while data is not available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Promise when gets data, is in </a:t>
            </a:r>
            <a:r>
              <a:rPr lang="en-US" sz="1800" i="1" dirty="0"/>
              <a:t>resolved</a:t>
            </a:r>
            <a:r>
              <a:rPr lang="en-US" sz="1800" dirty="0"/>
              <a:t>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Resolved promise might have error and thus can be in </a:t>
            </a:r>
            <a:r>
              <a:rPr lang="en-US" sz="1800" i="1" dirty="0"/>
              <a:t>rejected </a:t>
            </a:r>
            <a:r>
              <a:rPr lang="en-US" sz="1800" dirty="0"/>
              <a:t>state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nodejs-learnings\promise_demo\callback_hell.js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nodejs-learnings\promise_demo\read_promise.js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nodejs-learnings\promise_demo\write_promise.js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nodejs-learnings\promise_demo\promise_demo.js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0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Async-await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Mostly Promise would be consumed more than produced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async, </a:t>
            </a:r>
            <a:r>
              <a:rPr lang="en-US" sz="1800" dirty="0"/>
              <a:t>as the word suggest will process code in background allowing other things to be processed simultaneously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async </a:t>
            </a:r>
            <a:r>
              <a:rPr lang="en-US" sz="1800" dirty="0"/>
              <a:t>function will return </a:t>
            </a:r>
            <a:r>
              <a:rPr lang="en-US" sz="1800" i="1" dirty="0"/>
              <a:t>Promise (will see in demo)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Inside </a:t>
            </a:r>
            <a:r>
              <a:rPr lang="en-US" sz="1800" i="1" dirty="0"/>
              <a:t>async </a:t>
            </a:r>
            <a:r>
              <a:rPr lang="en-US" sz="1800" dirty="0"/>
              <a:t>function, there will be one or more </a:t>
            </a:r>
            <a:r>
              <a:rPr lang="en-US" sz="1800" i="1" dirty="0"/>
              <a:t>await </a:t>
            </a:r>
            <a:r>
              <a:rPr lang="en-US" sz="1800" dirty="0"/>
              <a:t>expressions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await </a:t>
            </a:r>
            <a:r>
              <a:rPr lang="en-US" sz="1800" dirty="0"/>
              <a:t>will wait till promise is resolved, so there is no need to ‘</a:t>
            </a:r>
            <a:r>
              <a:rPr lang="en-US" sz="1800" i="1" dirty="0"/>
              <a:t>then’</a:t>
            </a:r>
            <a:r>
              <a:rPr lang="en-US" sz="1800" dirty="0"/>
              <a:t>  keyword (which again seen like callback hell)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await works only inside async function</a:t>
            </a:r>
          </a:p>
          <a:p>
            <a:endParaRPr lang="en-US" sz="1800" i="1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nodejs-learnings\async_await_demo\asy_awa_pro_pend_demo.js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nodejs-learnings\async_await_demo\asy_awa_pro_res_demo.js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nodejs-learnings\async_await_demo\asy_awa_pro_avoid_then.js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nodejs-learnings\async_await_demo\asy_awa_pro_anon_way.js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nodejs-learnings\async_await_demo\asy_awa_pro_multi_promise.js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2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200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389570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Express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C73159D-48DB-DDF9-245A-33421318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3" y="868018"/>
            <a:ext cx="7888705" cy="371526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ED2FD2-8304-9961-36D1-C89DB41703DE}"/>
              </a:ext>
            </a:extLst>
          </p:cNvPr>
          <p:cNvSpPr txBox="1">
            <a:spLocks/>
          </p:cNvSpPr>
          <p:nvPr/>
        </p:nvSpPr>
        <p:spPr>
          <a:xfrm>
            <a:off x="686213" y="4779861"/>
            <a:ext cx="8139734" cy="104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Build on top of node js, makes easier to write node js applications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nodejs-learnings\express_demo\app_1.js (postman – GET app_1/, GET app_1/json, POST   app_1)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071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43407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Express helps to quickly implement REST apis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Demo for GET and POST request, with JSON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Express </a:t>
            </a:r>
            <a:r>
              <a:rPr lang="en-US" sz="1800" i="1" dirty="0"/>
              <a:t>middleware </a:t>
            </a:r>
            <a:r>
              <a:rPr lang="en-US" sz="1800" dirty="0"/>
              <a:t>are functions, which have access to request and response objects (</a:t>
            </a:r>
            <a:r>
              <a:rPr lang="en-US" sz="1800" i="1" dirty="0">
                <a:solidFill>
                  <a:srgbClr val="0070C0"/>
                </a:solidFill>
              </a:rPr>
              <a:t>app demonstrate a usage to plug request json to middleware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nodejs-learnings\express_demo\app_2.js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</a:rPr>
              <a:t>Assignments – PUT and DELETE requests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1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139734" cy="376044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JavaScript runtime, built on Google's opensource JavaScript engine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kind of container, inside which JavaScript code get executed, outside browser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JavaScript on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 Can be extended as WebServer suitable for web 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picture containing chat or text message&#10;&#10;Description automatically generated">
            <a:extLst>
              <a:ext uri="{FF2B5EF4-FFF2-40B4-BE49-F238E27FC236}">
                <a16:creationId xmlns:a16="http://schemas.microsoft.com/office/drawing/2014/main" id="{35E5FE4D-24FC-AE5E-1670-513F80CF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25" y="1687717"/>
            <a:ext cx="2057400" cy="143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0EA36F-9F57-EBA8-A536-B848E493C52E}"/>
              </a:ext>
            </a:extLst>
          </p:cNvPr>
          <p:cNvSpPr txBox="1"/>
          <p:nvPr/>
        </p:nvSpPr>
        <p:spPr>
          <a:xfrm>
            <a:off x="3051313" y="3109148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got lot of libraries, which makes development easier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Refactoring -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23386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Separate out routes from methods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nodejs-learnings\express_demo\app_3.js and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nodejs-learnings\express_demo\app_4.js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 (postman requests for app_2 should work here)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</a:rPr>
              <a:t>Assignments – PUT and DELETE requests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middlewares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Middleware function has access to request and response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execute any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make changes to request/response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Call next middleware in stack (must call next() to pass control to next middleware)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Order matters, always get called in order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nodejs-learnings\express_demo\app_5.js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 (postman requests for app_2 should work here) (additionally , GET app_2/api/v1/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fruitspath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/id for middleware demo to specific path)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‘</a:t>
            </a:r>
            <a:r>
              <a:rPr lang="en-US" sz="1800" dirty="0" err="1"/>
              <a:t>morgan</a:t>
            </a:r>
            <a:r>
              <a:rPr lang="en-US" sz="1800" dirty="0"/>
              <a:t>’ is middleware(3</a:t>
            </a:r>
            <a:r>
              <a:rPr lang="en-US" sz="1800" baseline="30000" dirty="0"/>
              <a:t>rd</a:t>
            </a:r>
            <a:r>
              <a:rPr lang="en-US" sz="1800" dirty="0"/>
              <a:t> party), which logs the request with some other information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nodejs-learnings\express_demo\app_6.js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 (postman requests for app_2 should work here)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40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User defined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Add few more routes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nodejs-learnings\express_demo\app_7.js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app_2/api/v1/users)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file is mess now , will all routes and methods at one place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Let's Organize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First create routers as middleware and mount those on paths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nodejs-learnings\express_demo\app_8.js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app_2/api/v1/users)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Separate router functionality in diff files now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 nodejs-learnings\express_demo\app_9.js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app_2/api/v1/fruits/id)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main app files looks like having middleware only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Still route files got handlers. Let's separate those out in controller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Let's also separate out server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nodejs-learnings\express_demo\server_1.js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app_2/api/v1/fruits/id)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74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Redefining 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Have middleware (routerParam) , operational when id is supplied as parameter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nodejs-learnings\express_demo\server_2.js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 and pass param as 5)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Clear separated logic here as routerParam is only defined for fruits and not for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Note addition of patch and delete methods in </a:t>
            </a:r>
            <a:r>
              <a:rPr lang="en-US" sz="1600" i="1" dirty="0"/>
              <a:t>fruit_controller_1.js. </a:t>
            </a:r>
            <a:r>
              <a:rPr lang="en-US" sz="1600" dirty="0"/>
              <a:t>These are incomplete methods, but the id check is seen repeated</a:t>
            </a:r>
            <a:endParaRPr lang="en-US" sz="16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Fruit_controller_2.js is not having validation , </a:t>
            </a:r>
            <a:r>
              <a:rPr lang="en-US" sz="1600" dirty="0" err="1"/>
              <a:t>exports.checkId</a:t>
            </a:r>
            <a:endParaRPr lang="en-US" sz="1600" dirty="0"/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nodejs-learnings\express_demo\server_3.js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 and pass param as 51)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8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Middleware chaining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Middlewares can be chained, note </a:t>
            </a:r>
            <a:r>
              <a:rPr lang="en-US" sz="1600" dirty="0" err="1"/>
              <a:t>exports.checkBody</a:t>
            </a:r>
            <a:r>
              <a:rPr lang="en-US" sz="1600" dirty="0"/>
              <a:t> middleware which is chained in fruit_routes_5.js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nodejs-learnings\express_demo\server_4.js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POST app_2/api/v1/fruits and ignore price or fruitName from body)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4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Environmental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NODE_ENV is already defined for you and environmental variable can be passed via, command line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COURSE=DEV_OPS node nodejs-learnings\express_demo\server_5.js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But defining on command line can only use for development purpose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Instead, these should be placed in some configuration file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Run -  npm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dotenv</a:t>
            </a:r>
            <a:endParaRPr lang="en-US" sz="1600" dirty="0"/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nodejs-learnings\express_demo\server_6.js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(also note use of env variable in server_6.js)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7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200" dirty="0"/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2680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Mongo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ED2FD2-8304-9961-36D1-C89DB41703DE}"/>
              </a:ext>
            </a:extLst>
          </p:cNvPr>
          <p:cNvSpPr txBox="1">
            <a:spLocks/>
          </p:cNvSpPr>
          <p:nvPr/>
        </p:nvSpPr>
        <p:spPr>
          <a:xfrm>
            <a:off x="686213" y="4395423"/>
            <a:ext cx="8139734" cy="2092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Free and Opensource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Highly used DB with node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Was developed by Atlas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Google for atlas mongo, create account, create a free shared cluster, explore on your own, get connection string, user ,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Put information in </a:t>
            </a:r>
            <a:r>
              <a:rPr lang="en-US" sz="1800" dirty="0" err="1"/>
              <a:t>config.env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AC175C69-76F9-2B04-D85D-2B915365A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3" y="1204510"/>
            <a:ext cx="591585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25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mongoose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4013735"/>
            <a:ext cx="8139734" cy="171329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npm </a:t>
            </a:r>
            <a:r>
              <a:rPr lang="en-US" sz="1600" dirty="0" err="1"/>
              <a:t>i</a:t>
            </a:r>
            <a:r>
              <a:rPr lang="en-US" sz="1600" dirty="0"/>
              <a:t> mongoose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COURSE=DEV_OPS node nodejs-learnings\express_demo\server_5.js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Just check connection to mongo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Nodemon nodejs-learnings\express_demo\server_7.js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D00C8C4-61E5-55B8-DDD8-BDB6F36E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4114"/>
            <a:ext cx="622520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8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Mongoose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951"/>
            <a:ext cx="8139734" cy="32622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Schema defines data, datatypes, validate data, default values etc.,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Models are created out of schema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nodejs-learnings\express_demo\server_8.js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(verify on atlas)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9703212" cy="516210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Instructions available for installations on Windows or Linux flavor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Visual Studio Code can be used for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got lot of libraries, which makes development easier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Terminal demo on VSC and command line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   \home\chandra\nodejs-learnings\first_prog.js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Documentation available at -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https://nodejs.org/en/docs/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Installation on </a:t>
            </a:r>
            <a:r>
              <a:rPr lang="en-US" sz="1800" dirty="0" err="1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wsl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ubuntu via node version manager (</a:t>
            </a:r>
            <a:r>
              <a:rPr lang="en-US" sz="1800" dirty="0" err="1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nvm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7030A0"/>
              </a:solidFill>
              <a:highlight>
                <a:srgbClr val="FFFF00"/>
              </a:highlight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curl -o- https://raw.githubusercontent.com/nvm-sh/nvm/v0.39.3/install.sh | bash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source ~/.</a:t>
            </a: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bashrc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nvm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list-remote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nvm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install v20.11.1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 -v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npm -v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npm install -g </a:t>
            </a: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npm@latest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npm -v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4013735"/>
            <a:ext cx="8139734" cy="171329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Model – Layer constitute of data and business logic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Controller – Interact with business layer and send response 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View – Display like web-pages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E238CC5-DB82-FC51-B8D6-AE4F07B9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3" y="859798"/>
            <a:ext cx="7906853" cy="31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0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Let’s organize in CRUD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951"/>
            <a:ext cx="8139734" cy="32622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Let’s create model first and use it in controller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nodejs-learnings\express_demo\server_9.js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 app_2/api/v1/fruits and check Atlas, GET app_2/api/v1/fruits)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Verify and try other methods like patch , delete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4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Bulk import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951"/>
            <a:ext cx="8139734" cy="32622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Might require for initial data creation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import_data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\import_data_data.js --import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import_data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\import_data_data.js --delete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8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Filtering – how to filter data when say price is greater than or less than</a:t>
            </a:r>
          </a:p>
          <a:p>
            <a:r>
              <a:rPr lang="en-US" dirty="0"/>
              <a:t>Atlas mongo features</a:t>
            </a:r>
          </a:p>
          <a:p>
            <a:r>
              <a:rPr lang="en-US" dirty="0"/>
              <a:t>Views with java script</a:t>
            </a:r>
          </a:p>
          <a:p>
            <a:r>
              <a:rPr lang="en-US" dirty="0"/>
              <a:t>Tool for mongo db, like Mongo Compass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learnt few features of node js, which enables us to design a MVC application where middleware interacts with backend. </a:t>
            </a:r>
          </a:p>
          <a:p>
            <a:r>
              <a:rPr lang="en-US" dirty="0"/>
              <a:t>We user atlas mongo db as our database, which is primarily used for node js</a:t>
            </a:r>
          </a:p>
          <a:p>
            <a:r>
              <a:rPr lang="en-US" dirty="0"/>
              <a:t>Always prefer node js for faster applications and not for CPU intensive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139734" cy="165334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Simple/Complex functionality organized in single/multiple JavaScript files which can be reused across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program demonstrate a module, which embed managing files specific functionality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    \home\chandra\nodejs-learnings\file_operations.js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942B324-0926-3095-D70F-FEFD5BE7B65C}"/>
              </a:ext>
            </a:extLst>
          </p:cNvPr>
          <p:cNvSpPr txBox="1">
            <a:spLocks/>
          </p:cNvSpPr>
          <p:nvPr/>
        </p:nvSpPr>
        <p:spPr>
          <a:xfrm>
            <a:off x="566944" y="3235667"/>
            <a:ext cx="8139734" cy="284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Machine understands 0 and 1 and Human understands characters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ASCII is some standard established where each character is represented by combination of 0 and 1 – 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= 01000001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 = 01000010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ASCII couldn’t cover all characters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Unicode Transformation Format - UTF is latest standard which covers everything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38BA7F-98BA-BB52-5E8D-002121BE427B}"/>
              </a:ext>
            </a:extLst>
          </p:cNvPr>
          <p:cNvSpPr txBox="1">
            <a:spLocks/>
          </p:cNvSpPr>
          <p:nvPr/>
        </p:nvSpPr>
        <p:spPr>
          <a:xfrm>
            <a:off x="719207" y="2478156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 Note about UTF</a:t>
            </a:r>
          </a:p>
        </p:txBody>
      </p:sp>
    </p:spTree>
    <p:extLst>
      <p:ext uri="{BB962C8B-B14F-4D97-AF65-F5344CB8AC3E}">
        <p14:creationId xmlns:p14="http://schemas.microsoft.com/office/powerpoint/2010/main" val="17768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6337576" cy="517664"/>
          </a:xfrm>
        </p:spPr>
        <p:txBody>
          <a:bodyPr>
            <a:normAutofit/>
          </a:bodyPr>
          <a:lstStyle/>
          <a:p>
            <a:r>
              <a:rPr lang="en-US" sz="2400" dirty="0"/>
              <a:t>Synchronous vs. Asynchronous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9"/>
            <a:ext cx="8683073" cy="26041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Synchronous calls, will process code lines one after another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Each line blocks execution of next line and hence code is called as </a:t>
            </a:r>
            <a:r>
              <a:rPr lang="en-US" sz="1800" i="1" dirty="0"/>
              <a:t>blocking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be issue when heavy task is running or task taking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Desired way is, the heavy task should run in background and other code be executing in parallel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Such execution is </a:t>
            </a:r>
            <a:r>
              <a:rPr lang="en-US" sz="1800" i="1" dirty="0"/>
              <a:t>non-blocking </a:t>
            </a:r>
            <a:r>
              <a:rPr lang="en-US" sz="1800" dirty="0"/>
              <a:t>and is called as Asynchronous calls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A group of people standing and sitting&#10;&#10;Description automatically generated with low confidence">
            <a:extLst>
              <a:ext uri="{FF2B5EF4-FFF2-40B4-BE49-F238E27FC236}">
                <a16:creationId xmlns:a16="http://schemas.microsoft.com/office/drawing/2014/main" id="{838974FE-F23C-C505-20DA-4C25E8B8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3595618"/>
            <a:ext cx="5715798" cy="17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8139734" cy="553154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Callback is piece of code, a function, which gets called, when task is done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Single threaded, event driven, non-blocking 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light weighted and efficient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perfect for super fast application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not suitable to CPU intensive applications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\home\chandra\nodejs-learnings\file_operations_async.js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887B171-7E31-C140-2F5D-F72EC16C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8" y="801882"/>
            <a:ext cx="5816662" cy="29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9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WEB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1465262"/>
            <a:ext cx="8139734" cy="201115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Works on </a:t>
            </a:r>
            <a:r>
              <a:rPr lang="en-US" sz="1800" i="1" dirty="0"/>
              <a:t>Request-Response </a:t>
            </a:r>
            <a:r>
              <a:rPr lang="en-US" sz="1800" dirty="0"/>
              <a:t>paradigm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\home\chandra\nodejs-learnings\http_server.js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Will work on various details or req, res object in subsequent demos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DB9885-AD79-5813-EBF0-6FBD816A4205}"/>
              </a:ext>
            </a:extLst>
          </p:cNvPr>
          <p:cNvSpPr txBox="1">
            <a:spLocks/>
          </p:cNvSpPr>
          <p:nvPr/>
        </p:nvSpPr>
        <p:spPr>
          <a:xfrm>
            <a:off x="686213" y="822430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Http Server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FACDC2-C964-171C-2BBE-BDDBF64B6052}"/>
              </a:ext>
            </a:extLst>
          </p:cNvPr>
          <p:cNvSpPr txBox="1">
            <a:spLocks/>
          </p:cNvSpPr>
          <p:nvPr/>
        </p:nvSpPr>
        <p:spPr>
          <a:xfrm>
            <a:off x="686213" y="3640658"/>
            <a:ext cx="8139734" cy="2269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Different actions on different URLs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\home\chandra\nodejs-learnings\routing.js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Will work on better routing solution in subsequent demos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Meanwhile a better and efficient program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\home\chandra\nodejs-learnings\efficient_prog.js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79DD3E-C6BC-E0ED-2A6A-AB00C142262E}"/>
              </a:ext>
            </a:extLst>
          </p:cNvPr>
          <p:cNvSpPr txBox="1">
            <a:spLocks/>
          </p:cNvSpPr>
          <p:nvPr/>
        </p:nvSpPr>
        <p:spPr>
          <a:xfrm>
            <a:off x="686213" y="3018475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1669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WEB server </a:t>
            </a:r>
            <a:r>
              <a:rPr lang="en-US" sz="2400" dirty="0" err="1"/>
              <a:t>contd</a:t>
            </a:r>
            <a:r>
              <a:rPr lang="en-US" sz="2400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1465262"/>
            <a:ext cx="8139734" cy="201115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Object in NodeJS got properties and functions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‘url’ module got one such object i.e., url which got properties and functions to do useful operations with URL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‘parse’ function gives us important properties, to write meaningful operations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\home\chandra\nodejs-learnings\url_parsing.js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DB9885-AD79-5813-EBF0-6FBD816A4205}"/>
              </a:ext>
            </a:extLst>
          </p:cNvPr>
          <p:cNvSpPr txBox="1">
            <a:spLocks/>
          </p:cNvSpPr>
          <p:nvPr/>
        </p:nvSpPr>
        <p:spPr>
          <a:xfrm>
            <a:off x="686213" y="822430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URL parsing</a:t>
            </a:r>
          </a:p>
        </p:txBody>
      </p:sp>
    </p:spTree>
    <p:extLst>
      <p:ext uri="{BB962C8B-B14F-4D97-AF65-F5344CB8AC3E}">
        <p14:creationId xmlns:p14="http://schemas.microsoft.com/office/powerpoint/2010/main" val="14043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1233</TotalTime>
  <Words>4229</Words>
  <Application>Microsoft Office PowerPoint</Application>
  <PresentationFormat>Widescreen</PresentationFormat>
  <Paragraphs>420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Abadi</vt:lpstr>
      <vt:lpstr>-apple-system</vt:lpstr>
      <vt:lpstr>Arial</vt:lpstr>
      <vt:lpstr>Bierstadt</vt:lpstr>
      <vt:lpstr>Calibri</vt:lpstr>
      <vt:lpstr>Tenorite</vt:lpstr>
      <vt:lpstr>Times New Roman</vt:lpstr>
      <vt:lpstr>Wingdings</vt:lpstr>
      <vt:lpstr>Office Theme</vt:lpstr>
      <vt:lpstr>Node js</vt:lpstr>
      <vt:lpstr>Introduction</vt:lpstr>
      <vt:lpstr>Installation and tools</vt:lpstr>
      <vt:lpstr>modules</vt:lpstr>
      <vt:lpstr>Synchronous vs. Asynchronous</vt:lpstr>
      <vt:lpstr>How it works</vt:lpstr>
      <vt:lpstr>WEB SERVER</vt:lpstr>
      <vt:lpstr>WEB server</vt:lpstr>
      <vt:lpstr>WEB server contd…</vt:lpstr>
      <vt:lpstr>MORE into nodejs</vt:lpstr>
      <vt:lpstr>Own modules</vt:lpstr>
      <vt:lpstr>Node package manager (NPM)</vt:lpstr>
      <vt:lpstr>Node js process</vt:lpstr>
      <vt:lpstr>Event driven architecture</vt:lpstr>
      <vt:lpstr>Asynchronous calls – Cleaner Way</vt:lpstr>
      <vt:lpstr>Async-await</vt:lpstr>
      <vt:lpstr>Express</vt:lpstr>
      <vt:lpstr>Express</vt:lpstr>
      <vt:lpstr>REST APIs</vt:lpstr>
      <vt:lpstr>Refactoring - routes</vt:lpstr>
      <vt:lpstr>middlewares</vt:lpstr>
      <vt:lpstr>User defined routes</vt:lpstr>
      <vt:lpstr>Redefining further</vt:lpstr>
      <vt:lpstr>Middleware chaining</vt:lpstr>
      <vt:lpstr>Environmental variables</vt:lpstr>
      <vt:lpstr>MONGO</vt:lpstr>
      <vt:lpstr>Mongo</vt:lpstr>
      <vt:lpstr>mongoose</vt:lpstr>
      <vt:lpstr>Mongoose in action</vt:lpstr>
      <vt:lpstr>MVC</vt:lpstr>
      <vt:lpstr>Let’s organize in CRUD operations</vt:lpstr>
      <vt:lpstr>Bulk import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241</cp:revision>
  <dcterms:created xsi:type="dcterms:W3CDTF">2023-03-07T07:35:16Z</dcterms:created>
  <dcterms:modified xsi:type="dcterms:W3CDTF">2024-03-06T05:02:15Z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