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0"/>
  </p:notesMasterIdLst>
  <p:handoutMasterIdLst>
    <p:handoutMasterId r:id="rId101"/>
  </p:handoutMasterIdLst>
  <p:sldIdLst>
    <p:sldId id="256" r:id="rId5"/>
    <p:sldId id="258" r:id="rId6"/>
    <p:sldId id="355" r:id="rId7"/>
    <p:sldId id="356" r:id="rId8"/>
    <p:sldId id="357" r:id="rId9"/>
    <p:sldId id="262"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358" r:id="rId23"/>
    <p:sldId id="280" r:id="rId24"/>
    <p:sldId id="281" r:id="rId25"/>
    <p:sldId id="282" r:id="rId26"/>
    <p:sldId id="283" r:id="rId27"/>
    <p:sldId id="284" r:id="rId28"/>
    <p:sldId id="278"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2" r:id="rId43"/>
    <p:sldId id="303" r:id="rId44"/>
    <p:sldId id="304" r:id="rId45"/>
    <p:sldId id="306" r:id="rId46"/>
    <p:sldId id="301" r:id="rId47"/>
    <p:sldId id="298" r:id="rId48"/>
    <p:sldId id="299"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260" r:id="rId98"/>
    <p:sldId id="266"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5445"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12/22/2023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 Working with Files on EFS</a:t>
            </a:r>
          </a:p>
          <a:p>
            <a:endParaRPr lang="en-US" dirty="0">
              <a:effectLst/>
            </a:endParaRPr>
          </a:p>
          <a:p>
            <a:r>
              <a:rPr lang="en-US" dirty="0">
                <a:effectLst/>
              </a:rPr>
              <a:t>## Launch EC2 instances</a:t>
            </a:r>
          </a:p>
          <a:p>
            <a:r>
              <a:rPr lang="en-US" dirty="0">
                <a:effectLst/>
              </a:rPr>
              <a:t>1. Create a security group</a:t>
            </a:r>
          </a:p>
          <a:p>
            <a:r>
              <a:rPr lang="en-US" dirty="0">
                <a:effectLst/>
              </a:rPr>
              <a:t>aws ec2 create-security-group --group-name chandra-sg-</a:t>
            </a:r>
            <a:r>
              <a:rPr lang="en-US" dirty="0" err="1">
                <a:effectLst/>
              </a:rPr>
              <a:t>efs</a:t>
            </a:r>
            <a:r>
              <a:rPr lang="en-US" dirty="0">
                <a:effectLst/>
              </a:rPr>
              <a:t> --description "chandra-sg-</a:t>
            </a:r>
            <a:r>
              <a:rPr lang="en-US" dirty="0" err="1">
                <a:effectLst/>
              </a:rPr>
              <a:t>efs</a:t>
            </a:r>
            <a:r>
              <a:rPr lang="en-US" dirty="0">
                <a:effectLst/>
              </a:rPr>
              <a:t>“</a:t>
            </a:r>
          </a:p>
          <a:p>
            <a:r>
              <a:rPr lang="en-US" dirty="0">
                <a:effectLst/>
              </a:rPr>
              <a:t>Copy SG Id - sg-063da776c9bc097c7</a:t>
            </a:r>
          </a:p>
          <a:p>
            <a:r>
              <a:rPr lang="en-US" dirty="0">
                <a:effectLst/>
              </a:rPr>
              <a:t>2. Add a rule for SSH inbound to the security group</a:t>
            </a:r>
          </a:p>
          <a:p>
            <a:r>
              <a:rPr lang="en-US" dirty="0">
                <a:effectLst/>
              </a:rPr>
              <a:t>aws ec2 authorize-security-group-ingress --group-id sg-063da776c9bc097c7 --protocol </a:t>
            </a:r>
            <a:r>
              <a:rPr lang="en-US" dirty="0" err="1">
                <a:effectLst/>
              </a:rPr>
              <a:t>tcp</a:t>
            </a:r>
            <a:r>
              <a:rPr lang="en-US" dirty="0">
                <a:effectLst/>
              </a:rPr>
              <a:t> --port 22 --</a:t>
            </a:r>
            <a:r>
              <a:rPr lang="en-US" dirty="0" err="1">
                <a:effectLst/>
              </a:rPr>
              <a:t>cidr</a:t>
            </a:r>
            <a:r>
              <a:rPr lang="en-US" dirty="0">
                <a:effectLst/>
              </a:rPr>
              <a:t> 0.0.0.0/0</a:t>
            </a:r>
          </a:p>
          <a:p>
            <a:r>
              <a:rPr lang="en-US" dirty="0">
                <a:effectLst/>
              </a:rPr>
              <a:t>3. Add rule to the security group to allow the NFS protocol from group members</a:t>
            </a:r>
          </a:p>
          <a:p>
            <a:r>
              <a:rPr lang="en-US" dirty="0">
                <a:effectLst/>
              </a:rPr>
              <a:t>aws ec2 authorize-security-group-ingress --group-id sg-063da776c9bc097c7 --protocol </a:t>
            </a:r>
            <a:r>
              <a:rPr lang="en-US" dirty="0" err="1">
                <a:effectLst/>
              </a:rPr>
              <a:t>tcp</a:t>
            </a:r>
            <a:r>
              <a:rPr lang="en-US" dirty="0">
                <a:effectLst/>
              </a:rPr>
              <a:t> --port 2049 --source-group sg-063da776c9bc097c7</a:t>
            </a:r>
          </a:p>
          <a:p>
            <a:r>
              <a:rPr lang="en-US" dirty="0">
                <a:effectLst/>
              </a:rPr>
              <a:t>Suggest members of this SG will receive traffic on NFS port</a:t>
            </a:r>
          </a:p>
          <a:p>
            <a:r>
              <a:rPr lang="en-US" dirty="0">
                <a:effectLst/>
              </a:rPr>
              <a:t>View SG on AWS Console now</a:t>
            </a:r>
          </a:p>
          <a:p>
            <a:r>
              <a:rPr lang="en-US" dirty="0">
                <a:effectLst/>
              </a:rPr>
              <a:t>4. Launch instance in US-EAST-1A</a:t>
            </a:r>
          </a:p>
          <a:p>
            <a:r>
              <a:rPr lang="en-US" dirty="0">
                <a:effectLst/>
              </a:rPr>
              <a:t>aws ec2 run-instances --image-id ami-0dfcb1ef8550277af --instance-type t2.micro --placement </a:t>
            </a:r>
            <a:r>
              <a:rPr lang="en-US" dirty="0" err="1">
                <a:effectLst/>
              </a:rPr>
              <a:t>AvailabilityZone</a:t>
            </a:r>
            <a:r>
              <a:rPr lang="en-US" dirty="0">
                <a:effectLst/>
              </a:rPr>
              <a:t>=us-east-1a --security-group-ids sg-063da776c9bc097c7</a:t>
            </a:r>
          </a:p>
          <a:p>
            <a:r>
              <a:rPr lang="en-US" dirty="0">
                <a:effectLst/>
              </a:rPr>
              <a:t>5. Launch instance in US-EAST-1B</a:t>
            </a:r>
          </a:p>
          <a:p>
            <a:r>
              <a:rPr lang="en-US" dirty="0">
                <a:effectLst/>
              </a:rPr>
              <a:t>aws ec2 run-instances --image-id ami-0dfcb1ef8550277af --instance-type t2.micro --placement </a:t>
            </a:r>
            <a:r>
              <a:rPr lang="en-US" dirty="0" err="1">
                <a:effectLst/>
              </a:rPr>
              <a:t>AvailabilityZone</a:t>
            </a:r>
            <a:r>
              <a:rPr lang="en-US" dirty="0">
                <a:effectLst/>
              </a:rPr>
              <a:t>=us-east-1b --security-group-ids sg-063da776c9bc097c7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View EC2 on AWS Console now and ensure those in running state</a:t>
            </a:r>
          </a:p>
          <a:p>
            <a:br>
              <a:rPr lang="en-US" dirty="0">
                <a:effectLst/>
              </a:rPr>
            </a:br>
            <a:r>
              <a:rPr lang="en-US" dirty="0">
                <a:effectLst/>
              </a:rPr>
              <a:t>## Create an EFS File System (on AWS Console)</a:t>
            </a:r>
          </a:p>
          <a:p>
            <a:pPr marL="228600" indent="-228600">
              <a:buAutoNum type="arabicPeriod"/>
            </a:pPr>
            <a:r>
              <a:rPr lang="en-US" dirty="0">
                <a:effectLst/>
              </a:rPr>
              <a:t>Create an EFS file system , ensure same VPC as that of Instance and click on Customize option, mostly default option , click Next</a:t>
            </a:r>
          </a:p>
          <a:p>
            <a:pPr marL="228600" indent="-228600">
              <a:buAutoNum type="arabicPeriod"/>
            </a:pPr>
            <a:r>
              <a:rPr lang="en-US" dirty="0">
                <a:effectLst/>
              </a:rPr>
              <a:t>Keep only us-east-1a and us-east-1b , remove default security group and put the one created above to allow NFS traffic</a:t>
            </a:r>
          </a:p>
          <a:p>
            <a:pPr marL="228600" indent="-228600">
              <a:buAutoNum type="arabicPeriod"/>
            </a:pPr>
            <a:r>
              <a:rPr lang="en-US" dirty="0">
                <a:effectLst/>
              </a:rPr>
              <a:t>Create file System by clicking Next (…)</a:t>
            </a:r>
          </a:p>
          <a:p>
            <a:pPr marL="228600" indent="-228600">
              <a:buAutoNum type="arabicPeriod"/>
            </a:pPr>
            <a:r>
              <a:rPr lang="en-US" dirty="0">
                <a:effectLst/>
              </a:rPr>
              <a:t>Click on EFS and On Network tab, the mount target id is displayed. Wait till those become Available</a:t>
            </a:r>
          </a:p>
          <a:p>
            <a:pPr marL="228600" indent="-228600">
              <a:buAutoNum type="arabicPeriod"/>
            </a:pPr>
            <a:r>
              <a:rPr lang="en-US" dirty="0">
                <a:effectLst/>
              </a:rPr>
              <a:t>Copy DNS Name of fs (fs-05863d17abb40830e.efs.us-east-1.amazonaws.com)</a:t>
            </a:r>
          </a:p>
          <a:p>
            <a:pPr marL="0" indent="0">
              <a:buNone/>
            </a:pPr>
            <a:endParaRPr lang="en-US" dirty="0">
              <a:effectLst/>
            </a:endParaRPr>
          </a:p>
          <a:p>
            <a:br>
              <a:rPr lang="en-US" dirty="0">
                <a:effectLst/>
              </a:rPr>
            </a:br>
            <a:r>
              <a:rPr lang="en-US" dirty="0">
                <a:effectLst/>
              </a:rPr>
              <a:t>## Mount using the NFS Client (perform steps on both instances)</a:t>
            </a:r>
          </a:p>
          <a:p>
            <a:r>
              <a:rPr lang="en-US" dirty="0">
                <a:effectLst/>
              </a:rPr>
              <a:t>1. Go to both EC2 instance, Connect, EC2 Instance Connect</a:t>
            </a:r>
          </a:p>
          <a:p>
            <a:r>
              <a:rPr lang="en-US" dirty="0">
                <a:effectLst/>
              </a:rPr>
              <a:t>2. Create an EFS mount point (run on both)</a:t>
            </a:r>
          </a:p>
          <a:p>
            <a:r>
              <a:rPr lang="en-US" dirty="0">
                <a:effectLst/>
              </a:rPr>
              <a:t>mkdir ~/</a:t>
            </a:r>
            <a:r>
              <a:rPr lang="en-US" dirty="0" err="1">
                <a:effectLst/>
              </a:rPr>
              <a:t>efs</a:t>
            </a:r>
            <a:r>
              <a:rPr lang="en-US" dirty="0">
                <a:effectLst/>
              </a:rPr>
              <a:t>-mount-point</a:t>
            </a:r>
          </a:p>
          <a:p>
            <a:r>
              <a:rPr lang="en-US" dirty="0">
                <a:effectLst/>
              </a:rPr>
              <a:t>3. Install NFS client (non both)</a:t>
            </a:r>
          </a:p>
          <a:p>
            <a:r>
              <a:rPr lang="en-US" dirty="0" err="1">
                <a:effectLst/>
              </a:rPr>
              <a:t>sudo</a:t>
            </a:r>
            <a:r>
              <a:rPr lang="en-US" dirty="0">
                <a:effectLst/>
              </a:rPr>
              <a:t> yum -y install </a:t>
            </a:r>
            <a:r>
              <a:rPr lang="en-US" dirty="0" err="1">
                <a:effectLst/>
              </a:rPr>
              <a:t>nfs</a:t>
            </a:r>
            <a:r>
              <a:rPr lang="en-US" dirty="0">
                <a:effectLst/>
              </a:rPr>
              <a:t>-utils</a:t>
            </a:r>
          </a:p>
          <a:p>
            <a:r>
              <a:rPr lang="en-US" dirty="0">
                <a:effectLst/>
              </a:rPr>
              <a:t>4. Mount using the EFS client (replace </a:t>
            </a:r>
            <a:r>
              <a:rPr lang="en-US" dirty="0" err="1">
                <a:effectLst/>
              </a:rPr>
              <a:t>dns</a:t>
            </a:r>
            <a:r>
              <a:rPr lang="en-US" dirty="0">
                <a:effectLst/>
              </a:rPr>
              <a:t> in below line) (on both instances)</a:t>
            </a:r>
          </a:p>
          <a:p>
            <a:r>
              <a:rPr lang="en-US" dirty="0" err="1">
                <a:effectLst/>
              </a:rPr>
              <a:t>sudo</a:t>
            </a:r>
            <a:r>
              <a:rPr lang="en-US" dirty="0">
                <a:effectLst/>
              </a:rPr>
              <a:t> mount -t nfs4 -o </a:t>
            </a:r>
            <a:r>
              <a:rPr lang="en-US" dirty="0" err="1">
                <a:effectLst/>
              </a:rPr>
              <a:t>nfsvers</a:t>
            </a:r>
            <a:r>
              <a:rPr lang="en-US" dirty="0">
                <a:effectLst/>
              </a:rPr>
              <a:t>=4.1,rsize=1048576,wsize=1048576,hard,timeo=600,retrans=2,noresvport fs-05863d17abb40830e.efs.us-east-1.amazonaws.com:/ ~/</a:t>
            </a:r>
            <a:r>
              <a:rPr lang="en-US" dirty="0" err="1">
                <a:effectLst/>
              </a:rPr>
              <a:t>efs</a:t>
            </a:r>
            <a:r>
              <a:rPr lang="en-US" dirty="0">
                <a:effectLst/>
              </a:rPr>
              <a:t>-mount-point</a:t>
            </a:r>
          </a:p>
          <a:p>
            <a:r>
              <a:rPr lang="en-US" dirty="0">
                <a:effectLst/>
              </a:rPr>
              <a:t>5. Create a file on the file system, on 1 instance , by going inside </a:t>
            </a:r>
            <a:r>
              <a:rPr lang="en-US" dirty="0" err="1">
                <a:effectLst/>
              </a:rPr>
              <a:t>efs</a:t>
            </a:r>
            <a:r>
              <a:rPr lang="en-US" dirty="0">
                <a:effectLst/>
              </a:rPr>
              <a:t>-mount-point (cd </a:t>
            </a:r>
            <a:r>
              <a:rPr lang="en-US" dirty="0" err="1">
                <a:effectLst/>
              </a:rPr>
              <a:t>efs</a:t>
            </a:r>
            <a:r>
              <a:rPr lang="en-US" dirty="0">
                <a:effectLst/>
              </a:rPr>
              <a:t>-mount-point , </a:t>
            </a:r>
            <a:r>
              <a:rPr lang="en-US" dirty="0" err="1">
                <a:effectLst/>
              </a:rPr>
              <a:t>sudo</a:t>
            </a:r>
            <a:r>
              <a:rPr lang="en-US" dirty="0">
                <a:effectLst/>
              </a:rPr>
              <a:t> touch chandra.txt)</a:t>
            </a:r>
          </a:p>
          <a:p>
            <a:r>
              <a:rPr lang="en-US" dirty="0">
                <a:effectLst/>
              </a:rPr>
              <a:t>6. This file should be visible on other system</a:t>
            </a:r>
          </a:p>
        </p:txBody>
      </p:sp>
      <p:sp>
        <p:nvSpPr>
          <p:cNvPr id="4" name="Slide Number Placeholder 3"/>
          <p:cNvSpPr>
            <a:spLocks noGrp="1"/>
          </p:cNvSpPr>
          <p:nvPr>
            <p:ph type="sldNum" sz="quarter" idx="5"/>
          </p:nvPr>
        </p:nvSpPr>
        <p:spPr/>
        <p:txBody>
          <a:bodyPr/>
          <a:lstStyle/>
          <a:p>
            <a:fld id="{22289C57-55D7-40A4-A101-E74FAC7A092B}" type="slidenum">
              <a:rPr lang="en-US" smtClean="0"/>
              <a:t>31</a:t>
            </a:fld>
            <a:endParaRPr lang="en-US" dirty="0"/>
          </a:p>
        </p:txBody>
      </p:sp>
    </p:spTree>
    <p:extLst>
      <p:ext uri="{BB962C8B-B14F-4D97-AF65-F5344CB8AC3E}">
        <p14:creationId xmlns:p14="http://schemas.microsoft.com/office/powerpoint/2010/main" val="2431006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Register domain on GoDaddy</a:t>
            </a:r>
          </a:p>
          <a:p>
            <a:r>
              <a:rPr lang="en-US" dirty="0"/>
              <a:t>-&gt; Create hosted zone on Route-53</a:t>
            </a:r>
          </a:p>
          <a:p>
            <a:r>
              <a:rPr lang="en-US" dirty="0"/>
              <a:t>-&gt; Change Nameservers on GoDaddy to AWS ones</a:t>
            </a:r>
          </a:p>
          <a:p>
            <a:r>
              <a:rPr lang="en-US" dirty="0"/>
              <a:t>-&gt; Create EC2 instance with bootstrap script to have apache</a:t>
            </a:r>
          </a:p>
          <a:p>
            <a:r>
              <a:rPr lang="en-US" dirty="0"/>
              <a:t>-&gt; Ensure http://&lt;public_ip_of_ec2&gt; gives site</a:t>
            </a:r>
          </a:p>
          <a:p>
            <a:r>
              <a:rPr lang="en-US" dirty="0"/>
              <a:t>-&gt; Create A record in Route53, and value should be public IP of EC2</a:t>
            </a:r>
          </a:p>
          <a:p>
            <a:r>
              <a:rPr lang="en-US" dirty="0"/>
              <a:t>-&gt; After some time , hit http://&lt;domain_name&gt;</a:t>
            </a:r>
          </a:p>
          <a:p>
            <a:r>
              <a:rPr lang="en-US" dirty="0"/>
              <a:t>-&gt; Should display site on EC2</a:t>
            </a:r>
          </a:p>
        </p:txBody>
      </p:sp>
      <p:sp>
        <p:nvSpPr>
          <p:cNvPr id="4" name="Slide Number Placeholder 3"/>
          <p:cNvSpPr>
            <a:spLocks noGrp="1"/>
          </p:cNvSpPr>
          <p:nvPr>
            <p:ph type="sldNum" sz="quarter" idx="5"/>
          </p:nvPr>
        </p:nvSpPr>
        <p:spPr/>
        <p:txBody>
          <a:bodyPr/>
          <a:lstStyle/>
          <a:p>
            <a:fld id="{22289C57-55D7-40A4-A101-E74FAC7A092B}" type="slidenum">
              <a:rPr lang="en-US" smtClean="0"/>
              <a:t>75</a:t>
            </a:fld>
            <a:endParaRPr lang="en-US" dirty="0"/>
          </a:p>
        </p:txBody>
      </p:sp>
    </p:spTree>
    <p:extLst>
      <p:ext uri="{BB962C8B-B14F-4D97-AF65-F5344CB8AC3E}">
        <p14:creationId xmlns:p14="http://schemas.microsoft.com/office/powerpoint/2010/main" val="2878814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using cli you might get An error occurred (</a:t>
            </a:r>
            <a:r>
              <a:rPr lang="en-US" dirty="0" err="1"/>
              <a:t>AuthFailure</a:t>
            </a:r>
            <a:r>
              <a:rPr lang="en-US" dirty="0"/>
              <a:t>) when calling the </a:t>
            </a:r>
            <a:r>
              <a:rPr lang="en-US" dirty="0" err="1"/>
              <a:t>RunInstances</a:t>
            </a:r>
            <a:r>
              <a:rPr lang="en-US" dirty="0"/>
              <a:t> operation: AWS was not able to validate the provided access credentials</a:t>
            </a:r>
          </a:p>
          <a:p>
            <a:r>
              <a:rPr lang="en-US" dirty="0"/>
              <a:t>this is time clock issue</a:t>
            </a:r>
          </a:p>
          <a:p>
            <a:r>
              <a:rPr lang="en-US" dirty="0"/>
              <a:t>run following command</a:t>
            </a:r>
          </a:p>
          <a:p>
            <a:r>
              <a:rPr lang="en-US" dirty="0" err="1"/>
              <a:t>sudo</a:t>
            </a:r>
            <a:r>
              <a:rPr lang="en-US" dirty="0"/>
              <a:t> </a:t>
            </a:r>
            <a:r>
              <a:rPr lang="en-US" dirty="0" err="1"/>
              <a:t>hwclock</a:t>
            </a:r>
            <a:r>
              <a:rPr lang="en-US" dirty="0"/>
              <a:t> -s</a:t>
            </a:r>
          </a:p>
        </p:txBody>
      </p:sp>
      <p:sp>
        <p:nvSpPr>
          <p:cNvPr id="4" name="Slide Number Placeholder 3"/>
          <p:cNvSpPr>
            <a:spLocks noGrp="1"/>
          </p:cNvSpPr>
          <p:nvPr>
            <p:ph type="sldNum" sz="quarter" idx="5"/>
          </p:nvPr>
        </p:nvSpPr>
        <p:spPr/>
        <p:txBody>
          <a:bodyPr/>
          <a:lstStyle/>
          <a:p>
            <a:fld id="{22289C57-55D7-40A4-A101-E74FAC7A092B}" type="slidenum">
              <a:rPr lang="en-US" smtClean="0"/>
              <a:t>92</a:t>
            </a:fld>
            <a:endParaRPr lang="en-US" dirty="0"/>
          </a:p>
        </p:txBody>
      </p:sp>
    </p:spTree>
    <p:extLst>
      <p:ext uri="{BB962C8B-B14F-4D97-AF65-F5344CB8AC3E}">
        <p14:creationId xmlns:p14="http://schemas.microsoft.com/office/powerpoint/2010/main" val="146353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using cli you might get An error occurred (</a:t>
            </a:r>
            <a:r>
              <a:rPr lang="en-US" dirty="0" err="1"/>
              <a:t>AuthFailure</a:t>
            </a:r>
            <a:r>
              <a:rPr lang="en-US" dirty="0"/>
              <a:t>) when calling the </a:t>
            </a:r>
            <a:r>
              <a:rPr lang="en-US" dirty="0" err="1"/>
              <a:t>RunInstances</a:t>
            </a:r>
            <a:r>
              <a:rPr lang="en-US" dirty="0"/>
              <a:t> operation: AWS was not able to validate the provided access credentials</a:t>
            </a:r>
          </a:p>
          <a:p>
            <a:r>
              <a:rPr lang="en-US" dirty="0"/>
              <a:t>this is time clock issue</a:t>
            </a:r>
          </a:p>
          <a:p>
            <a:r>
              <a:rPr lang="en-US" dirty="0"/>
              <a:t>run following command</a:t>
            </a:r>
          </a:p>
          <a:p>
            <a:r>
              <a:rPr lang="en-US" dirty="0" err="1"/>
              <a:t>sudo</a:t>
            </a:r>
            <a:r>
              <a:rPr lang="en-US" dirty="0"/>
              <a:t> </a:t>
            </a:r>
            <a:r>
              <a:rPr lang="en-US" dirty="0" err="1"/>
              <a:t>hwclock</a:t>
            </a:r>
            <a:r>
              <a:rPr lang="en-US" dirty="0"/>
              <a:t> -s</a:t>
            </a:r>
          </a:p>
        </p:txBody>
      </p:sp>
      <p:sp>
        <p:nvSpPr>
          <p:cNvPr id="4" name="Slide Number Placeholder 3"/>
          <p:cNvSpPr>
            <a:spLocks noGrp="1"/>
          </p:cNvSpPr>
          <p:nvPr>
            <p:ph type="sldNum" sz="quarter" idx="5"/>
          </p:nvPr>
        </p:nvSpPr>
        <p:spPr/>
        <p:txBody>
          <a:bodyPr/>
          <a:lstStyle/>
          <a:p>
            <a:fld id="{22289C57-55D7-40A4-A101-E74FAC7A092B}" type="slidenum">
              <a:rPr lang="en-US" smtClean="0"/>
              <a:t>93</a:t>
            </a:fld>
            <a:endParaRPr lang="en-US" dirty="0"/>
          </a:p>
        </p:txBody>
      </p:sp>
    </p:spTree>
    <p:extLst>
      <p:ext uri="{BB962C8B-B14F-4D97-AF65-F5344CB8AC3E}">
        <p14:creationId xmlns:p14="http://schemas.microsoft.com/office/powerpoint/2010/main" val="2023176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public_ip_of_public_instance/"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us-east-1.console.aws.amazon.com/iam/home?region=ap-south-1#/policies/details/arn%3Aaws%3Aiam%3A%3Aaws%3Apolicy%2FAdministratorAccess"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9.jfif"/><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cloud</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Types of Cloud computing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11" name="Picture 10" descr="A screenshot of a computer&#10;&#10;Description automatically generated with medium confidence">
            <a:extLst>
              <a:ext uri="{FF2B5EF4-FFF2-40B4-BE49-F238E27FC236}">
                <a16:creationId xmlns:a16="http://schemas.microsoft.com/office/drawing/2014/main" id="{AAC27F9E-9FF4-2D90-BB3F-5A8F14B85917}"/>
              </a:ext>
            </a:extLst>
          </p:cNvPr>
          <p:cNvPicPr>
            <a:picLocks noChangeAspect="1"/>
          </p:cNvPicPr>
          <p:nvPr/>
        </p:nvPicPr>
        <p:blipFill>
          <a:blip r:embed="rId2"/>
          <a:stretch>
            <a:fillRect/>
          </a:stretch>
        </p:blipFill>
        <p:spPr>
          <a:xfrm>
            <a:off x="1027247" y="1039226"/>
            <a:ext cx="5691188" cy="4196916"/>
          </a:xfrm>
          <a:prstGeom prst="rect">
            <a:avLst/>
          </a:prstGeom>
        </p:spPr>
      </p:pic>
    </p:spTree>
    <p:extLst>
      <p:ext uri="{BB962C8B-B14F-4D97-AF65-F5344CB8AC3E}">
        <p14:creationId xmlns:p14="http://schemas.microsoft.com/office/powerpoint/2010/main" val="4064945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Terminologies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pPr marL="285750" indent="-285750">
              <a:buFont typeface="Wingdings" panose="05000000000000000000" pitchFamily="2" charset="2"/>
              <a:buChar char="q"/>
            </a:pPr>
            <a:r>
              <a:rPr lang="en-US" sz="1800" dirty="0"/>
              <a:t>AWS is truly global , global presence everywhere</a:t>
            </a:r>
          </a:p>
          <a:p>
            <a:endParaRPr lang="en-US" sz="1800" dirty="0"/>
          </a:p>
          <a:p>
            <a:r>
              <a:rPr lang="en-US" sz="1800" b="1" dirty="0">
                <a:highlight>
                  <a:srgbClr val="FFFF00"/>
                </a:highlight>
              </a:rPr>
              <a:t>AWS Regions</a:t>
            </a:r>
          </a:p>
          <a:p>
            <a:pPr marL="285750" indent="-285750">
              <a:buFont typeface="Wingdings" panose="05000000000000000000" pitchFamily="2" charset="2"/>
              <a:buChar char="q"/>
            </a:pPr>
            <a:r>
              <a:rPr lang="en-US" sz="1800" dirty="0"/>
              <a:t>A single AWS region is cluster of datacenters</a:t>
            </a:r>
          </a:p>
          <a:p>
            <a:pPr marL="742950" lvl="1" indent="-285750">
              <a:buFont typeface="Wingdings" panose="05000000000000000000" pitchFamily="2" charset="2"/>
              <a:buChar char="q"/>
            </a:pPr>
            <a:r>
              <a:rPr lang="en-US" sz="1400" dirty="0"/>
              <a:t>US East (N. Virginia) us-east-1 </a:t>
            </a:r>
            <a:r>
              <a:rPr lang="en-US" sz="1400" dirty="0">
                <a:sym typeface="Wingdings" panose="05000000000000000000" pitchFamily="2" charset="2"/>
              </a:rPr>
              <a:t> Mostly called us-east-1 region</a:t>
            </a:r>
            <a:endParaRPr lang="en-US" sz="1400" dirty="0"/>
          </a:p>
          <a:p>
            <a:pPr marL="742950" lvl="1" indent="-285750">
              <a:buFont typeface="Wingdings" panose="05000000000000000000" pitchFamily="2" charset="2"/>
              <a:buChar char="q"/>
            </a:pPr>
            <a:r>
              <a:rPr lang="en-US" sz="1400" dirty="0"/>
              <a:t>Asia Pacific (Mumbai) ap-south-1 -&gt; Mostly called ap-south-1 region</a:t>
            </a:r>
          </a:p>
          <a:p>
            <a:pPr marL="285750" indent="-285750">
              <a:buFont typeface="Wingdings" panose="05000000000000000000" pitchFamily="2" charset="2"/>
              <a:buChar char="q"/>
            </a:pPr>
            <a:r>
              <a:rPr lang="en-US" sz="1800" dirty="0"/>
              <a:t>Choice of region depends on various factors - </a:t>
            </a:r>
          </a:p>
          <a:p>
            <a:pPr marL="742950" lvl="1" indent="-285750">
              <a:buFont typeface="Wingdings" panose="05000000000000000000" pitchFamily="2" charset="2"/>
              <a:buChar char="q"/>
            </a:pPr>
            <a:r>
              <a:rPr lang="en-US" sz="1400" dirty="0"/>
              <a:t>Compliance – legal , that data should never leave regions</a:t>
            </a:r>
          </a:p>
          <a:p>
            <a:pPr marL="742950" lvl="1" indent="-285750">
              <a:buFont typeface="Wingdings" panose="05000000000000000000" pitchFamily="2" charset="2"/>
              <a:buChar char="q"/>
            </a:pPr>
            <a:r>
              <a:rPr lang="en-US" sz="1400" dirty="0"/>
              <a:t>Latency – Say most users are in Australia, so deploy application in Australia</a:t>
            </a:r>
          </a:p>
          <a:p>
            <a:pPr marL="742950" lvl="1" indent="-285750">
              <a:buFont typeface="Wingdings" panose="05000000000000000000" pitchFamily="2" charset="2"/>
              <a:buChar char="q"/>
            </a:pPr>
            <a:r>
              <a:rPr lang="en-US" sz="1400" dirty="0"/>
              <a:t>Availability of Services – Not all region has all AWS services</a:t>
            </a:r>
          </a:p>
          <a:p>
            <a:pPr marL="742950" lvl="1" indent="-285750">
              <a:buFont typeface="Wingdings" panose="05000000000000000000" pitchFamily="2" charset="2"/>
              <a:buChar char="q"/>
            </a:pPr>
            <a:r>
              <a:rPr lang="en-US" sz="1400" dirty="0"/>
              <a:t>Pricing – Varies from region to region</a:t>
            </a:r>
            <a:endParaRPr lang="en-US" sz="2400" dirty="0"/>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724349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Terminologies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r>
              <a:rPr lang="en-US" sz="1800" b="1" dirty="0">
                <a:highlight>
                  <a:srgbClr val="FFFF00"/>
                </a:highlight>
              </a:rPr>
              <a:t>AWS Availability Zones (AZs)</a:t>
            </a:r>
          </a:p>
          <a:p>
            <a:pPr marL="285750" indent="-285750">
              <a:buFont typeface="Wingdings" panose="05000000000000000000" pitchFamily="2" charset="2"/>
              <a:buChar char="q"/>
            </a:pPr>
            <a:r>
              <a:rPr lang="en-US" sz="1800" dirty="0"/>
              <a:t>A single AZ is one or more discrete data centers with its own power and networking and connectivity</a:t>
            </a:r>
          </a:p>
          <a:p>
            <a:pPr marL="285750" indent="-285750">
              <a:buFont typeface="Wingdings" panose="05000000000000000000" pitchFamily="2" charset="2"/>
              <a:buChar char="q"/>
            </a:pPr>
            <a:r>
              <a:rPr lang="en-US" sz="1800" dirty="0"/>
              <a:t>Each region got multiple AZs ( min 3, max 6)</a:t>
            </a:r>
          </a:p>
          <a:p>
            <a:pPr marL="285750" indent="-285750">
              <a:buFont typeface="Wingdings" panose="05000000000000000000" pitchFamily="2" charset="2"/>
              <a:buChar char="q"/>
            </a:pPr>
            <a:r>
              <a:rPr lang="en-US" sz="1800" dirty="0"/>
              <a:t>Each AZ is isolated from each other, to take care of disaster</a:t>
            </a:r>
          </a:p>
          <a:p>
            <a:pPr marL="285750" indent="-285750">
              <a:buFont typeface="Wingdings" panose="05000000000000000000" pitchFamily="2" charset="2"/>
              <a:buChar char="q"/>
            </a:pPr>
            <a:r>
              <a:rPr lang="en-US" sz="1800" dirty="0"/>
              <a:t>In Mumbai , we have 3 AZs, physically isolated from each other</a:t>
            </a:r>
          </a:p>
          <a:p>
            <a:pPr marL="285750" indent="-285750">
              <a:buFont typeface="Wingdings" panose="05000000000000000000" pitchFamily="2" charset="2"/>
              <a:buChar char="q"/>
            </a:pPr>
            <a:r>
              <a:rPr lang="en-US" sz="1800" dirty="0"/>
              <a:t>The AZs are connected with high bandwidth and low latency network</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3494362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regions and </a:t>
            </a:r>
            <a:r>
              <a:rPr lang="en-US" sz="2400" dirty="0" err="1"/>
              <a:t>azs</a:t>
            </a:r>
            <a:endParaRPr lang="en-US" sz="2400"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9" name="Picture 8" descr="A picture containing text, screenshot, rectangle, parallel&#10;&#10;Description automatically generated">
            <a:extLst>
              <a:ext uri="{FF2B5EF4-FFF2-40B4-BE49-F238E27FC236}">
                <a16:creationId xmlns:a16="http://schemas.microsoft.com/office/drawing/2014/main" id="{44AAAA24-13E6-1E5D-D2F1-DFECC9A5BC53}"/>
              </a:ext>
            </a:extLst>
          </p:cNvPr>
          <p:cNvPicPr>
            <a:picLocks noChangeAspect="1"/>
          </p:cNvPicPr>
          <p:nvPr/>
        </p:nvPicPr>
        <p:blipFill>
          <a:blip r:embed="rId2"/>
          <a:stretch>
            <a:fillRect/>
          </a:stretch>
        </p:blipFill>
        <p:spPr>
          <a:xfrm>
            <a:off x="984251" y="962525"/>
            <a:ext cx="5111749" cy="4261234"/>
          </a:xfrm>
          <a:prstGeom prst="rect">
            <a:avLst/>
          </a:prstGeom>
        </p:spPr>
      </p:pic>
    </p:spTree>
    <p:extLst>
      <p:ext uri="{BB962C8B-B14F-4D97-AF65-F5344CB8AC3E}">
        <p14:creationId xmlns:p14="http://schemas.microsoft.com/office/powerpoint/2010/main" val="422511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Console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pPr marL="285750" indent="-285750">
              <a:buFont typeface="Wingdings" panose="05000000000000000000" pitchFamily="2" charset="2"/>
              <a:buChar char="q"/>
            </a:pPr>
            <a:r>
              <a:rPr lang="en-US" sz="1800" dirty="0">
                <a:solidFill>
                  <a:srgbClr val="FF0000"/>
                </a:solidFill>
              </a:rPr>
              <a:t>KEEP TRACK ON YOUR BILLING DASHBOARD, ALWAYS</a:t>
            </a:r>
          </a:p>
          <a:p>
            <a:pPr marL="285750" indent="-285750">
              <a:buFont typeface="Wingdings" panose="05000000000000000000" pitchFamily="2" charset="2"/>
              <a:buChar char="q"/>
            </a:pPr>
            <a:r>
              <a:rPr lang="en-US" sz="1800" dirty="0"/>
              <a:t>Click on your Account ID, to get billing details</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2166166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EC2</a:t>
            </a:r>
          </a:p>
        </p:txBody>
      </p:sp>
    </p:spTree>
    <p:extLst>
      <p:ext uri="{BB962C8B-B14F-4D97-AF65-F5344CB8AC3E}">
        <p14:creationId xmlns:p14="http://schemas.microsoft.com/office/powerpoint/2010/main" val="1140698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Amazon Elastic compute cloud – ec2</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4286208"/>
          </a:xfrm>
        </p:spPr>
        <p:txBody>
          <a:bodyPr>
            <a:normAutofit/>
          </a:bodyPr>
          <a:lstStyle/>
          <a:p>
            <a:pPr marL="285750" indent="-285750">
              <a:buFont typeface="Wingdings" panose="05000000000000000000" pitchFamily="2" charset="2"/>
              <a:buChar char="q"/>
            </a:pPr>
            <a:r>
              <a:rPr lang="en-US" sz="1800" dirty="0"/>
              <a:t>Most popular services</a:t>
            </a:r>
            <a:endParaRPr lang="en-US" sz="1800" b="1" dirty="0"/>
          </a:p>
          <a:p>
            <a:pPr marL="285750" indent="-285750">
              <a:buFont typeface="Wingdings" panose="05000000000000000000" pitchFamily="2" charset="2"/>
              <a:buChar char="q"/>
            </a:pPr>
            <a:r>
              <a:rPr lang="en-US" sz="1800" dirty="0"/>
              <a:t>What is it ?</a:t>
            </a:r>
          </a:p>
          <a:p>
            <a:pPr marL="742950" lvl="1" indent="-285750">
              <a:buFont typeface="Wingdings" panose="05000000000000000000" pitchFamily="2" charset="2"/>
              <a:buChar char="q"/>
            </a:pPr>
            <a:r>
              <a:rPr lang="en-US" sz="1400" dirty="0"/>
              <a:t>VM (EC2)</a:t>
            </a:r>
          </a:p>
          <a:p>
            <a:pPr marL="742950" lvl="1" indent="-285750">
              <a:buFont typeface="Wingdings" panose="05000000000000000000" pitchFamily="2" charset="2"/>
              <a:buChar char="q"/>
            </a:pPr>
            <a:r>
              <a:rPr lang="en-US" sz="1400" dirty="0"/>
              <a:t>Virtual drives (EBS)</a:t>
            </a:r>
          </a:p>
          <a:p>
            <a:pPr marL="742950" lvl="1" indent="-285750">
              <a:buFont typeface="Wingdings" panose="05000000000000000000" pitchFamily="2" charset="2"/>
              <a:buChar char="q"/>
            </a:pPr>
            <a:r>
              <a:rPr lang="en-US" sz="1400" dirty="0"/>
              <a:t>Load balancer (ELB)</a:t>
            </a:r>
          </a:p>
          <a:p>
            <a:pPr marL="742950" lvl="1" indent="-285750">
              <a:buFont typeface="Wingdings" panose="05000000000000000000" pitchFamily="2" charset="2"/>
              <a:buChar char="q"/>
            </a:pPr>
            <a:r>
              <a:rPr lang="en-US" sz="1400" dirty="0"/>
              <a:t>Scaling (ASG)</a:t>
            </a:r>
            <a:endParaRPr lang="en-US" sz="2400" dirty="0"/>
          </a:p>
          <a:p>
            <a:pPr marL="285750" indent="-285750">
              <a:buFont typeface="Wingdings" panose="05000000000000000000" pitchFamily="2" charset="2"/>
              <a:buChar char="q"/>
            </a:pPr>
            <a:r>
              <a:rPr lang="en-US" sz="1800" dirty="0"/>
              <a:t>Not to worry, we will see everything</a:t>
            </a:r>
          </a:p>
          <a:p>
            <a:pPr marL="285750" indent="-285750">
              <a:buFont typeface="Wingdings" panose="05000000000000000000" pitchFamily="2" charset="2"/>
              <a:buChar char="q"/>
            </a:pPr>
            <a:r>
              <a:rPr lang="en-US" sz="1800" dirty="0"/>
              <a:t>Bootstrapping – Launching commands when machine starts, script which run once when instance is starting first time and never again – </a:t>
            </a:r>
            <a:r>
              <a:rPr lang="en-US" sz="1800" i="1" dirty="0"/>
              <a:t>will be useful latter</a:t>
            </a:r>
          </a:p>
          <a:p>
            <a:pPr marL="285750" indent="-285750">
              <a:buFont typeface="Wingdings" panose="05000000000000000000" pitchFamily="2" charset="2"/>
              <a:buChar char="q"/>
            </a:pPr>
            <a:r>
              <a:rPr lang="en-US" sz="1800" dirty="0"/>
              <a:t>There are different types of ec2 instances choices varies in terms of cpu, ram, storage, network performance</a:t>
            </a:r>
          </a:p>
          <a:p>
            <a:pPr marL="285750" indent="-285750">
              <a:buFont typeface="Wingdings" panose="05000000000000000000" pitchFamily="2" charset="2"/>
              <a:buChar char="q"/>
            </a:pPr>
            <a:r>
              <a:rPr lang="en-US" sz="1800" dirty="0"/>
              <a:t>For demo purpose , we will be using t2.micro, is part of free tier (upto 750 hours /month)</a:t>
            </a:r>
          </a:p>
          <a:p>
            <a:endParaRPr lang="en-US" sz="1800" dirty="0"/>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798423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IP Address notations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6"/>
            <a:ext cx="10694614" cy="5414629"/>
          </a:xfrm>
        </p:spPr>
        <p:txBody>
          <a:bodyPr>
            <a:normAutofit/>
          </a:bodyPr>
          <a:lstStyle/>
          <a:p>
            <a:pPr marL="285750" indent="-285750">
              <a:buFont typeface="Wingdings" panose="05000000000000000000" pitchFamily="2" charset="2"/>
              <a:buChar char="q"/>
            </a:pPr>
            <a:r>
              <a:rPr lang="en-US" sz="1800" dirty="0"/>
              <a:t>IP address can be 10.0.0.0, and each number separated by dot is 8 bit (8+8+8+8)</a:t>
            </a:r>
            <a:endParaRPr lang="en-US" sz="1800" b="1" dirty="0"/>
          </a:p>
          <a:p>
            <a:pPr marL="285750" indent="-285750">
              <a:buFont typeface="Wingdings" panose="05000000000000000000" pitchFamily="2" charset="2"/>
              <a:buChar char="q"/>
            </a:pPr>
            <a:r>
              <a:rPr lang="en-US" sz="1800" dirty="0"/>
              <a:t>So, IP Address is of 32 bits</a:t>
            </a:r>
            <a:endParaRPr lang="en-US" sz="2400" dirty="0"/>
          </a:p>
          <a:p>
            <a:pPr marL="285750" indent="-285750">
              <a:buFont typeface="Wingdings" panose="05000000000000000000" pitchFamily="2" charset="2"/>
              <a:buChar char="q"/>
            </a:pPr>
            <a:r>
              <a:rPr lang="en-US" sz="1800" dirty="0"/>
              <a:t>On cloud, the IP address range will be represented by a slash (/) notation (10.0.0.0/16)</a:t>
            </a:r>
          </a:p>
          <a:p>
            <a:pPr marL="285750" indent="-285750">
              <a:buFont typeface="Wingdings" panose="05000000000000000000" pitchFamily="2" charset="2"/>
              <a:buChar char="q"/>
            </a:pPr>
            <a:r>
              <a:rPr lang="en-US" sz="1800" dirty="0"/>
              <a:t>The number after / notation indicate how many addresses are network address (fixed) and how many remaining can be assigned to devices within that IP Range</a:t>
            </a:r>
          </a:p>
          <a:p>
            <a:pPr marL="285750" indent="-285750">
              <a:buFont typeface="Wingdings" panose="05000000000000000000" pitchFamily="2" charset="2"/>
              <a:buChar char="q"/>
            </a:pPr>
            <a:r>
              <a:rPr lang="en-US" sz="1800" dirty="0"/>
              <a:t>Consider 10.0.0.0/24</a:t>
            </a:r>
          </a:p>
          <a:p>
            <a:pPr marL="742950" lvl="1" indent="-285750">
              <a:buFont typeface="Wingdings" panose="05000000000000000000" pitchFamily="2" charset="2"/>
              <a:buChar char="q"/>
            </a:pPr>
            <a:r>
              <a:rPr lang="en-US" sz="1600" dirty="0"/>
              <a:t>24 indicates that 8+8+8 are fixed (network range) and only last 8 bits can be assigned – 10.0.0.1 -&gt; 10.0.0.254 (1 or few are reserved , so last digit is 254)</a:t>
            </a:r>
          </a:p>
          <a:p>
            <a:pPr marL="742950" lvl="1" indent="-285750">
              <a:buFont typeface="Wingdings" panose="05000000000000000000" pitchFamily="2" charset="2"/>
              <a:buChar char="q"/>
            </a:pPr>
            <a:r>
              <a:rPr lang="en-US" sz="1600" dirty="0"/>
              <a:t>No of Ips = 2 </a:t>
            </a:r>
            <a:r>
              <a:rPr lang="en-US" sz="1600" baseline="30000" dirty="0"/>
              <a:t>(32-24)</a:t>
            </a:r>
            <a:r>
              <a:rPr lang="en-US" sz="1600" dirty="0"/>
              <a:t> = 2</a:t>
            </a:r>
            <a:r>
              <a:rPr lang="en-US" sz="1600" baseline="30000" dirty="0"/>
              <a:t>8 = </a:t>
            </a:r>
            <a:r>
              <a:rPr lang="en-US" sz="1600" dirty="0"/>
              <a:t>256 IPs</a:t>
            </a:r>
          </a:p>
          <a:p>
            <a:pPr marL="285750" indent="-285750">
              <a:buFont typeface="Wingdings" panose="05000000000000000000" pitchFamily="2" charset="2"/>
              <a:buChar char="q"/>
            </a:pPr>
            <a:r>
              <a:rPr lang="en-US" sz="1800" dirty="0"/>
              <a:t>Consider 10.0.0.0/16</a:t>
            </a:r>
          </a:p>
          <a:p>
            <a:pPr marL="742950" lvl="1" indent="-285750">
              <a:buFont typeface="Wingdings" panose="05000000000000000000" pitchFamily="2" charset="2"/>
              <a:buChar char="q"/>
            </a:pPr>
            <a:r>
              <a:rPr lang="en-US" sz="1600" dirty="0"/>
              <a:t>16 indicates that 8+8 are fixed (network range) and only last 2, 8 bits can be assigned – 10.0.0.1 -&gt; 10.0.255.254</a:t>
            </a:r>
          </a:p>
          <a:p>
            <a:pPr marL="742950" lvl="1" indent="-285750">
              <a:buFont typeface="Wingdings" panose="05000000000000000000" pitchFamily="2" charset="2"/>
              <a:buChar char="q"/>
            </a:pPr>
            <a:r>
              <a:rPr lang="en-US" sz="1600" dirty="0"/>
              <a:t>No of Ips = 2 </a:t>
            </a:r>
            <a:r>
              <a:rPr lang="en-US" sz="1600" baseline="30000" dirty="0"/>
              <a:t>(32-16)</a:t>
            </a:r>
            <a:r>
              <a:rPr lang="en-US" sz="1600" dirty="0"/>
              <a:t> = 2</a:t>
            </a:r>
            <a:r>
              <a:rPr lang="en-US" sz="1600" baseline="30000" dirty="0"/>
              <a:t>16 = </a:t>
            </a:r>
            <a:r>
              <a:rPr lang="en-US" sz="1600" dirty="0"/>
              <a:t>65536</a:t>
            </a:r>
          </a:p>
          <a:p>
            <a:pPr marL="742950" lvl="1"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800" dirty="0"/>
              <a:t>Consider 0.0.0.0/0</a:t>
            </a:r>
          </a:p>
          <a:p>
            <a:pPr marL="742950" lvl="1" indent="-285750">
              <a:buFont typeface="Wingdings" panose="05000000000000000000" pitchFamily="2" charset="2"/>
              <a:buChar char="q"/>
            </a:pPr>
            <a:r>
              <a:rPr lang="en-US" sz="1600" dirty="0"/>
              <a:t>0 bits are fixed, and this range includes all possible IP addresses</a:t>
            </a:r>
          </a:p>
          <a:p>
            <a:pPr marL="742950" lvl="1"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a:p>
            <a:endParaRPr lang="en-US" dirty="0"/>
          </a:p>
          <a:p>
            <a:endParaRPr lang="en-US" dirty="0"/>
          </a:p>
        </p:txBody>
      </p:sp>
    </p:spTree>
    <p:extLst>
      <p:ext uri="{BB962C8B-B14F-4D97-AF65-F5344CB8AC3E}">
        <p14:creationId xmlns:p14="http://schemas.microsoft.com/office/powerpoint/2010/main" val="464650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614495"/>
          </a:xfrm>
        </p:spPr>
        <p:txBody>
          <a:bodyPr>
            <a:normAutofit lnSpcReduction="10000"/>
          </a:bodyPr>
          <a:lstStyle/>
          <a:p>
            <a:pPr marL="285750" indent="-285750">
              <a:buFont typeface="Wingdings" panose="05000000000000000000" pitchFamily="2" charset="2"/>
              <a:buChar char="q"/>
            </a:pPr>
            <a:r>
              <a:rPr lang="en-US" sz="1800" dirty="0"/>
              <a:t>Let’s create EC2 Instance with all defaults  in Mumbai (or N Virginia) - (Can be created from search -&gt; EC2)</a:t>
            </a:r>
            <a:endParaRPr lang="en-US" sz="2400" dirty="0"/>
          </a:p>
          <a:p>
            <a:pPr marL="285750" indent="-285750">
              <a:buFont typeface="Wingdings" panose="05000000000000000000" pitchFamily="2" charset="2"/>
              <a:buChar char="q"/>
            </a:pPr>
            <a:r>
              <a:rPr lang="en-US" sz="1800" dirty="0"/>
              <a:t>Lots of flavors to select from, Amazon Linux, Ubuntu , macOS etc., </a:t>
            </a:r>
          </a:p>
          <a:p>
            <a:pPr marL="285750" indent="-285750">
              <a:buFont typeface="Wingdings" panose="05000000000000000000" pitchFamily="2" charset="2"/>
              <a:buChar char="q"/>
            </a:pPr>
            <a:r>
              <a:rPr lang="en-US" sz="1800" dirty="0"/>
              <a:t>Instance type – Select one from free tier</a:t>
            </a:r>
          </a:p>
          <a:p>
            <a:pPr marL="285750" indent="-285750">
              <a:buFont typeface="Wingdings" panose="05000000000000000000" pitchFamily="2" charset="2"/>
              <a:buChar char="q"/>
            </a:pPr>
            <a:r>
              <a:rPr lang="en-US" sz="1800" dirty="0"/>
              <a:t>Key Pair – To Login to system (select putty type .</a:t>
            </a:r>
            <a:r>
              <a:rPr lang="en-US" sz="1800" dirty="0" err="1"/>
              <a:t>ppk</a:t>
            </a:r>
            <a:r>
              <a:rPr lang="en-US" sz="1800" dirty="0"/>
              <a:t>). Gets downloaded.</a:t>
            </a:r>
          </a:p>
          <a:p>
            <a:pPr marL="285750" indent="-285750">
              <a:buFont typeface="Wingdings" panose="05000000000000000000" pitchFamily="2" charset="2"/>
              <a:buChar char="q"/>
            </a:pPr>
            <a:r>
              <a:rPr lang="en-US" sz="1800" dirty="0"/>
              <a:t>VPC – Virtual Private Cloud, resembles traditional network setup in your own office or data center</a:t>
            </a:r>
          </a:p>
          <a:p>
            <a:pPr marL="285750" indent="-285750">
              <a:buFont typeface="Wingdings" panose="05000000000000000000" pitchFamily="2" charset="2"/>
              <a:buChar char="q"/>
            </a:pPr>
            <a:r>
              <a:rPr lang="en-US" sz="1800" dirty="0"/>
              <a:t>Subnet – VPC can be divided in sub networks with fewer IP ranges from VPC. Such individual sub network is termed as Subnet, in which resource can be launched</a:t>
            </a:r>
          </a:p>
          <a:p>
            <a:pPr marL="285750" indent="-285750">
              <a:buFont typeface="Wingdings" panose="05000000000000000000" pitchFamily="2" charset="2"/>
              <a:buChar char="q"/>
            </a:pPr>
            <a:r>
              <a:rPr lang="en-US" sz="1800" dirty="0"/>
              <a:t>Public IP – Using which a resource can be accessed publicly</a:t>
            </a:r>
          </a:p>
          <a:p>
            <a:pPr marL="285750" indent="-285750">
              <a:buFont typeface="Wingdings" panose="05000000000000000000" pitchFamily="2" charset="2"/>
              <a:buChar char="q"/>
            </a:pPr>
            <a:r>
              <a:rPr lang="en-US" sz="1800" dirty="0"/>
              <a:t>Firewall Security rules – Security groups represent such rules and can define protocol, port as well as who can access the EC2</a:t>
            </a:r>
          </a:p>
          <a:p>
            <a:pPr marL="285750" indent="-285750">
              <a:buFont typeface="Wingdings" panose="05000000000000000000" pitchFamily="2" charset="2"/>
              <a:buChar char="q"/>
            </a:pPr>
            <a:r>
              <a:rPr lang="en-US" sz="1800" dirty="0"/>
              <a:t>Storage – Elastic Block Storage (EBS) , for storage attached to EC2</a:t>
            </a:r>
          </a:p>
          <a:p>
            <a:pPr marL="285750" indent="-285750">
              <a:buFont typeface="Wingdings" panose="05000000000000000000" pitchFamily="2" charset="2"/>
              <a:buChar char="q"/>
            </a:pPr>
            <a:r>
              <a:rPr lang="en-US" sz="1800" dirty="0"/>
              <a:t>Launch Instance and access with key downloaded and user ec2-user</a:t>
            </a:r>
          </a:p>
          <a:p>
            <a:pPr marL="285750" indent="-285750">
              <a:buFont typeface="Wingdings" panose="05000000000000000000" pitchFamily="2" charset="2"/>
              <a:buChar char="q"/>
            </a:pPr>
            <a:r>
              <a:rPr lang="en-US" sz="1800" dirty="0"/>
              <a:t>wget google.co.in, will download a index.html, indicates it has access to outside world</a:t>
            </a:r>
          </a:p>
          <a:p>
            <a:pPr marL="285750" indent="-285750">
              <a:buFont typeface="Wingdings" panose="05000000000000000000" pitchFamily="2" charset="2"/>
              <a:buChar char="q"/>
            </a:pPr>
            <a:r>
              <a:rPr lang="en-US" sz="1800" dirty="0"/>
              <a:t>After your operations better to delete the instance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a:p>
            <a:endParaRPr lang="en-US" dirty="0"/>
          </a:p>
          <a:p>
            <a:endParaRPr lang="en-US" dirty="0"/>
          </a:p>
        </p:txBody>
      </p:sp>
    </p:spTree>
    <p:extLst>
      <p:ext uri="{BB962C8B-B14F-4D97-AF65-F5344CB8AC3E}">
        <p14:creationId xmlns:p14="http://schemas.microsoft.com/office/powerpoint/2010/main" val="518021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Architecture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pic>
        <p:nvPicPr>
          <p:cNvPr id="5" name="Picture 4" descr="A picture containing text, screenshot, diagram, font&#10;&#10;Description automatically generated">
            <a:extLst>
              <a:ext uri="{FF2B5EF4-FFF2-40B4-BE49-F238E27FC236}">
                <a16:creationId xmlns:a16="http://schemas.microsoft.com/office/drawing/2014/main" id="{3FB45579-54AA-6465-89CB-7EAB023EEC0F}"/>
              </a:ext>
            </a:extLst>
          </p:cNvPr>
          <p:cNvPicPr>
            <a:picLocks noChangeAspect="1"/>
          </p:cNvPicPr>
          <p:nvPr/>
        </p:nvPicPr>
        <p:blipFill>
          <a:blip r:embed="rId2"/>
          <a:stretch>
            <a:fillRect/>
          </a:stretch>
        </p:blipFill>
        <p:spPr>
          <a:xfrm>
            <a:off x="929137" y="1303219"/>
            <a:ext cx="6106929" cy="4279433"/>
          </a:xfrm>
          <a:prstGeom prst="rect">
            <a:avLst/>
          </a:prstGeom>
        </p:spPr>
      </p:pic>
    </p:spTree>
    <p:extLst>
      <p:ext uri="{BB962C8B-B14F-4D97-AF65-F5344CB8AC3E}">
        <p14:creationId xmlns:p14="http://schemas.microsoft.com/office/powerpoint/2010/main" val="2012214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Account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8139734" cy="3760444"/>
          </a:xfrm>
        </p:spPr>
        <p:txBody>
          <a:bodyPr>
            <a:normAutofit/>
          </a:bodyPr>
          <a:lstStyle/>
          <a:p>
            <a:pPr marL="285750" indent="-285750">
              <a:buFont typeface="Wingdings" panose="05000000000000000000" pitchFamily="2" charset="2"/>
              <a:buChar char="q"/>
            </a:pPr>
            <a:r>
              <a:rPr lang="en-US" sz="1800" dirty="0"/>
              <a:t>We will learn AWS Cloud</a:t>
            </a:r>
          </a:p>
          <a:p>
            <a:pPr marL="285750" indent="-285750">
              <a:buFont typeface="Wingdings" panose="05000000000000000000" pitchFamily="2" charset="2"/>
              <a:buChar char="q"/>
            </a:pPr>
            <a:r>
              <a:rPr lang="en-US" sz="1800" dirty="0"/>
              <a:t>Create your AWS Account. </a:t>
            </a:r>
          </a:p>
          <a:p>
            <a:pPr marL="285750" indent="-285750">
              <a:buFont typeface="Wingdings" panose="05000000000000000000" pitchFamily="2" charset="2"/>
              <a:buChar char="q"/>
            </a:pPr>
            <a:r>
              <a:rPr lang="en-US" sz="1800" dirty="0"/>
              <a:t>Mostly services required for this course are within free tier</a:t>
            </a:r>
          </a:p>
          <a:p>
            <a:pPr marL="285750" indent="-285750">
              <a:buFont typeface="Wingdings" panose="05000000000000000000" pitchFamily="2" charset="2"/>
              <a:buChar char="q"/>
            </a:pPr>
            <a:r>
              <a:rPr lang="en-US" sz="1800" dirty="0"/>
              <a:t>So, no cost</a:t>
            </a:r>
          </a:p>
          <a:p>
            <a:pPr marL="285750" indent="-285750">
              <a:buFont typeface="Wingdings" panose="05000000000000000000" pitchFamily="2" charset="2"/>
              <a:buChar char="q"/>
            </a:pPr>
            <a:r>
              <a:rPr lang="en-US" sz="1800" dirty="0"/>
              <a:t>Is JavaScript on server</a:t>
            </a:r>
          </a:p>
          <a:p>
            <a:pPr marL="285750" indent="-285750">
              <a:buFont typeface="Wingdings" panose="05000000000000000000" pitchFamily="2" charset="2"/>
              <a:buChar char="q"/>
            </a:pPr>
            <a:r>
              <a:rPr lang="en-US" sz="1800" dirty="0"/>
              <a:t> Can be extended as WebServer suitable for web deployment</a:t>
            </a:r>
          </a:p>
          <a:p>
            <a:pPr marL="285750" indent="-285750">
              <a:buFont typeface="Wingdings" panose="05000000000000000000" pitchFamily="2" charset="2"/>
              <a:buChar char="q"/>
            </a:pPr>
            <a:r>
              <a:rPr lang="en-US" sz="1800" dirty="0">
                <a:highlight>
                  <a:srgbClr val="FFFF00"/>
                </a:highlight>
              </a:rPr>
              <a:t>Download putty, puttyGen, WIN-SCP tools</a:t>
            </a:r>
          </a:p>
          <a:p>
            <a:pPr marL="285750" indent="-285750">
              <a:buFont typeface="Wingdings" panose="05000000000000000000" pitchFamily="2" charset="2"/>
              <a:buChar char="q"/>
            </a:pPr>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pPr marL="285750" indent="-285750">
              <a:buFont typeface="Wingdings" panose="05000000000000000000" pitchFamily="2" charset="2"/>
              <a:buChar char="q"/>
            </a:pPr>
            <a:r>
              <a:rPr lang="en-US" sz="1800" dirty="0"/>
              <a:t>Let’s create everything involved in creation of EC2 instance</a:t>
            </a:r>
          </a:p>
          <a:p>
            <a:r>
              <a:rPr lang="en-US" sz="1800" dirty="0">
                <a:highlight>
                  <a:srgbClr val="FFFF00"/>
                </a:highlight>
              </a:rPr>
              <a:t>VPC (</a:t>
            </a:r>
            <a:r>
              <a:rPr lang="en-US" sz="1800" dirty="0"/>
              <a:t>Can be created from search -&gt; VPC)</a:t>
            </a:r>
            <a:endParaRPr lang="en-US" sz="1800" dirty="0">
              <a:highlight>
                <a:srgbClr val="FFFF00"/>
              </a:highlight>
            </a:endParaRPr>
          </a:p>
          <a:p>
            <a:pPr marL="742950" lvl="1" indent="-285750">
              <a:buFont typeface="Wingdings" panose="05000000000000000000" pitchFamily="2" charset="2"/>
              <a:buChar char="q"/>
            </a:pPr>
            <a:r>
              <a:rPr lang="en-US" sz="1200" dirty="0"/>
              <a:t>IPv4 CIDR - 10.0.0.0/16 -&gt; The ec2 instances withing this VPC will get a IP address from this range</a:t>
            </a:r>
          </a:p>
          <a:p>
            <a:pPr marL="742950" lvl="1" indent="-285750">
              <a:buFont typeface="Wingdings" panose="05000000000000000000" pitchFamily="2" charset="2"/>
              <a:buChar char="q"/>
            </a:pPr>
            <a:r>
              <a:rPr lang="en-US" sz="1200" dirty="0"/>
              <a:t>A default route table is created</a:t>
            </a:r>
          </a:p>
          <a:p>
            <a:pPr marL="742950" lvl="1" indent="-285750">
              <a:buFont typeface="Wingdings" panose="05000000000000000000" pitchFamily="2" charset="2"/>
              <a:buChar char="q"/>
            </a:pPr>
            <a:r>
              <a:rPr lang="en-US" sz="1200" dirty="0"/>
              <a:t>A route table contains a set of rules, called routes, that determine where network traffic from your subnet or gateway is directed</a:t>
            </a:r>
          </a:p>
          <a:p>
            <a:r>
              <a:rPr lang="en-US" sz="1800" dirty="0">
                <a:highlight>
                  <a:srgbClr val="FFFF00"/>
                </a:highlight>
              </a:rPr>
              <a:t>Subnet </a:t>
            </a:r>
            <a:r>
              <a:rPr lang="en-US" sz="1800" dirty="0"/>
              <a:t>(Can be created from search -&gt; VPC)</a:t>
            </a:r>
            <a:endParaRPr lang="en-US" sz="1800" dirty="0">
              <a:highlight>
                <a:srgbClr val="FFFF00"/>
              </a:highlight>
            </a:endParaRPr>
          </a:p>
          <a:p>
            <a:pPr marL="742950" lvl="1" indent="-285750">
              <a:buFont typeface="Wingdings" panose="05000000000000000000" pitchFamily="2" charset="2"/>
              <a:buChar char="q"/>
            </a:pPr>
            <a:r>
              <a:rPr lang="en-US" sz="1200" dirty="0"/>
              <a:t>IPv4 CIDR - 10.0.0.0/24 -&gt; cl-public-subnet-1 (should not get overlap) (accessible from internet)</a:t>
            </a:r>
          </a:p>
          <a:p>
            <a:pPr marL="742950" lvl="1" indent="-285750">
              <a:buFont typeface="Wingdings" panose="05000000000000000000" pitchFamily="2" charset="2"/>
              <a:buChar char="q"/>
            </a:pPr>
            <a:r>
              <a:rPr lang="en-US" sz="1200" dirty="0"/>
              <a:t>IPv4 CIDR - 10.0.1.0/24 -&gt; cl-public-subnet-2 (accessible from internet)</a:t>
            </a:r>
          </a:p>
          <a:p>
            <a:pPr marL="742950" lvl="1" indent="-285750">
              <a:buFont typeface="Wingdings" panose="05000000000000000000" pitchFamily="2" charset="2"/>
              <a:buChar char="q"/>
            </a:pPr>
            <a:r>
              <a:rPr lang="en-US" sz="1200" dirty="0"/>
              <a:t>IPv4 CIDR - 10.0.2.0/24 -&gt; cl-private-subnet-1 (no access from internet)</a:t>
            </a:r>
          </a:p>
          <a:p>
            <a:pPr marL="742950" lvl="1" indent="-285750">
              <a:buFont typeface="Wingdings" panose="05000000000000000000" pitchFamily="2" charset="2"/>
              <a:buChar char="q"/>
            </a:pPr>
            <a:r>
              <a:rPr lang="en-US" sz="1200" dirty="0"/>
              <a:t>IPv4 CIDR - 10.0.3.0/24 -&gt; cl-private-subnet-2 (no access from internet)</a:t>
            </a:r>
          </a:p>
          <a:p>
            <a:pPr marL="742950" lvl="1" indent="-285750">
              <a:buFont typeface="Wingdings" panose="05000000000000000000" pitchFamily="2" charset="2"/>
              <a:buChar char="q"/>
            </a:pPr>
            <a:endParaRPr lang="en-US" sz="1400" dirty="0"/>
          </a:p>
          <a:p>
            <a:pPr lvl="1"/>
            <a:endParaRPr lang="en-US" sz="1400" dirty="0"/>
          </a:p>
          <a:p>
            <a:pPr marL="742950" lvl="1" indent="-285750">
              <a:buFont typeface="Wingdings" panose="05000000000000000000" pitchFamily="2" charset="2"/>
              <a:buChar char="q"/>
            </a:pPr>
            <a:endParaRPr lang="en-US" sz="1400" dirty="0"/>
          </a:p>
          <a:p>
            <a:pPr marL="742950" lvl="1" indent="-285750">
              <a:buFont typeface="Wingdings" panose="05000000000000000000" pitchFamily="2" charset="2"/>
              <a:buChar char="q"/>
            </a:pPr>
            <a:endParaRPr lang="en-US" sz="1400" dirty="0"/>
          </a:p>
          <a:p>
            <a:endParaRPr lang="en-US" dirty="0"/>
          </a:p>
          <a:p>
            <a:endParaRPr lang="en-US" dirty="0"/>
          </a:p>
          <a:p>
            <a:endParaRPr lang="en-US" dirty="0"/>
          </a:p>
          <a:p>
            <a:endParaRPr lang="en-US" dirty="0"/>
          </a:p>
          <a:p>
            <a:pPr marL="285750" indent="-285750">
              <a:buFont typeface="Wingdings" panose="05000000000000000000" pitchFamily="2" charset="2"/>
              <a:buChar char="q"/>
            </a:pPr>
            <a:r>
              <a:rPr lang="en-US" sz="1800" dirty="0"/>
              <a:t>Subnets are labelled with private or public but at moment they are all private by default</a:t>
            </a:r>
          </a:p>
          <a:p>
            <a:pPr marL="285750" indent="-285750">
              <a:buFont typeface="Wingdings" panose="05000000000000000000" pitchFamily="2" charset="2"/>
              <a:buChar char="q"/>
            </a:pPr>
            <a:endParaRPr lang="en-US" sz="1800" dirty="0"/>
          </a:p>
          <a:p>
            <a:endParaRPr lang="en-US" dirty="0"/>
          </a:p>
          <a:p>
            <a:endParaRPr lang="en-US" dirty="0"/>
          </a:p>
        </p:txBody>
      </p:sp>
      <p:graphicFrame>
        <p:nvGraphicFramePr>
          <p:cNvPr id="3" name="Table 4">
            <a:extLst>
              <a:ext uri="{FF2B5EF4-FFF2-40B4-BE49-F238E27FC236}">
                <a16:creationId xmlns:a16="http://schemas.microsoft.com/office/drawing/2014/main" id="{FA946A51-89FD-B304-59E1-C4E74AB463F4}"/>
              </a:ext>
            </a:extLst>
          </p:cNvPr>
          <p:cNvGraphicFramePr>
            <a:graphicFrameLocks noGrp="1"/>
          </p:cNvGraphicFramePr>
          <p:nvPr>
            <p:extLst>
              <p:ext uri="{D42A27DB-BD31-4B8C-83A1-F6EECF244321}">
                <p14:modId xmlns:p14="http://schemas.microsoft.com/office/powerpoint/2010/main" val="2138697543"/>
              </p:ext>
            </p:extLst>
          </p:nvPr>
        </p:nvGraphicFramePr>
        <p:xfrm>
          <a:off x="1069473" y="3632052"/>
          <a:ext cx="6900245" cy="2001520"/>
        </p:xfrm>
        <a:graphic>
          <a:graphicData uri="http://schemas.openxmlformats.org/drawingml/2006/table">
            <a:tbl>
              <a:tblPr firstRow="1" bandRow="1">
                <a:tableStyleId>{21E4AEA4-8DFA-4A89-87EB-49C32662AFE0}</a:tableStyleId>
              </a:tblPr>
              <a:tblGrid>
                <a:gridCol w="2347495">
                  <a:extLst>
                    <a:ext uri="{9D8B030D-6E8A-4147-A177-3AD203B41FA5}">
                      <a16:colId xmlns:a16="http://schemas.microsoft.com/office/drawing/2014/main" val="113724568"/>
                    </a:ext>
                  </a:extLst>
                </a:gridCol>
                <a:gridCol w="1896177">
                  <a:extLst>
                    <a:ext uri="{9D8B030D-6E8A-4147-A177-3AD203B41FA5}">
                      <a16:colId xmlns:a16="http://schemas.microsoft.com/office/drawing/2014/main" val="2417569446"/>
                    </a:ext>
                  </a:extLst>
                </a:gridCol>
                <a:gridCol w="2656573">
                  <a:extLst>
                    <a:ext uri="{9D8B030D-6E8A-4147-A177-3AD203B41FA5}">
                      <a16:colId xmlns:a16="http://schemas.microsoft.com/office/drawing/2014/main" val="251077346"/>
                    </a:ext>
                  </a:extLst>
                </a:gridCol>
              </a:tblGrid>
              <a:tr h="370840">
                <a:tc>
                  <a:txBody>
                    <a:bodyPr/>
                    <a:lstStyle/>
                    <a:p>
                      <a:r>
                        <a:rPr lang="en-US" sz="1400" dirty="0"/>
                        <a:t>IPv4 CIDR(24 means first 3 bits are fixed)</a:t>
                      </a:r>
                    </a:p>
                  </a:txBody>
                  <a:tcPr/>
                </a:tc>
                <a:tc>
                  <a:txBody>
                    <a:bodyPr/>
                    <a:lstStyle/>
                    <a:p>
                      <a:r>
                        <a:rPr lang="en-US" sz="1400" dirty="0"/>
                        <a:t>From </a:t>
                      </a:r>
                    </a:p>
                  </a:txBody>
                  <a:tcPr/>
                </a:tc>
                <a:tc>
                  <a:txBody>
                    <a:bodyPr/>
                    <a:lstStyle/>
                    <a:p>
                      <a:r>
                        <a:rPr lang="en-US" sz="1400" dirty="0"/>
                        <a:t>To</a:t>
                      </a:r>
                    </a:p>
                  </a:txBody>
                  <a:tcPr/>
                </a:tc>
                <a:extLst>
                  <a:ext uri="{0D108BD9-81ED-4DB2-BD59-A6C34878D82A}">
                    <a16:rowId xmlns:a16="http://schemas.microsoft.com/office/drawing/2014/main" val="1321252320"/>
                  </a:ext>
                </a:extLst>
              </a:tr>
              <a:tr h="370840">
                <a:tc>
                  <a:txBody>
                    <a:bodyPr/>
                    <a:lstStyle/>
                    <a:p>
                      <a:r>
                        <a:rPr lang="en-US" dirty="0"/>
                        <a:t>10.0.0.0/24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10.0.0.254</a:t>
                      </a:r>
                    </a:p>
                  </a:txBody>
                  <a:tcPr/>
                </a:tc>
                <a:extLst>
                  <a:ext uri="{0D108BD9-81ED-4DB2-BD59-A6C34878D82A}">
                    <a16:rowId xmlns:a16="http://schemas.microsoft.com/office/drawing/2014/main" val="13838141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10.0.1.0/24</a:t>
                      </a:r>
                    </a:p>
                  </a:txBody>
                  <a:tcPr/>
                </a:tc>
                <a:tc>
                  <a:txBody>
                    <a:bodyPr/>
                    <a:lstStyle/>
                    <a:p>
                      <a:r>
                        <a:rPr lang="en-US" dirty="0"/>
                        <a:t>10.0.1.0</a:t>
                      </a:r>
                    </a:p>
                  </a:txBody>
                  <a:tcPr/>
                </a:tc>
                <a:tc>
                  <a:txBody>
                    <a:bodyPr/>
                    <a:lstStyle/>
                    <a:p>
                      <a:r>
                        <a:rPr lang="en-US" dirty="0"/>
                        <a:t>10.0.1.254</a:t>
                      </a:r>
                    </a:p>
                  </a:txBody>
                  <a:tcPr/>
                </a:tc>
                <a:extLst>
                  <a:ext uri="{0D108BD9-81ED-4DB2-BD59-A6C34878D82A}">
                    <a16:rowId xmlns:a16="http://schemas.microsoft.com/office/drawing/2014/main" val="7147268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10.0.2.0/24</a:t>
                      </a:r>
                    </a:p>
                  </a:txBody>
                  <a:tcPr/>
                </a:tc>
                <a:tc>
                  <a:txBody>
                    <a:bodyPr/>
                    <a:lstStyle/>
                    <a:p>
                      <a:r>
                        <a:rPr lang="en-US" dirty="0"/>
                        <a:t>10.0.2.0</a:t>
                      </a:r>
                    </a:p>
                  </a:txBody>
                  <a:tcPr/>
                </a:tc>
                <a:tc>
                  <a:txBody>
                    <a:bodyPr/>
                    <a:lstStyle/>
                    <a:p>
                      <a:r>
                        <a:rPr lang="en-US" dirty="0"/>
                        <a:t>10.0.2.254</a:t>
                      </a:r>
                    </a:p>
                  </a:txBody>
                  <a:tcPr/>
                </a:tc>
                <a:extLst>
                  <a:ext uri="{0D108BD9-81ED-4DB2-BD59-A6C34878D82A}">
                    <a16:rowId xmlns:a16="http://schemas.microsoft.com/office/drawing/2014/main" val="40366107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10.0.3.0/24</a:t>
                      </a:r>
                    </a:p>
                  </a:txBody>
                  <a:tcPr/>
                </a:tc>
                <a:tc>
                  <a:txBody>
                    <a:bodyPr/>
                    <a:lstStyle/>
                    <a:p>
                      <a:r>
                        <a:rPr lang="en-US" dirty="0"/>
                        <a:t>10.0.3.0</a:t>
                      </a:r>
                    </a:p>
                  </a:txBody>
                  <a:tcPr/>
                </a:tc>
                <a:tc>
                  <a:txBody>
                    <a:bodyPr/>
                    <a:lstStyle/>
                    <a:p>
                      <a:r>
                        <a:rPr lang="en-US" dirty="0"/>
                        <a:t>10.0.3.254</a:t>
                      </a:r>
                    </a:p>
                  </a:txBody>
                  <a:tcPr/>
                </a:tc>
                <a:extLst>
                  <a:ext uri="{0D108BD9-81ED-4DB2-BD59-A6C34878D82A}">
                    <a16:rowId xmlns:a16="http://schemas.microsoft.com/office/drawing/2014/main" val="2324011918"/>
                  </a:ext>
                </a:extLst>
              </a:tr>
            </a:tbl>
          </a:graphicData>
        </a:graphic>
      </p:graphicFrame>
    </p:spTree>
    <p:extLst>
      <p:ext uri="{BB962C8B-B14F-4D97-AF65-F5344CB8AC3E}">
        <p14:creationId xmlns:p14="http://schemas.microsoft.com/office/powerpoint/2010/main" val="545966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r>
              <a:rPr lang="en-US" sz="1800" dirty="0">
                <a:highlight>
                  <a:srgbClr val="FFFF00"/>
                </a:highlight>
              </a:rPr>
              <a:t>Route table </a:t>
            </a:r>
            <a:r>
              <a:rPr lang="en-US" sz="1800" dirty="0"/>
              <a:t>(Can be created from search -&gt; VPC)</a:t>
            </a:r>
            <a:endParaRPr lang="en-US" sz="1800" dirty="0">
              <a:highlight>
                <a:srgbClr val="FFFF00"/>
              </a:highlight>
            </a:endParaRPr>
          </a:p>
          <a:p>
            <a:pPr marL="285750" indent="-285750">
              <a:buFont typeface="Wingdings" panose="05000000000000000000" pitchFamily="2" charset="2"/>
              <a:buChar char="q"/>
            </a:pPr>
            <a:r>
              <a:rPr lang="en-US" sz="1800" dirty="0"/>
              <a:t>With VPC, there is a default route table created.</a:t>
            </a:r>
          </a:p>
          <a:p>
            <a:pPr marL="285750" indent="-285750">
              <a:buFont typeface="Wingdings" panose="05000000000000000000" pitchFamily="2" charset="2"/>
              <a:buChar char="q"/>
            </a:pPr>
            <a:r>
              <a:rPr lang="en-US" sz="1800" dirty="0"/>
              <a:t>Route table is responsible for how traffic is routed inside that of VPC (when a request is made to or from a device inside VPC)</a:t>
            </a:r>
          </a:p>
          <a:p>
            <a:pPr marL="285750" indent="-285750">
              <a:buFont typeface="Wingdings" panose="05000000000000000000" pitchFamily="2" charset="2"/>
              <a:buChar char="q"/>
            </a:pPr>
            <a:r>
              <a:rPr lang="en-US" sz="1800" dirty="0"/>
              <a:t>Look at Routes (Rules) -&gt; Destination is </a:t>
            </a:r>
            <a:r>
              <a:rPr lang="en-US" sz="1800" i="1" dirty="0"/>
              <a:t>10.0.0.0/16</a:t>
            </a:r>
            <a:r>
              <a:rPr lang="en-US" sz="1800" dirty="0"/>
              <a:t> and Target is </a:t>
            </a:r>
            <a:r>
              <a:rPr lang="en-US" sz="1800" i="1" dirty="0"/>
              <a:t>local -&gt; suggests,  any traffic towards this destination should routed locally , like, if say traffic comes for one of the IP from  destination ip range and  say an ec2 instance within that VPC got an IP attached from this range, then traffic should move to that ec2 instance</a:t>
            </a:r>
          </a:p>
          <a:p>
            <a:pPr marL="285750" indent="-285750">
              <a:buFont typeface="Wingdings" panose="05000000000000000000" pitchFamily="2" charset="2"/>
              <a:buChar char="q"/>
            </a:pPr>
            <a:r>
              <a:rPr lang="en-US" sz="1800" dirty="0"/>
              <a:t>Every route table is also associated with subnets. Route table by default is associated with all the subnets, within that VPC. But an explicit association can be made</a:t>
            </a:r>
          </a:p>
          <a:p>
            <a:pPr marL="285750" indent="-285750">
              <a:buFont typeface="Wingdings" panose="05000000000000000000" pitchFamily="2" charset="2"/>
              <a:buChar char="q"/>
            </a:pPr>
            <a:r>
              <a:rPr lang="en-US" sz="1800" dirty="0"/>
              <a:t>Now there is one rule, for VPC IP address range , where all subnets falls. So, all subnets know how to route traffic locally and can reach other. There is one rule for target </a:t>
            </a:r>
            <a:r>
              <a:rPr lang="en-US" sz="1800" b="1" i="1" dirty="0"/>
              <a:t>local</a:t>
            </a:r>
            <a:r>
              <a:rPr lang="en-US" sz="1800" dirty="0"/>
              <a:t> and </a:t>
            </a:r>
            <a:r>
              <a:rPr lang="en-US" sz="1800" b="1" i="1" dirty="0"/>
              <a:t>not internet</a:t>
            </a:r>
            <a:r>
              <a:rPr lang="en-US" sz="1800" dirty="0"/>
              <a:t> and hence all subnets are private (as of now)</a:t>
            </a:r>
          </a:p>
          <a:p>
            <a:pPr marL="285750" indent="-285750">
              <a:buFont typeface="Wingdings" panose="05000000000000000000" pitchFamily="2" charset="2"/>
              <a:buChar char="q"/>
            </a:pPr>
            <a:r>
              <a:rPr lang="en-US" sz="1800" dirty="0"/>
              <a:t>These subnets can talk to each other and so all devices within that subnet can talk to each other</a:t>
            </a:r>
          </a:p>
          <a:p>
            <a:endParaRPr lang="en-US" sz="1800" dirty="0"/>
          </a:p>
        </p:txBody>
      </p:sp>
    </p:spTree>
    <p:extLst>
      <p:ext uri="{BB962C8B-B14F-4D97-AF65-F5344CB8AC3E}">
        <p14:creationId xmlns:p14="http://schemas.microsoft.com/office/powerpoint/2010/main" val="1960583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892667"/>
          </a:xfrm>
        </p:spPr>
        <p:txBody>
          <a:bodyPr>
            <a:normAutofit lnSpcReduction="10000"/>
          </a:bodyPr>
          <a:lstStyle/>
          <a:p>
            <a:pPr marL="285750" indent="-285750">
              <a:buFont typeface="Wingdings" panose="05000000000000000000" pitchFamily="2" charset="2"/>
              <a:buChar char="q"/>
            </a:pPr>
            <a:r>
              <a:rPr lang="en-US" sz="1800" dirty="0"/>
              <a:t>How to make subnets as public subnet</a:t>
            </a:r>
          </a:p>
          <a:p>
            <a:r>
              <a:rPr lang="en-US" sz="1800" dirty="0">
                <a:highlight>
                  <a:srgbClr val="FFFF00"/>
                </a:highlight>
              </a:rPr>
              <a:t>Internet Gateway </a:t>
            </a:r>
            <a:r>
              <a:rPr lang="en-US" sz="1800" dirty="0"/>
              <a:t>(Can be created from search -&gt; VPC)</a:t>
            </a:r>
            <a:endParaRPr lang="en-US" sz="1800" dirty="0">
              <a:highlight>
                <a:srgbClr val="FFFF00"/>
              </a:highlight>
            </a:endParaRPr>
          </a:p>
          <a:p>
            <a:pPr marL="285750" indent="-285750">
              <a:buFont typeface="Wingdings" panose="05000000000000000000" pitchFamily="2" charset="2"/>
              <a:buChar char="q"/>
            </a:pPr>
            <a:r>
              <a:rPr lang="en-US" sz="1800" dirty="0"/>
              <a:t>Internet Gateway is device, attached to VPC and provides 2-way connectivity to the devices within that VPC or to be precise within subnets</a:t>
            </a:r>
          </a:p>
          <a:p>
            <a:pPr marL="285750" indent="-285750">
              <a:buFont typeface="Wingdings" panose="05000000000000000000" pitchFamily="2" charset="2"/>
              <a:buChar char="q"/>
            </a:pPr>
            <a:r>
              <a:rPr lang="en-US" sz="1800" dirty="0"/>
              <a:t>We have one internet gateway for default VPC, lets create one for our demo VPC - cl-internet-gateway (and attach to our vpc) (Can be created from search -&gt; VPC)</a:t>
            </a:r>
          </a:p>
          <a:p>
            <a:pPr marL="285750" indent="-285750">
              <a:buFont typeface="Wingdings" panose="05000000000000000000" pitchFamily="2" charset="2"/>
              <a:buChar char="q"/>
            </a:pPr>
            <a:r>
              <a:rPr lang="en-US" sz="1800" dirty="0"/>
              <a:t>Also create a new route table – cl-route-table (so we have 2 route tables , 1 is default with vpc and another is this one) (Can be created from search -&gt; VPC)</a:t>
            </a:r>
          </a:p>
          <a:p>
            <a:pPr marL="285750" indent="-285750">
              <a:buFont typeface="Wingdings" panose="05000000000000000000" pitchFamily="2" charset="2"/>
              <a:buChar char="q"/>
            </a:pPr>
            <a:r>
              <a:rPr lang="en-US" sz="1800" dirty="0"/>
              <a:t>New route table need modification for non-internal traffic to internet gateway. Create rule to have destination as 0.0.0.0/0 (everything) and target as internet gateway</a:t>
            </a:r>
          </a:p>
          <a:p>
            <a:pPr marL="285750" indent="-285750">
              <a:buFont typeface="Wingdings" panose="05000000000000000000" pitchFamily="2" charset="2"/>
              <a:buChar char="q"/>
            </a:pPr>
            <a:r>
              <a:rPr lang="en-US" sz="1800" dirty="0"/>
              <a:t>So, Internet gateway will now accept all requests and from internet and forward them to respective device</a:t>
            </a:r>
          </a:p>
          <a:p>
            <a:pPr marL="285750" indent="-285750">
              <a:buFont typeface="Wingdings" panose="05000000000000000000" pitchFamily="2" charset="2"/>
              <a:buChar char="q"/>
            </a:pPr>
            <a:r>
              <a:rPr lang="en-US" sz="1800" dirty="0"/>
              <a:t>This route table now address both internal and internet traffic and should be associated with subnets which are supposed to be connected to the internet (Associate public subnets)</a:t>
            </a:r>
          </a:p>
          <a:p>
            <a:pPr marL="285750" indent="-285750">
              <a:buFont typeface="Wingdings" panose="05000000000000000000" pitchFamily="2" charset="2"/>
              <a:buChar char="q"/>
            </a:pPr>
            <a:r>
              <a:rPr lang="en-US" sz="1800" dirty="0"/>
              <a:t>The private subnets are still left and should now be associated with default route table created with VPC</a:t>
            </a:r>
          </a:p>
          <a:p>
            <a:pPr marL="285750" indent="-285750">
              <a:buFont typeface="Wingdings" panose="05000000000000000000" pitchFamily="2" charset="2"/>
              <a:buChar char="q"/>
            </a:pPr>
            <a:r>
              <a:rPr lang="en-US" sz="1800" dirty="0"/>
              <a:t>Default route table don’t have any route to internet and subnets associated with it are all private</a:t>
            </a:r>
          </a:p>
          <a:p>
            <a:pPr marL="285750" indent="-285750">
              <a:buFont typeface="Wingdings" panose="05000000000000000000" pitchFamily="2" charset="2"/>
              <a:buChar char="q"/>
            </a:pPr>
            <a:endParaRPr lang="en-US" sz="1800" dirty="0"/>
          </a:p>
          <a:p>
            <a:endParaRPr lang="en-US" sz="1800" dirty="0"/>
          </a:p>
        </p:txBody>
      </p:sp>
    </p:spTree>
    <p:extLst>
      <p:ext uri="{BB962C8B-B14F-4D97-AF65-F5344CB8AC3E}">
        <p14:creationId xmlns:p14="http://schemas.microsoft.com/office/powerpoint/2010/main" val="3032960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r>
              <a:rPr lang="en-US" sz="1800" dirty="0">
                <a:highlight>
                  <a:srgbClr val="FFFF00"/>
                </a:highlight>
              </a:rPr>
              <a:t>Launch EC2 instance (</a:t>
            </a:r>
            <a:r>
              <a:rPr lang="en-US" sz="1800" dirty="0"/>
              <a:t>(Can be created from search -&gt; EC2)</a:t>
            </a:r>
            <a:endParaRPr lang="en-US" sz="1800" dirty="0">
              <a:highlight>
                <a:srgbClr val="FFFF00"/>
              </a:highlight>
            </a:endParaRPr>
          </a:p>
          <a:p>
            <a:pPr marL="742950" lvl="1" indent="-285750">
              <a:buFont typeface="Wingdings" panose="05000000000000000000" pitchFamily="2" charset="2"/>
              <a:buChar char="q"/>
            </a:pPr>
            <a:r>
              <a:rPr lang="en-US" sz="1600" dirty="0"/>
              <a:t>Name - ec2-instance-in-public-subnet</a:t>
            </a:r>
          </a:p>
          <a:p>
            <a:pPr marL="742950" lvl="1" indent="-285750">
              <a:buFont typeface="Wingdings" panose="05000000000000000000" pitchFamily="2" charset="2"/>
              <a:buChar char="q"/>
            </a:pPr>
            <a:r>
              <a:rPr lang="en-US" sz="1600" dirty="0"/>
              <a:t>Select created VPC and a public subnet</a:t>
            </a:r>
          </a:p>
          <a:p>
            <a:pPr marL="742950" lvl="1" indent="-285750">
              <a:buFont typeface="Wingdings" panose="05000000000000000000" pitchFamily="2" charset="2"/>
              <a:buChar char="q"/>
            </a:pPr>
            <a:r>
              <a:rPr lang="en-US" sz="1600" dirty="0"/>
              <a:t>Enable public IP</a:t>
            </a:r>
          </a:p>
          <a:p>
            <a:pPr marL="742950" lvl="1" indent="-285750">
              <a:buFont typeface="Wingdings" panose="05000000000000000000" pitchFamily="2" charset="2"/>
              <a:buChar char="q"/>
            </a:pPr>
            <a:r>
              <a:rPr lang="en-US" sz="1600" dirty="0"/>
              <a:t>Create security group (cl-sec-group) with 3 rules , SSH-22 , HTTP-80, ICMP</a:t>
            </a:r>
          </a:p>
          <a:p>
            <a:pPr marL="742950" lvl="1" indent="-285750">
              <a:buFont typeface="Wingdings" panose="05000000000000000000" pitchFamily="2" charset="2"/>
              <a:buChar char="q"/>
            </a:pPr>
            <a:r>
              <a:rPr lang="en-US" sz="1600" dirty="0"/>
              <a:t>Put code/ec2-bootstrap.sh as bootstrap script</a:t>
            </a:r>
          </a:p>
          <a:p>
            <a:pPr marL="742950" lvl="1" indent="-285750">
              <a:buFont typeface="Wingdings" panose="05000000000000000000" pitchFamily="2" charset="2"/>
              <a:buChar char="q"/>
            </a:pPr>
            <a:r>
              <a:rPr lang="en-US" sz="1600" dirty="0"/>
              <a:t>Create similar instance but in private subnet (ec2-instance-in-private-subnet), with same security group</a:t>
            </a:r>
          </a:p>
          <a:p>
            <a:pPr marL="285750" indent="-285750">
              <a:buFont typeface="Wingdings" panose="05000000000000000000" pitchFamily="2" charset="2"/>
              <a:buChar char="q"/>
            </a:pPr>
            <a:r>
              <a:rPr lang="en-US" sz="1800" dirty="0"/>
              <a:t>Try to ssh private instance – Not allowed</a:t>
            </a:r>
          </a:p>
          <a:p>
            <a:pPr marL="285750" indent="-285750">
              <a:buFont typeface="Wingdings" panose="05000000000000000000" pitchFamily="2" charset="2"/>
              <a:buChar char="q"/>
            </a:pPr>
            <a:r>
              <a:rPr lang="en-US" sz="1800" dirty="0"/>
              <a:t>Try to ssh public instance – Allowed</a:t>
            </a:r>
          </a:p>
          <a:p>
            <a:pPr marL="285750" indent="-285750">
              <a:buFont typeface="Wingdings" panose="05000000000000000000" pitchFamily="2" charset="2"/>
              <a:buChar char="q"/>
            </a:pPr>
            <a:r>
              <a:rPr lang="en-US" sz="1800" dirty="0"/>
              <a:t>Try </a:t>
            </a:r>
            <a:r>
              <a:rPr lang="en-US" sz="1800" dirty="0">
                <a:hlinkClick r:id="rId2"/>
              </a:rPr>
              <a:t>http://public_ip_of_public_instance</a:t>
            </a:r>
            <a:r>
              <a:rPr lang="en-US" sz="1800" dirty="0"/>
              <a:t> - Allowed</a:t>
            </a:r>
          </a:p>
          <a:p>
            <a:pPr marL="285750" indent="-285750">
              <a:buFont typeface="Wingdings" panose="05000000000000000000" pitchFamily="2" charset="2"/>
              <a:buChar char="q"/>
            </a:pPr>
            <a:r>
              <a:rPr lang="en-US" sz="1800" dirty="0"/>
              <a:t>Try </a:t>
            </a:r>
            <a:r>
              <a:rPr lang="en-US" sz="1800" dirty="0">
                <a:hlinkClick r:id="rId2"/>
              </a:rPr>
              <a:t>http://public_ip_of_private_instance</a:t>
            </a:r>
            <a:r>
              <a:rPr lang="en-US" sz="1800" dirty="0"/>
              <a:t> – Not Allowed</a:t>
            </a:r>
          </a:p>
          <a:p>
            <a:pPr marL="285750" indent="-285750">
              <a:buFont typeface="Wingdings" panose="05000000000000000000" pitchFamily="2" charset="2"/>
              <a:buChar char="q"/>
            </a:pPr>
            <a:r>
              <a:rPr lang="en-US" sz="1800" dirty="0"/>
              <a:t>Try to ping </a:t>
            </a:r>
            <a:r>
              <a:rPr lang="en-US" sz="1800" dirty="0" err="1"/>
              <a:t>private_ip_of_private_instance</a:t>
            </a:r>
            <a:r>
              <a:rPr lang="en-US" sz="1800" dirty="0"/>
              <a:t> from public instance  - Allowed,  internal traffic</a:t>
            </a:r>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365319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r>
              <a:rPr lang="en-US" sz="1800" dirty="0">
                <a:highlight>
                  <a:srgbClr val="FFFF00"/>
                </a:highlight>
              </a:rPr>
              <a:t>Nat Gateway </a:t>
            </a:r>
            <a:r>
              <a:rPr lang="en-US" sz="1800" dirty="0"/>
              <a:t>(Can be created from search -&gt; VPC)</a:t>
            </a:r>
            <a:endParaRPr lang="en-US" sz="1800" dirty="0">
              <a:highlight>
                <a:srgbClr val="FFFF00"/>
              </a:highlight>
            </a:endParaRPr>
          </a:p>
          <a:p>
            <a:pPr marL="285750" indent="-285750">
              <a:buFont typeface="Wingdings" panose="05000000000000000000" pitchFamily="2" charset="2"/>
              <a:buChar char="q"/>
            </a:pPr>
            <a:r>
              <a:rPr lang="en-US" sz="1600" dirty="0"/>
              <a:t>To enable instance within private subnet to communicate with outside world – 1 Way</a:t>
            </a:r>
          </a:p>
          <a:p>
            <a:pPr marL="285750" indent="-285750">
              <a:buFont typeface="Wingdings" panose="05000000000000000000" pitchFamily="2" charset="2"/>
              <a:buChar char="q"/>
            </a:pPr>
            <a:r>
              <a:rPr lang="en-US" sz="1600" dirty="0"/>
              <a:t>Would be needed to download security patches or updates</a:t>
            </a:r>
          </a:p>
          <a:p>
            <a:pPr marL="285750" indent="-285750">
              <a:buFont typeface="Wingdings" panose="05000000000000000000" pitchFamily="2" charset="2"/>
              <a:buChar char="q"/>
            </a:pPr>
            <a:r>
              <a:rPr lang="en-US" sz="1600" dirty="0"/>
              <a:t>Nat gateway need to be launched in public subnet only, since systems should talk to internet</a:t>
            </a:r>
          </a:p>
          <a:p>
            <a:pPr marL="285750" indent="-285750">
              <a:buFont typeface="Wingdings" panose="05000000000000000000" pitchFamily="2" charset="2"/>
              <a:buChar char="q"/>
            </a:pPr>
            <a:r>
              <a:rPr lang="en-US" sz="1600" dirty="0"/>
              <a:t>Allocate an elastic public IP (The IP which can be attached to any device, got limits/account)</a:t>
            </a:r>
          </a:p>
          <a:p>
            <a:pPr marL="285750" indent="-285750">
              <a:buFont typeface="Wingdings" panose="05000000000000000000" pitchFamily="2" charset="2"/>
              <a:buChar char="q"/>
            </a:pPr>
            <a:r>
              <a:rPr lang="en-US" sz="1600" dirty="0"/>
              <a:t>It takes few min for nat gateway to be in state of ‘Available’ after its creation</a:t>
            </a:r>
          </a:p>
          <a:p>
            <a:pPr marL="285750" indent="-285750">
              <a:buFont typeface="Wingdings" panose="05000000000000000000" pitchFamily="2" charset="2"/>
              <a:buChar char="q"/>
            </a:pPr>
            <a:r>
              <a:rPr lang="en-US" sz="1600" dirty="0"/>
              <a:t>Open puttyGen -&gt; Load private Key -&gt; From Menu -&gt; Conversion -&gt; Export Open SSH Key -&gt; Save file with .pub extension</a:t>
            </a:r>
          </a:p>
          <a:p>
            <a:pPr marL="285750" indent="-285750">
              <a:buFont typeface="Wingdings" panose="05000000000000000000" pitchFamily="2" charset="2"/>
              <a:buChar char="q"/>
            </a:pPr>
            <a:r>
              <a:rPr lang="en-US" sz="1600" dirty="0"/>
              <a:t>ssh to public instance and copy the .pub file and chmod 400 .pub file</a:t>
            </a:r>
          </a:p>
          <a:p>
            <a:pPr marL="285750" indent="-285750">
              <a:buFont typeface="Wingdings" panose="05000000000000000000" pitchFamily="2" charset="2"/>
              <a:buChar char="q"/>
            </a:pPr>
            <a:r>
              <a:rPr lang="en-US" sz="1600" dirty="0"/>
              <a:t>ssh to private IP of private instance from public instance (ssh –</a:t>
            </a:r>
            <a:r>
              <a:rPr lang="en-US" sz="1600" dirty="0" err="1"/>
              <a:t>i</a:t>
            </a:r>
            <a:r>
              <a:rPr lang="en-US" sz="1600" dirty="0"/>
              <a:t> **.pub ec2-user@private_ip_of_private_instance) </a:t>
            </a:r>
          </a:p>
          <a:p>
            <a:pPr marL="285750" indent="-285750">
              <a:buFont typeface="Wingdings" panose="05000000000000000000" pitchFamily="2" charset="2"/>
              <a:buChar char="q"/>
            </a:pPr>
            <a:r>
              <a:rPr lang="en-US" sz="1600" dirty="0"/>
              <a:t>wget refiff.com -&gt; Not allowed to connect to internet</a:t>
            </a:r>
          </a:p>
          <a:p>
            <a:pPr marL="285750" indent="-285750">
              <a:buFont typeface="Wingdings" panose="05000000000000000000" pitchFamily="2" charset="2"/>
              <a:buChar char="q"/>
            </a:pPr>
            <a:r>
              <a:rPr lang="en-US" sz="1600" dirty="0"/>
              <a:t>Now attached nat gateway to default route table with 0.0.0.0/0 as destination and target as nat gateway</a:t>
            </a:r>
          </a:p>
          <a:p>
            <a:pPr marL="285750" indent="-285750">
              <a:buFont typeface="Wingdings" panose="05000000000000000000" pitchFamily="2" charset="2"/>
              <a:buChar char="q"/>
            </a:pPr>
            <a:r>
              <a:rPr lang="en-US" sz="1600" dirty="0"/>
              <a:t>wget refiff.com -&gt; Allowed as traffic routed from nat </a:t>
            </a:r>
            <a:r>
              <a:rPr lang="en-US" sz="1600" dirty="0" err="1"/>
              <a:t>gatway</a:t>
            </a: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213316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Architecture - REVISIT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pic>
        <p:nvPicPr>
          <p:cNvPr id="5" name="Picture 4" descr="A picture containing text, screenshot, diagram, font&#10;&#10;Description automatically generated">
            <a:extLst>
              <a:ext uri="{FF2B5EF4-FFF2-40B4-BE49-F238E27FC236}">
                <a16:creationId xmlns:a16="http://schemas.microsoft.com/office/drawing/2014/main" id="{3FB45579-54AA-6465-89CB-7EAB023EEC0F}"/>
              </a:ext>
            </a:extLst>
          </p:cNvPr>
          <p:cNvPicPr>
            <a:picLocks noChangeAspect="1"/>
          </p:cNvPicPr>
          <p:nvPr/>
        </p:nvPicPr>
        <p:blipFill>
          <a:blip r:embed="rId2"/>
          <a:stretch>
            <a:fillRect/>
          </a:stretch>
        </p:blipFill>
        <p:spPr>
          <a:xfrm>
            <a:off x="929137" y="1303219"/>
            <a:ext cx="6106929" cy="4279433"/>
          </a:xfrm>
          <a:prstGeom prst="rect">
            <a:avLst/>
          </a:prstGeom>
        </p:spPr>
      </p:pic>
      <p:sp>
        <p:nvSpPr>
          <p:cNvPr id="7" name="Text Placeholder 2">
            <a:extLst>
              <a:ext uri="{FF2B5EF4-FFF2-40B4-BE49-F238E27FC236}">
                <a16:creationId xmlns:a16="http://schemas.microsoft.com/office/drawing/2014/main" id="{E6388738-5BB2-BAFC-2CC4-B90606112A22}"/>
              </a:ext>
            </a:extLst>
          </p:cNvPr>
          <p:cNvSpPr>
            <a:spLocks noGrp="1"/>
          </p:cNvSpPr>
          <p:nvPr>
            <p:ph type="body" idx="1"/>
          </p:nvPr>
        </p:nvSpPr>
        <p:spPr>
          <a:xfrm>
            <a:off x="499567" y="5821819"/>
            <a:ext cx="10694614" cy="677594"/>
          </a:xfrm>
        </p:spPr>
        <p:txBody>
          <a:bodyPr>
            <a:normAutofit/>
          </a:bodyPr>
          <a:lstStyle/>
          <a:p>
            <a:pPr marL="285750" indent="-285750">
              <a:buFont typeface="Wingdings" panose="05000000000000000000" pitchFamily="2" charset="2"/>
              <a:buChar char="q"/>
            </a:pPr>
            <a:r>
              <a:rPr lang="en-US" sz="1600" dirty="0">
                <a:solidFill>
                  <a:srgbClr val="FF0000"/>
                </a:solidFill>
              </a:rPr>
              <a:t>Don’t forget to delete things you created – EC2, NAT Gateway (wait till completion), Internet Gateway, Release Elastic IP, VPC, Security Group</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492277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Elastic block storage - EBs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3169679"/>
          </a:xfrm>
        </p:spPr>
        <p:txBody>
          <a:bodyPr>
            <a:normAutofit lnSpcReduction="10000"/>
          </a:bodyPr>
          <a:lstStyle/>
          <a:p>
            <a:pPr marL="285750" indent="-285750">
              <a:buFont typeface="Wingdings" panose="05000000000000000000" pitchFamily="2" charset="2"/>
              <a:buChar char="q"/>
            </a:pPr>
            <a:r>
              <a:rPr lang="en-US" sz="1600" dirty="0"/>
              <a:t>EBS is not physical drive</a:t>
            </a:r>
          </a:p>
          <a:p>
            <a:pPr marL="285750" indent="-285750">
              <a:buFont typeface="Wingdings" panose="05000000000000000000" pitchFamily="2" charset="2"/>
              <a:buChar char="q"/>
            </a:pPr>
            <a:r>
              <a:rPr lang="en-US" sz="1600" dirty="0"/>
              <a:t>EBS is network drive and can be attached to EC2 instance</a:t>
            </a:r>
          </a:p>
          <a:p>
            <a:pPr marL="285750" indent="-285750">
              <a:buFont typeface="Wingdings" panose="05000000000000000000" pitchFamily="2" charset="2"/>
              <a:buChar char="q"/>
            </a:pPr>
            <a:r>
              <a:rPr lang="en-US" sz="1600" dirty="0"/>
              <a:t>The communication to EC2 instance happens via network and is bit slow</a:t>
            </a:r>
          </a:p>
          <a:p>
            <a:pPr marL="285750" indent="-285750">
              <a:buFont typeface="Wingdings" panose="05000000000000000000" pitchFamily="2" charset="2"/>
              <a:buChar char="q"/>
            </a:pPr>
            <a:r>
              <a:rPr lang="en-US" sz="1600" dirty="0"/>
              <a:t>1 EBS volume can be attached to 1 EC2 instance at a time, though 1 EC2 instance can have multiple EBS volumes attached</a:t>
            </a:r>
          </a:p>
          <a:p>
            <a:pPr marL="285750" indent="-285750">
              <a:buFont typeface="Wingdings" panose="05000000000000000000" pitchFamily="2" charset="2"/>
              <a:buChar char="q"/>
            </a:pPr>
            <a:r>
              <a:rPr lang="en-US" sz="1600" dirty="0"/>
              <a:t>EBS is scoped to AZ. EBS created in 1 AZ can’t be attached to EC2 instance of another AZ</a:t>
            </a:r>
          </a:p>
          <a:p>
            <a:pPr marL="285750" indent="-285750">
              <a:buFont typeface="Wingdings" panose="05000000000000000000" pitchFamily="2" charset="2"/>
              <a:buChar char="q"/>
            </a:pPr>
            <a:r>
              <a:rPr lang="en-US" sz="1600" dirty="0"/>
              <a:t>EBS volume can be preserved even after deletion of instance , can be seen in storage section of EC2 instance</a:t>
            </a:r>
          </a:p>
          <a:p>
            <a:pPr marL="285750" indent="-285750">
              <a:buFont typeface="Wingdings" panose="05000000000000000000" pitchFamily="2" charset="2"/>
              <a:buChar char="q"/>
            </a:pPr>
            <a:r>
              <a:rPr lang="en-US" sz="1600" dirty="0"/>
              <a:t>EBS volume can be provisioned and remain unattached. Can be attached on demand</a:t>
            </a:r>
          </a:p>
          <a:p>
            <a:pPr marL="285750" indent="-285750">
              <a:buFont typeface="Wingdings" panose="05000000000000000000" pitchFamily="2" charset="2"/>
              <a:buChar char="q"/>
            </a:pPr>
            <a:r>
              <a:rPr lang="en-US" sz="1600" dirty="0"/>
              <a:t>EBS volumes are charged above free tier, based on provisioned capacity and IOPs</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picture containing screenshot, text, rectangle, line&#10;&#10;Description automatically generated">
            <a:extLst>
              <a:ext uri="{FF2B5EF4-FFF2-40B4-BE49-F238E27FC236}">
                <a16:creationId xmlns:a16="http://schemas.microsoft.com/office/drawing/2014/main" id="{8F340833-1F5C-0D21-EBEB-3A7B70F921E9}"/>
              </a:ext>
            </a:extLst>
          </p:cNvPr>
          <p:cNvPicPr>
            <a:picLocks noChangeAspect="1"/>
          </p:cNvPicPr>
          <p:nvPr/>
        </p:nvPicPr>
        <p:blipFill>
          <a:blip r:embed="rId2"/>
          <a:stretch>
            <a:fillRect/>
          </a:stretch>
        </p:blipFill>
        <p:spPr>
          <a:xfrm>
            <a:off x="838200" y="4161097"/>
            <a:ext cx="4371975" cy="1914525"/>
          </a:xfrm>
          <a:prstGeom prst="rect">
            <a:avLst/>
          </a:prstGeom>
        </p:spPr>
      </p:pic>
    </p:spTree>
    <p:extLst>
      <p:ext uri="{BB962C8B-B14F-4D97-AF65-F5344CB8AC3E}">
        <p14:creationId xmlns:p14="http://schemas.microsoft.com/office/powerpoint/2010/main" val="2817764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EBS – hands-on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3872323"/>
          </a:xfrm>
        </p:spPr>
        <p:txBody>
          <a:bodyPr>
            <a:normAutofit/>
          </a:bodyPr>
          <a:lstStyle/>
          <a:p>
            <a:pPr marL="285750" indent="-285750">
              <a:buFont typeface="Wingdings" panose="05000000000000000000" pitchFamily="2" charset="2"/>
              <a:buChar char="q"/>
            </a:pPr>
            <a:r>
              <a:rPr lang="en-US" sz="1600" dirty="0"/>
              <a:t>Provision a EC2 instance</a:t>
            </a:r>
          </a:p>
          <a:p>
            <a:pPr marL="285750" indent="-285750">
              <a:buFont typeface="Wingdings" panose="05000000000000000000" pitchFamily="2" charset="2"/>
              <a:buChar char="q"/>
            </a:pPr>
            <a:r>
              <a:rPr lang="en-US" sz="1600" dirty="0"/>
              <a:t>EC2 instance -&gt; Elastic Block Store -&gt; Volume can be seen</a:t>
            </a:r>
          </a:p>
          <a:p>
            <a:pPr marL="285750" indent="-285750">
              <a:buFont typeface="Wingdings" panose="05000000000000000000" pitchFamily="2" charset="2"/>
              <a:buChar char="q"/>
            </a:pPr>
            <a:r>
              <a:rPr lang="en-US" sz="1600" dirty="0"/>
              <a:t>Provision another volume of type gp2 and capacity 1 GB (supply tag). Once volume state is Available, Action -&gt; Attach to EC2 instance</a:t>
            </a:r>
          </a:p>
          <a:p>
            <a:pPr marL="285750" indent="-285750">
              <a:buFont typeface="Wingdings" panose="05000000000000000000" pitchFamily="2" charset="2"/>
              <a:buChar char="q"/>
            </a:pPr>
            <a:r>
              <a:rPr lang="en-US" sz="1600" dirty="0"/>
              <a:t>Volume need to be formatted, to use on linux machine. Instructions are available on net to format</a:t>
            </a:r>
          </a:p>
          <a:p>
            <a:pPr marL="285750" indent="-285750">
              <a:buFont typeface="Wingdings" panose="05000000000000000000" pitchFamily="2" charset="2"/>
              <a:buChar char="q"/>
            </a:pPr>
            <a:r>
              <a:rPr lang="en-US" sz="1600" dirty="0"/>
              <a:t>Again, on EC2 instance -&gt; Storage section, the newly provisioned volume can be visible</a:t>
            </a:r>
          </a:p>
          <a:p>
            <a:pPr marL="285750" indent="-285750">
              <a:buFont typeface="Wingdings" panose="05000000000000000000" pitchFamily="2" charset="2"/>
              <a:buChar char="q"/>
            </a:pPr>
            <a:r>
              <a:rPr lang="en-US" sz="1600" dirty="0"/>
              <a:t>Scrolling extreme right on volume, can see delete on termination behavior. For root volume, its Yes</a:t>
            </a:r>
          </a:p>
          <a:p>
            <a:pPr marL="285750" indent="-285750">
              <a:buFont typeface="Wingdings" panose="05000000000000000000" pitchFamily="2" charset="2"/>
              <a:buChar char="q"/>
            </a:pPr>
            <a:r>
              <a:rPr lang="en-US" sz="1600" dirty="0"/>
              <a:t>Try to Launch EC2 instance (don’t create). On Storage -&gt; Advance -&gt; Delete on Termination option is available</a:t>
            </a:r>
          </a:p>
          <a:p>
            <a:pPr marL="285750" indent="-285750">
              <a:buFont typeface="Wingdings" panose="05000000000000000000" pitchFamily="2" charset="2"/>
              <a:buChar char="q"/>
            </a:pPr>
            <a:r>
              <a:rPr lang="en-US" sz="1600" dirty="0"/>
              <a:t>Delete EC2 instance and see that root volume is gone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137732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EBS Snapshots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4311971"/>
          </a:xfrm>
        </p:spPr>
        <p:txBody>
          <a:bodyPr>
            <a:normAutofit/>
          </a:bodyPr>
          <a:lstStyle/>
          <a:p>
            <a:pPr marL="285750" indent="-285750">
              <a:lnSpc>
                <a:spcPct val="110000"/>
              </a:lnSpc>
              <a:buFont typeface="Wingdings" panose="05000000000000000000" pitchFamily="2" charset="2"/>
              <a:buChar char="q"/>
            </a:pPr>
            <a:r>
              <a:rPr lang="en-US" sz="1600" dirty="0"/>
              <a:t>EBS Snapshots are a point-in-time copy of your data, and can be used to enable disaster recovery, migrate data across regions and accounts</a:t>
            </a:r>
          </a:p>
          <a:p>
            <a:pPr marL="285750" indent="-285750">
              <a:buFont typeface="Wingdings" panose="05000000000000000000" pitchFamily="2" charset="2"/>
              <a:buChar char="q"/>
            </a:pPr>
            <a:r>
              <a:rPr lang="en-US" sz="1600" dirty="0"/>
              <a:t>The snapshots can be taken when volume is attached to EC2 instance but recommended to detach it</a:t>
            </a:r>
          </a:p>
          <a:p>
            <a:pPr marL="285750" indent="-285750">
              <a:buFont typeface="Wingdings" panose="05000000000000000000" pitchFamily="2" charset="2"/>
              <a:buChar char="q"/>
            </a:pPr>
            <a:r>
              <a:rPr lang="en-US" sz="1600" dirty="0"/>
              <a:t>The snapshot can be copied across AZs and Regions and then can be restored to EBS volume in another AZ or Region, to attach to EC2 instance there</a:t>
            </a:r>
          </a:p>
          <a:p>
            <a:pPr marL="285750" indent="-285750">
              <a:buFont typeface="Wingdings" panose="05000000000000000000" pitchFamily="2" charset="2"/>
              <a:buChar char="q"/>
            </a:pPr>
            <a:r>
              <a:rPr lang="en-US" sz="1600" dirty="0"/>
              <a:t>Thus, the data can be transferred to another AZ or regions.  Useful for Disaster Recovery</a:t>
            </a:r>
          </a:p>
          <a:p>
            <a:r>
              <a:rPr lang="en-US" sz="1800" dirty="0">
                <a:highlight>
                  <a:srgbClr val="FFFF00"/>
                </a:highlight>
              </a:rPr>
              <a:t>Hand-ON</a:t>
            </a:r>
          </a:p>
          <a:p>
            <a:pPr marL="285750" indent="-285750">
              <a:buFont typeface="Wingdings" panose="05000000000000000000" pitchFamily="2" charset="2"/>
              <a:buChar char="q"/>
            </a:pPr>
            <a:r>
              <a:rPr lang="en-US" sz="1600" dirty="0"/>
              <a:t>Volume -&gt; Action -&gt; Create Snapshots</a:t>
            </a:r>
          </a:p>
          <a:p>
            <a:pPr marL="285750" indent="-285750">
              <a:buFont typeface="Wingdings" panose="05000000000000000000" pitchFamily="2" charset="2"/>
              <a:buChar char="q"/>
            </a:pPr>
            <a:r>
              <a:rPr lang="en-US" sz="1600" dirty="0"/>
              <a:t>Can be visible on Snapshot menu, beneath volume</a:t>
            </a:r>
          </a:p>
          <a:p>
            <a:pPr marL="285750" indent="-285750">
              <a:buFont typeface="Wingdings" panose="05000000000000000000" pitchFamily="2" charset="2"/>
              <a:buChar char="q"/>
            </a:pPr>
            <a:r>
              <a:rPr lang="en-US" sz="1600" dirty="0"/>
              <a:t>Selection Snapshot -&gt; Copy Snapshot and can be copied to another region</a:t>
            </a:r>
          </a:p>
          <a:p>
            <a:pPr marL="285750" indent="-285750">
              <a:buFont typeface="Wingdings" panose="05000000000000000000" pitchFamily="2" charset="2"/>
              <a:buChar char="q"/>
            </a:pPr>
            <a:r>
              <a:rPr lang="en-US" sz="1600" dirty="0"/>
              <a:t>Snapshot -&gt; Action -&gt; Create Vol from snapshots. Now 2 vols can be visible. While creating vol from snapshots all the AZs for that region where snapshot exists, are visible</a:t>
            </a:r>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767867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AMI – Amazon machine image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600" dirty="0"/>
              <a:t>Machine image is like a blueprint of machine, from which machine, specifically ec2 instances can be recreated</a:t>
            </a:r>
          </a:p>
          <a:p>
            <a:pPr marL="285750" indent="-285750">
              <a:buFont typeface="Wingdings" panose="05000000000000000000" pitchFamily="2" charset="2"/>
              <a:buChar char="q"/>
            </a:pPr>
            <a:r>
              <a:rPr lang="en-US" sz="1600" dirty="0"/>
              <a:t>When you create ec2 instances , you are already creating those from images</a:t>
            </a:r>
          </a:p>
          <a:p>
            <a:pPr marL="285750" indent="-285750">
              <a:buFont typeface="Wingdings" panose="05000000000000000000" pitchFamily="2" charset="2"/>
              <a:buChar char="q"/>
            </a:pPr>
            <a:r>
              <a:rPr lang="en-US" sz="1600" dirty="0"/>
              <a:t>You can customize ec2 instance and can image it and save it, to latter creating ec2 instances from it</a:t>
            </a:r>
          </a:p>
          <a:p>
            <a:pPr marL="285750" indent="-285750">
              <a:buFont typeface="Wingdings" panose="05000000000000000000" pitchFamily="2" charset="2"/>
              <a:buChar char="q"/>
            </a:pPr>
            <a:r>
              <a:rPr lang="en-US" sz="1600" dirty="0"/>
              <a:t>The image can again be transferred across regions</a:t>
            </a:r>
          </a:p>
          <a:p>
            <a:r>
              <a:rPr lang="en-US" sz="1800" dirty="0">
                <a:highlight>
                  <a:srgbClr val="FFFF00"/>
                </a:highlight>
              </a:rPr>
              <a:t>Hand-ON</a:t>
            </a:r>
          </a:p>
          <a:p>
            <a:pPr marL="285750" indent="-285750">
              <a:buFont typeface="Wingdings" panose="05000000000000000000" pitchFamily="2" charset="2"/>
              <a:buChar char="q"/>
            </a:pPr>
            <a:r>
              <a:rPr lang="en-US" sz="1600" dirty="0"/>
              <a:t>Create an ec2 instance, with user data bootstrapping by only installing Apache Server (ignoring last line from code/ec2-bootstrap.sh)</a:t>
            </a:r>
          </a:p>
          <a:p>
            <a:pPr marL="285750" indent="-285750">
              <a:buFont typeface="Wingdings" panose="05000000000000000000" pitchFamily="2" charset="2"/>
              <a:buChar char="q"/>
            </a:pPr>
            <a:r>
              <a:rPr lang="en-US" sz="1600" dirty="0"/>
              <a:t>Wait for ec2 instance to be in running state and then launch public IP. It will display home page of Apache or a massage displaying – ‘It works!’ (can take bit of time)</a:t>
            </a:r>
          </a:p>
          <a:p>
            <a:pPr marL="285750" indent="-285750">
              <a:buFont typeface="Wingdings" panose="05000000000000000000" pitchFamily="2" charset="2"/>
              <a:buChar char="q"/>
            </a:pPr>
            <a:r>
              <a:rPr lang="en-US" sz="1600" dirty="0"/>
              <a:t>Select ec2 instance -&gt; Action -&gt; Image and templates -&gt; Create Image</a:t>
            </a:r>
          </a:p>
          <a:p>
            <a:pPr marL="285750" indent="-285750">
              <a:buFont typeface="Wingdings" panose="05000000000000000000" pitchFamily="2" charset="2"/>
              <a:buChar char="q"/>
            </a:pPr>
            <a:r>
              <a:rPr lang="en-US" sz="1600" dirty="0"/>
              <a:t>On left Menu -&gt; AMI and AMI will be listed. Wait for status to be in ‘Available’. Then Launch instance from AMI. While launching paste the first and last line from code/ec2-bootstrap.sh (#!/bin/bash and last line)</a:t>
            </a:r>
          </a:p>
          <a:p>
            <a:pPr marL="285750" indent="-285750">
              <a:buFont typeface="Wingdings" panose="05000000000000000000" pitchFamily="2" charset="2"/>
              <a:buChar char="q"/>
            </a:pPr>
            <a:r>
              <a:rPr lang="en-US" sz="1600" dirty="0"/>
              <a:t>After ec2 comes in Running state, launch public IP in browser and see the index page. The apache server installation was available on AMI, and we didn’t install it on ec2</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04299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6196479" cy="517664"/>
          </a:xfrm>
        </p:spPr>
        <p:txBody>
          <a:bodyPr>
            <a:normAutofit/>
          </a:bodyPr>
          <a:lstStyle/>
          <a:p>
            <a:r>
              <a:rPr lang="en-US" sz="2400" dirty="0"/>
              <a:t>Create few useful things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10450680" cy="5316016"/>
          </a:xfrm>
        </p:spPr>
        <p:txBody>
          <a:bodyPr>
            <a:normAutofit/>
          </a:bodyPr>
          <a:lstStyle/>
          <a:p>
            <a:pPr marL="285750" indent="-285750">
              <a:buFont typeface="Wingdings" panose="05000000000000000000" pitchFamily="2" charset="2"/>
              <a:buChar char="q"/>
            </a:pPr>
            <a:r>
              <a:rPr lang="en-US" sz="1800" dirty="0"/>
              <a:t>You logged in as root user</a:t>
            </a:r>
          </a:p>
          <a:p>
            <a:pPr marL="285750" indent="-285750">
              <a:buFont typeface="Wingdings" panose="05000000000000000000" pitchFamily="2" charset="2"/>
              <a:buChar char="q"/>
            </a:pPr>
            <a:r>
              <a:rPr lang="en-US" sz="1800" dirty="0"/>
              <a:t>Your account is &lt;5abc691cyz46&gt;</a:t>
            </a:r>
          </a:p>
          <a:p>
            <a:pPr marL="285750" indent="-285750">
              <a:buFont typeface="Wingdings" panose="05000000000000000000" pitchFamily="2" charset="2"/>
              <a:buChar char="q"/>
            </a:pPr>
            <a:r>
              <a:rPr lang="en-US" sz="1800" dirty="0"/>
              <a:t>On top right menu, click on Security Credentials and assign MFA device</a:t>
            </a:r>
          </a:p>
          <a:p>
            <a:pPr marL="285750" indent="-285750">
              <a:buFont typeface="Wingdings" panose="05000000000000000000" pitchFamily="2" charset="2"/>
              <a:buChar char="q"/>
            </a:pPr>
            <a:r>
              <a:rPr lang="en-US" sz="1800" dirty="0"/>
              <a:t>Click on ‘account’ on top right menu</a:t>
            </a:r>
          </a:p>
          <a:p>
            <a:pPr marL="285750" indent="-285750">
              <a:buFont typeface="Wingdings" panose="05000000000000000000" pitchFamily="2" charset="2"/>
              <a:buChar char="q"/>
            </a:pPr>
            <a:r>
              <a:rPr lang="en-US" sz="1800" dirty="0"/>
              <a:t>Check if ‘IAM user and role access to Billing information’ is activated</a:t>
            </a:r>
          </a:p>
          <a:p>
            <a:pPr marL="285750" indent="-285750">
              <a:buFont typeface="Wingdings" panose="05000000000000000000" pitchFamily="2" charset="2"/>
              <a:buChar char="q"/>
            </a:pPr>
            <a:r>
              <a:rPr lang="en-US" sz="1800" dirty="0"/>
              <a:t>Set Billing Preferences from left menu setting email id for notification</a:t>
            </a:r>
          </a:p>
          <a:p>
            <a:pPr marL="285750" indent="-285750">
              <a:buFont typeface="Wingdings" panose="05000000000000000000" pitchFamily="2" charset="2"/>
              <a:buChar char="q"/>
            </a:pPr>
            <a:r>
              <a:rPr lang="en-US" sz="1800" dirty="0"/>
              <a:t>Also click on Budget on left menu and set monthly budget</a:t>
            </a:r>
          </a:p>
          <a:p>
            <a:pPr marL="285750" indent="-285750">
              <a:buFont typeface="Wingdings" panose="05000000000000000000" pitchFamily="2" charset="2"/>
              <a:buChar char="q"/>
            </a:pPr>
            <a:r>
              <a:rPr lang="en-US" sz="1800" dirty="0"/>
              <a:t>Get IAM -&gt; on right box create account alias for easy URL to sign in</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76146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1966" y="140528"/>
            <a:ext cx="7330374" cy="517664"/>
          </a:xfrm>
        </p:spPr>
        <p:txBody>
          <a:bodyPr>
            <a:normAutofit/>
          </a:bodyPr>
          <a:lstStyle/>
          <a:p>
            <a:r>
              <a:rPr lang="en-US" sz="2400" dirty="0"/>
              <a:t>Instance store (no hands-on)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EBS is network storage and has limited performance</a:t>
            </a:r>
          </a:p>
          <a:p>
            <a:pPr marL="285750" indent="-285750">
              <a:buFont typeface="Wingdings" panose="05000000000000000000" pitchFamily="2" charset="2"/>
              <a:buChar char="q"/>
            </a:pPr>
            <a:r>
              <a:rPr lang="en-US" sz="1800" dirty="0"/>
              <a:t>For high performance, we need physical storage (hardware disk) , attached to ec2</a:t>
            </a:r>
          </a:p>
          <a:p>
            <a:pPr marL="285750" indent="-285750">
              <a:buFont typeface="Wingdings" panose="05000000000000000000" pitchFamily="2" charset="2"/>
              <a:buChar char="q"/>
            </a:pPr>
            <a:r>
              <a:rPr lang="en-US" sz="1800" dirty="0"/>
              <a:t>Such hardware disks are available with AWS, and can be attached to instance (mostly ec2 flavors comes with instance storage) (Launch Instance -&gt; Select AMI -&gt; Community AMI -&gt; on left menu choose Root Device type as Instance Store)</a:t>
            </a:r>
          </a:p>
          <a:p>
            <a:pPr marL="285750" indent="-285750">
              <a:buFont typeface="Wingdings" panose="05000000000000000000" pitchFamily="2" charset="2"/>
              <a:buChar char="q"/>
            </a:pPr>
            <a:r>
              <a:rPr lang="en-US" sz="1800" dirty="0"/>
              <a:t>These deliver better I/O , throughput, better performance</a:t>
            </a:r>
          </a:p>
          <a:p>
            <a:pPr marL="285750" indent="-285750">
              <a:buFont typeface="Wingdings" panose="05000000000000000000" pitchFamily="2" charset="2"/>
              <a:buChar char="q"/>
            </a:pPr>
            <a:r>
              <a:rPr lang="en-US" sz="1800" dirty="0"/>
              <a:t>But they are ephemeral in nature and are lost when instance is stopped</a:t>
            </a:r>
          </a:p>
          <a:p>
            <a:pPr marL="285750" indent="-285750">
              <a:buFont typeface="Wingdings" panose="05000000000000000000" pitchFamily="2" charset="2"/>
              <a:buChar char="q"/>
            </a:pPr>
            <a:r>
              <a:rPr lang="en-US" sz="1800" dirty="0"/>
              <a:t>These are good for caching , huge computations which require temp space , buffer</a:t>
            </a:r>
          </a:p>
          <a:p>
            <a:pPr marL="285750" indent="-285750">
              <a:buFont typeface="Wingdings" panose="05000000000000000000" pitchFamily="2" charset="2"/>
              <a:buChar char="q"/>
            </a:pPr>
            <a:r>
              <a:rPr lang="en-US" sz="1800" dirty="0"/>
              <a:t>Its user responsibility to back it up and replicate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532186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EFS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Elastic file system is managed Network File System (NFS), which can be mounted on 100s of EC2 instances</a:t>
            </a:r>
          </a:p>
          <a:p>
            <a:pPr marL="285750" indent="-285750">
              <a:buFont typeface="Wingdings" panose="05000000000000000000" pitchFamily="2" charset="2"/>
              <a:buChar char="q"/>
            </a:pPr>
            <a:r>
              <a:rPr lang="en-US" sz="1800" dirty="0"/>
              <a:t>EFS is Shared network filesystem</a:t>
            </a:r>
          </a:p>
          <a:p>
            <a:pPr marL="285750" indent="-285750">
              <a:buFont typeface="Wingdings" panose="05000000000000000000" pitchFamily="2" charset="2"/>
              <a:buChar char="q"/>
            </a:pPr>
            <a:r>
              <a:rPr lang="en-US" sz="1800" dirty="0"/>
              <a:t>EFS only works with linux</a:t>
            </a:r>
          </a:p>
          <a:p>
            <a:pPr marL="285750" indent="-285750">
              <a:buFont typeface="Wingdings" panose="05000000000000000000" pitchFamily="2" charset="2"/>
              <a:buChar char="q"/>
            </a:pPr>
            <a:r>
              <a:rPr lang="en-US" sz="1800" dirty="0"/>
              <a:t>Instance from multi AZs can be attached to same EFS</a:t>
            </a:r>
          </a:p>
          <a:p>
            <a:pPr marL="285750" indent="-285750">
              <a:buFont typeface="Wingdings" panose="05000000000000000000" pitchFamily="2" charset="2"/>
              <a:buChar char="q"/>
            </a:pPr>
            <a:r>
              <a:rPr lang="en-US" sz="1800" dirty="0"/>
              <a:t>Highly available and scalable, you don’t have to do capacity planning in advance, will scale as per need</a:t>
            </a:r>
          </a:p>
          <a:p>
            <a:pPr marL="285750" indent="-285750">
              <a:buFont typeface="Wingdings" panose="05000000000000000000" pitchFamily="2" charset="2"/>
              <a:buChar char="q"/>
            </a:pPr>
            <a:r>
              <a:rPr lang="en-US" sz="1800" dirty="0"/>
              <a:t>All instances attached to a EFS can see same files across</a:t>
            </a:r>
          </a:p>
          <a:p>
            <a:pPr marL="285750" indent="-285750">
              <a:buFont typeface="Wingdings" panose="05000000000000000000" pitchFamily="2" charset="2"/>
              <a:buChar char="q"/>
            </a:pPr>
            <a:r>
              <a:rPr lang="en-US" sz="1800" dirty="0"/>
              <a:t>Follow notes for lab</a:t>
            </a: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871333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Scalability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Ability to handle more load , 2 types of scalability on cloud - </a:t>
            </a:r>
          </a:p>
          <a:p>
            <a:pPr marL="285750" indent="-285750">
              <a:buFont typeface="Wingdings" panose="05000000000000000000" pitchFamily="2" charset="2"/>
              <a:buChar char="q"/>
            </a:pPr>
            <a:r>
              <a:rPr lang="en-US" sz="1800" i="1" dirty="0">
                <a:highlight>
                  <a:srgbClr val="FFFF00"/>
                </a:highlight>
              </a:rPr>
              <a:t>Vertical</a:t>
            </a:r>
            <a:r>
              <a:rPr lang="en-US" sz="1800" dirty="0"/>
              <a:t> – Increase size of instance, like from t2.micro to t2.large</a:t>
            </a:r>
          </a:p>
          <a:p>
            <a:pPr marL="285750" indent="-285750">
              <a:buFont typeface="Wingdings" panose="05000000000000000000" pitchFamily="2" charset="2"/>
              <a:buChar char="q"/>
            </a:pPr>
            <a:r>
              <a:rPr lang="en-US" sz="1800" dirty="0"/>
              <a:t>Most common in use cases like older generation databases, which were kind of operating from one machine</a:t>
            </a:r>
          </a:p>
          <a:p>
            <a:pPr marL="285750" indent="-285750">
              <a:buFont typeface="Wingdings" panose="05000000000000000000" pitchFamily="2" charset="2"/>
              <a:buChar char="q"/>
            </a:pPr>
            <a:r>
              <a:rPr lang="en-US" sz="1800" dirty="0"/>
              <a:t>But there is limit to which a hardware can scale</a:t>
            </a:r>
          </a:p>
          <a:p>
            <a:pPr marL="285750" indent="-285750">
              <a:buFont typeface="Wingdings" panose="05000000000000000000" pitchFamily="2" charset="2"/>
              <a:buChar char="q"/>
            </a:pPr>
            <a:r>
              <a:rPr lang="en-US" sz="1800" dirty="0">
                <a:highlight>
                  <a:srgbClr val="FFFF00"/>
                </a:highlight>
              </a:rPr>
              <a:t>Horizontal</a:t>
            </a:r>
            <a:r>
              <a:rPr lang="en-US" sz="1800" dirty="0"/>
              <a:t> – Instead of size, the number of instances are increased. </a:t>
            </a:r>
          </a:p>
          <a:p>
            <a:pPr marL="285750" indent="-285750">
              <a:buFont typeface="Wingdings" panose="05000000000000000000" pitchFamily="2" charset="2"/>
              <a:buChar char="q"/>
            </a:pPr>
            <a:r>
              <a:rPr lang="en-US" sz="1800" dirty="0"/>
              <a:t>This is more common for modern applications and super easy to achieve on AWS. </a:t>
            </a:r>
          </a:p>
          <a:p>
            <a:pPr marL="285750" indent="-285750">
              <a:buFont typeface="Wingdings" panose="05000000000000000000" pitchFamily="2" charset="2"/>
              <a:buChar char="q"/>
            </a:pPr>
            <a:r>
              <a:rPr lang="en-US" sz="1800" dirty="0"/>
              <a:t>Horizontal scaling is also called as </a:t>
            </a:r>
            <a:r>
              <a:rPr lang="en-US" sz="1800" i="1" dirty="0">
                <a:highlight>
                  <a:srgbClr val="FFFF00"/>
                </a:highlight>
              </a:rPr>
              <a:t>elasticity</a:t>
            </a:r>
            <a:r>
              <a:rPr lang="en-US" sz="1800" dirty="0"/>
              <a:t>, but elasticity is more towards auto scaling based on load. It can scale out and scaled in as well based on load</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06139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High availability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This means application is available maximum time and downtime is very less or none</a:t>
            </a:r>
          </a:p>
          <a:p>
            <a:pPr marL="285750" indent="-285750">
              <a:buFont typeface="Wingdings" panose="05000000000000000000" pitchFamily="2" charset="2"/>
              <a:buChar char="q"/>
            </a:pPr>
            <a:r>
              <a:rPr lang="en-US" sz="1800" dirty="0"/>
              <a:t>This goes hands-in-hands with horizontal scaling</a:t>
            </a:r>
          </a:p>
          <a:p>
            <a:pPr marL="285750" indent="-285750">
              <a:buFont typeface="Wingdings" panose="05000000000000000000" pitchFamily="2" charset="2"/>
              <a:buChar char="q"/>
            </a:pPr>
            <a:r>
              <a:rPr lang="en-US" sz="1800" dirty="0"/>
              <a:t>For AWS, application is deployed and running across multiple AZs</a:t>
            </a:r>
          </a:p>
          <a:p>
            <a:pPr marL="285750" indent="-285750">
              <a:buFont typeface="Wingdings" panose="05000000000000000000" pitchFamily="2" charset="2"/>
              <a:buChar char="q"/>
            </a:pPr>
            <a:r>
              <a:rPr lang="en-US" sz="1800" dirty="0"/>
              <a:t>So even if one AZ is down (due to say power-cut or natural disaster), application would continue to serve from another AZ</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278862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Load balancing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622680"/>
            <a:ext cx="10694614" cy="3227425"/>
          </a:xfrm>
        </p:spPr>
        <p:txBody>
          <a:bodyPr>
            <a:normAutofit fontScale="92500" lnSpcReduction="20000"/>
          </a:bodyPr>
          <a:lstStyle/>
          <a:p>
            <a:pPr marL="285750" indent="-285750">
              <a:buFont typeface="Wingdings" panose="05000000000000000000" pitchFamily="2" charset="2"/>
              <a:buChar char="q"/>
            </a:pPr>
            <a:r>
              <a:rPr lang="en-US" sz="1600" dirty="0"/>
              <a:t>Load balancer forward traffic to multiple downstream ec2 instance</a:t>
            </a:r>
          </a:p>
          <a:p>
            <a:pPr marL="285750" indent="-285750">
              <a:buFont typeface="Wingdings" panose="05000000000000000000" pitchFamily="2" charset="2"/>
              <a:buChar char="q"/>
            </a:pPr>
            <a:r>
              <a:rPr lang="en-US" sz="1600" dirty="0"/>
              <a:t>Based on load of ec2 instance (and also on other factors) , load balancer chose which ec2 instance can serve further request</a:t>
            </a:r>
          </a:p>
          <a:p>
            <a:pPr marL="285750" indent="-285750">
              <a:buFont typeface="Wingdings" panose="05000000000000000000" pitchFamily="2" charset="2"/>
              <a:buChar char="q"/>
            </a:pPr>
            <a:r>
              <a:rPr lang="en-US" sz="1600" dirty="0"/>
              <a:t>The application would be accessed by single domain of load balancer, though traffic is served by multiple downstream ec2 instances</a:t>
            </a:r>
          </a:p>
          <a:p>
            <a:pPr marL="285750" indent="-285750">
              <a:buFont typeface="Wingdings" panose="05000000000000000000" pitchFamily="2" charset="2"/>
              <a:buChar char="q"/>
            </a:pPr>
            <a:r>
              <a:rPr lang="en-US" sz="1600" dirty="0"/>
              <a:t>Imagine an ec2 instance is down, the load balancer would take out that instance out of service and application would continue to serve from other healthy instances</a:t>
            </a:r>
          </a:p>
          <a:p>
            <a:pPr marL="285750" indent="-285750">
              <a:buFont typeface="Wingdings" panose="05000000000000000000" pitchFamily="2" charset="2"/>
              <a:buChar char="q"/>
            </a:pPr>
            <a:r>
              <a:rPr lang="en-US" sz="1600" dirty="0"/>
              <a:t>Load balancer can provide SSL termination</a:t>
            </a:r>
          </a:p>
          <a:p>
            <a:pPr marL="285750" indent="-285750">
              <a:buFont typeface="Wingdings" panose="05000000000000000000" pitchFamily="2" charset="2"/>
              <a:buChar char="q"/>
            </a:pPr>
            <a:r>
              <a:rPr lang="en-US" sz="1600" dirty="0"/>
              <a:t>Even load balancer can be deployed in multi-AZ mode, to make application highly available</a:t>
            </a:r>
          </a:p>
          <a:p>
            <a:pPr marL="285750" indent="-285750">
              <a:buFont typeface="Wingdings" panose="05000000000000000000" pitchFamily="2" charset="2"/>
              <a:buChar char="q"/>
            </a:pPr>
            <a:r>
              <a:rPr lang="en-US" sz="1600" dirty="0"/>
              <a:t>Managed by AWS, all its maintenance, upgrades</a:t>
            </a:r>
          </a:p>
          <a:p>
            <a:pPr marL="285750" indent="-285750">
              <a:buFont typeface="Wingdings" panose="05000000000000000000" pitchFamily="2" charset="2"/>
              <a:buChar char="q"/>
            </a:pPr>
            <a:r>
              <a:rPr lang="en-US" sz="1600" dirty="0"/>
              <a:t>4 types of Load Balancer – Can be explained latter</a:t>
            </a:r>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9" name="Picture 8" descr="A picture containing line, diagram, screenshot, parallel&#10;&#10;Description automatically generated">
            <a:extLst>
              <a:ext uri="{FF2B5EF4-FFF2-40B4-BE49-F238E27FC236}">
                <a16:creationId xmlns:a16="http://schemas.microsoft.com/office/drawing/2014/main" id="{E3376247-5C87-9F0F-2FE9-BDDF0FF823A3}"/>
              </a:ext>
            </a:extLst>
          </p:cNvPr>
          <p:cNvPicPr>
            <a:picLocks noChangeAspect="1"/>
          </p:cNvPicPr>
          <p:nvPr/>
        </p:nvPicPr>
        <p:blipFill>
          <a:blip r:embed="rId2"/>
          <a:stretch>
            <a:fillRect/>
          </a:stretch>
        </p:blipFill>
        <p:spPr>
          <a:xfrm>
            <a:off x="736633" y="4081462"/>
            <a:ext cx="4019550" cy="2457450"/>
          </a:xfrm>
          <a:prstGeom prst="rect">
            <a:avLst/>
          </a:prstGeom>
        </p:spPr>
      </p:pic>
    </p:spTree>
    <p:extLst>
      <p:ext uri="{BB962C8B-B14F-4D97-AF65-F5344CB8AC3E}">
        <p14:creationId xmlns:p14="http://schemas.microsoft.com/office/powerpoint/2010/main" val="3387806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ALB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4745254"/>
          </a:xfrm>
        </p:spPr>
        <p:txBody>
          <a:bodyPr>
            <a:normAutofit/>
          </a:bodyPr>
          <a:lstStyle/>
          <a:p>
            <a:pPr marL="285750" indent="-285750">
              <a:buFont typeface="Wingdings" panose="05000000000000000000" pitchFamily="2" charset="2"/>
              <a:buChar char="q"/>
            </a:pPr>
            <a:r>
              <a:rPr lang="en-US" sz="1600" dirty="0"/>
              <a:t>Create 2 ec2 instances with user data script and verify the webpage on accessing public IP of instances</a:t>
            </a:r>
          </a:p>
          <a:p>
            <a:pPr marL="285750" indent="-285750">
              <a:buFont typeface="Wingdings" panose="05000000000000000000" pitchFamily="2" charset="2"/>
              <a:buChar char="q"/>
            </a:pPr>
            <a:r>
              <a:rPr lang="en-US" sz="1600" dirty="0"/>
              <a:t>Create an application load balancer</a:t>
            </a:r>
          </a:p>
          <a:p>
            <a:pPr marL="285750" indent="-285750">
              <a:buFont typeface="Wingdings" panose="05000000000000000000" pitchFamily="2" charset="2"/>
              <a:buChar char="q"/>
            </a:pPr>
            <a:r>
              <a:rPr lang="en-US" sz="1600" dirty="0"/>
              <a:t>On security group of ALB, only allow http traffic, from anywhere</a:t>
            </a:r>
          </a:p>
          <a:p>
            <a:pPr marL="285750" indent="-285750">
              <a:buFont typeface="Wingdings" panose="05000000000000000000" pitchFamily="2" charset="2"/>
              <a:buChar char="q"/>
            </a:pPr>
            <a:r>
              <a:rPr lang="en-US" sz="1600" dirty="0"/>
              <a:t>Add target group with both instances</a:t>
            </a:r>
          </a:p>
          <a:p>
            <a:pPr marL="285750" indent="-285750">
              <a:buFont typeface="Wingdings" panose="05000000000000000000" pitchFamily="2" charset="2"/>
              <a:buChar char="q"/>
            </a:pPr>
            <a:r>
              <a:rPr lang="en-US" sz="1600" dirty="0"/>
              <a:t>Once provisioned, hit the URL of ALB and see traffic moving from one ec2 to another</a:t>
            </a:r>
          </a:p>
          <a:p>
            <a:pPr marL="285750" indent="-285750">
              <a:buFont typeface="Wingdings" panose="05000000000000000000" pitchFamily="2" charset="2"/>
              <a:buChar char="q"/>
            </a:pPr>
            <a:r>
              <a:rPr lang="en-US" sz="1600" dirty="0"/>
              <a:t>Check target group and both ec2 will be healthy</a:t>
            </a:r>
          </a:p>
          <a:p>
            <a:pPr marL="285750" indent="-285750">
              <a:buFont typeface="Wingdings" panose="05000000000000000000" pitchFamily="2" charset="2"/>
              <a:buChar char="q"/>
            </a:pPr>
            <a:r>
              <a:rPr lang="en-US" sz="1600" dirty="0"/>
              <a:t>Stop one instance and it will be unhealthy on target group</a:t>
            </a:r>
          </a:p>
          <a:p>
            <a:pPr marL="285750" indent="-285750">
              <a:buFont typeface="Wingdings" panose="05000000000000000000" pitchFamily="2" charset="2"/>
              <a:buChar char="q"/>
            </a:pPr>
            <a:r>
              <a:rPr lang="en-US" sz="1600" dirty="0"/>
              <a:t>Now ALB will send request to healthy instance only</a:t>
            </a:r>
          </a:p>
          <a:p>
            <a:pPr marL="285750" indent="-285750">
              <a:buFont typeface="Wingdings" panose="05000000000000000000" pitchFamily="2" charset="2"/>
              <a:buChar char="q"/>
            </a:pPr>
            <a:r>
              <a:rPr lang="en-US" sz="1600" dirty="0"/>
              <a:t>If stopped instances is started again, the traffic would again resume normally to both instances from ALB</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451605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Auto scaling group (ASG)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4745254"/>
          </a:xfrm>
        </p:spPr>
        <p:txBody>
          <a:bodyPr>
            <a:normAutofit/>
          </a:bodyPr>
          <a:lstStyle/>
          <a:p>
            <a:pPr marL="285750" indent="-285750">
              <a:buFont typeface="Wingdings" panose="05000000000000000000" pitchFamily="2" charset="2"/>
              <a:buChar char="q"/>
            </a:pPr>
            <a:r>
              <a:rPr lang="en-US" sz="1800" dirty="0"/>
              <a:t>Auto scaling deals with horizontal scaling of ec2 servers on the backend. </a:t>
            </a:r>
          </a:p>
          <a:p>
            <a:pPr marL="285750" indent="-285750">
              <a:buFont typeface="Wingdings" panose="05000000000000000000" pitchFamily="2" charset="2"/>
              <a:buChar char="q"/>
            </a:pPr>
            <a:r>
              <a:rPr lang="en-US" sz="1800" dirty="0"/>
              <a:t>It makes EC2 instances grow or reduced based on the load</a:t>
            </a:r>
          </a:p>
          <a:p>
            <a:pPr marL="285750" indent="-285750">
              <a:buFont typeface="Wingdings" panose="05000000000000000000" pitchFamily="2" charset="2"/>
              <a:buChar char="q"/>
            </a:pPr>
            <a:r>
              <a:rPr lang="en-US" sz="1800" dirty="0"/>
              <a:t>It ensures max and min capacity based on load</a:t>
            </a:r>
          </a:p>
          <a:p>
            <a:pPr marL="285750" indent="-285750">
              <a:buFont typeface="Wingdings" panose="05000000000000000000" pitchFamily="2" charset="2"/>
              <a:buChar char="q"/>
            </a:pPr>
            <a:r>
              <a:rPr lang="en-US" sz="1800" dirty="0"/>
              <a:t>Cost savings as we always run with optimal capacity</a:t>
            </a:r>
          </a:p>
          <a:p>
            <a:pPr marL="285750" indent="-285750">
              <a:buFont typeface="Wingdings" panose="05000000000000000000" pitchFamily="2" charset="2"/>
              <a:buChar char="q"/>
            </a:pPr>
            <a:r>
              <a:rPr lang="en-US" sz="1800" dirty="0"/>
              <a:t>This works hand in hand with ALB. As instances are added or reduced from ASG, the instances are either registered or deregistered with ALB</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201800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ASG Hands-on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fontScale="77500" lnSpcReduction="20000"/>
          </a:bodyPr>
          <a:lstStyle/>
          <a:p>
            <a:pPr marL="285750" indent="-285750">
              <a:buFont typeface="Wingdings" panose="05000000000000000000" pitchFamily="2" charset="2"/>
              <a:buChar char="q"/>
            </a:pPr>
            <a:r>
              <a:rPr lang="en-US" sz="1600" dirty="0"/>
              <a:t>Create a EC2 instance , with bootstrap script (except last line) with SG allowing ssh , http, https and then create AMI from that instance</a:t>
            </a:r>
          </a:p>
          <a:p>
            <a:pPr marL="285750" indent="-285750">
              <a:buFont typeface="Wingdings" panose="05000000000000000000" pitchFamily="2" charset="2"/>
              <a:buChar char="q"/>
            </a:pPr>
            <a:r>
              <a:rPr lang="en-US" sz="1600" dirty="0"/>
              <a:t>Create a target group with no instances and security group allowing http:80 from anywhere</a:t>
            </a:r>
          </a:p>
          <a:p>
            <a:pPr marL="285750" indent="-285750">
              <a:buFont typeface="Wingdings" panose="05000000000000000000" pitchFamily="2" charset="2"/>
              <a:buChar char="q"/>
            </a:pPr>
            <a:r>
              <a:rPr lang="en-US" sz="1600" dirty="0"/>
              <a:t>Create an ALB with target group and security group created</a:t>
            </a:r>
          </a:p>
          <a:p>
            <a:pPr marL="285750" indent="-285750">
              <a:buFont typeface="Wingdings" panose="05000000000000000000" pitchFamily="2" charset="2"/>
              <a:buChar char="q"/>
            </a:pPr>
            <a:r>
              <a:rPr lang="en-US" sz="1600" dirty="0"/>
              <a:t>Will create ASG. First let’s create launch template with AMI created above and also instance type as t2.micro. Put user data bootstrap script with ec2 (only first and last line)</a:t>
            </a:r>
          </a:p>
          <a:p>
            <a:pPr marL="285750" indent="-285750">
              <a:buFont typeface="Wingdings" panose="05000000000000000000" pitchFamily="2" charset="2"/>
              <a:buChar char="q"/>
            </a:pPr>
            <a:r>
              <a:rPr lang="en-US" sz="1600" dirty="0"/>
              <a:t>Launch template determine how the ec2 instances should be created. </a:t>
            </a:r>
          </a:p>
          <a:p>
            <a:pPr marL="285750" indent="-285750">
              <a:buFont typeface="Wingdings" panose="05000000000000000000" pitchFamily="2" charset="2"/>
              <a:buChar char="q"/>
            </a:pPr>
            <a:r>
              <a:rPr lang="en-US" sz="1600" dirty="0"/>
              <a:t>Back to ASG , attach this launch template</a:t>
            </a:r>
          </a:p>
          <a:p>
            <a:pPr marL="285750" indent="-285750">
              <a:buFont typeface="Wingdings" panose="05000000000000000000" pitchFamily="2" charset="2"/>
              <a:buChar char="q"/>
            </a:pPr>
            <a:r>
              <a:rPr lang="en-US" sz="1600" dirty="0"/>
              <a:t>Select existing LB with target group and select the target group we created</a:t>
            </a:r>
          </a:p>
          <a:p>
            <a:pPr marL="285750" indent="-285750">
              <a:buFont typeface="Wingdings" panose="05000000000000000000" pitchFamily="2" charset="2"/>
              <a:buChar char="q"/>
            </a:pPr>
            <a:r>
              <a:rPr lang="en-US" sz="1600" dirty="0"/>
              <a:t>For health checks select both EC2 and ALB, reduce time of first health check to 60s</a:t>
            </a:r>
          </a:p>
          <a:p>
            <a:pPr marL="285750" indent="-285750">
              <a:buFont typeface="Wingdings" panose="05000000000000000000" pitchFamily="2" charset="2"/>
              <a:buChar char="q"/>
            </a:pPr>
            <a:r>
              <a:rPr lang="en-US" sz="1600" dirty="0"/>
              <a:t>Put desired capacity as 2</a:t>
            </a:r>
          </a:p>
          <a:p>
            <a:pPr marL="285750" indent="-285750">
              <a:buFont typeface="Wingdings" panose="05000000000000000000" pitchFamily="2" charset="2"/>
              <a:buChar char="q"/>
            </a:pPr>
            <a:r>
              <a:rPr lang="en-US" sz="1600" dirty="0"/>
              <a:t>Once ASG is created, you should be able to see 2 instances (desired capacity on EC2 dashboard)</a:t>
            </a:r>
          </a:p>
          <a:p>
            <a:pPr marL="285750" indent="-285750">
              <a:buFont typeface="Wingdings" panose="05000000000000000000" pitchFamily="2" charset="2"/>
              <a:buChar char="q"/>
            </a:pPr>
            <a:r>
              <a:rPr lang="en-US" sz="1600" dirty="0"/>
              <a:t>On ASG , under activities tabs , activities are listed</a:t>
            </a:r>
          </a:p>
          <a:p>
            <a:pPr marL="285750" indent="-285750">
              <a:buFont typeface="Wingdings" panose="05000000000000000000" pitchFamily="2" charset="2"/>
              <a:buChar char="q"/>
            </a:pPr>
            <a:r>
              <a:rPr lang="en-US" sz="1600" dirty="0"/>
              <a:t>Under Instance  mgmt. tabs , instances can be seen (healthy)</a:t>
            </a:r>
          </a:p>
          <a:p>
            <a:pPr marL="285750" indent="-285750">
              <a:buFont typeface="Wingdings" panose="05000000000000000000" pitchFamily="2" charset="2"/>
              <a:buChar char="q"/>
            </a:pPr>
            <a:r>
              <a:rPr lang="en-US" sz="1600" dirty="0"/>
              <a:t>Hitting ALB DNS will show response</a:t>
            </a:r>
          </a:p>
          <a:p>
            <a:pPr marL="285750" indent="-285750">
              <a:buFont typeface="Wingdings" panose="05000000000000000000" pitchFamily="2" charset="2"/>
              <a:buChar char="q"/>
            </a:pPr>
            <a:r>
              <a:rPr lang="en-US" sz="1600" dirty="0"/>
              <a:t>Try deleting one ec2 and another will come up in some time automatically (desired capacity is 2)</a:t>
            </a:r>
          </a:p>
          <a:p>
            <a:pPr marL="285750" indent="-285750">
              <a:buFont typeface="Wingdings" panose="05000000000000000000" pitchFamily="2" charset="2"/>
              <a:buChar char="q"/>
            </a:pPr>
            <a:r>
              <a:rPr lang="en-US" sz="1600" dirty="0">
                <a:highlight>
                  <a:srgbClr val="FFFF00"/>
                </a:highlight>
              </a:rPr>
              <a:t>Assignment – Under Automatic scaling of ASG, try creating dynamic scaling policy , target tracking and with CPU Avg utilization say 70 , put instances as 3 .</a:t>
            </a:r>
          </a:p>
          <a:p>
            <a:pPr marL="285750" indent="-285750">
              <a:buFont typeface="Wingdings" panose="05000000000000000000" pitchFamily="2" charset="2"/>
              <a:buChar char="q"/>
            </a:pPr>
            <a:r>
              <a:rPr lang="en-US" sz="1600" dirty="0">
                <a:highlight>
                  <a:srgbClr val="FFFF00"/>
                </a:highlight>
              </a:rPr>
              <a:t>Do something to increase load on one EC2 instance and see instances growing</a:t>
            </a:r>
          </a:p>
          <a:p>
            <a:pPr marL="285750" indent="-285750">
              <a:buFont typeface="Wingdings" panose="05000000000000000000" pitchFamily="2" charset="2"/>
              <a:buChar char="q"/>
            </a:pPr>
            <a:r>
              <a:rPr lang="en-US" sz="1600" dirty="0"/>
              <a:t>Scaling can also be scheduled one, say reduce capacity over weekend</a:t>
            </a:r>
          </a:p>
          <a:p>
            <a:pPr marL="285750" indent="-285750">
              <a:buFont typeface="Wingdings" panose="05000000000000000000" pitchFamily="2" charset="2"/>
              <a:buChar char="q"/>
            </a:pPr>
            <a:r>
              <a:rPr lang="en-US" sz="1600" dirty="0">
                <a:solidFill>
                  <a:srgbClr val="FF0000"/>
                </a:solidFill>
              </a:rPr>
              <a:t>Delete ALB , ASG, Target group, Launch Template</a:t>
            </a:r>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672370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IAM</a:t>
            </a:r>
          </a:p>
        </p:txBody>
      </p:sp>
    </p:spTree>
    <p:extLst>
      <p:ext uri="{BB962C8B-B14F-4D97-AF65-F5344CB8AC3E}">
        <p14:creationId xmlns:p14="http://schemas.microsoft.com/office/powerpoint/2010/main" val="3598713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Identity access management – IAM</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IAM is global service</a:t>
            </a:r>
          </a:p>
          <a:p>
            <a:pPr marL="285750" indent="-285750">
              <a:buFont typeface="Wingdings" panose="05000000000000000000" pitchFamily="2" charset="2"/>
              <a:buChar char="q"/>
            </a:pPr>
            <a:r>
              <a:rPr lang="en-US" sz="1600" dirty="0"/>
              <a:t>Some part of it you are already using, like your account which is your root account</a:t>
            </a:r>
          </a:p>
          <a:p>
            <a:pPr marL="285750" indent="-285750">
              <a:buFont typeface="Wingdings" panose="05000000000000000000" pitchFamily="2" charset="2"/>
              <a:buChar char="q"/>
            </a:pPr>
            <a:r>
              <a:rPr lang="en-US" sz="1600" dirty="0"/>
              <a:t>Never share root account, but create users for them to access AWS</a:t>
            </a:r>
          </a:p>
          <a:p>
            <a:pPr marL="285750" indent="-285750">
              <a:buFont typeface="Wingdings" panose="05000000000000000000" pitchFamily="2" charset="2"/>
              <a:buChar char="q"/>
            </a:pPr>
            <a:r>
              <a:rPr lang="en-US" sz="1600" dirty="0"/>
              <a:t>Users can be grouped together, based on their roles,  in groups</a:t>
            </a:r>
          </a:p>
          <a:p>
            <a:pPr marL="285750" indent="-285750">
              <a:buFont typeface="Wingdings" panose="05000000000000000000" pitchFamily="2" charset="2"/>
              <a:buChar char="q"/>
            </a:pPr>
            <a:r>
              <a:rPr lang="en-US" sz="1600" dirty="0"/>
              <a:t>The users are assigned permissions by something called as policies</a:t>
            </a:r>
          </a:p>
          <a:p>
            <a:pPr marL="285750" indent="-285750">
              <a:buFont typeface="Wingdings" panose="05000000000000000000" pitchFamily="2" charset="2"/>
              <a:buChar char="q"/>
            </a:pPr>
            <a:r>
              <a:rPr lang="en-US" sz="1600" dirty="0"/>
              <a:t>A policy is JSON doc, describing the resource and permissions on resource</a:t>
            </a:r>
          </a:p>
          <a:p>
            <a:pPr marL="285750" indent="-285750">
              <a:buFont typeface="Wingdings" panose="05000000000000000000" pitchFamily="2" charset="2"/>
              <a:buChar char="q"/>
            </a:pPr>
            <a:r>
              <a:rPr lang="en-US" sz="1600" dirty="0"/>
              <a:t>User can exist without group or can belong to multiple group</a:t>
            </a:r>
          </a:p>
          <a:p>
            <a:pPr marL="285750" indent="-285750">
              <a:buFont typeface="Wingdings" panose="05000000000000000000" pitchFamily="2" charset="2"/>
              <a:buChar char="q"/>
            </a:pPr>
            <a:r>
              <a:rPr lang="en-US" sz="1600" dirty="0"/>
              <a:t>In AWS, always apply principal of least privilege, i.e., never allow permissions more than needed</a:t>
            </a:r>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screenshot of a computer code&#10;&#10;Description automatically generated with low confidence">
            <a:extLst>
              <a:ext uri="{FF2B5EF4-FFF2-40B4-BE49-F238E27FC236}">
                <a16:creationId xmlns:a16="http://schemas.microsoft.com/office/drawing/2014/main" id="{88E5A893-6345-06BF-EB1C-8C8962007278}"/>
              </a:ext>
            </a:extLst>
          </p:cNvPr>
          <p:cNvPicPr>
            <a:picLocks noChangeAspect="1"/>
          </p:cNvPicPr>
          <p:nvPr/>
        </p:nvPicPr>
        <p:blipFill>
          <a:blip r:embed="rId2"/>
          <a:stretch>
            <a:fillRect/>
          </a:stretch>
        </p:blipFill>
        <p:spPr>
          <a:xfrm>
            <a:off x="8264830" y="1672484"/>
            <a:ext cx="2438525" cy="1549480"/>
          </a:xfrm>
          <a:prstGeom prst="rect">
            <a:avLst/>
          </a:prstGeom>
        </p:spPr>
      </p:pic>
    </p:spTree>
    <p:extLst>
      <p:ext uri="{BB962C8B-B14F-4D97-AF65-F5344CB8AC3E}">
        <p14:creationId xmlns:p14="http://schemas.microsoft.com/office/powerpoint/2010/main" val="3967164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872880" cy="517664"/>
          </a:xfrm>
        </p:spPr>
        <p:txBody>
          <a:bodyPr>
            <a:normAutofit/>
          </a:bodyPr>
          <a:lstStyle/>
          <a:p>
            <a:r>
              <a:rPr lang="en-US" sz="2400" dirty="0"/>
              <a:t>Root vs iam (identity access mgmt) user</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61101" y="2877670"/>
            <a:ext cx="9428993" cy="3003177"/>
          </a:xfrm>
        </p:spPr>
        <p:txBody>
          <a:bodyPr>
            <a:normAutofit fontScale="92500"/>
          </a:bodyPr>
          <a:lstStyle/>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r>
              <a:rPr lang="en-US" sz="1800" dirty="0"/>
              <a:t>Get IAM -&gt; User -&gt; Create User -&gt; provide name and also console access -&gt; select </a:t>
            </a:r>
            <a:r>
              <a:rPr lang="en-US" sz="1800" dirty="0">
                <a:solidFill>
                  <a:srgbClr val="16191F"/>
                </a:solidFill>
                <a:latin typeface="Amazon Ember"/>
              </a:rPr>
              <a:t>I want to create an IAM user</a:t>
            </a:r>
            <a:r>
              <a:rPr lang="en-US" sz="1800" b="0" i="0" dirty="0">
                <a:solidFill>
                  <a:srgbClr val="16191F"/>
                </a:solidFill>
                <a:effectLst/>
                <a:latin typeface="Amazon Ember"/>
              </a:rPr>
              <a:t> -&gt; give custom password -&gt; create user without any permission yet</a:t>
            </a:r>
          </a:p>
          <a:p>
            <a:pPr marL="285750" indent="-285750">
              <a:buFont typeface="Wingdings" panose="05000000000000000000" pitchFamily="2" charset="2"/>
              <a:buChar char="q"/>
            </a:pPr>
            <a:r>
              <a:rPr lang="en-US" sz="1800" dirty="0"/>
              <a:t>At this point this user don’t have any permission</a:t>
            </a:r>
          </a:p>
          <a:p>
            <a:pPr marL="285750" indent="-285750">
              <a:buFont typeface="Wingdings" panose="05000000000000000000" pitchFamily="2" charset="2"/>
              <a:buChar char="q"/>
            </a:pPr>
            <a:r>
              <a:rPr lang="en-US" sz="1800" dirty="0"/>
              <a:t>Create a user group ‘admin’ , with AdministratorAccess and add user created above</a:t>
            </a:r>
          </a:p>
          <a:p>
            <a:pPr marL="285750" indent="-285750">
              <a:buFont typeface="Wingdings" panose="05000000000000000000" pitchFamily="2" charset="2"/>
              <a:buChar char="q"/>
            </a:pPr>
            <a:r>
              <a:rPr lang="en-US" sz="1800" dirty="0"/>
              <a:t>Logout and go to aws.amazon.com and select IAM user to login</a:t>
            </a:r>
          </a:p>
          <a:p>
            <a:pPr marL="285750" indent="-285750">
              <a:buFont typeface="Wingdings" panose="05000000000000000000" pitchFamily="2" charset="2"/>
              <a:buChar char="q"/>
            </a:pPr>
            <a:r>
              <a:rPr lang="en-US" sz="1800" dirty="0"/>
              <a:t>Put credentials and login</a:t>
            </a:r>
          </a:p>
          <a:p>
            <a:pPr marL="285750" indent="-285750">
              <a:buFont typeface="Wingdings" panose="05000000000000000000" pitchFamily="2" charset="2"/>
              <a:buChar char="q"/>
            </a:pPr>
            <a:r>
              <a:rPr lang="en-US" sz="1800" dirty="0"/>
              <a:t>IAM -&gt; Users -&gt; click &lt;user&gt; -&gt; Security credentials -&gt; Assign MFA device</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7" name="Picture 6">
            <a:extLst>
              <a:ext uri="{FF2B5EF4-FFF2-40B4-BE49-F238E27FC236}">
                <a16:creationId xmlns:a16="http://schemas.microsoft.com/office/drawing/2014/main" id="{1AA8B3F6-FC37-A784-4199-6F0C9914E073}"/>
              </a:ext>
            </a:extLst>
          </p:cNvPr>
          <p:cNvPicPr>
            <a:picLocks noChangeAspect="1"/>
          </p:cNvPicPr>
          <p:nvPr/>
        </p:nvPicPr>
        <p:blipFill>
          <a:blip r:embed="rId2"/>
          <a:stretch>
            <a:fillRect/>
          </a:stretch>
        </p:blipFill>
        <p:spPr>
          <a:xfrm>
            <a:off x="961101" y="779840"/>
            <a:ext cx="3223539" cy="1882303"/>
          </a:xfrm>
          <a:prstGeom prst="rect">
            <a:avLst/>
          </a:prstGeom>
        </p:spPr>
      </p:pic>
    </p:spTree>
    <p:extLst>
      <p:ext uri="{BB962C8B-B14F-4D97-AF65-F5344CB8AC3E}">
        <p14:creationId xmlns:p14="http://schemas.microsoft.com/office/powerpoint/2010/main" val="3700810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IAM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Search IAM and click on that</a:t>
            </a:r>
          </a:p>
          <a:p>
            <a:pPr marL="285750" indent="-285750">
              <a:buFont typeface="Wingdings" panose="05000000000000000000" pitchFamily="2" charset="2"/>
              <a:buChar char="q"/>
            </a:pPr>
            <a:r>
              <a:rPr lang="en-US" sz="1600" dirty="0"/>
              <a:t>You can see on top that this is global service</a:t>
            </a:r>
          </a:p>
          <a:p>
            <a:pPr marL="285750" indent="-285750">
              <a:buFont typeface="Wingdings" panose="05000000000000000000" pitchFamily="2" charset="2"/>
              <a:buChar char="q"/>
            </a:pPr>
            <a:r>
              <a:rPr lang="en-US" sz="1600" dirty="0"/>
              <a:t>Also on top , can see only account id, indicating this is root account</a:t>
            </a:r>
          </a:p>
          <a:p>
            <a:pPr marL="285750" indent="-285750">
              <a:buFont typeface="Wingdings" panose="05000000000000000000" pitchFamily="2" charset="2"/>
              <a:buChar char="q"/>
            </a:pPr>
            <a:r>
              <a:rPr lang="en-US" sz="1600" dirty="0"/>
              <a:t>Add User, Provide user access to the AWS Management Console, I want to create an IAM user, don’t force to change password on next login, Add User to a Group, Create Group, Assign Administrator Access Policy</a:t>
            </a:r>
          </a:p>
          <a:p>
            <a:pPr marL="285750" indent="-285750">
              <a:buFont typeface="Wingdings" panose="05000000000000000000" pitchFamily="2" charset="2"/>
              <a:buChar char="q"/>
            </a:pPr>
            <a:r>
              <a:rPr lang="en-US" sz="1600" dirty="0"/>
              <a:t>Once created, explore Groups and Users from left menu</a:t>
            </a:r>
          </a:p>
          <a:p>
            <a:pPr marL="285750" indent="-285750">
              <a:buFont typeface="Wingdings" panose="05000000000000000000" pitchFamily="2" charset="2"/>
              <a:buChar char="q"/>
            </a:pPr>
            <a:r>
              <a:rPr lang="en-US" sz="1600" dirty="0"/>
              <a:t>Click on Dashboard and on right, Create Account Alias</a:t>
            </a:r>
          </a:p>
          <a:p>
            <a:pPr marL="285750" indent="-285750">
              <a:buFont typeface="Wingdings" panose="05000000000000000000" pitchFamily="2" charset="2"/>
              <a:buChar char="q"/>
            </a:pPr>
            <a:r>
              <a:rPr lang="en-US" sz="1600" dirty="0"/>
              <a:t>Copy Sign-in URL and open in Firefox private window and sign in</a:t>
            </a:r>
          </a:p>
          <a:p>
            <a:pPr marL="285750" indent="-285750">
              <a:buFont typeface="Wingdings" panose="05000000000000000000" pitchFamily="2" charset="2"/>
              <a:buChar char="q"/>
            </a:pPr>
            <a:r>
              <a:rPr lang="en-US" sz="1600" dirty="0"/>
              <a:t>Can do anything since this is Admin user</a:t>
            </a:r>
          </a:p>
          <a:p>
            <a:pPr marL="285750" indent="-285750">
              <a:buFont typeface="Wingdings" panose="05000000000000000000" pitchFamily="2" charset="2"/>
              <a:buChar char="q"/>
            </a:pPr>
            <a:r>
              <a:rPr lang="en-US" sz="1600" dirty="0"/>
              <a:t>Click on the name on right top and along with account id now IAM user label would be visible, indicating IAM user and not root account</a:t>
            </a:r>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472871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IAM policies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If a policy is applied to a group, it is inherited by all members of that group</a:t>
            </a:r>
          </a:p>
          <a:p>
            <a:pPr marL="285750" indent="-285750">
              <a:buFont typeface="Wingdings" panose="05000000000000000000" pitchFamily="2" charset="2"/>
              <a:buChar char="q"/>
            </a:pPr>
            <a:r>
              <a:rPr lang="en-US" sz="1600" dirty="0"/>
              <a:t>A policy structure is like shown in picture</a:t>
            </a:r>
          </a:p>
          <a:p>
            <a:pPr marL="285750" indent="-285750">
              <a:buFont typeface="Wingdings" panose="05000000000000000000" pitchFamily="2" charset="2"/>
              <a:buChar char="q"/>
            </a:pPr>
            <a:r>
              <a:rPr lang="en-US" sz="1600" dirty="0"/>
              <a:t>Id is id of policy , optional</a:t>
            </a:r>
          </a:p>
          <a:p>
            <a:pPr marL="285750" indent="-285750">
              <a:buFont typeface="Wingdings" panose="05000000000000000000" pitchFamily="2" charset="2"/>
              <a:buChar char="q"/>
            </a:pPr>
            <a:r>
              <a:rPr lang="en-US" sz="1600" dirty="0"/>
              <a:t>Sid is statement Id , optional</a:t>
            </a:r>
          </a:p>
          <a:p>
            <a:pPr marL="285750" indent="-285750">
              <a:buFont typeface="Wingdings" panose="05000000000000000000" pitchFamily="2" charset="2"/>
              <a:buChar char="q"/>
            </a:pPr>
            <a:r>
              <a:rPr lang="en-US" sz="1600" dirty="0"/>
              <a:t>Effect can be allowing actions or deny action</a:t>
            </a:r>
          </a:p>
          <a:p>
            <a:pPr marL="285750" indent="-285750">
              <a:buFont typeface="Wingdings" panose="05000000000000000000" pitchFamily="2" charset="2"/>
              <a:buChar char="q"/>
            </a:pPr>
            <a:r>
              <a:rPr lang="en-US" sz="1600" dirty="0"/>
              <a:t>Actions are  what actions are allowed on Resource, which is</a:t>
            </a:r>
          </a:p>
          <a:p>
            <a:r>
              <a:rPr lang="en-US" sz="1600" dirty="0"/>
              <a:t>S3 bucket ARN in this case</a:t>
            </a:r>
          </a:p>
          <a:p>
            <a:pPr marL="285750" indent="-285750">
              <a:buFont typeface="Wingdings" panose="05000000000000000000" pitchFamily="2" charset="2"/>
              <a:buChar char="q"/>
            </a:pPr>
            <a:r>
              <a:rPr lang="en-US" sz="1600" dirty="0"/>
              <a:t>Principal is who can perform (or cannot perform), these actions, </a:t>
            </a:r>
          </a:p>
          <a:p>
            <a:r>
              <a:rPr lang="en-US" sz="1600" dirty="0"/>
              <a:t>in this case, root account</a:t>
            </a:r>
          </a:p>
          <a:p>
            <a:pPr marL="285750" indent="-285750">
              <a:buFont typeface="Wingdings" panose="05000000000000000000" pitchFamily="2" charset="2"/>
              <a:buChar char="q"/>
            </a:pPr>
            <a:r>
              <a:rPr lang="en-US" sz="1600" dirty="0"/>
              <a:t>Login to account with root user and see policy for role </a:t>
            </a:r>
            <a:r>
              <a:rPr lang="en-US" sz="1600" dirty="0">
                <a:hlinkClick r:id="rId2">
                  <a:extLst>
                    <a:ext uri="{A12FA001-AC4F-418D-AE19-62706E023703}">
                      <ahyp:hlinkClr xmlns:ahyp="http://schemas.microsoft.com/office/drawing/2018/hyperlinkcolor" val="tx"/>
                    </a:ext>
                  </a:extLst>
                </a:hlinkClick>
              </a:rPr>
              <a:t>AdministratorAccess</a:t>
            </a:r>
            <a:endParaRPr lang="en-US" sz="1600" dirty="0"/>
          </a:p>
          <a:p>
            <a:endParaRPr lang="en-US" sz="1600" dirty="0"/>
          </a:p>
          <a:p>
            <a:endParaRPr lang="en-US" sz="1600" dirty="0"/>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screenshot of a computer program&#10;&#10;Description automatically generated with medium confidence">
            <a:extLst>
              <a:ext uri="{FF2B5EF4-FFF2-40B4-BE49-F238E27FC236}">
                <a16:creationId xmlns:a16="http://schemas.microsoft.com/office/drawing/2014/main" id="{F462033C-9A90-84D3-8FDE-A50EE4C3226C}"/>
              </a:ext>
            </a:extLst>
          </p:cNvPr>
          <p:cNvPicPr>
            <a:picLocks noChangeAspect="1"/>
          </p:cNvPicPr>
          <p:nvPr/>
        </p:nvPicPr>
        <p:blipFill>
          <a:blip r:embed="rId3"/>
          <a:stretch>
            <a:fillRect/>
          </a:stretch>
        </p:blipFill>
        <p:spPr>
          <a:xfrm>
            <a:off x="7212600" y="1163077"/>
            <a:ext cx="2463927" cy="2914800"/>
          </a:xfrm>
          <a:prstGeom prst="rect">
            <a:avLst/>
          </a:prstGeom>
        </p:spPr>
      </p:pic>
    </p:spTree>
    <p:extLst>
      <p:ext uri="{BB962C8B-B14F-4D97-AF65-F5344CB8AC3E}">
        <p14:creationId xmlns:p14="http://schemas.microsoft.com/office/powerpoint/2010/main" val="3364430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IAM Roles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4196614"/>
          </a:xfrm>
        </p:spPr>
        <p:txBody>
          <a:bodyPr>
            <a:normAutofit/>
          </a:bodyPr>
          <a:lstStyle/>
          <a:p>
            <a:endParaRPr lang="en-US" sz="1600" dirty="0"/>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
        <p:nvSpPr>
          <p:cNvPr id="7" name="Text Placeholder 2">
            <a:extLst>
              <a:ext uri="{FF2B5EF4-FFF2-40B4-BE49-F238E27FC236}">
                <a16:creationId xmlns:a16="http://schemas.microsoft.com/office/drawing/2014/main" id="{4D01C608-127E-DE96-049F-05EF47579065}"/>
              </a:ext>
            </a:extLst>
          </p:cNvPr>
          <p:cNvSpPr txBox="1">
            <a:spLocks/>
          </p:cNvSpPr>
          <p:nvPr/>
        </p:nvSpPr>
        <p:spPr>
          <a:xfrm>
            <a:off x="658594" y="908448"/>
            <a:ext cx="10694614" cy="337479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Wingdings" panose="05000000000000000000" pitchFamily="2" charset="2"/>
              <a:buChar char="q"/>
            </a:pPr>
            <a:r>
              <a:rPr lang="en-US" sz="1800" dirty="0"/>
              <a:t>AWS services might need to perform actions on your behalf</a:t>
            </a:r>
          </a:p>
          <a:p>
            <a:pPr marL="285750" indent="-285750">
              <a:buFont typeface="Wingdings" panose="05000000000000000000" pitchFamily="2" charset="2"/>
              <a:buChar char="q"/>
            </a:pPr>
            <a:r>
              <a:rPr lang="en-US" sz="1800" dirty="0"/>
              <a:t>Like say you are creating some AWS database which will be storing data on S3. So here a AWS service which is database would need access to S3</a:t>
            </a:r>
          </a:p>
          <a:p>
            <a:pPr marL="285750" indent="-285750">
              <a:buFont typeface="Wingdings" panose="05000000000000000000" pitchFamily="2" charset="2"/>
              <a:buChar char="q"/>
            </a:pPr>
            <a:r>
              <a:rPr lang="en-US" sz="1800" dirty="0"/>
              <a:t>In this case, permissions to database to access S3, are assigned via AWS Roles</a:t>
            </a:r>
          </a:p>
          <a:p>
            <a:pPr marL="285750" indent="-285750">
              <a:buFont typeface="Wingdings" panose="05000000000000000000" pitchFamily="2" charset="2"/>
              <a:buChar char="q"/>
            </a:pPr>
            <a:r>
              <a:rPr lang="en-US" sz="1800" dirty="0"/>
              <a:t>The IAM roles will be demonstrated throughout the course, </a:t>
            </a:r>
            <a:r>
              <a:rPr lang="en-US" sz="1800" dirty="0" err="1"/>
              <a:t>hereonwards</a:t>
            </a:r>
            <a:endParaRPr lang="en-US" sz="1800" dirty="0"/>
          </a:p>
          <a:p>
            <a:endParaRPr lang="en-US" sz="18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4181020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S3</a:t>
            </a:r>
          </a:p>
        </p:txBody>
      </p:sp>
    </p:spTree>
    <p:extLst>
      <p:ext uri="{BB962C8B-B14F-4D97-AF65-F5344CB8AC3E}">
        <p14:creationId xmlns:p14="http://schemas.microsoft.com/office/powerpoint/2010/main" val="12507291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Simple storage service – s3</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Infinitely scaling storage</a:t>
            </a:r>
          </a:p>
          <a:p>
            <a:pPr marL="285750" indent="-285750">
              <a:buFont typeface="Wingdings" panose="05000000000000000000" pitchFamily="2" charset="2"/>
              <a:buChar char="q"/>
            </a:pPr>
            <a:r>
              <a:rPr lang="en-US" sz="1600" dirty="0"/>
              <a:t>Many applications, web-sites uses S3 as their backend storage. </a:t>
            </a:r>
          </a:p>
          <a:p>
            <a:pPr marL="285750" indent="-285750">
              <a:buFont typeface="Wingdings" panose="05000000000000000000" pitchFamily="2" charset="2"/>
              <a:buChar char="q"/>
            </a:pPr>
            <a:r>
              <a:rPr lang="en-US" sz="1600" dirty="0"/>
              <a:t>Lot of AWS services are also integrated with S3</a:t>
            </a:r>
          </a:p>
          <a:p>
            <a:pPr marL="285750" indent="-285750">
              <a:buFont typeface="Wingdings" panose="05000000000000000000" pitchFamily="2" charset="2"/>
              <a:buChar char="q"/>
            </a:pPr>
            <a:r>
              <a:rPr lang="en-US" sz="1600" dirty="0"/>
              <a:t>S3 can be used for</a:t>
            </a:r>
          </a:p>
          <a:p>
            <a:pPr marL="742950" lvl="1" indent="-285750">
              <a:buFont typeface="Wingdings" panose="05000000000000000000" pitchFamily="2" charset="2"/>
              <a:buChar char="q"/>
            </a:pPr>
            <a:r>
              <a:rPr lang="en-US" sz="1400" dirty="0"/>
              <a:t>Backups, disaster recovery</a:t>
            </a:r>
          </a:p>
          <a:p>
            <a:pPr marL="742950" lvl="1" indent="-285750">
              <a:buFont typeface="Wingdings" panose="05000000000000000000" pitchFamily="2" charset="2"/>
              <a:buChar char="q"/>
            </a:pPr>
            <a:r>
              <a:rPr lang="en-US" sz="1400" dirty="0"/>
              <a:t>Archive</a:t>
            </a:r>
          </a:p>
          <a:p>
            <a:pPr marL="742950" lvl="1" indent="-285750">
              <a:buFont typeface="Wingdings" panose="05000000000000000000" pitchFamily="2" charset="2"/>
              <a:buChar char="q"/>
            </a:pPr>
            <a:r>
              <a:rPr lang="en-US" sz="1400" dirty="0"/>
              <a:t>On prem storage can be extended to cloud using S3</a:t>
            </a:r>
          </a:p>
          <a:p>
            <a:pPr marL="742950" lvl="1" indent="-285750">
              <a:buFont typeface="Wingdings" panose="05000000000000000000" pitchFamily="2" charset="2"/>
              <a:buChar char="q"/>
            </a:pPr>
            <a:r>
              <a:rPr lang="en-US" sz="1400" dirty="0"/>
              <a:t>Storing Images, Videos and all media files</a:t>
            </a:r>
          </a:p>
          <a:p>
            <a:pPr marL="742950" lvl="1" indent="-285750">
              <a:buFont typeface="Wingdings" panose="05000000000000000000" pitchFamily="2" charset="2"/>
              <a:buChar char="q"/>
            </a:pPr>
            <a:r>
              <a:rPr lang="en-US" sz="1400" dirty="0"/>
              <a:t>Hosting static websites</a:t>
            </a:r>
          </a:p>
          <a:p>
            <a:pPr marL="742950" lvl="1" indent="-285750">
              <a:buFont typeface="Wingdings" panose="05000000000000000000" pitchFamily="2" charset="2"/>
              <a:buChar char="q"/>
            </a:pPr>
            <a:r>
              <a:rPr lang="en-US" sz="1400" dirty="0"/>
              <a:t>Big data</a:t>
            </a:r>
          </a:p>
          <a:p>
            <a:pPr marL="742950" lvl="1" indent="-285750">
              <a:buFont typeface="Wingdings" panose="05000000000000000000" pitchFamily="2" charset="2"/>
              <a:buChar char="q"/>
            </a:pPr>
            <a:endParaRPr lang="en-US" sz="1400" dirty="0"/>
          </a:p>
          <a:p>
            <a:pPr marL="285750" indent="-285750">
              <a:buFont typeface="Wingdings" panose="05000000000000000000" pitchFamily="2" charset="2"/>
              <a:buChar char="q"/>
            </a:pPr>
            <a:r>
              <a:rPr lang="en-US" sz="1600" dirty="0"/>
              <a:t>Amazon S3 stores files in buckets (top level directories)</a:t>
            </a:r>
          </a:p>
          <a:p>
            <a:pPr marL="285750" indent="-285750">
              <a:buFont typeface="Wingdings" panose="05000000000000000000" pitchFamily="2" charset="2"/>
              <a:buChar char="q"/>
            </a:pPr>
            <a:r>
              <a:rPr lang="en-US" sz="1600" dirty="0"/>
              <a:t>Files are called as objects</a:t>
            </a:r>
          </a:p>
          <a:p>
            <a:pPr marL="285750" indent="-285750">
              <a:buFont typeface="Wingdings" panose="05000000000000000000" pitchFamily="2" charset="2"/>
              <a:buChar char="q"/>
            </a:pPr>
            <a:r>
              <a:rPr lang="en-US" sz="1600" dirty="0"/>
              <a:t>S3 services is global service. The buckets created are accessible across all regions of a geo</a:t>
            </a:r>
          </a:p>
          <a:p>
            <a:pPr marL="285750" indent="-285750">
              <a:buFont typeface="Wingdings" panose="05000000000000000000" pitchFamily="2" charset="2"/>
              <a:buChar char="q"/>
            </a:pPr>
            <a:r>
              <a:rPr lang="en-US" sz="1600" dirty="0"/>
              <a:t>But bucket itself is regional resource</a:t>
            </a:r>
          </a:p>
          <a:p>
            <a:pPr marL="285750" indent="-285750">
              <a:buFont typeface="Wingdings" panose="05000000000000000000" pitchFamily="2" charset="2"/>
              <a:buChar char="q"/>
            </a:pPr>
            <a:r>
              <a:rPr lang="en-US" sz="1600" dirty="0"/>
              <a:t>Objects can be nested like directories. There are no directories there, but UI will look like</a:t>
            </a:r>
          </a:p>
          <a:p>
            <a:endParaRPr lang="en-US" sz="18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green line drawing of a bucket&#10;&#10;Description automatically generated with low confidence">
            <a:extLst>
              <a:ext uri="{FF2B5EF4-FFF2-40B4-BE49-F238E27FC236}">
                <a16:creationId xmlns:a16="http://schemas.microsoft.com/office/drawing/2014/main" id="{92531C90-1525-B2A1-409A-F5838072B38B}"/>
              </a:ext>
            </a:extLst>
          </p:cNvPr>
          <p:cNvPicPr>
            <a:picLocks noChangeAspect="1"/>
          </p:cNvPicPr>
          <p:nvPr/>
        </p:nvPicPr>
        <p:blipFill>
          <a:blip r:embed="rId2"/>
          <a:stretch>
            <a:fillRect/>
          </a:stretch>
        </p:blipFill>
        <p:spPr>
          <a:xfrm>
            <a:off x="6581040" y="2157613"/>
            <a:ext cx="1128194" cy="1172728"/>
          </a:xfrm>
          <a:prstGeom prst="rect">
            <a:avLst/>
          </a:prstGeom>
        </p:spPr>
      </p:pic>
    </p:spTree>
    <p:extLst>
      <p:ext uri="{BB962C8B-B14F-4D97-AF65-F5344CB8AC3E}">
        <p14:creationId xmlns:p14="http://schemas.microsoft.com/office/powerpoint/2010/main" val="22410767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Try to create bucket with name </a:t>
            </a:r>
            <a:r>
              <a:rPr lang="en-US" sz="1600" i="1" dirty="0"/>
              <a:t>mybucket, </a:t>
            </a:r>
            <a:r>
              <a:rPr lang="en-US" sz="1600" dirty="0"/>
              <a:t>will show error about name, should be globally unique</a:t>
            </a:r>
          </a:p>
          <a:p>
            <a:pPr marL="285750" indent="-285750">
              <a:buFont typeface="Wingdings" panose="05000000000000000000" pitchFamily="2" charset="2"/>
              <a:buChar char="q"/>
            </a:pPr>
            <a:r>
              <a:rPr lang="en-US" sz="1600" dirty="0"/>
              <a:t>Chose region close to you</a:t>
            </a:r>
          </a:p>
          <a:p>
            <a:pPr marL="285750" indent="-285750">
              <a:buFont typeface="Wingdings" panose="05000000000000000000" pitchFamily="2" charset="2"/>
              <a:buChar char="q"/>
            </a:pPr>
            <a:r>
              <a:rPr lang="en-US" sz="1600" dirty="0"/>
              <a:t>Keep everything default, and create bucket</a:t>
            </a:r>
            <a:endParaRPr lang="en-US" sz="1400" dirty="0"/>
          </a:p>
          <a:p>
            <a:pPr marL="285750" indent="-285750">
              <a:buFont typeface="Wingdings" panose="05000000000000000000" pitchFamily="2" charset="2"/>
              <a:buChar char="q"/>
            </a:pPr>
            <a:r>
              <a:rPr lang="en-US" sz="1600" dirty="0"/>
              <a:t>Upload an image , keep everything else default</a:t>
            </a:r>
          </a:p>
          <a:p>
            <a:pPr marL="285750" indent="-285750">
              <a:buFont typeface="Wingdings" panose="05000000000000000000" pitchFamily="2" charset="2"/>
              <a:buChar char="q"/>
            </a:pPr>
            <a:r>
              <a:rPr lang="en-US" sz="1600" dirty="0"/>
              <a:t>Click on image name, to see details</a:t>
            </a:r>
          </a:p>
          <a:p>
            <a:pPr marL="285750" indent="-285750">
              <a:buFont typeface="Wingdings" panose="05000000000000000000" pitchFamily="2" charset="2"/>
              <a:buChar char="q"/>
            </a:pPr>
            <a:r>
              <a:rPr lang="en-US" sz="1600" dirty="0"/>
              <a:t>Copy object URL and try opening in another browser tab, access denied</a:t>
            </a:r>
          </a:p>
          <a:p>
            <a:pPr marL="285750" indent="-285750">
              <a:buFont typeface="Wingdings" panose="05000000000000000000" pitchFamily="2" charset="2"/>
              <a:buChar char="q"/>
            </a:pPr>
            <a:r>
              <a:rPr lang="en-US" sz="1600" dirty="0"/>
              <a:t>Click on Open button, image will be visible. The URL here is having my encoded signature in URL and hence access is granted</a:t>
            </a:r>
          </a:p>
          <a:p>
            <a:pPr marL="285750" indent="-285750">
              <a:buFont typeface="Wingdings" panose="05000000000000000000" pitchFamily="2" charset="2"/>
              <a:buChar char="q"/>
            </a:pPr>
            <a:r>
              <a:rPr lang="en-US" sz="1600" dirty="0"/>
              <a:t>Create folder, everything else default</a:t>
            </a:r>
          </a:p>
          <a:p>
            <a:pPr marL="285750" indent="-285750">
              <a:buFont typeface="Wingdings" panose="05000000000000000000" pitchFamily="2" charset="2"/>
              <a:buChar char="q"/>
            </a:pPr>
            <a:r>
              <a:rPr lang="en-US" sz="1600" dirty="0"/>
              <a:t>Can upload image inside folder</a:t>
            </a:r>
          </a:p>
          <a:p>
            <a:pPr marL="285750" indent="-285750">
              <a:buFont typeface="Wingdings" panose="05000000000000000000" pitchFamily="2" charset="2"/>
              <a:buChar char="q"/>
            </a:pPr>
            <a:r>
              <a:rPr lang="en-US" sz="1600" dirty="0"/>
              <a:t>Delete the objects</a:t>
            </a: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4863178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Security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Access to the S3 can be via IAM Policies, assigned to user, as to which API call is allowed for that user</a:t>
            </a:r>
          </a:p>
          <a:p>
            <a:pPr marL="285750" indent="-285750">
              <a:buFont typeface="Wingdings" panose="05000000000000000000" pitchFamily="2" charset="2"/>
              <a:buChar char="q"/>
            </a:pPr>
            <a:r>
              <a:rPr lang="en-US" sz="1600" dirty="0"/>
              <a:t>Or can be via Resource based policies, attached to bucket itself and to what actions are allowed on that bucket</a:t>
            </a:r>
          </a:p>
          <a:p>
            <a:pPr marL="285750" indent="-285750">
              <a:buFont typeface="Wingdings" panose="05000000000000000000" pitchFamily="2" charset="2"/>
              <a:buChar char="q"/>
            </a:pPr>
            <a:r>
              <a:rPr lang="en-US" sz="1600" dirty="0"/>
              <a:t>So S3 can be assessed if IAM permission allows it or S3 bucket itself allows that</a:t>
            </a:r>
          </a:p>
          <a:p>
            <a:pPr marL="285750" indent="-285750">
              <a:buFont typeface="Wingdings" panose="05000000000000000000" pitchFamily="2" charset="2"/>
              <a:buChar char="q"/>
            </a:pPr>
            <a:r>
              <a:rPr lang="en-US" sz="1600" dirty="0"/>
              <a:t>S3 object can be encrypted using encryption keys</a:t>
            </a:r>
          </a:p>
          <a:p>
            <a:pPr marL="285750" indent="-285750">
              <a:buFont typeface="Wingdings" panose="05000000000000000000" pitchFamily="2" charset="2"/>
              <a:buChar char="q"/>
            </a:pPr>
            <a:r>
              <a:rPr lang="en-US" sz="1600" dirty="0"/>
              <a:t>This policy allows getting object on S3, for all the objects on mentioned bucket</a:t>
            </a:r>
          </a:p>
          <a:p>
            <a:r>
              <a:rPr lang="en-US" sz="1600" dirty="0"/>
              <a:t>     to everyone (Principal is *)</a:t>
            </a:r>
          </a:p>
          <a:p>
            <a:pPr marL="285750" indent="-285750">
              <a:buFont typeface="Wingdings" panose="05000000000000000000" pitchFamily="2" charset="2"/>
              <a:buChar char="q"/>
            </a:pPr>
            <a:r>
              <a:rPr lang="en-US" sz="1600" dirty="0"/>
              <a:t>Setting public read on all objects, inside that bucket</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screenshot of a computer program&#10;&#10;Description automatically generated with medium confidence">
            <a:extLst>
              <a:ext uri="{FF2B5EF4-FFF2-40B4-BE49-F238E27FC236}">
                <a16:creationId xmlns:a16="http://schemas.microsoft.com/office/drawing/2014/main" id="{D7C93C7E-B181-DE6C-B89D-1169F41E65EA}"/>
              </a:ext>
            </a:extLst>
          </p:cNvPr>
          <p:cNvPicPr>
            <a:picLocks noChangeAspect="1"/>
          </p:cNvPicPr>
          <p:nvPr/>
        </p:nvPicPr>
        <p:blipFill>
          <a:blip r:embed="rId2"/>
          <a:stretch>
            <a:fillRect/>
          </a:stretch>
        </p:blipFill>
        <p:spPr>
          <a:xfrm>
            <a:off x="8740711" y="1931302"/>
            <a:ext cx="2482978" cy="2571882"/>
          </a:xfrm>
          <a:prstGeom prst="rect">
            <a:avLst/>
          </a:prstGeom>
        </p:spPr>
      </p:pic>
    </p:spTree>
    <p:extLst>
      <p:ext uri="{BB962C8B-B14F-4D97-AF65-F5344CB8AC3E}">
        <p14:creationId xmlns:p14="http://schemas.microsoft.com/office/powerpoint/2010/main" val="1707405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policies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The bucket we created was not accessible via URL</a:t>
            </a:r>
          </a:p>
          <a:p>
            <a:pPr marL="285750" indent="-285750">
              <a:buFont typeface="Wingdings" panose="05000000000000000000" pitchFamily="2" charset="2"/>
              <a:buChar char="q"/>
            </a:pPr>
            <a:r>
              <a:rPr lang="en-US" sz="2000" dirty="0"/>
              <a:t>Click on bucket -&gt; Permissions :: Disable block public access</a:t>
            </a:r>
          </a:p>
          <a:p>
            <a:pPr marL="285750" indent="-285750">
              <a:buFont typeface="Wingdings" panose="05000000000000000000" pitchFamily="2" charset="2"/>
              <a:buChar char="q"/>
            </a:pPr>
            <a:r>
              <a:rPr lang="en-US" sz="2000" dirty="0"/>
              <a:t>:: Edit bucket Policy :: Policy generator ::  -&gt; Actions = </a:t>
            </a:r>
            <a:r>
              <a:rPr lang="en-US" sz="2000" dirty="0" err="1"/>
              <a:t>GetObject</a:t>
            </a:r>
            <a:r>
              <a:rPr lang="en-US" sz="2000" dirty="0"/>
              <a:t>  and ARN = &lt;</a:t>
            </a:r>
            <a:r>
              <a:rPr lang="en-US" sz="2000" dirty="0" err="1"/>
              <a:t>bucket_arn</a:t>
            </a:r>
            <a:r>
              <a:rPr lang="en-US" sz="2000" dirty="0"/>
              <a:t>&gt;/*</a:t>
            </a:r>
          </a:p>
          <a:p>
            <a:pPr marL="285750" indent="-285750">
              <a:buFont typeface="Wingdings" panose="05000000000000000000" pitchFamily="2" charset="2"/>
              <a:buChar char="q"/>
            </a:pPr>
            <a:r>
              <a:rPr lang="en-US" sz="2000" dirty="0"/>
              <a:t>:: Add Statement :: Generate Policy :: Copy that in bucket policy and Save</a:t>
            </a:r>
          </a:p>
          <a:p>
            <a:pPr marL="285750" indent="-285750">
              <a:buFont typeface="Wingdings" panose="05000000000000000000" pitchFamily="2" charset="2"/>
              <a:buChar char="q"/>
            </a:pPr>
            <a:r>
              <a:rPr lang="en-US" sz="2000" dirty="0"/>
              <a:t>Try image via URL , can be accessed now.</a:t>
            </a:r>
          </a:p>
          <a:p>
            <a:pPr marL="285750" indent="-285750">
              <a:buFont typeface="Wingdings" panose="05000000000000000000" pitchFamily="2" charset="2"/>
              <a:buChar char="q"/>
            </a:pPr>
            <a:r>
              <a:rPr lang="en-US" sz="2000" dirty="0"/>
              <a:t>So, objects are accessible via public URLs</a:t>
            </a:r>
          </a:p>
          <a:p>
            <a:endParaRPr lang="en-US" sz="2000" dirty="0"/>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endParaRPr lang="en-US" sz="2000" dirty="0"/>
          </a:p>
          <a:p>
            <a:endParaRPr lang="en-US" sz="2000" dirty="0"/>
          </a:p>
          <a:p>
            <a:endParaRPr lang="en-US" sz="2000" dirty="0"/>
          </a:p>
        </p:txBody>
      </p:sp>
    </p:spTree>
    <p:extLst>
      <p:ext uri="{BB962C8B-B14F-4D97-AF65-F5344CB8AC3E}">
        <p14:creationId xmlns:p14="http://schemas.microsoft.com/office/powerpoint/2010/main" val="3283597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Static websites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S3 can host static websites and have them accessible over internet (not dynamic websites)</a:t>
            </a:r>
          </a:p>
          <a:p>
            <a:pPr marL="285750" indent="-285750">
              <a:buFont typeface="Wingdings" panose="05000000000000000000" pitchFamily="2" charset="2"/>
              <a:buChar char="q"/>
            </a:pPr>
            <a:r>
              <a:rPr lang="en-US" sz="2000" dirty="0"/>
              <a:t>Buckets should be public</a:t>
            </a:r>
          </a:p>
          <a:p>
            <a:pPr marL="285750" indent="-285750">
              <a:buFont typeface="Wingdings" panose="05000000000000000000" pitchFamily="2" charset="2"/>
              <a:buChar char="q"/>
            </a:pPr>
            <a:r>
              <a:rPr lang="en-US" sz="2000" dirty="0"/>
              <a:t>Add couple if image files to bucket</a:t>
            </a:r>
          </a:p>
          <a:p>
            <a:pPr marL="285750" indent="-285750">
              <a:buFont typeface="Wingdings" panose="05000000000000000000" pitchFamily="2" charset="2"/>
              <a:buChar char="q"/>
            </a:pPr>
            <a:r>
              <a:rPr lang="en-US" sz="2000" dirty="0"/>
              <a:t>:: Properties :: Static Web Site Hosting :: Enable :: Index Document -&gt; Index.html -&gt; Save</a:t>
            </a:r>
          </a:p>
          <a:p>
            <a:pPr marL="285750" indent="-285750">
              <a:buFont typeface="Wingdings" panose="05000000000000000000" pitchFamily="2" charset="2"/>
              <a:buChar char="q"/>
            </a:pPr>
            <a:r>
              <a:rPr lang="en-US" sz="2000" dirty="0"/>
              <a:t>:: Properties :: Static Web Site Hosting :: -&gt; Copy URL and Open in browser window</a:t>
            </a:r>
          </a:p>
          <a:p>
            <a:endParaRPr lang="en-US" sz="2000" dirty="0"/>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endParaRPr lang="en-US" sz="2000" dirty="0"/>
          </a:p>
          <a:p>
            <a:endParaRPr lang="en-US" sz="2000" dirty="0"/>
          </a:p>
          <a:p>
            <a:endParaRPr lang="en-US" sz="2000" dirty="0"/>
          </a:p>
        </p:txBody>
      </p:sp>
    </p:spTree>
    <p:extLst>
      <p:ext uri="{BB962C8B-B14F-4D97-AF65-F5344CB8AC3E}">
        <p14:creationId xmlns:p14="http://schemas.microsoft.com/office/powerpoint/2010/main" val="3451977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versioning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In case of overwrite an object, better to enable versioning at bucket level</a:t>
            </a:r>
          </a:p>
          <a:p>
            <a:pPr marL="285750" indent="-285750">
              <a:buFont typeface="Wingdings" panose="05000000000000000000" pitchFamily="2" charset="2"/>
              <a:buChar char="q"/>
            </a:pPr>
            <a:r>
              <a:rPr lang="en-US" sz="1600" dirty="0"/>
              <a:t>Its helps rollback to previous versions</a:t>
            </a:r>
          </a:p>
          <a:p>
            <a:pPr marL="285750" indent="-285750">
              <a:buFont typeface="Wingdings" panose="05000000000000000000" pitchFamily="2" charset="2"/>
              <a:buChar char="q"/>
            </a:pPr>
            <a:r>
              <a:rPr lang="en-US" sz="1600" dirty="0"/>
              <a:t>It helps to recover from unintended deletes</a:t>
            </a:r>
          </a:p>
          <a:p>
            <a:pPr marL="285750" indent="-285750">
              <a:buFont typeface="Wingdings" panose="05000000000000000000" pitchFamily="2" charset="2"/>
              <a:buChar char="q"/>
            </a:pPr>
            <a:r>
              <a:rPr lang="en-US" sz="1600" dirty="0"/>
              <a:t>All files before versioning will have version as null</a:t>
            </a:r>
          </a:p>
          <a:p>
            <a:pPr marL="285750" indent="-285750">
              <a:buFont typeface="Wingdings" panose="05000000000000000000" pitchFamily="2" charset="2"/>
              <a:buChar char="q"/>
            </a:pPr>
            <a:r>
              <a:rPr lang="en-US" sz="1600" dirty="0"/>
              <a:t>:: Properties :: Versioning :: -&gt; Enable</a:t>
            </a:r>
          </a:p>
          <a:p>
            <a:pPr marL="285750" indent="-285750">
              <a:buFont typeface="Wingdings" panose="05000000000000000000" pitchFamily="2" charset="2"/>
              <a:buChar char="q"/>
            </a:pPr>
            <a:r>
              <a:rPr lang="en-US" sz="1600" dirty="0"/>
              <a:t>Open static website URL on a browser tab</a:t>
            </a:r>
          </a:p>
          <a:p>
            <a:pPr marL="285750" indent="-285750">
              <a:buFont typeface="Wingdings" panose="05000000000000000000" pitchFamily="2" charset="2"/>
              <a:buChar char="q"/>
            </a:pPr>
            <a:r>
              <a:rPr lang="en-US" sz="1600" dirty="0"/>
              <a:t>Make some changes to index.html and upload</a:t>
            </a:r>
          </a:p>
          <a:p>
            <a:pPr marL="285750" indent="-285750">
              <a:buFont typeface="Wingdings" panose="05000000000000000000" pitchFamily="2" charset="2"/>
              <a:buChar char="q"/>
            </a:pPr>
            <a:r>
              <a:rPr lang="en-US" sz="1600" dirty="0"/>
              <a:t>Refresh static website url and notice the changes</a:t>
            </a:r>
          </a:p>
          <a:p>
            <a:pPr marL="285750" indent="-285750">
              <a:buFont typeface="Wingdings" panose="05000000000000000000" pitchFamily="2" charset="2"/>
              <a:buChar char="q"/>
            </a:pPr>
            <a:r>
              <a:rPr lang="en-US" sz="1600" dirty="0"/>
              <a:t>Object :: toggle on Show Versions, to see versions</a:t>
            </a:r>
          </a:p>
          <a:p>
            <a:pPr marL="285750" indent="-285750">
              <a:buFont typeface="Wingdings" panose="05000000000000000000" pitchFamily="2" charset="2"/>
              <a:buChar char="q"/>
            </a:pPr>
            <a:r>
              <a:rPr lang="en-US" sz="1600" dirty="0"/>
              <a:t>For Rollback -&gt; Select latest version of index.html and Delete</a:t>
            </a:r>
          </a:p>
          <a:p>
            <a:pPr marL="285750" indent="-285750">
              <a:buFont typeface="Wingdings" panose="05000000000000000000" pitchFamily="2" charset="2"/>
              <a:buChar char="q"/>
            </a:pPr>
            <a:r>
              <a:rPr lang="en-US" sz="1600" dirty="0"/>
              <a:t>Refresh static website url and notice the changes</a:t>
            </a:r>
          </a:p>
          <a:p>
            <a:pPr marL="285750" indent="-285750">
              <a:buFont typeface="Wingdings" panose="05000000000000000000" pitchFamily="2" charset="2"/>
              <a:buChar char="q"/>
            </a:pPr>
            <a:r>
              <a:rPr lang="en-US" sz="1600" dirty="0"/>
              <a:t>With versioning enabled, try to delete other image in bucket and see info icon about delete marker</a:t>
            </a:r>
          </a:p>
          <a:p>
            <a:pPr marL="285750" indent="-285750">
              <a:buFont typeface="Wingdings" panose="05000000000000000000" pitchFamily="2" charset="2"/>
              <a:buChar char="q"/>
            </a:pPr>
            <a:r>
              <a:rPr lang="en-US" sz="1600" dirty="0"/>
              <a:t>Object :: toggle on Show Versions, to see  delete marker effect</a:t>
            </a:r>
          </a:p>
          <a:p>
            <a:pPr marL="285750" indent="-285750">
              <a:buFont typeface="Wingdings" panose="05000000000000000000" pitchFamily="2" charset="2"/>
              <a:buChar char="q"/>
            </a:pPr>
            <a:r>
              <a:rPr lang="en-US" sz="1600" dirty="0"/>
              <a:t>Now delete the delete marker image, to restore deleted file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p:txBody>
      </p:sp>
    </p:spTree>
    <p:extLst>
      <p:ext uri="{BB962C8B-B14F-4D97-AF65-F5344CB8AC3E}">
        <p14:creationId xmlns:p14="http://schemas.microsoft.com/office/powerpoint/2010/main" val="54972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872880" cy="517664"/>
          </a:xfrm>
        </p:spPr>
        <p:txBody>
          <a:bodyPr>
            <a:normAutofit/>
          </a:bodyPr>
          <a:lstStyle/>
          <a:p>
            <a:r>
              <a:rPr lang="en-US" sz="2400" dirty="0"/>
              <a:t>AWS CLI</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43172" y="744070"/>
            <a:ext cx="9428993" cy="5226424"/>
          </a:xfrm>
        </p:spPr>
        <p:txBody>
          <a:bodyPr>
            <a:normAutofit/>
          </a:bodyPr>
          <a:lstStyle/>
          <a:p>
            <a:pPr marL="285750" indent="-285750">
              <a:buFont typeface="Wingdings" panose="05000000000000000000" pitchFamily="2" charset="2"/>
              <a:buChar char="q"/>
            </a:pPr>
            <a:r>
              <a:rPr lang="en-US" sz="1800" dirty="0"/>
              <a:t>IAM -&gt; Users -&gt; click &lt;user&gt; -&gt; Security credentials -&gt; Create AccessKeys for cli -&gt; and keep the values saved somewhere</a:t>
            </a:r>
          </a:p>
          <a:p>
            <a:pPr marL="285750" indent="-285750">
              <a:buFont typeface="Wingdings" panose="05000000000000000000" pitchFamily="2" charset="2"/>
              <a:buChar char="q"/>
            </a:pPr>
            <a:r>
              <a:rPr lang="en-US" sz="1800" dirty="0"/>
              <a:t>Follow on ubuntu</a:t>
            </a:r>
          </a:p>
          <a:p>
            <a:r>
              <a:rPr lang="en-US" dirty="0">
                <a:solidFill>
                  <a:srgbClr val="0070C0"/>
                </a:solidFill>
              </a:rPr>
              <a:t>       curl "https://awscli.amazonaws.com/awscli-exe-linux-x86_64.zip" -o "awscliv2.zip"</a:t>
            </a:r>
          </a:p>
          <a:p>
            <a:r>
              <a:rPr lang="en-US" dirty="0">
                <a:solidFill>
                  <a:srgbClr val="0070C0"/>
                </a:solidFill>
              </a:rPr>
              <a:t>       unzip awscliv2.zip</a:t>
            </a:r>
          </a:p>
          <a:p>
            <a:r>
              <a:rPr lang="en-US" dirty="0">
                <a:solidFill>
                  <a:srgbClr val="0070C0"/>
                </a:solidFill>
              </a:rPr>
              <a:t>       </a:t>
            </a:r>
            <a:r>
              <a:rPr lang="en-US" dirty="0" err="1">
                <a:solidFill>
                  <a:srgbClr val="0070C0"/>
                </a:solidFill>
              </a:rPr>
              <a:t>sudo</a:t>
            </a:r>
            <a:r>
              <a:rPr lang="en-US" dirty="0">
                <a:solidFill>
                  <a:srgbClr val="0070C0"/>
                </a:solidFill>
              </a:rPr>
              <a:t> ./aws/install</a:t>
            </a:r>
          </a:p>
          <a:p>
            <a:r>
              <a:rPr lang="en-US" dirty="0">
                <a:solidFill>
                  <a:srgbClr val="0070C0"/>
                </a:solidFill>
              </a:rPr>
              <a:t>       aws version</a:t>
            </a:r>
          </a:p>
          <a:p>
            <a:r>
              <a:rPr lang="en-US" dirty="0">
                <a:solidFill>
                  <a:srgbClr val="0070C0"/>
                </a:solidFill>
              </a:rPr>
              <a:t>       aws configure </a:t>
            </a:r>
          </a:p>
          <a:p>
            <a:r>
              <a:rPr lang="en-US" dirty="0">
                <a:solidFill>
                  <a:srgbClr val="0070C0"/>
                </a:solidFill>
              </a:rPr>
              <a:t>       ( input keys, default region)</a:t>
            </a:r>
          </a:p>
          <a:p>
            <a:endParaRPr lang="en-US" dirty="0">
              <a:solidFill>
                <a:srgbClr val="0070C0"/>
              </a:solidFill>
            </a:endParaRPr>
          </a:p>
          <a:p>
            <a:pPr marL="285750" indent="-285750">
              <a:buFont typeface="Wingdings" panose="05000000000000000000" pitchFamily="2" charset="2"/>
              <a:buChar char="q"/>
            </a:pPr>
            <a:r>
              <a:rPr lang="en-US" sz="1800" dirty="0"/>
              <a:t>On console , there is symbol of cloud shell, where aws commands can be executed</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296269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Replication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Say a bucket in one region need to be replicated to another region, asynchronously </a:t>
            </a:r>
          </a:p>
          <a:p>
            <a:pPr marL="285750" indent="-285750">
              <a:buFont typeface="Wingdings" panose="05000000000000000000" pitchFamily="2" charset="2"/>
              <a:buChar char="q"/>
            </a:pPr>
            <a:r>
              <a:rPr lang="en-US" sz="1600" dirty="0"/>
              <a:t>Versioning must be enabled in both buckets</a:t>
            </a:r>
          </a:p>
          <a:p>
            <a:pPr marL="285750" indent="-285750">
              <a:buFont typeface="Wingdings" panose="05000000000000000000" pitchFamily="2" charset="2"/>
              <a:buChar char="q"/>
            </a:pPr>
            <a:r>
              <a:rPr lang="en-US" sz="1600" dirty="0"/>
              <a:t>Replication can be in same region or different and can also be in same account or across</a:t>
            </a:r>
          </a:p>
          <a:p>
            <a:pPr marL="285750" indent="-285750">
              <a:buFont typeface="Wingdings" panose="05000000000000000000" pitchFamily="2" charset="2"/>
              <a:buChar char="q"/>
            </a:pPr>
            <a:r>
              <a:rPr lang="en-US" sz="1600" dirty="0"/>
              <a:t>This case be for having a test environment or also for access s3 with lower latency</a:t>
            </a:r>
          </a:p>
          <a:p>
            <a:pPr marL="285750" indent="-285750">
              <a:buFont typeface="Wingdings" panose="05000000000000000000" pitchFamily="2" charset="2"/>
              <a:buChar char="q"/>
            </a:pPr>
            <a:r>
              <a:rPr lang="en-US" sz="1600" dirty="0"/>
              <a:t>Create new bucket , say in same region, with versioning enabled</a:t>
            </a:r>
          </a:p>
          <a:p>
            <a:pPr marL="285750" indent="-285750">
              <a:buFont typeface="Wingdings" panose="05000000000000000000" pitchFamily="2" charset="2"/>
              <a:buChar char="q"/>
            </a:pPr>
            <a:r>
              <a:rPr lang="en-US" sz="1600" dirty="0"/>
              <a:t>On origin bucket :: Management :: Create replication rule :: For Source bucket -&gt; Apply to all object , then chose destination bucket. IAM Role -&gt; Create a new role (to access destination bucket for read/write) Save</a:t>
            </a:r>
          </a:p>
          <a:p>
            <a:pPr marL="285750" indent="-285750">
              <a:buFont typeface="Wingdings" panose="05000000000000000000" pitchFamily="2" charset="2"/>
              <a:buChar char="q"/>
            </a:pPr>
            <a:r>
              <a:rPr lang="en-US" sz="1600" dirty="0"/>
              <a:t>Prompt for replicate existing object, this is different to replication and existing objects would be replicated via a batch job , say No</a:t>
            </a:r>
          </a:p>
          <a:p>
            <a:pPr marL="285750" indent="-285750">
              <a:buFont typeface="Wingdings" panose="05000000000000000000" pitchFamily="2" charset="2"/>
              <a:buChar char="q"/>
            </a:pPr>
            <a:r>
              <a:rPr lang="en-US" sz="1600" dirty="0"/>
              <a:t>Upload a file and see it getting replicated in destination bucket (might take 2-3 min)</a:t>
            </a:r>
          </a:p>
          <a:p>
            <a:pPr marL="285750" indent="-285750">
              <a:buFont typeface="Wingdings" panose="05000000000000000000" pitchFamily="2" charset="2"/>
              <a:buChar char="q"/>
            </a:pPr>
            <a:r>
              <a:rPr lang="en-US" sz="1600" dirty="0"/>
              <a:t>Versions will match for replicated objects</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33924908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storage classes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Saving and accessing objects from S3 are charged</a:t>
            </a:r>
          </a:p>
          <a:p>
            <a:pPr marL="285750" indent="-285750">
              <a:buFont typeface="Wingdings" panose="05000000000000000000" pitchFamily="2" charset="2"/>
              <a:buChar char="q"/>
            </a:pPr>
            <a:r>
              <a:rPr lang="en-US" sz="1600" dirty="0"/>
              <a:t>So based on your storage and access requirements there are different storage classes for S3</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a:p>
            <a:endParaRPr lang="en-US" sz="1600" dirty="0"/>
          </a:p>
        </p:txBody>
      </p:sp>
      <p:graphicFrame>
        <p:nvGraphicFramePr>
          <p:cNvPr id="3" name="Table 4">
            <a:extLst>
              <a:ext uri="{FF2B5EF4-FFF2-40B4-BE49-F238E27FC236}">
                <a16:creationId xmlns:a16="http://schemas.microsoft.com/office/drawing/2014/main" id="{A5462815-B0F3-1821-6315-5F71C04B144E}"/>
              </a:ext>
            </a:extLst>
          </p:cNvPr>
          <p:cNvGraphicFramePr>
            <a:graphicFrameLocks noGrp="1"/>
          </p:cNvGraphicFramePr>
          <p:nvPr>
            <p:extLst>
              <p:ext uri="{D42A27DB-BD31-4B8C-83A1-F6EECF244321}">
                <p14:modId xmlns:p14="http://schemas.microsoft.com/office/powerpoint/2010/main" val="1883969381"/>
              </p:ext>
            </p:extLst>
          </p:nvPr>
        </p:nvGraphicFramePr>
        <p:xfrm>
          <a:off x="838200" y="1510167"/>
          <a:ext cx="11039375" cy="5028745"/>
        </p:xfrm>
        <a:graphic>
          <a:graphicData uri="http://schemas.openxmlformats.org/drawingml/2006/table">
            <a:tbl>
              <a:tblPr firstRow="1" bandRow="1">
                <a:tableStyleId>{21E4AEA4-8DFA-4A89-87EB-49C32662AFE0}</a:tableStyleId>
              </a:tblPr>
              <a:tblGrid>
                <a:gridCol w="3668911">
                  <a:extLst>
                    <a:ext uri="{9D8B030D-6E8A-4147-A177-3AD203B41FA5}">
                      <a16:colId xmlns:a16="http://schemas.microsoft.com/office/drawing/2014/main" val="2057139607"/>
                    </a:ext>
                  </a:extLst>
                </a:gridCol>
                <a:gridCol w="7370464">
                  <a:extLst>
                    <a:ext uri="{9D8B030D-6E8A-4147-A177-3AD203B41FA5}">
                      <a16:colId xmlns:a16="http://schemas.microsoft.com/office/drawing/2014/main" val="1923334981"/>
                    </a:ext>
                  </a:extLst>
                </a:gridCol>
              </a:tblGrid>
              <a:tr h="386803">
                <a:tc>
                  <a:txBody>
                    <a:bodyPr/>
                    <a:lstStyle/>
                    <a:p>
                      <a:r>
                        <a:rPr lang="en-US" sz="1400" dirty="0"/>
                        <a:t>S3 storage class</a:t>
                      </a:r>
                    </a:p>
                  </a:txBody>
                  <a:tcPr/>
                </a:tc>
                <a:tc>
                  <a:txBody>
                    <a:bodyPr/>
                    <a:lstStyle/>
                    <a:p>
                      <a:endParaRPr lang="en-US" sz="1400" dirty="0"/>
                    </a:p>
                  </a:txBody>
                  <a:tcPr/>
                </a:tc>
                <a:extLst>
                  <a:ext uri="{0D108BD9-81ED-4DB2-BD59-A6C34878D82A}">
                    <a16:rowId xmlns:a16="http://schemas.microsoft.com/office/drawing/2014/main" val="2536125415"/>
                  </a:ext>
                </a:extLst>
              </a:tr>
              <a:tr h="540465">
                <a:tc>
                  <a:txBody>
                    <a:bodyPr/>
                    <a:lstStyle/>
                    <a:p>
                      <a:r>
                        <a:rPr lang="en-US" sz="1400" dirty="0"/>
                        <a:t>Amazon S3 standard–General purpose</a:t>
                      </a:r>
                    </a:p>
                  </a:txBody>
                  <a:tcPr/>
                </a:tc>
                <a:tc>
                  <a:txBody>
                    <a:bodyPr/>
                    <a:lstStyle/>
                    <a:p>
                      <a:r>
                        <a:rPr lang="en-US" sz="1400" dirty="0"/>
                        <a:t>For frequently access data</a:t>
                      </a:r>
                    </a:p>
                    <a:p>
                      <a:r>
                        <a:rPr lang="en-US" sz="1400" dirty="0"/>
                        <a:t>gaming application</a:t>
                      </a:r>
                    </a:p>
                  </a:txBody>
                  <a:tcPr/>
                </a:tc>
                <a:extLst>
                  <a:ext uri="{0D108BD9-81ED-4DB2-BD59-A6C34878D82A}">
                    <a16:rowId xmlns:a16="http://schemas.microsoft.com/office/drawing/2014/main" val="4280636392"/>
                  </a:ext>
                </a:extLst>
              </a:tr>
              <a:tr h="7630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S3–Infrequent access</a:t>
                      </a:r>
                    </a:p>
                  </a:txBody>
                  <a:tcPr/>
                </a:tc>
                <a:tc>
                  <a:txBody>
                    <a:bodyPr/>
                    <a:lstStyle/>
                    <a:p>
                      <a:r>
                        <a:rPr lang="en-US" sz="1400" dirty="0"/>
                        <a:t>Data for less frequently accessed but require instant access when needed </a:t>
                      </a:r>
                    </a:p>
                    <a:p>
                      <a:r>
                        <a:rPr lang="en-US" sz="1400" dirty="0"/>
                        <a:t>Lower cost for storage than standard but bit high for access</a:t>
                      </a:r>
                    </a:p>
                    <a:p>
                      <a:r>
                        <a:rPr lang="en-US" sz="1400" dirty="0"/>
                        <a:t>Backup, Disaster Recovery</a:t>
                      </a:r>
                    </a:p>
                  </a:txBody>
                  <a:tcPr/>
                </a:tc>
                <a:extLst>
                  <a:ext uri="{0D108BD9-81ED-4DB2-BD59-A6C34878D82A}">
                    <a16:rowId xmlns:a16="http://schemas.microsoft.com/office/drawing/2014/main" val="4084481161"/>
                  </a:ext>
                </a:extLst>
              </a:tr>
              <a:tr h="7630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One Zone–Infrequent access</a:t>
                      </a:r>
                    </a:p>
                  </a:txBody>
                  <a:tcPr/>
                </a:tc>
                <a:tc>
                  <a:txBody>
                    <a:bodyPr/>
                    <a:lstStyle/>
                    <a:p>
                      <a:r>
                        <a:rPr lang="en-US" sz="1400" dirty="0"/>
                        <a:t>Same as above but withing one zone , access  cost will be slight lower than above one</a:t>
                      </a:r>
                    </a:p>
                    <a:p>
                      <a:r>
                        <a:rPr lang="en-US" sz="1400" dirty="0"/>
                        <a:t>Secondary backup of data or data which can be easily recreated, since data would loss with loss of AZ</a:t>
                      </a:r>
                    </a:p>
                  </a:txBody>
                  <a:tcPr/>
                </a:tc>
                <a:extLst>
                  <a:ext uri="{0D108BD9-81ED-4DB2-BD59-A6C34878D82A}">
                    <a16:rowId xmlns:a16="http://schemas.microsoft.com/office/drawing/2014/main" val="303870329"/>
                  </a:ext>
                </a:extLst>
              </a:tr>
              <a:tr h="5404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Glacier Instant retrieval</a:t>
                      </a:r>
                    </a:p>
                  </a:txBody>
                  <a:tcPr/>
                </a:tc>
                <a:tc>
                  <a:txBody>
                    <a:bodyPr/>
                    <a:lstStyle/>
                    <a:p>
                      <a:r>
                        <a:rPr lang="en-US" sz="1400" dirty="0"/>
                        <a:t>Lost cost object storage, access cost bit higher. Data is accessible within mill seconds</a:t>
                      </a:r>
                    </a:p>
                    <a:p>
                      <a:r>
                        <a:rPr lang="en-US" sz="1400" dirty="0"/>
                        <a:t>Min storage duration  - 90 days</a:t>
                      </a:r>
                    </a:p>
                  </a:txBody>
                  <a:tcPr/>
                </a:tc>
                <a:extLst>
                  <a:ext uri="{0D108BD9-81ED-4DB2-BD59-A6C34878D82A}">
                    <a16:rowId xmlns:a16="http://schemas.microsoft.com/office/drawing/2014/main" val="57606769"/>
                  </a:ext>
                </a:extLst>
              </a:tr>
              <a:tr h="540465">
                <a:tc>
                  <a:txBody>
                    <a:bodyPr/>
                    <a:lstStyle/>
                    <a:p>
                      <a:r>
                        <a:rPr lang="en-US" sz="1400" dirty="0"/>
                        <a:t>Amazon S3 Glacier Flexible retrieval</a:t>
                      </a:r>
                    </a:p>
                  </a:txBody>
                  <a:tcPr/>
                </a:tc>
                <a:tc>
                  <a:txBody>
                    <a:bodyPr/>
                    <a:lstStyle/>
                    <a:p>
                      <a:r>
                        <a:rPr lang="en-US" sz="1400" dirty="0"/>
                        <a:t>1-5 min, 3-5 hours, 5-12 hours , less duration more cost of access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Min storage duration  - 90 days</a:t>
                      </a:r>
                    </a:p>
                  </a:txBody>
                  <a:tcPr/>
                </a:tc>
                <a:extLst>
                  <a:ext uri="{0D108BD9-81ED-4DB2-BD59-A6C34878D82A}">
                    <a16:rowId xmlns:a16="http://schemas.microsoft.com/office/drawing/2014/main" val="4014702223"/>
                  </a:ext>
                </a:extLst>
              </a:tr>
              <a:tr h="7630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Glacier Deep Archive</a:t>
                      </a:r>
                    </a:p>
                  </a:txBody>
                  <a:tcPr/>
                </a:tc>
                <a:tc>
                  <a:txBody>
                    <a:bodyPr/>
                    <a:lstStyle/>
                    <a:p>
                      <a:r>
                        <a:rPr lang="en-US" sz="1400" dirty="0"/>
                        <a:t>For long term storage, like compliance to store data for specific number of years</a:t>
                      </a:r>
                    </a:p>
                    <a:p>
                      <a:r>
                        <a:rPr lang="en-US" sz="1400" dirty="0"/>
                        <a:t>12 hours and 48 hours retrieval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Min storage duration  - 180 days</a:t>
                      </a:r>
                    </a:p>
                  </a:txBody>
                  <a:tcPr/>
                </a:tc>
                <a:extLst>
                  <a:ext uri="{0D108BD9-81ED-4DB2-BD59-A6C34878D82A}">
                    <a16:rowId xmlns:a16="http://schemas.microsoft.com/office/drawing/2014/main" val="2586282626"/>
                  </a:ext>
                </a:extLst>
              </a:tr>
              <a:tr h="662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Glacier Intelligent tiering</a:t>
                      </a:r>
                    </a:p>
                  </a:txBody>
                  <a:tcPr/>
                </a:tc>
                <a:tc>
                  <a:txBody>
                    <a:bodyPr/>
                    <a:lstStyle/>
                    <a:p>
                      <a:r>
                        <a:rPr lang="en-US" sz="1400" dirty="0"/>
                        <a:t>Objects are automatically moved between classes based on usage patterns</a:t>
                      </a:r>
                    </a:p>
                    <a:p>
                      <a:r>
                        <a:rPr lang="en-US" sz="1400" dirty="0"/>
                        <a:t>Object not accessed for 30 days moved to Infrequent Access Tier</a:t>
                      </a:r>
                    </a:p>
                    <a:p>
                      <a:r>
                        <a:rPr lang="en-US" sz="1400" dirty="0"/>
                        <a:t>Objects not accessed for 90 days moves to Archive Access Tier and so on</a:t>
                      </a:r>
                    </a:p>
                  </a:txBody>
                  <a:tcPr/>
                </a:tc>
                <a:extLst>
                  <a:ext uri="{0D108BD9-81ED-4DB2-BD59-A6C34878D82A}">
                    <a16:rowId xmlns:a16="http://schemas.microsoft.com/office/drawing/2014/main" val="2571306672"/>
                  </a:ext>
                </a:extLst>
              </a:tr>
            </a:tbl>
          </a:graphicData>
        </a:graphic>
      </p:graphicFrame>
    </p:spTree>
    <p:extLst>
      <p:ext uri="{BB962C8B-B14F-4D97-AF65-F5344CB8AC3E}">
        <p14:creationId xmlns:p14="http://schemas.microsoft.com/office/powerpoint/2010/main" val="4482162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storage classes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Try creating bucket </a:t>
            </a:r>
          </a:p>
          <a:p>
            <a:pPr marL="285750" indent="-285750">
              <a:buFont typeface="Wingdings" panose="05000000000000000000" pitchFamily="2" charset="2"/>
              <a:buChar char="q"/>
            </a:pPr>
            <a:r>
              <a:rPr lang="en-US" sz="1600" dirty="0"/>
              <a:t>Try Uploading Object :: While uploading :: Properties :: Various Storage classes to chose from</a:t>
            </a:r>
          </a:p>
          <a:p>
            <a:pPr marL="285750" indent="-285750">
              <a:buFont typeface="Wingdings" panose="05000000000000000000" pitchFamily="2" charset="2"/>
              <a:buChar char="q"/>
            </a:pPr>
            <a:r>
              <a:rPr lang="en-US" sz="1600" dirty="0"/>
              <a:t>Reduced Redundancy is deprecated</a:t>
            </a:r>
          </a:p>
          <a:p>
            <a:pPr marL="285750" indent="-285750">
              <a:buFont typeface="Wingdings" panose="05000000000000000000" pitchFamily="2" charset="2"/>
              <a:buChar char="q"/>
            </a:pPr>
            <a:r>
              <a:rPr lang="en-US" sz="1600" dirty="0"/>
              <a:t>Upload object</a:t>
            </a:r>
          </a:p>
          <a:p>
            <a:pPr marL="285750" indent="-285750">
              <a:buFont typeface="Wingdings" panose="05000000000000000000" pitchFamily="2" charset="2"/>
              <a:buChar char="q"/>
            </a:pPr>
            <a:r>
              <a:rPr lang="en-US" sz="1600" dirty="0"/>
              <a:t>Click on object :: Properties :: Edit , can change storage class</a:t>
            </a:r>
          </a:p>
          <a:p>
            <a:pPr marL="285750" indent="-285750">
              <a:buFont typeface="Wingdings" panose="05000000000000000000" pitchFamily="2" charset="2"/>
              <a:buChar char="q"/>
            </a:pPr>
            <a:r>
              <a:rPr lang="en-US" sz="1600" dirty="0"/>
              <a:t>Bucket :: Management :: Lifecyle Rules :: Create Lifecycle Rule -&gt; Apply to all objects , Move current versions of objects between storage classes</a:t>
            </a:r>
          </a:p>
          <a:p>
            <a:pPr marL="285750" indent="-285750">
              <a:buFont typeface="Wingdings" panose="05000000000000000000" pitchFamily="2" charset="2"/>
              <a:buChar char="q"/>
            </a:pPr>
            <a:r>
              <a:rPr lang="en-US" sz="1600" dirty="0"/>
              <a:t>Can create rules like – </a:t>
            </a:r>
          </a:p>
          <a:p>
            <a:endParaRPr lang="en-US" sz="1600" dirty="0"/>
          </a:p>
          <a:p>
            <a:endParaRPr lang="en-US" sz="1600" dirty="0"/>
          </a:p>
          <a:p>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a:p>
            <a:endParaRPr lang="en-US" sz="1600" dirty="0"/>
          </a:p>
          <a:p>
            <a:endParaRPr lang="en-US" sz="1600" dirty="0"/>
          </a:p>
        </p:txBody>
      </p:sp>
      <p:graphicFrame>
        <p:nvGraphicFramePr>
          <p:cNvPr id="3" name="Table 4">
            <a:extLst>
              <a:ext uri="{FF2B5EF4-FFF2-40B4-BE49-F238E27FC236}">
                <a16:creationId xmlns:a16="http://schemas.microsoft.com/office/drawing/2014/main" id="{2292F4F1-C97F-4C71-0BC9-46A706411CF2}"/>
              </a:ext>
            </a:extLst>
          </p:cNvPr>
          <p:cNvGraphicFramePr>
            <a:graphicFrameLocks noGrp="1"/>
          </p:cNvGraphicFramePr>
          <p:nvPr>
            <p:extLst>
              <p:ext uri="{D42A27DB-BD31-4B8C-83A1-F6EECF244321}">
                <p14:modId xmlns:p14="http://schemas.microsoft.com/office/powerpoint/2010/main" val="2616567908"/>
              </p:ext>
            </p:extLst>
          </p:nvPr>
        </p:nvGraphicFramePr>
        <p:xfrm>
          <a:off x="838200" y="3934503"/>
          <a:ext cx="8128000" cy="148336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3120205608"/>
                    </a:ext>
                  </a:extLst>
                </a:gridCol>
                <a:gridCol w="4064000">
                  <a:extLst>
                    <a:ext uri="{9D8B030D-6E8A-4147-A177-3AD203B41FA5}">
                      <a16:colId xmlns:a16="http://schemas.microsoft.com/office/drawing/2014/main" val="4046219327"/>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1297421102"/>
                  </a:ext>
                </a:extLst>
              </a:tr>
              <a:tr h="370840">
                <a:tc>
                  <a:txBody>
                    <a:bodyPr/>
                    <a:lstStyle/>
                    <a:p>
                      <a:r>
                        <a:rPr lang="en-US" dirty="0"/>
                        <a:t>Standard-IA</a:t>
                      </a:r>
                    </a:p>
                  </a:txBody>
                  <a:tcPr/>
                </a:tc>
                <a:tc>
                  <a:txBody>
                    <a:bodyPr/>
                    <a:lstStyle/>
                    <a:p>
                      <a:r>
                        <a:rPr lang="en-US" dirty="0"/>
                        <a:t>30</a:t>
                      </a:r>
                    </a:p>
                  </a:txBody>
                  <a:tcPr/>
                </a:tc>
                <a:extLst>
                  <a:ext uri="{0D108BD9-81ED-4DB2-BD59-A6C34878D82A}">
                    <a16:rowId xmlns:a16="http://schemas.microsoft.com/office/drawing/2014/main" val="2699125190"/>
                  </a:ext>
                </a:extLst>
              </a:tr>
              <a:tr h="370840">
                <a:tc>
                  <a:txBody>
                    <a:bodyPr/>
                    <a:lstStyle/>
                    <a:p>
                      <a:r>
                        <a:rPr lang="en-US" dirty="0"/>
                        <a:t>Intelligent Tiering</a:t>
                      </a:r>
                    </a:p>
                  </a:txBody>
                  <a:tcPr/>
                </a:tc>
                <a:tc>
                  <a:txBody>
                    <a:bodyPr/>
                    <a:lstStyle/>
                    <a:p>
                      <a:r>
                        <a:rPr lang="en-US" dirty="0"/>
                        <a:t>60</a:t>
                      </a:r>
                    </a:p>
                  </a:txBody>
                  <a:tcPr/>
                </a:tc>
                <a:extLst>
                  <a:ext uri="{0D108BD9-81ED-4DB2-BD59-A6C34878D82A}">
                    <a16:rowId xmlns:a16="http://schemas.microsoft.com/office/drawing/2014/main" val="641974149"/>
                  </a:ext>
                </a:extLst>
              </a:tr>
              <a:tr h="370840">
                <a:tc>
                  <a:txBody>
                    <a:bodyPr/>
                    <a:lstStyle/>
                    <a:p>
                      <a:r>
                        <a:rPr lang="en-US" dirty="0"/>
                        <a:t>Glacier Deep Archive</a:t>
                      </a:r>
                    </a:p>
                  </a:txBody>
                  <a:tcPr/>
                </a:tc>
                <a:tc>
                  <a:txBody>
                    <a:bodyPr/>
                    <a:lstStyle/>
                    <a:p>
                      <a:r>
                        <a:rPr lang="en-US" dirty="0"/>
                        <a:t>180</a:t>
                      </a:r>
                    </a:p>
                  </a:txBody>
                  <a:tcPr/>
                </a:tc>
                <a:extLst>
                  <a:ext uri="{0D108BD9-81ED-4DB2-BD59-A6C34878D82A}">
                    <a16:rowId xmlns:a16="http://schemas.microsoft.com/office/drawing/2014/main" val="1842666117"/>
                  </a:ext>
                </a:extLst>
              </a:tr>
            </a:tbl>
          </a:graphicData>
        </a:graphic>
      </p:graphicFrame>
    </p:spTree>
    <p:extLst>
      <p:ext uri="{BB962C8B-B14F-4D97-AF65-F5344CB8AC3E}">
        <p14:creationId xmlns:p14="http://schemas.microsoft.com/office/powerpoint/2010/main" val="5999513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Encryption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All objects within buckets are encrypted by default for security purpose. This is called server side encryption</a:t>
            </a:r>
          </a:p>
          <a:p>
            <a:pPr marL="285750" indent="-285750">
              <a:buFont typeface="Wingdings" panose="05000000000000000000" pitchFamily="2" charset="2"/>
              <a:buChar char="q"/>
            </a:pPr>
            <a:r>
              <a:rPr lang="en-US" sz="1600" dirty="0"/>
              <a:t>User can also encrypt before uploading object</a:t>
            </a:r>
          </a:p>
          <a:p>
            <a:pPr marL="285750" indent="-285750">
              <a:buFont typeface="Wingdings" panose="05000000000000000000" pitchFamily="2" charset="2"/>
              <a:buChar char="q"/>
            </a:pPr>
            <a:r>
              <a:rPr lang="en-US" sz="1600" dirty="0"/>
              <a:t>Bucket :: Properties :: Encryption</a:t>
            </a:r>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33671035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Other compute services</a:t>
            </a:r>
          </a:p>
        </p:txBody>
      </p:sp>
    </p:spTree>
    <p:extLst>
      <p:ext uri="{BB962C8B-B14F-4D97-AF65-F5344CB8AC3E}">
        <p14:creationId xmlns:p14="http://schemas.microsoft.com/office/powerpoint/2010/main" val="29430026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Lambda – truly serverless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55</a:t>
            </a:fld>
            <a:endParaRPr lang="en-US" dirty="0"/>
          </a:p>
        </p:txBody>
      </p:sp>
      <p:graphicFrame>
        <p:nvGraphicFramePr>
          <p:cNvPr id="3" name="Table 4">
            <a:extLst>
              <a:ext uri="{FF2B5EF4-FFF2-40B4-BE49-F238E27FC236}">
                <a16:creationId xmlns:a16="http://schemas.microsoft.com/office/drawing/2014/main" id="{97CAFA23-32BC-1E17-78BF-7E7DEFB7EDC7}"/>
              </a:ext>
            </a:extLst>
          </p:cNvPr>
          <p:cNvGraphicFramePr>
            <a:graphicFrameLocks noGrp="1"/>
          </p:cNvGraphicFramePr>
          <p:nvPr>
            <p:extLst>
              <p:ext uri="{D42A27DB-BD31-4B8C-83A1-F6EECF244321}">
                <p14:modId xmlns:p14="http://schemas.microsoft.com/office/powerpoint/2010/main" val="1250102670"/>
              </p:ext>
            </p:extLst>
          </p:nvPr>
        </p:nvGraphicFramePr>
        <p:xfrm>
          <a:off x="658594" y="1484897"/>
          <a:ext cx="10057598" cy="5232400"/>
        </p:xfrm>
        <a:graphic>
          <a:graphicData uri="http://schemas.openxmlformats.org/drawingml/2006/table">
            <a:tbl>
              <a:tblPr firstRow="1" bandRow="1">
                <a:tableStyleId>{21E4AEA4-8DFA-4A89-87EB-49C32662AFE0}</a:tableStyleId>
              </a:tblPr>
              <a:tblGrid>
                <a:gridCol w="5028799">
                  <a:extLst>
                    <a:ext uri="{9D8B030D-6E8A-4147-A177-3AD203B41FA5}">
                      <a16:colId xmlns:a16="http://schemas.microsoft.com/office/drawing/2014/main" val="3196400846"/>
                    </a:ext>
                  </a:extLst>
                </a:gridCol>
                <a:gridCol w="5028799">
                  <a:extLst>
                    <a:ext uri="{9D8B030D-6E8A-4147-A177-3AD203B41FA5}">
                      <a16:colId xmlns:a16="http://schemas.microsoft.com/office/drawing/2014/main" val="2209107711"/>
                    </a:ext>
                  </a:extLst>
                </a:gridCol>
              </a:tblGrid>
              <a:tr h="370840">
                <a:tc>
                  <a:txBody>
                    <a:bodyPr/>
                    <a:lstStyle/>
                    <a:p>
                      <a:r>
                        <a:rPr lang="en-US" dirty="0"/>
                        <a:t>EC2</a:t>
                      </a:r>
                    </a:p>
                  </a:txBody>
                  <a:tcPr/>
                </a:tc>
                <a:tc>
                  <a:txBody>
                    <a:bodyPr/>
                    <a:lstStyle/>
                    <a:p>
                      <a:r>
                        <a:rPr lang="en-US" dirty="0"/>
                        <a:t>Lambda</a:t>
                      </a:r>
                    </a:p>
                  </a:txBody>
                  <a:tcPr/>
                </a:tc>
                <a:extLst>
                  <a:ext uri="{0D108BD9-81ED-4DB2-BD59-A6C34878D82A}">
                    <a16:rowId xmlns:a16="http://schemas.microsoft.com/office/drawing/2014/main" val="761065272"/>
                  </a:ext>
                </a:extLst>
              </a:tr>
              <a:tr h="370840">
                <a:tc>
                  <a:txBody>
                    <a:bodyPr/>
                    <a:lstStyle/>
                    <a:p>
                      <a:r>
                        <a:rPr lang="en-US" dirty="0"/>
                        <a:t>Virtual Servers</a:t>
                      </a:r>
                    </a:p>
                  </a:txBody>
                  <a:tcPr/>
                </a:tc>
                <a:tc>
                  <a:txBody>
                    <a:bodyPr/>
                    <a:lstStyle/>
                    <a:p>
                      <a:r>
                        <a:rPr lang="en-US" dirty="0"/>
                        <a:t>Virtual functions</a:t>
                      </a:r>
                    </a:p>
                  </a:txBody>
                  <a:tcPr/>
                </a:tc>
                <a:extLst>
                  <a:ext uri="{0D108BD9-81ED-4DB2-BD59-A6C34878D82A}">
                    <a16:rowId xmlns:a16="http://schemas.microsoft.com/office/drawing/2014/main" val="33090339"/>
                  </a:ext>
                </a:extLst>
              </a:tr>
              <a:tr h="370840">
                <a:tc>
                  <a:txBody>
                    <a:bodyPr/>
                    <a:lstStyle/>
                    <a:p>
                      <a:r>
                        <a:rPr lang="en-US" dirty="0"/>
                        <a:t>Boundaries are RAM and Memory</a:t>
                      </a:r>
                    </a:p>
                  </a:txBody>
                  <a:tcPr/>
                </a:tc>
                <a:tc>
                  <a:txBody>
                    <a:bodyPr/>
                    <a:lstStyle/>
                    <a:p>
                      <a:r>
                        <a:rPr lang="en-US" dirty="0"/>
                        <a:t>Short term execution</a:t>
                      </a:r>
                    </a:p>
                  </a:txBody>
                  <a:tcPr/>
                </a:tc>
                <a:extLst>
                  <a:ext uri="{0D108BD9-81ED-4DB2-BD59-A6C34878D82A}">
                    <a16:rowId xmlns:a16="http://schemas.microsoft.com/office/drawing/2014/main" val="2276037237"/>
                  </a:ext>
                </a:extLst>
              </a:tr>
              <a:tr h="370840">
                <a:tc>
                  <a:txBody>
                    <a:bodyPr/>
                    <a:lstStyle/>
                    <a:p>
                      <a:r>
                        <a:rPr lang="en-US" dirty="0"/>
                        <a:t>Continuously running and if not in free tier, will be charged for the time it is running</a:t>
                      </a:r>
                    </a:p>
                  </a:txBody>
                  <a:tcPr/>
                </a:tc>
                <a:tc>
                  <a:txBody>
                    <a:bodyPr/>
                    <a:lstStyle/>
                    <a:p>
                      <a:r>
                        <a:rPr lang="en-US" dirty="0"/>
                        <a:t>Run on demand, only when needed. Charged only when running</a:t>
                      </a:r>
                    </a:p>
                  </a:txBody>
                  <a:tcPr/>
                </a:tc>
                <a:extLst>
                  <a:ext uri="{0D108BD9-81ED-4DB2-BD59-A6C34878D82A}">
                    <a16:rowId xmlns:a16="http://schemas.microsoft.com/office/drawing/2014/main" val="2638154226"/>
                  </a:ext>
                </a:extLst>
              </a:tr>
              <a:tr h="370840">
                <a:tc>
                  <a:txBody>
                    <a:bodyPr/>
                    <a:lstStyle/>
                    <a:p>
                      <a:r>
                        <a:rPr lang="en-US" dirty="0"/>
                        <a:t>Scaling is with ASG, based on metrics or otherwise</a:t>
                      </a:r>
                    </a:p>
                  </a:txBody>
                  <a:tcPr/>
                </a:tc>
                <a:tc>
                  <a:txBody>
                    <a:bodyPr/>
                    <a:lstStyle/>
                    <a:p>
                      <a:r>
                        <a:rPr lang="en-US" dirty="0"/>
                        <a:t>Scaling is automatic</a:t>
                      </a:r>
                    </a:p>
                  </a:txBody>
                  <a:tcPr/>
                </a:tc>
                <a:extLst>
                  <a:ext uri="{0D108BD9-81ED-4DB2-BD59-A6C34878D82A}">
                    <a16:rowId xmlns:a16="http://schemas.microsoft.com/office/drawing/2014/main" val="1671624960"/>
                  </a:ext>
                </a:extLst>
              </a:tr>
              <a:tr h="370840">
                <a:tc>
                  <a:txBody>
                    <a:bodyPr/>
                    <a:lstStyle/>
                    <a:p>
                      <a:endParaRPr lang="en-US" dirty="0"/>
                    </a:p>
                  </a:txBody>
                  <a:tcPr/>
                </a:tc>
                <a:tc>
                  <a:txBody>
                    <a:bodyPr/>
                    <a:lstStyle/>
                    <a:p>
                      <a:r>
                        <a:rPr lang="en-US" dirty="0"/>
                        <a:t>Free Tier includes 10,00000 AWS lambda request/month and then 20 cents / 10,0000 requests thereafter. Very cheap</a:t>
                      </a:r>
                    </a:p>
                  </a:txBody>
                  <a:tcPr/>
                </a:tc>
                <a:extLst>
                  <a:ext uri="{0D108BD9-81ED-4DB2-BD59-A6C34878D82A}">
                    <a16:rowId xmlns:a16="http://schemas.microsoft.com/office/drawing/2014/main" val="3880347095"/>
                  </a:ext>
                </a:extLst>
              </a:tr>
              <a:tr h="370840">
                <a:tc>
                  <a:txBody>
                    <a:bodyPr/>
                    <a:lstStyle/>
                    <a:p>
                      <a:endParaRPr lang="en-US" dirty="0"/>
                    </a:p>
                  </a:txBody>
                  <a:tcPr/>
                </a:tc>
                <a:tc>
                  <a:txBody>
                    <a:bodyPr/>
                    <a:lstStyle/>
                    <a:p>
                      <a:r>
                        <a:rPr lang="en-US" dirty="0"/>
                        <a:t>Integrated with lot AWS services</a:t>
                      </a:r>
                    </a:p>
                  </a:txBody>
                  <a:tcPr/>
                </a:tc>
                <a:extLst>
                  <a:ext uri="{0D108BD9-81ED-4DB2-BD59-A6C34878D82A}">
                    <a16:rowId xmlns:a16="http://schemas.microsoft.com/office/drawing/2014/main" val="3378694143"/>
                  </a:ext>
                </a:extLst>
              </a:tr>
              <a:tr h="370840">
                <a:tc>
                  <a:txBody>
                    <a:bodyPr/>
                    <a:lstStyle/>
                    <a:p>
                      <a:endParaRPr lang="en-US" dirty="0"/>
                    </a:p>
                  </a:txBody>
                  <a:tcPr/>
                </a:tc>
                <a:tc>
                  <a:txBody>
                    <a:bodyPr/>
                    <a:lstStyle/>
                    <a:p>
                      <a:r>
                        <a:rPr lang="en-US" dirty="0"/>
                        <a:t>Event Driven - Lambdas are invoked on some events</a:t>
                      </a:r>
                    </a:p>
                  </a:txBody>
                  <a:tcPr/>
                </a:tc>
                <a:extLst>
                  <a:ext uri="{0D108BD9-81ED-4DB2-BD59-A6C34878D82A}">
                    <a16:rowId xmlns:a16="http://schemas.microsoft.com/office/drawing/2014/main" val="2992707754"/>
                  </a:ext>
                </a:extLst>
              </a:tr>
              <a:tr h="370840">
                <a:tc>
                  <a:txBody>
                    <a:bodyPr/>
                    <a:lstStyle/>
                    <a:p>
                      <a:endParaRPr lang="en-US" dirty="0"/>
                    </a:p>
                  </a:txBody>
                  <a:tcPr/>
                </a:tc>
                <a:tc>
                  <a:txBody>
                    <a:bodyPr/>
                    <a:lstStyle/>
                    <a:p>
                      <a:r>
                        <a:rPr lang="en-US" dirty="0"/>
                        <a:t>Can be written in many programming languages, Nodejs, Python, Java, C#, Golang, Ruby and others</a:t>
                      </a:r>
                    </a:p>
                  </a:txBody>
                  <a:tcPr/>
                </a:tc>
                <a:extLst>
                  <a:ext uri="{0D108BD9-81ED-4DB2-BD59-A6C34878D82A}">
                    <a16:rowId xmlns:a16="http://schemas.microsoft.com/office/drawing/2014/main" val="1087357162"/>
                  </a:ext>
                </a:extLst>
              </a:tr>
            </a:tbl>
          </a:graphicData>
        </a:graphic>
      </p:graphicFrame>
      <p:pic>
        <p:nvPicPr>
          <p:cNvPr id="10" name="Picture 9" descr="A picture containing orange, line, design&#10;&#10;Description automatically generated">
            <a:extLst>
              <a:ext uri="{FF2B5EF4-FFF2-40B4-BE49-F238E27FC236}">
                <a16:creationId xmlns:a16="http://schemas.microsoft.com/office/drawing/2014/main" id="{A5520CC5-7ABB-9DA7-46B7-A2F06DFF8F6D}"/>
              </a:ext>
            </a:extLst>
          </p:cNvPr>
          <p:cNvPicPr>
            <a:picLocks noChangeAspect="1"/>
          </p:cNvPicPr>
          <p:nvPr/>
        </p:nvPicPr>
        <p:blipFill>
          <a:blip r:embed="rId2"/>
          <a:stretch>
            <a:fillRect/>
          </a:stretch>
        </p:blipFill>
        <p:spPr>
          <a:xfrm>
            <a:off x="5731824" y="704781"/>
            <a:ext cx="743054" cy="733527"/>
          </a:xfrm>
          <a:prstGeom prst="rect">
            <a:avLst/>
          </a:prstGeom>
        </p:spPr>
      </p:pic>
    </p:spTree>
    <p:extLst>
      <p:ext uri="{BB962C8B-B14F-4D97-AF65-F5344CB8AC3E}">
        <p14:creationId xmlns:p14="http://schemas.microsoft.com/office/powerpoint/2010/main" val="16107609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lambda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On Lambda Home, Run button can be clicked to see lambda running</a:t>
            </a:r>
          </a:p>
          <a:p>
            <a:pPr marL="285750" indent="-285750">
              <a:buFont typeface="Wingdings" panose="05000000000000000000" pitchFamily="2" charset="2"/>
              <a:buChar char="q"/>
            </a:pPr>
            <a:r>
              <a:rPr lang="en-US" sz="1600" dirty="0"/>
              <a:t>Also, there is button – Lambda responds to event, which shows power of serverless lambda getting invoked in events</a:t>
            </a:r>
          </a:p>
          <a:p>
            <a:pPr marL="285750" indent="-285750">
              <a:buFont typeface="Wingdings" panose="05000000000000000000" pitchFamily="2" charset="2"/>
              <a:buChar char="q"/>
            </a:pPr>
            <a:r>
              <a:rPr lang="en-US" sz="1600" dirty="0"/>
              <a:t>Create a node js lambda. To test we would need event. Test it</a:t>
            </a:r>
          </a:p>
          <a:p>
            <a:pPr marL="285750" indent="-285750">
              <a:buFont typeface="Wingdings" panose="05000000000000000000" pitchFamily="2" charset="2"/>
              <a:buChar char="q"/>
            </a:pPr>
            <a:r>
              <a:rPr lang="en-US" sz="1600" dirty="0"/>
              <a:t>No need to manage an servers. We  don’t even know where node js was deployed</a:t>
            </a:r>
          </a:p>
          <a:p>
            <a:pPr marL="285750" indent="-285750">
              <a:buFont typeface="Wingdings" panose="05000000000000000000" pitchFamily="2" charset="2"/>
              <a:buChar char="q"/>
            </a:pPr>
            <a:r>
              <a:rPr lang="en-US" sz="1600" dirty="0"/>
              <a:t>Edit Configuration , Options are memory , timeout and role created by lambda</a:t>
            </a:r>
          </a:p>
          <a:p>
            <a:pPr marL="285750" indent="-285750">
              <a:buFont typeface="Wingdings" panose="05000000000000000000" pitchFamily="2" charset="2"/>
              <a:buChar char="q"/>
            </a:pPr>
            <a:r>
              <a:rPr lang="en-US" sz="1600" dirty="0"/>
              <a:t>Monitor tab will show some useful metrics like how many times it was invoked, duration to execute and others </a:t>
            </a:r>
          </a:p>
          <a:p>
            <a:pPr marL="285750" indent="-285750">
              <a:buFont typeface="Wingdings" panose="05000000000000000000" pitchFamily="2" charset="2"/>
              <a:buChar char="q"/>
            </a:pPr>
            <a:r>
              <a:rPr lang="en-US" sz="1600" dirty="0"/>
              <a:t>Create a bucket, demo-for-lambda</a:t>
            </a:r>
          </a:p>
          <a:p>
            <a:pPr marL="285750" indent="-285750">
              <a:buFont typeface="Wingdings" panose="05000000000000000000" pitchFamily="2" charset="2"/>
              <a:buChar char="q"/>
            </a:pPr>
            <a:r>
              <a:rPr lang="en-US" sz="1600" dirty="0"/>
              <a:t>Create a policy , to allow access from lambda to s3 and CloudWatch – (available at code/lambda_s3_policy.txt) and then create role from this policy</a:t>
            </a:r>
          </a:p>
          <a:p>
            <a:pPr marL="285750" indent="-285750">
              <a:buFont typeface="Wingdings" panose="05000000000000000000" pitchFamily="2" charset="2"/>
              <a:buChar char="q"/>
            </a:pPr>
            <a:r>
              <a:rPr lang="en-US" sz="1600" dirty="0"/>
              <a:t>Create a lambda , with above role – s3-trigger-demo. After creation Add trigger with S3 bucket created, for all objects (available at code/lambda_int_s3_code.js)</a:t>
            </a:r>
          </a:p>
          <a:p>
            <a:pPr marL="285750" indent="-285750">
              <a:buFont typeface="Wingdings" panose="05000000000000000000" pitchFamily="2" charset="2"/>
              <a:buChar char="q"/>
            </a:pPr>
            <a:r>
              <a:rPr lang="en-US" sz="1600" dirty="0"/>
              <a:t>Now upload code/sample_json.json to bucket and see lambda in action. CloudWatch logs can be observed for logs</a:t>
            </a:r>
          </a:p>
        </p:txBody>
      </p:sp>
    </p:spTree>
    <p:extLst>
      <p:ext uri="{BB962C8B-B14F-4D97-AF65-F5344CB8AC3E}">
        <p14:creationId xmlns:p14="http://schemas.microsoft.com/office/powerpoint/2010/main" val="20363903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Elastic container service - ecs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Elastic container service launch containers on AWS, without worrying about underlying infrastructure</a:t>
            </a:r>
          </a:p>
          <a:p>
            <a:pPr marL="285750" indent="-285750">
              <a:buFont typeface="Wingdings" panose="05000000000000000000" pitchFamily="2" charset="2"/>
              <a:buChar char="q"/>
            </a:pPr>
            <a:r>
              <a:rPr lang="en-US" sz="2000" dirty="0"/>
              <a:t>The infrastructure specification need to be specified by user, rest all will be taken care by AWS</a:t>
            </a:r>
          </a:p>
          <a:p>
            <a:pPr marL="285750" indent="-285750">
              <a:buFont typeface="Wingdings" panose="05000000000000000000" pitchFamily="2" charset="2"/>
              <a:buChar char="q"/>
            </a:pPr>
            <a:r>
              <a:rPr lang="en-US" sz="2000" dirty="0"/>
              <a:t>AWS fargate can be used with ECS, without having to manage servers or clusters of Amazon EC2 instances</a:t>
            </a:r>
          </a:p>
        </p:txBody>
      </p:sp>
    </p:spTree>
    <p:extLst>
      <p:ext uri="{BB962C8B-B14F-4D97-AF65-F5344CB8AC3E}">
        <p14:creationId xmlns:p14="http://schemas.microsoft.com/office/powerpoint/2010/main" val="25936123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ECS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fontScale="92500"/>
          </a:bodyPr>
          <a:lstStyle/>
          <a:p>
            <a:pPr marL="285750" indent="-285750">
              <a:buFont typeface="Wingdings" panose="05000000000000000000" pitchFamily="2" charset="2"/>
              <a:buChar char="q"/>
            </a:pPr>
            <a:r>
              <a:rPr lang="en-US" sz="1600" dirty="0"/>
              <a:t>Try creating ECS cluster with 2 subnets , infrastructure type as EC2 (farget will be selected by default , can’t de-select)</a:t>
            </a:r>
          </a:p>
          <a:p>
            <a:pPr marL="285750" indent="-285750">
              <a:buFont typeface="Wingdings" panose="05000000000000000000" pitchFamily="2" charset="2"/>
              <a:buChar char="q"/>
            </a:pPr>
            <a:r>
              <a:rPr lang="en-US" sz="1600" dirty="0"/>
              <a:t>For infrastructure for EC2, set instance type to t2.micro , OS to Amazon Linux2 and desired and max task to 1</a:t>
            </a:r>
          </a:p>
          <a:p>
            <a:pPr marL="285750" indent="-285750">
              <a:buFont typeface="Wingdings" panose="05000000000000000000" pitchFamily="2" charset="2"/>
              <a:buChar char="q"/>
            </a:pPr>
            <a:r>
              <a:rPr lang="en-US" sz="1600" dirty="0"/>
              <a:t>After cluster, new task definition to be created. Mention image as cbagade/cl-first-prog:v1, port 3000, From Environment remove farget and add EC2 , set CPU to .25 vCPUs and memory to .5 GB , task role blank and task execution role to Create new role</a:t>
            </a:r>
          </a:p>
          <a:p>
            <a:pPr marL="285750" indent="-285750">
              <a:buFont typeface="Wingdings" panose="05000000000000000000" pitchFamily="2" charset="2"/>
              <a:buChar char="q"/>
            </a:pPr>
            <a:r>
              <a:rPr lang="en-US" sz="1600" dirty="0"/>
              <a:t>Once task definition is created, Deploy it as service, Launch type EC2, Service type Replica, Desired task 1, Create new security group with All TCP traffic allowed from anywhere,  Put load balancer also (2 subnets are needed) with listener on 3000-http,  a new target group. While service is being created, view logs in  Cloud Formation stack</a:t>
            </a:r>
          </a:p>
          <a:p>
            <a:pPr marL="285750" indent="-285750">
              <a:buFont typeface="Wingdings" panose="05000000000000000000" pitchFamily="2" charset="2"/>
              <a:buChar char="q"/>
            </a:pPr>
            <a:r>
              <a:rPr lang="en-US" sz="1600" dirty="0"/>
              <a:t>Once Service is created, task will be launched in couple of min. Click Service, View ALB and output of image can be tested as http://&lt;alb_dns&gt;:3000 on browser tab</a:t>
            </a:r>
          </a:p>
          <a:p>
            <a:pPr marL="285750" indent="-285750">
              <a:buFont typeface="Wingdings" panose="05000000000000000000" pitchFamily="2" charset="2"/>
              <a:buChar char="q"/>
            </a:pPr>
            <a:r>
              <a:rPr lang="en-US" sz="1600" dirty="0"/>
              <a:t>Delete Service by updating service to have task as 0. This will bring down task and then delete service</a:t>
            </a:r>
          </a:p>
          <a:p>
            <a:pPr marL="285750" indent="-285750">
              <a:buFont typeface="Wingdings" panose="05000000000000000000" pitchFamily="2" charset="2"/>
              <a:buChar char="q"/>
            </a:pPr>
            <a:r>
              <a:rPr lang="en-US" sz="1600" dirty="0"/>
              <a:t>Again, select task definition and Deploy as service. This time, set Launch type as Fargate, use same security group created earlier, turn on public IP. Load balancer is not needed this time. Create Service and watch events in Cloud Formation stack.</a:t>
            </a:r>
          </a:p>
          <a:p>
            <a:pPr marL="285750" indent="-285750">
              <a:buFont typeface="Wingdings" panose="05000000000000000000" pitchFamily="2" charset="2"/>
              <a:buChar char="q"/>
            </a:pPr>
            <a:r>
              <a:rPr lang="en-US" sz="1600" dirty="0"/>
              <a:t>Once service is created, task will be launched in couple of min, click on task and note public IP (under head configurations)</a:t>
            </a:r>
          </a:p>
          <a:p>
            <a:pPr marL="285750" indent="-285750">
              <a:buFont typeface="Wingdings" panose="05000000000000000000" pitchFamily="2" charset="2"/>
              <a:buChar char="q"/>
            </a:pPr>
            <a:r>
              <a:rPr lang="en-US" sz="1600" dirty="0"/>
              <a:t>To test image, hit http://&lt;public_ip&gt;:3000 on browser tab</a:t>
            </a:r>
          </a:p>
        </p:txBody>
      </p:sp>
    </p:spTree>
    <p:extLst>
      <p:ext uri="{BB962C8B-B14F-4D97-AF65-F5344CB8AC3E}">
        <p14:creationId xmlns:p14="http://schemas.microsoft.com/office/powerpoint/2010/main" val="3130921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Databases</a:t>
            </a:r>
          </a:p>
        </p:txBody>
      </p:sp>
    </p:spTree>
    <p:extLst>
      <p:ext uri="{BB962C8B-B14F-4D97-AF65-F5344CB8AC3E}">
        <p14:creationId xmlns:p14="http://schemas.microsoft.com/office/powerpoint/2010/main" val="401902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Cloud computing</a:t>
            </a:r>
          </a:p>
        </p:txBody>
      </p:sp>
    </p:spTree>
    <p:extLst>
      <p:ext uri="{BB962C8B-B14F-4D97-AF65-F5344CB8AC3E}">
        <p14:creationId xmlns:p14="http://schemas.microsoft.com/office/powerpoint/2010/main" val="3797280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Databases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EBS, S3, EFS are technologies to store unstructured data</a:t>
            </a:r>
          </a:p>
          <a:p>
            <a:pPr marL="285750" indent="-285750">
              <a:buFont typeface="Wingdings" panose="05000000000000000000" pitchFamily="2" charset="2"/>
              <a:buChar char="q"/>
            </a:pPr>
            <a:r>
              <a:rPr lang="en-US" sz="1600" dirty="0"/>
              <a:t>To store in structured way, there are databases. This will allow indexing and faster searching through data</a:t>
            </a:r>
          </a:p>
          <a:p>
            <a:pPr marL="285750" indent="-285750">
              <a:buFont typeface="Wingdings" panose="05000000000000000000" pitchFamily="2" charset="2"/>
              <a:buChar char="q"/>
            </a:pPr>
            <a:r>
              <a:rPr lang="en-US" sz="1600" dirty="0"/>
              <a:t>The first kind of database which AWS offers is </a:t>
            </a:r>
            <a:r>
              <a:rPr lang="en-US" sz="1600" dirty="0">
                <a:highlight>
                  <a:srgbClr val="FFFF00"/>
                </a:highlight>
              </a:rPr>
              <a:t>Relational Databases</a:t>
            </a:r>
          </a:p>
          <a:p>
            <a:pPr marL="285750" indent="-285750">
              <a:buFont typeface="Wingdings" panose="05000000000000000000" pitchFamily="2" charset="2"/>
              <a:buChar char="q"/>
            </a:pPr>
            <a:r>
              <a:rPr lang="en-US" sz="1600" dirty="0"/>
              <a:t>One can establish links between tables  and can use </a:t>
            </a:r>
            <a:r>
              <a:rPr lang="en-US" sz="1600" dirty="0">
                <a:highlight>
                  <a:srgbClr val="FFFF00"/>
                </a:highlight>
              </a:rPr>
              <a:t>SQL Queries</a:t>
            </a:r>
            <a:r>
              <a:rPr lang="en-US" sz="1600" dirty="0"/>
              <a:t> to perform operations on data</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The other kind of database which AWS offers is </a:t>
            </a:r>
            <a:r>
              <a:rPr lang="en-US" sz="1600" dirty="0">
                <a:highlight>
                  <a:srgbClr val="FFFF00"/>
                </a:highlight>
              </a:rPr>
              <a:t>NoSQL Database</a:t>
            </a:r>
          </a:p>
          <a:p>
            <a:pPr marL="285750" indent="-285750">
              <a:buFont typeface="Wingdings" panose="05000000000000000000" pitchFamily="2" charset="2"/>
              <a:buChar char="q"/>
            </a:pPr>
            <a:r>
              <a:rPr lang="en-US" sz="1600" dirty="0"/>
              <a:t>Non relational database, build for modern applications</a:t>
            </a:r>
          </a:p>
          <a:p>
            <a:pPr marL="285750" indent="-285750">
              <a:buFont typeface="Wingdings" panose="05000000000000000000" pitchFamily="2" charset="2"/>
              <a:buChar char="q"/>
            </a:pPr>
            <a:r>
              <a:rPr lang="en-US" sz="1600" dirty="0"/>
              <a:t>Flexible Schema, Scalable, High Performance</a:t>
            </a:r>
          </a:p>
          <a:p>
            <a:pPr marL="285750" indent="-285750">
              <a:buFont typeface="Wingdings" panose="05000000000000000000" pitchFamily="2" charset="2"/>
              <a:buChar char="q"/>
            </a:pPr>
            <a:r>
              <a:rPr lang="en-US" sz="1600" dirty="0"/>
              <a:t>Examples – Mongo DB, Document DB, in-memory and so on</a:t>
            </a:r>
          </a:p>
          <a:p>
            <a:pPr marL="285750" indent="-285750">
              <a:buFont typeface="Wingdings" panose="05000000000000000000" pitchFamily="2" charset="2"/>
              <a:buChar char="q"/>
            </a:pPr>
            <a:r>
              <a:rPr lang="en-US" sz="1600" dirty="0"/>
              <a:t>Data is always in JSON format</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highlight>
                <a:srgbClr val="FFFF00"/>
              </a:highlight>
            </a:endParaRPr>
          </a:p>
        </p:txBody>
      </p:sp>
      <p:graphicFrame>
        <p:nvGraphicFramePr>
          <p:cNvPr id="3" name="Table 4">
            <a:extLst>
              <a:ext uri="{FF2B5EF4-FFF2-40B4-BE49-F238E27FC236}">
                <a16:creationId xmlns:a16="http://schemas.microsoft.com/office/drawing/2014/main" id="{C091CB2E-E315-CEC1-FEAF-E50FCDFA6069}"/>
              </a:ext>
            </a:extLst>
          </p:cNvPr>
          <p:cNvGraphicFramePr>
            <a:graphicFrameLocks noGrp="1"/>
          </p:cNvGraphicFramePr>
          <p:nvPr>
            <p:extLst>
              <p:ext uri="{D42A27DB-BD31-4B8C-83A1-F6EECF244321}">
                <p14:modId xmlns:p14="http://schemas.microsoft.com/office/powerpoint/2010/main" val="2047946816"/>
              </p:ext>
            </p:extLst>
          </p:nvPr>
        </p:nvGraphicFramePr>
        <p:xfrm>
          <a:off x="658597" y="2316480"/>
          <a:ext cx="3759399" cy="1112520"/>
        </p:xfrm>
        <a:graphic>
          <a:graphicData uri="http://schemas.openxmlformats.org/drawingml/2006/table">
            <a:tbl>
              <a:tblPr firstRow="1" bandRow="1">
                <a:tableStyleId>{21E4AEA4-8DFA-4A89-87EB-49C32662AFE0}</a:tableStyleId>
              </a:tblPr>
              <a:tblGrid>
                <a:gridCol w="696103">
                  <a:extLst>
                    <a:ext uri="{9D8B030D-6E8A-4147-A177-3AD203B41FA5}">
                      <a16:colId xmlns:a16="http://schemas.microsoft.com/office/drawing/2014/main" val="315506568"/>
                    </a:ext>
                  </a:extLst>
                </a:gridCol>
                <a:gridCol w="955363">
                  <a:extLst>
                    <a:ext uri="{9D8B030D-6E8A-4147-A177-3AD203B41FA5}">
                      <a16:colId xmlns:a16="http://schemas.microsoft.com/office/drawing/2014/main" val="2751034819"/>
                    </a:ext>
                  </a:extLst>
                </a:gridCol>
                <a:gridCol w="793066">
                  <a:extLst>
                    <a:ext uri="{9D8B030D-6E8A-4147-A177-3AD203B41FA5}">
                      <a16:colId xmlns:a16="http://schemas.microsoft.com/office/drawing/2014/main" val="4037705062"/>
                    </a:ext>
                  </a:extLst>
                </a:gridCol>
                <a:gridCol w="1314867">
                  <a:extLst>
                    <a:ext uri="{9D8B030D-6E8A-4147-A177-3AD203B41FA5}">
                      <a16:colId xmlns:a16="http://schemas.microsoft.com/office/drawing/2014/main" val="886409063"/>
                    </a:ext>
                  </a:extLst>
                </a:gridCol>
              </a:tblGrid>
              <a:tr h="370840">
                <a:tc>
                  <a:txBody>
                    <a:bodyPr/>
                    <a:lstStyle/>
                    <a:p>
                      <a:r>
                        <a:rPr lang="en-US" sz="1200" dirty="0" err="1"/>
                        <a:t>emp_id</a:t>
                      </a:r>
                      <a:endParaRPr lang="en-US" sz="1200" dirty="0"/>
                    </a:p>
                  </a:txBody>
                  <a:tcPr/>
                </a:tc>
                <a:tc>
                  <a:txBody>
                    <a:bodyPr/>
                    <a:lstStyle/>
                    <a:p>
                      <a:r>
                        <a:rPr lang="en-US" sz="1200" dirty="0" err="1"/>
                        <a:t>emp_name</a:t>
                      </a:r>
                      <a:endParaRPr lang="en-US" sz="1200" dirty="0"/>
                    </a:p>
                  </a:txBody>
                  <a:tcPr/>
                </a:tc>
                <a:tc>
                  <a:txBody>
                    <a:bodyPr/>
                    <a:lstStyle/>
                    <a:p>
                      <a:r>
                        <a:rPr lang="en-US" sz="1200" dirty="0" err="1"/>
                        <a:t>dept_id</a:t>
                      </a:r>
                      <a:endParaRPr lang="en-US" sz="1200" dirty="0"/>
                    </a:p>
                  </a:txBody>
                  <a:tcPr/>
                </a:tc>
                <a:tc>
                  <a:txBody>
                    <a:bodyPr/>
                    <a:lstStyle/>
                    <a:p>
                      <a:r>
                        <a:rPr lang="en-US" sz="1200" dirty="0" err="1"/>
                        <a:t>emp_skills</a:t>
                      </a:r>
                      <a:endParaRPr lang="en-US" sz="1200" dirty="0"/>
                    </a:p>
                  </a:txBody>
                  <a:tcPr/>
                </a:tc>
                <a:extLst>
                  <a:ext uri="{0D108BD9-81ED-4DB2-BD59-A6C34878D82A}">
                    <a16:rowId xmlns:a16="http://schemas.microsoft.com/office/drawing/2014/main" val="3231522429"/>
                  </a:ext>
                </a:extLst>
              </a:tr>
              <a:tr h="370840">
                <a:tc>
                  <a:txBody>
                    <a:bodyPr/>
                    <a:lstStyle/>
                    <a:p>
                      <a:r>
                        <a:rPr lang="en-US" sz="1200" dirty="0"/>
                        <a:t>1</a:t>
                      </a:r>
                    </a:p>
                  </a:txBody>
                  <a:tcPr/>
                </a:tc>
                <a:tc>
                  <a:txBody>
                    <a:bodyPr/>
                    <a:lstStyle/>
                    <a:p>
                      <a:r>
                        <a:rPr lang="en-US" sz="1200" dirty="0"/>
                        <a:t>Sonia</a:t>
                      </a:r>
                    </a:p>
                  </a:txBody>
                  <a:tcPr/>
                </a:tc>
                <a:tc>
                  <a:txBody>
                    <a:bodyPr/>
                    <a:lstStyle/>
                    <a:p>
                      <a:r>
                        <a:rPr lang="en-US" sz="1200" dirty="0"/>
                        <a:t>1</a:t>
                      </a:r>
                    </a:p>
                  </a:txBody>
                  <a:tcPr/>
                </a:tc>
                <a:tc>
                  <a:txBody>
                    <a:bodyPr/>
                    <a:lstStyle/>
                    <a:p>
                      <a:r>
                        <a:rPr lang="en-US" sz="1200" dirty="0"/>
                        <a:t>Technical</a:t>
                      </a:r>
                    </a:p>
                  </a:txBody>
                  <a:tcPr/>
                </a:tc>
                <a:extLst>
                  <a:ext uri="{0D108BD9-81ED-4DB2-BD59-A6C34878D82A}">
                    <a16:rowId xmlns:a16="http://schemas.microsoft.com/office/drawing/2014/main" val="2319868616"/>
                  </a:ext>
                </a:extLst>
              </a:tr>
              <a:tr h="370840">
                <a:tc>
                  <a:txBody>
                    <a:bodyPr/>
                    <a:lstStyle/>
                    <a:p>
                      <a:r>
                        <a:rPr lang="en-US" sz="1200" dirty="0"/>
                        <a:t>2</a:t>
                      </a:r>
                    </a:p>
                  </a:txBody>
                  <a:tcPr/>
                </a:tc>
                <a:tc>
                  <a:txBody>
                    <a:bodyPr/>
                    <a:lstStyle/>
                    <a:p>
                      <a:r>
                        <a:rPr lang="en-US" sz="1200" dirty="0"/>
                        <a:t>Vishal</a:t>
                      </a:r>
                    </a:p>
                  </a:txBody>
                  <a:tcPr/>
                </a:tc>
                <a:tc>
                  <a:txBody>
                    <a:bodyPr/>
                    <a:lstStyle/>
                    <a:p>
                      <a:r>
                        <a:rPr lang="en-US" sz="1200" dirty="0"/>
                        <a:t>2</a:t>
                      </a:r>
                    </a:p>
                  </a:txBody>
                  <a:tcPr/>
                </a:tc>
                <a:tc>
                  <a:txBody>
                    <a:bodyPr/>
                    <a:lstStyle/>
                    <a:p>
                      <a:r>
                        <a:rPr lang="en-US" sz="1200" dirty="0"/>
                        <a:t>Accounting</a:t>
                      </a:r>
                    </a:p>
                  </a:txBody>
                  <a:tcPr/>
                </a:tc>
                <a:extLst>
                  <a:ext uri="{0D108BD9-81ED-4DB2-BD59-A6C34878D82A}">
                    <a16:rowId xmlns:a16="http://schemas.microsoft.com/office/drawing/2014/main" val="1494956365"/>
                  </a:ext>
                </a:extLst>
              </a:tr>
            </a:tbl>
          </a:graphicData>
        </a:graphic>
      </p:graphicFrame>
      <p:graphicFrame>
        <p:nvGraphicFramePr>
          <p:cNvPr id="5" name="Table 4">
            <a:extLst>
              <a:ext uri="{FF2B5EF4-FFF2-40B4-BE49-F238E27FC236}">
                <a16:creationId xmlns:a16="http://schemas.microsoft.com/office/drawing/2014/main" id="{AF0BAE90-6A58-C32F-AEB7-52F371FE365C}"/>
              </a:ext>
            </a:extLst>
          </p:cNvPr>
          <p:cNvGraphicFramePr>
            <a:graphicFrameLocks noGrp="1"/>
          </p:cNvGraphicFramePr>
          <p:nvPr>
            <p:extLst>
              <p:ext uri="{D42A27DB-BD31-4B8C-83A1-F6EECF244321}">
                <p14:modId xmlns:p14="http://schemas.microsoft.com/office/powerpoint/2010/main" val="1095670187"/>
              </p:ext>
            </p:extLst>
          </p:nvPr>
        </p:nvGraphicFramePr>
        <p:xfrm>
          <a:off x="5047716" y="2321293"/>
          <a:ext cx="1651466" cy="1112520"/>
        </p:xfrm>
        <a:graphic>
          <a:graphicData uri="http://schemas.openxmlformats.org/drawingml/2006/table">
            <a:tbl>
              <a:tblPr firstRow="1" bandRow="1">
                <a:tableStyleId>{21E4AEA4-8DFA-4A89-87EB-49C32662AFE0}</a:tableStyleId>
              </a:tblPr>
              <a:tblGrid>
                <a:gridCol w="696103">
                  <a:extLst>
                    <a:ext uri="{9D8B030D-6E8A-4147-A177-3AD203B41FA5}">
                      <a16:colId xmlns:a16="http://schemas.microsoft.com/office/drawing/2014/main" val="315506568"/>
                    </a:ext>
                  </a:extLst>
                </a:gridCol>
                <a:gridCol w="955363">
                  <a:extLst>
                    <a:ext uri="{9D8B030D-6E8A-4147-A177-3AD203B41FA5}">
                      <a16:colId xmlns:a16="http://schemas.microsoft.com/office/drawing/2014/main" val="2751034819"/>
                    </a:ext>
                  </a:extLst>
                </a:gridCol>
              </a:tblGrid>
              <a:tr h="370840">
                <a:tc>
                  <a:txBody>
                    <a:bodyPr/>
                    <a:lstStyle/>
                    <a:p>
                      <a:r>
                        <a:rPr lang="en-US" sz="1200" dirty="0" err="1"/>
                        <a:t>dept_id</a:t>
                      </a:r>
                      <a:endParaRPr lang="en-US" sz="1200" dirty="0"/>
                    </a:p>
                  </a:txBody>
                  <a:tcPr/>
                </a:tc>
                <a:tc>
                  <a:txBody>
                    <a:bodyPr/>
                    <a:lstStyle/>
                    <a:p>
                      <a:r>
                        <a:rPr lang="en-US" sz="1200" dirty="0" err="1"/>
                        <a:t>dept_name</a:t>
                      </a:r>
                      <a:endParaRPr lang="en-US" sz="1200" dirty="0"/>
                    </a:p>
                  </a:txBody>
                  <a:tcPr/>
                </a:tc>
                <a:extLst>
                  <a:ext uri="{0D108BD9-81ED-4DB2-BD59-A6C34878D82A}">
                    <a16:rowId xmlns:a16="http://schemas.microsoft.com/office/drawing/2014/main" val="3231522429"/>
                  </a:ext>
                </a:extLst>
              </a:tr>
              <a:tr h="370840">
                <a:tc>
                  <a:txBody>
                    <a:bodyPr/>
                    <a:lstStyle/>
                    <a:p>
                      <a:r>
                        <a:rPr lang="en-US" sz="1200" dirty="0"/>
                        <a:t>1</a:t>
                      </a:r>
                    </a:p>
                  </a:txBody>
                  <a:tcPr/>
                </a:tc>
                <a:tc>
                  <a:txBody>
                    <a:bodyPr/>
                    <a:lstStyle/>
                    <a:p>
                      <a:r>
                        <a:rPr lang="en-US" sz="1200" dirty="0"/>
                        <a:t>Finance</a:t>
                      </a:r>
                    </a:p>
                  </a:txBody>
                  <a:tcPr/>
                </a:tc>
                <a:extLst>
                  <a:ext uri="{0D108BD9-81ED-4DB2-BD59-A6C34878D82A}">
                    <a16:rowId xmlns:a16="http://schemas.microsoft.com/office/drawing/2014/main" val="2319868616"/>
                  </a:ext>
                </a:extLst>
              </a:tr>
              <a:tr h="370840">
                <a:tc>
                  <a:txBody>
                    <a:bodyPr/>
                    <a:lstStyle/>
                    <a:p>
                      <a:r>
                        <a:rPr lang="en-US" sz="1200" dirty="0"/>
                        <a:t>2</a:t>
                      </a:r>
                    </a:p>
                  </a:txBody>
                  <a:tcPr/>
                </a:tc>
                <a:tc>
                  <a:txBody>
                    <a:bodyPr/>
                    <a:lstStyle/>
                    <a:p>
                      <a:r>
                        <a:rPr lang="en-US" sz="1200" dirty="0"/>
                        <a:t>Cloud</a:t>
                      </a:r>
                    </a:p>
                  </a:txBody>
                  <a:tcPr/>
                </a:tc>
                <a:extLst>
                  <a:ext uri="{0D108BD9-81ED-4DB2-BD59-A6C34878D82A}">
                    <a16:rowId xmlns:a16="http://schemas.microsoft.com/office/drawing/2014/main" val="1494956365"/>
                  </a:ext>
                </a:extLst>
              </a:tr>
            </a:tbl>
          </a:graphicData>
        </a:graphic>
      </p:graphicFrame>
      <p:cxnSp>
        <p:nvCxnSpPr>
          <p:cNvPr id="9" name="Straight Connector 8">
            <a:extLst>
              <a:ext uri="{FF2B5EF4-FFF2-40B4-BE49-F238E27FC236}">
                <a16:creationId xmlns:a16="http://schemas.microsoft.com/office/drawing/2014/main" id="{A01D7BD0-2B43-63D0-754F-B02F2F1AF993}"/>
              </a:ext>
            </a:extLst>
          </p:cNvPr>
          <p:cNvCxnSpPr>
            <a:cxnSpLocks/>
          </p:cNvCxnSpPr>
          <p:nvPr/>
        </p:nvCxnSpPr>
        <p:spPr>
          <a:xfrm>
            <a:off x="2538296" y="2925678"/>
            <a:ext cx="2509420"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8FBFFFEC-B333-6B41-030B-D2D3834E6C66}"/>
              </a:ext>
            </a:extLst>
          </p:cNvPr>
          <p:cNvCxnSpPr>
            <a:cxnSpLocks/>
          </p:cNvCxnSpPr>
          <p:nvPr/>
        </p:nvCxnSpPr>
        <p:spPr>
          <a:xfrm>
            <a:off x="2536690" y="3135833"/>
            <a:ext cx="250942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84350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Advantages of AWS Managed DB</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800" dirty="0"/>
              <a:t>Faster provisioning and available within few minutes to use</a:t>
            </a:r>
          </a:p>
          <a:p>
            <a:pPr marL="285750" indent="-285750">
              <a:buFont typeface="Wingdings" panose="05000000000000000000" pitchFamily="2" charset="2"/>
              <a:buChar char="q"/>
            </a:pPr>
            <a:r>
              <a:rPr lang="en-US" sz="1800" dirty="0"/>
              <a:t>Highly Scalable and Available</a:t>
            </a:r>
          </a:p>
          <a:p>
            <a:pPr marL="285750" indent="-285750">
              <a:buFont typeface="Wingdings" panose="05000000000000000000" pitchFamily="2" charset="2"/>
              <a:buChar char="q"/>
            </a:pPr>
            <a:r>
              <a:rPr lang="en-US" sz="1800" dirty="0"/>
              <a:t>AWS will take care of upgrade to db and OS patching</a:t>
            </a:r>
          </a:p>
          <a:p>
            <a:pPr marL="285750" indent="-285750">
              <a:buFont typeface="Wingdings" panose="05000000000000000000" pitchFamily="2" charset="2"/>
              <a:buChar char="q"/>
            </a:pPr>
            <a:r>
              <a:rPr lang="en-US" sz="1800" dirty="0"/>
              <a:t>Monitoring, Logging, Alerting all can be configured</a:t>
            </a:r>
          </a:p>
        </p:txBody>
      </p:sp>
    </p:spTree>
    <p:extLst>
      <p:ext uri="{BB962C8B-B14F-4D97-AF65-F5344CB8AC3E}">
        <p14:creationId xmlns:p14="http://schemas.microsoft.com/office/powerpoint/2010/main" val="18338344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RDS – Relational database service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AWS Managed DB service</a:t>
            </a:r>
          </a:p>
          <a:p>
            <a:pPr marL="285750" indent="-285750">
              <a:buFont typeface="Wingdings" panose="05000000000000000000" pitchFamily="2" charset="2"/>
              <a:buChar char="q"/>
            </a:pPr>
            <a:r>
              <a:rPr lang="en-US" sz="1600" dirty="0"/>
              <a:t>Along with the advantages already mentioned, one can set up read replicas and also do multi-AZ setup</a:t>
            </a:r>
          </a:p>
          <a:p>
            <a:pPr marL="285750" indent="-285750">
              <a:buFont typeface="Wingdings" panose="05000000000000000000" pitchFamily="2" charset="2"/>
              <a:buChar char="q"/>
            </a:pPr>
            <a:r>
              <a:rPr lang="en-US" sz="1600" dirty="0"/>
              <a:t>Following are the database engines, provided by RDS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Postgres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MYSQL</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MariaDB</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Oracle</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Microsoft SQL Server</a:t>
            </a:r>
          </a:p>
          <a:p>
            <a:pPr marL="285750" lvl="1" indent="-285750">
              <a:lnSpc>
                <a:spcPct val="100000"/>
              </a:lnSpc>
              <a:spcBef>
                <a:spcPts val="1000"/>
              </a:spcBef>
              <a:buFont typeface="Wingdings" panose="05000000000000000000" pitchFamily="2" charset="2"/>
              <a:buChar char="q"/>
            </a:pPr>
            <a:r>
              <a:rPr lang="en-US" sz="1600" spc="50" dirty="0">
                <a:solidFill>
                  <a:schemeClr val="tx1"/>
                </a:solidFill>
              </a:rPr>
              <a:t>Along with these there is one more AWS proprietary kind RDS DB is </a:t>
            </a:r>
            <a:r>
              <a:rPr lang="en-US" sz="1600" spc="50" dirty="0">
                <a:solidFill>
                  <a:schemeClr val="tx1"/>
                </a:solidFill>
                <a:highlight>
                  <a:srgbClr val="FFFF00"/>
                </a:highlight>
              </a:rPr>
              <a:t>Aurora</a:t>
            </a:r>
          </a:p>
          <a:p>
            <a:pPr marL="285750" lvl="1" indent="-285750">
              <a:lnSpc>
                <a:spcPct val="100000"/>
              </a:lnSpc>
              <a:spcBef>
                <a:spcPts val="1000"/>
              </a:spcBef>
              <a:buFont typeface="Wingdings" panose="05000000000000000000" pitchFamily="2" charset="2"/>
              <a:buChar char="q"/>
            </a:pPr>
            <a:r>
              <a:rPr lang="en-US" sz="1600" spc="50" dirty="0">
                <a:solidFill>
                  <a:schemeClr val="tx1"/>
                </a:solidFill>
              </a:rPr>
              <a:t>Aurora also comes with 2 flavors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Postgres (3x faster than RDS postgres)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MYSQL (5x faster than RDS MYSQL)</a:t>
            </a:r>
          </a:p>
          <a:p>
            <a:pPr marL="285750" lvl="2" indent="-285750">
              <a:lnSpc>
                <a:spcPct val="100000"/>
              </a:lnSpc>
              <a:spcBef>
                <a:spcPts val="1000"/>
              </a:spcBef>
              <a:buFont typeface="Wingdings" panose="05000000000000000000" pitchFamily="2" charset="2"/>
              <a:buChar char="q"/>
            </a:pPr>
            <a:r>
              <a:rPr lang="en-US" sz="1600" spc="50" dirty="0">
                <a:solidFill>
                  <a:schemeClr val="tx1"/>
                </a:solidFill>
              </a:rPr>
              <a:t>Aurora comes with auto growing storage (in chunks of 10 GB till 128 TB)</a:t>
            </a:r>
          </a:p>
          <a:p>
            <a:pPr marL="285750" lvl="2" indent="-285750">
              <a:lnSpc>
                <a:spcPct val="100000"/>
              </a:lnSpc>
              <a:spcBef>
                <a:spcPts val="1000"/>
              </a:spcBef>
              <a:buFont typeface="Wingdings" panose="05000000000000000000" pitchFamily="2" charset="2"/>
              <a:buChar char="q"/>
            </a:pPr>
            <a:r>
              <a:rPr lang="en-US" sz="1600" spc="50" dirty="0">
                <a:solidFill>
                  <a:schemeClr val="tx1"/>
                </a:solidFill>
              </a:rPr>
              <a:t>Bit more expensive than RDS, but AWS claims faster performance for Aurora</a:t>
            </a:r>
          </a:p>
          <a:p>
            <a:pPr marL="742950" lvl="1" indent="-285750">
              <a:buFont typeface="Wingdings" panose="05000000000000000000" pitchFamily="2" charset="2"/>
              <a:buChar char="q"/>
            </a:pPr>
            <a:endParaRPr lang="en-US" sz="1800" dirty="0"/>
          </a:p>
        </p:txBody>
      </p:sp>
    </p:spTree>
    <p:extLst>
      <p:ext uri="{BB962C8B-B14F-4D97-AF65-F5344CB8AC3E}">
        <p14:creationId xmlns:p14="http://schemas.microsoft.com/office/powerpoint/2010/main" val="14292116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RDS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800" dirty="0"/>
              <a:t>Requires PGAdmin to access DB</a:t>
            </a:r>
          </a:p>
          <a:p>
            <a:pPr marL="285750" indent="-285750">
              <a:buFont typeface="Wingdings" panose="05000000000000000000" pitchFamily="2" charset="2"/>
              <a:buChar char="q"/>
            </a:pPr>
            <a:r>
              <a:rPr lang="en-US" sz="1800" dirty="0"/>
              <a:t>Over RDS, Create database, select Engine as Postgres, Free Tier, Latest version, put Storage as 10GB, put password, Uncheck Enable Autoscaling,  Enable Public Access, Create new Security Group, Port 5432, Turn off performance insight, Disable automated backups and Encryption</a:t>
            </a:r>
          </a:p>
          <a:p>
            <a:pPr marL="285750" indent="-285750">
              <a:buFont typeface="Wingdings" panose="05000000000000000000" pitchFamily="2" charset="2"/>
              <a:buChar char="q"/>
            </a:pPr>
            <a:r>
              <a:rPr lang="en-US" sz="1800" dirty="0"/>
              <a:t>Let Status be Available, meanwhile change Security Group to put Source as Allow from anywhere for existing PostgreSQL rule and also add one more rule to allow All TCP traffic from anywhere (this is just for demo)</a:t>
            </a:r>
          </a:p>
          <a:p>
            <a:pPr marL="285750" indent="-285750">
              <a:buFont typeface="Wingdings" panose="05000000000000000000" pitchFamily="2" charset="2"/>
              <a:buChar char="q"/>
            </a:pPr>
            <a:r>
              <a:rPr lang="en-US" sz="1800" dirty="0"/>
              <a:t>Once database status is available , click on connect info and put in PGAdmin to see database</a:t>
            </a:r>
          </a:p>
          <a:p>
            <a:pPr marL="285750" indent="-285750">
              <a:buFont typeface="Wingdings" panose="05000000000000000000" pitchFamily="2" charset="2"/>
              <a:buChar char="q"/>
            </a:pPr>
            <a:r>
              <a:rPr lang="en-US" sz="1800" dirty="0"/>
              <a:t>Over RDS, select database and Action, Take snapshot</a:t>
            </a:r>
          </a:p>
          <a:p>
            <a:pPr marL="285750" indent="-285750">
              <a:buFont typeface="Wingdings" panose="05000000000000000000" pitchFamily="2" charset="2"/>
              <a:buChar char="q"/>
            </a:pPr>
            <a:r>
              <a:rPr lang="en-US" sz="1800" dirty="0"/>
              <a:t>Let the snapshot be available and try options as Action -&gt;, Restore and Copy Snapshots </a:t>
            </a:r>
          </a:p>
          <a:p>
            <a:pPr marL="285750" indent="-285750">
              <a:buFont typeface="Wingdings" panose="05000000000000000000" pitchFamily="2" charset="2"/>
              <a:buChar char="q"/>
            </a:pPr>
            <a:r>
              <a:rPr lang="en-US" sz="1800" dirty="0"/>
              <a:t>Restore will create new DB (no need to create), say with bigger capacity</a:t>
            </a:r>
          </a:p>
          <a:p>
            <a:pPr marL="285750" indent="-285750">
              <a:buFont typeface="Wingdings" panose="05000000000000000000" pitchFamily="2" charset="2"/>
              <a:buChar char="q"/>
            </a:pPr>
            <a:r>
              <a:rPr lang="en-US" sz="1800" dirty="0"/>
              <a:t>Copy can copy snapshot across regions</a:t>
            </a:r>
          </a:p>
          <a:p>
            <a:pPr marL="285750" indent="-285750">
              <a:buFont typeface="Wingdings" panose="05000000000000000000" pitchFamily="2" charset="2"/>
              <a:buChar char="q"/>
            </a:pPr>
            <a:r>
              <a:rPr lang="en-US" sz="1800" dirty="0"/>
              <a:t>Delete snapshot</a:t>
            </a:r>
          </a:p>
          <a:p>
            <a:pPr marL="285750" indent="-285750">
              <a:buFont typeface="Wingdings" panose="05000000000000000000" pitchFamily="2" charset="2"/>
              <a:buChar char="q"/>
            </a:pPr>
            <a:r>
              <a:rPr lang="en-US" sz="1800" dirty="0"/>
              <a:t>Delete DB (don’t create final snapshot while deleting)</a:t>
            </a:r>
          </a:p>
          <a:p>
            <a:pPr marL="285750" indent="-285750">
              <a:buFont typeface="Wingdings" panose="05000000000000000000" pitchFamily="2" charset="2"/>
              <a:buChar char="q"/>
            </a:pPr>
            <a:r>
              <a:rPr lang="en-US" sz="1800" dirty="0"/>
              <a:t>Delete security group</a:t>
            </a:r>
          </a:p>
        </p:txBody>
      </p:sp>
    </p:spTree>
    <p:extLst>
      <p:ext uri="{BB962C8B-B14F-4D97-AF65-F5344CB8AC3E}">
        <p14:creationId xmlns:p14="http://schemas.microsoft.com/office/powerpoint/2010/main" val="40816970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RDS – Deployment types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4504622"/>
            <a:ext cx="10694614" cy="1771049"/>
          </a:xfrm>
        </p:spPr>
        <p:txBody>
          <a:bodyPr>
            <a:normAutofit/>
          </a:bodyPr>
          <a:lstStyle/>
          <a:p>
            <a:pPr marL="285750" indent="-285750">
              <a:buFont typeface="Wingdings" panose="05000000000000000000" pitchFamily="2" charset="2"/>
              <a:buChar char="q"/>
            </a:pPr>
            <a:r>
              <a:rPr lang="en-US" sz="1800" dirty="0"/>
              <a:t>Read replicas to improve read performance</a:t>
            </a:r>
          </a:p>
          <a:p>
            <a:pPr marL="285750" indent="-285750">
              <a:buFont typeface="Wingdings" panose="05000000000000000000" pitchFamily="2" charset="2"/>
              <a:buChar char="q"/>
            </a:pPr>
            <a:r>
              <a:rPr lang="en-US" sz="1800" dirty="0"/>
              <a:t>Cross AZ replication for AZ failover</a:t>
            </a:r>
          </a:p>
          <a:p>
            <a:pPr marL="285750" indent="-285750">
              <a:buFont typeface="Wingdings" panose="05000000000000000000" pitchFamily="2" charset="2"/>
              <a:buChar char="q"/>
            </a:pPr>
            <a:r>
              <a:rPr lang="en-US" sz="1800" dirty="0"/>
              <a:t>Same things can be setup across region for disaster recovery</a:t>
            </a:r>
          </a:p>
        </p:txBody>
      </p:sp>
      <p:pic>
        <p:nvPicPr>
          <p:cNvPr id="5" name="Picture 4" descr="A picture containing text, screenshot, diagram, line&#10;&#10;Description automatically generated">
            <a:extLst>
              <a:ext uri="{FF2B5EF4-FFF2-40B4-BE49-F238E27FC236}">
                <a16:creationId xmlns:a16="http://schemas.microsoft.com/office/drawing/2014/main" id="{623FE6F2-2684-8AA6-5D26-A5E0F59E5DBF}"/>
              </a:ext>
            </a:extLst>
          </p:cNvPr>
          <p:cNvPicPr>
            <a:picLocks noChangeAspect="1"/>
          </p:cNvPicPr>
          <p:nvPr/>
        </p:nvPicPr>
        <p:blipFill>
          <a:blip r:embed="rId2"/>
          <a:stretch>
            <a:fillRect/>
          </a:stretch>
        </p:blipFill>
        <p:spPr>
          <a:xfrm>
            <a:off x="838200" y="973553"/>
            <a:ext cx="4867275" cy="3072733"/>
          </a:xfrm>
          <a:prstGeom prst="rect">
            <a:avLst/>
          </a:prstGeom>
        </p:spPr>
      </p:pic>
    </p:spTree>
    <p:extLst>
      <p:ext uri="{BB962C8B-B14F-4D97-AF65-F5344CB8AC3E}">
        <p14:creationId xmlns:p14="http://schemas.microsoft.com/office/powerpoint/2010/main" val="486350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Elastic cache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2974206"/>
          </a:xfrm>
        </p:spPr>
        <p:txBody>
          <a:bodyPr>
            <a:normAutofit/>
          </a:bodyPr>
          <a:lstStyle/>
          <a:p>
            <a:pPr marL="285750" indent="-285750">
              <a:buFont typeface="Wingdings" panose="05000000000000000000" pitchFamily="2" charset="2"/>
              <a:buChar char="q"/>
            </a:pPr>
            <a:r>
              <a:rPr lang="en-US" sz="1800" dirty="0"/>
              <a:t>While RDS was created there was add on for Elastic Cache</a:t>
            </a:r>
          </a:p>
          <a:p>
            <a:pPr marL="285750" indent="-285750">
              <a:buFont typeface="Wingdings" panose="05000000000000000000" pitchFamily="2" charset="2"/>
              <a:buChar char="q"/>
            </a:pPr>
            <a:r>
              <a:rPr lang="en-US" sz="1800" dirty="0"/>
              <a:t>Generally heavy query put lot of pressure on DB. Repeated execution of such query hampers DB performance</a:t>
            </a:r>
          </a:p>
          <a:p>
            <a:pPr marL="285750" indent="-285750">
              <a:buFont typeface="Wingdings" panose="05000000000000000000" pitchFamily="2" charset="2"/>
              <a:buChar char="q"/>
            </a:pPr>
            <a:r>
              <a:rPr lang="en-US" sz="1800" dirty="0"/>
              <a:t>Caching is mechanism, to cache frequently used queries and return from cache</a:t>
            </a:r>
          </a:p>
          <a:p>
            <a:pPr marL="285750" indent="-285750">
              <a:buFont typeface="Wingdings" panose="05000000000000000000" pitchFamily="2" charset="2"/>
              <a:buChar char="q"/>
            </a:pPr>
            <a:r>
              <a:rPr lang="en-US" sz="1800" dirty="0"/>
              <a:t>This improves DB performance</a:t>
            </a:r>
          </a:p>
          <a:p>
            <a:pPr marL="285750" indent="-285750">
              <a:buFont typeface="Wingdings" panose="05000000000000000000" pitchFamily="2" charset="2"/>
              <a:buChar char="q"/>
            </a:pPr>
            <a:r>
              <a:rPr lang="en-US" sz="1800" dirty="0"/>
              <a:t>AWS got Elastic cache , in 2 flavors – Redis and Memcached</a:t>
            </a:r>
          </a:p>
          <a:p>
            <a:pPr marL="285750" indent="-285750">
              <a:buFont typeface="Wingdings" panose="05000000000000000000" pitchFamily="2" charset="2"/>
              <a:buChar char="q"/>
            </a:pPr>
            <a:r>
              <a:rPr lang="en-US" sz="1800" dirty="0"/>
              <a:t>These are in-memory databases, with high performance and low latency, which helps reducing load on DB</a:t>
            </a:r>
          </a:p>
        </p:txBody>
      </p:sp>
      <p:pic>
        <p:nvPicPr>
          <p:cNvPr id="5" name="Picture 4" descr="A picture containing text, screenshot, font, line&#10;&#10;Description automatically generated">
            <a:extLst>
              <a:ext uri="{FF2B5EF4-FFF2-40B4-BE49-F238E27FC236}">
                <a16:creationId xmlns:a16="http://schemas.microsoft.com/office/drawing/2014/main" id="{FE07CE91-568C-3FCB-CD94-4D30F2177F89}"/>
              </a:ext>
            </a:extLst>
          </p:cNvPr>
          <p:cNvPicPr>
            <a:picLocks noChangeAspect="1"/>
          </p:cNvPicPr>
          <p:nvPr/>
        </p:nvPicPr>
        <p:blipFill>
          <a:blip r:embed="rId2"/>
          <a:stretch>
            <a:fillRect/>
          </a:stretch>
        </p:blipFill>
        <p:spPr>
          <a:xfrm>
            <a:off x="970776" y="4176261"/>
            <a:ext cx="4943475" cy="1162050"/>
          </a:xfrm>
          <a:prstGeom prst="rect">
            <a:avLst/>
          </a:prstGeom>
        </p:spPr>
      </p:pic>
    </p:spTree>
    <p:extLst>
      <p:ext uri="{BB962C8B-B14F-4D97-AF65-F5344CB8AC3E}">
        <p14:creationId xmlns:p14="http://schemas.microsoft.com/office/powerpoint/2010/main" val="13729300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Dynamo DB</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Part of NoSQL family</a:t>
            </a:r>
          </a:p>
          <a:p>
            <a:pPr marL="285750" indent="-285750">
              <a:buFont typeface="Wingdings" panose="05000000000000000000" pitchFamily="2" charset="2"/>
              <a:buChar char="q"/>
            </a:pPr>
            <a:r>
              <a:rPr lang="en-US" sz="1800" dirty="0"/>
              <a:t>Fully managed and replication is across 3 AZs</a:t>
            </a:r>
          </a:p>
          <a:p>
            <a:pPr marL="285750" indent="-285750">
              <a:buFont typeface="Wingdings" panose="05000000000000000000" pitchFamily="2" charset="2"/>
              <a:buChar char="q"/>
            </a:pPr>
            <a:r>
              <a:rPr lang="en-US" sz="1800" dirty="0"/>
              <a:t>Serverless, no need to provision any server (database)</a:t>
            </a:r>
          </a:p>
          <a:p>
            <a:pPr marL="285750" indent="-285750">
              <a:buFont typeface="Wingdings" panose="05000000000000000000" pitchFamily="2" charset="2"/>
              <a:buChar char="q"/>
            </a:pPr>
            <a:r>
              <a:rPr lang="en-US" sz="1800" dirty="0"/>
              <a:t>Single digit millisecond latency , extreme fast and scales to massive workloads	</a:t>
            </a:r>
          </a:p>
          <a:p>
            <a:pPr marL="285750" indent="-285750">
              <a:buFont typeface="Wingdings" panose="05000000000000000000" pitchFamily="2" charset="2"/>
              <a:buChar char="q"/>
            </a:pPr>
            <a:r>
              <a:rPr lang="en-US" sz="1800" dirty="0"/>
              <a:t>This is key-value database</a:t>
            </a:r>
          </a:p>
          <a:p>
            <a:pPr marL="285750" indent="-285750">
              <a:buFont typeface="Wingdings" panose="05000000000000000000" pitchFamily="2" charset="2"/>
              <a:buChar char="q"/>
            </a:pPr>
            <a:r>
              <a:rPr lang="en-US" sz="1800" dirty="0"/>
              <a:t>DAX – Dynamo DB Accelerator is in-memory cache for DynamoDB (exclusively)</a:t>
            </a:r>
          </a:p>
          <a:p>
            <a:pPr marL="285750" indent="-285750">
              <a:buFont typeface="Wingdings" panose="05000000000000000000" pitchFamily="2" charset="2"/>
              <a:buChar char="q"/>
            </a:pPr>
            <a:r>
              <a:rPr lang="en-US" sz="1800" dirty="0"/>
              <a:t>DAX improve performance 10x times</a:t>
            </a:r>
          </a:p>
        </p:txBody>
      </p:sp>
    </p:spTree>
    <p:extLst>
      <p:ext uri="{BB962C8B-B14F-4D97-AF65-F5344CB8AC3E}">
        <p14:creationId xmlns:p14="http://schemas.microsoft.com/office/powerpoint/2010/main" val="16540138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Dynamo DB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Create table, no need to create any database as this Is serverless</a:t>
            </a:r>
          </a:p>
          <a:p>
            <a:pPr marL="285750" indent="-285750">
              <a:buFont typeface="Wingdings" panose="05000000000000000000" pitchFamily="2" charset="2"/>
              <a:buChar char="q"/>
            </a:pPr>
            <a:r>
              <a:rPr lang="en-US" sz="1800" dirty="0"/>
              <a:t>Keep Default Settings</a:t>
            </a:r>
          </a:p>
          <a:p>
            <a:pPr marL="285750" indent="-285750">
              <a:buFont typeface="Wingdings" panose="05000000000000000000" pitchFamily="2" charset="2"/>
              <a:buChar char="q"/>
            </a:pPr>
            <a:r>
              <a:rPr lang="en-US" sz="1800" dirty="0"/>
              <a:t>Once Status is Active, Click on table and Create Items</a:t>
            </a:r>
          </a:p>
          <a:p>
            <a:pPr marL="285750" indent="-285750">
              <a:buFont typeface="Wingdings" panose="05000000000000000000" pitchFamily="2" charset="2"/>
              <a:buChar char="q"/>
            </a:pPr>
            <a:r>
              <a:rPr lang="en-US" sz="1800" dirty="0"/>
              <a:t>Create 1 more item with different attributes, flexible with schema</a:t>
            </a:r>
          </a:p>
          <a:p>
            <a:pPr marL="285750" indent="-285750">
              <a:buFont typeface="Wingdings" panose="05000000000000000000" pitchFamily="2" charset="2"/>
              <a:buChar char="q"/>
            </a:pPr>
            <a:r>
              <a:rPr lang="en-US" sz="1800" dirty="0"/>
              <a:t>Delete table along with Cloud Watch Alarms</a:t>
            </a:r>
          </a:p>
        </p:txBody>
      </p:sp>
    </p:spTree>
    <p:extLst>
      <p:ext uri="{BB962C8B-B14F-4D97-AF65-F5344CB8AC3E}">
        <p14:creationId xmlns:p14="http://schemas.microsoft.com/office/powerpoint/2010/main" val="7038114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a:t>Infrastructure</a:t>
            </a:r>
            <a:endParaRPr lang="en-US" dirty="0"/>
          </a:p>
        </p:txBody>
      </p:sp>
    </p:spTree>
    <p:extLst>
      <p:ext uri="{BB962C8B-B14F-4D97-AF65-F5344CB8AC3E}">
        <p14:creationId xmlns:p14="http://schemas.microsoft.com/office/powerpoint/2010/main" val="37687187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 formation template - CFT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Deploy and manage infrastructure at scale</a:t>
            </a:r>
          </a:p>
          <a:p>
            <a:pPr marL="285750" indent="-285750">
              <a:buFont typeface="Wingdings" panose="05000000000000000000" pitchFamily="2" charset="2"/>
              <a:buChar char="q"/>
            </a:pPr>
            <a:r>
              <a:rPr lang="en-US" sz="1800" dirty="0"/>
              <a:t>Declarative way to create infra, the infra need to be created via code and not manually</a:t>
            </a:r>
          </a:p>
          <a:p>
            <a:pPr marL="285750" indent="-285750">
              <a:buFont typeface="Wingdings" panose="05000000000000000000" pitchFamily="2" charset="2"/>
              <a:buChar char="q"/>
            </a:pPr>
            <a:r>
              <a:rPr lang="en-US" sz="1800" dirty="0"/>
              <a:t>All the AWS resources can be created via CFT</a:t>
            </a:r>
          </a:p>
          <a:p>
            <a:pPr marL="285750" indent="-285750">
              <a:buFont typeface="Wingdings" panose="05000000000000000000" pitchFamily="2" charset="2"/>
              <a:buChar char="q"/>
            </a:pPr>
            <a:r>
              <a:rPr lang="en-US" sz="1800" dirty="0"/>
              <a:t>The changes to code are tracked</a:t>
            </a:r>
          </a:p>
          <a:p>
            <a:pPr marL="285750" indent="-285750">
              <a:buFont typeface="Wingdings" panose="05000000000000000000" pitchFamily="2" charset="2"/>
              <a:buChar char="q"/>
            </a:pPr>
            <a:r>
              <a:rPr lang="en-US" sz="1800" dirty="0"/>
              <a:t>CFT is smart enough to decide which resource need to be created in what order</a:t>
            </a:r>
          </a:p>
          <a:p>
            <a:pPr marL="285750" indent="-285750">
              <a:buFont typeface="Wingdings" panose="05000000000000000000" pitchFamily="2" charset="2"/>
              <a:buChar char="q"/>
            </a:pPr>
            <a:r>
              <a:rPr lang="en-US" sz="1800" dirty="0"/>
              <a:t>A good documentation is available</a:t>
            </a:r>
          </a:p>
        </p:txBody>
      </p:sp>
    </p:spTree>
    <p:extLst>
      <p:ext uri="{BB962C8B-B14F-4D97-AF65-F5344CB8AC3E}">
        <p14:creationId xmlns:p14="http://schemas.microsoft.com/office/powerpoint/2010/main" val="3819979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Cloud computing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8139734" cy="1254250"/>
          </a:xfrm>
        </p:spPr>
        <p:txBody>
          <a:bodyPr>
            <a:normAutofit/>
          </a:bodyPr>
          <a:lstStyle/>
          <a:p>
            <a:pPr marL="285750" indent="-285750">
              <a:buFont typeface="Wingdings" panose="05000000000000000000" pitchFamily="2" charset="2"/>
              <a:buChar char="q"/>
            </a:pPr>
            <a:r>
              <a:rPr lang="en-US" sz="1800" dirty="0"/>
              <a:t>Client communicate with server within network , say with IP addresses</a:t>
            </a:r>
          </a:p>
          <a:p>
            <a:pPr marL="285750" indent="-285750">
              <a:buFont typeface="Wingdings" panose="05000000000000000000" pitchFamily="2" charset="2"/>
              <a:buChar char="q"/>
            </a:pPr>
            <a:r>
              <a:rPr lang="en-US" sz="1800" dirty="0"/>
              <a:t>Server might have CPU,RAM , database to store data, files systems </a:t>
            </a:r>
            <a:r>
              <a:rPr lang="en-US" sz="1800" dirty="0" err="1"/>
              <a:t>etcs</a:t>
            </a:r>
            <a:r>
              <a:rPr lang="en-US" sz="1800" dirty="0"/>
              <a:t>.,</a:t>
            </a:r>
          </a:p>
          <a:p>
            <a:pPr marL="285750" indent="-285750">
              <a:buFont typeface="Wingdings" panose="05000000000000000000" pitchFamily="2" charset="2"/>
              <a:buChar char="q"/>
            </a:pPr>
            <a:r>
              <a:rPr lang="en-US" sz="1800" dirty="0"/>
              <a:t>As site grows, we may add more servers</a:t>
            </a:r>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7" name="Picture 6" descr="A picture containing diagram, screenshot, design&#10;&#10;Description automatically generated">
            <a:extLst>
              <a:ext uri="{FF2B5EF4-FFF2-40B4-BE49-F238E27FC236}">
                <a16:creationId xmlns:a16="http://schemas.microsoft.com/office/drawing/2014/main" id="{74DDD27C-3D26-BB1C-42AC-1B9808B44EC7}"/>
              </a:ext>
            </a:extLst>
          </p:cNvPr>
          <p:cNvPicPr>
            <a:picLocks noChangeAspect="1"/>
          </p:cNvPicPr>
          <p:nvPr/>
        </p:nvPicPr>
        <p:blipFill>
          <a:blip r:embed="rId2"/>
          <a:stretch>
            <a:fillRect/>
          </a:stretch>
        </p:blipFill>
        <p:spPr>
          <a:xfrm>
            <a:off x="1447800" y="2802697"/>
            <a:ext cx="6391275" cy="3914775"/>
          </a:xfrm>
          <a:prstGeom prst="rect">
            <a:avLst/>
          </a:prstGeom>
        </p:spPr>
      </p:pic>
    </p:spTree>
    <p:extLst>
      <p:ext uri="{BB962C8B-B14F-4D97-AF65-F5344CB8AC3E}">
        <p14:creationId xmlns:p14="http://schemas.microsoft.com/office/powerpoint/2010/main" val="40886880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Cft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Create stack and upload existing template file – code\ec2-template.yaml</a:t>
            </a:r>
          </a:p>
          <a:p>
            <a:pPr marL="285750" indent="-285750">
              <a:buFont typeface="Wingdings" panose="05000000000000000000" pitchFamily="2" charset="2"/>
              <a:buChar char="q"/>
            </a:pPr>
            <a:r>
              <a:rPr lang="en-US" sz="1800" dirty="0"/>
              <a:t>Watch the events</a:t>
            </a:r>
          </a:p>
          <a:p>
            <a:pPr marL="285750" indent="-285750">
              <a:buFont typeface="Wingdings" panose="05000000000000000000" pitchFamily="2" charset="2"/>
              <a:buChar char="q"/>
            </a:pPr>
            <a:r>
              <a:rPr lang="en-US" sz="1800" dirty="0"/>
              <a:t>Update same stack with – code\ec2-and-other-template.yaml</a:t>
            </a:r>
          </a:p>
          <a:p>
            <a:pPr marL="285750" indent="-285750">
              <a:buFont typeface="Wingdings" panose="05000000000000000000" pitchFamily="2" charset="2"/>
              <a:buChar char="q"/>
            </a:pPr>
            <a:r>
              <a:rPr lang="en-US" sz="1800" dirty="0"/>
              <a:t>The change set can be viewed to see what all changes</a:t>
            </a:r>
          </a:p>
          <a:p>
            <a:pPr marL="285750" indent="-285750">
              <a:buFont typeface="Wingdings" panose="05000000000000000000" pitchFamily="2" charset="2"/>
              <a:buChar char="q"/>
            </a:pPr>
            <a:r>
              <a:rPr lang="en-US" sz="1800" dirty="0"/>
              <a:t>Delete the CFT to delete all resources</a:t>
            </a:r>
          </a:p>
        </p:txBody>
      </p:sp>
    </p:spTree>
    <p:extLst>
      <p:ext uri="{BB962C8B-B14F-4D97-AF65-F5344CB8AC3E}">
        <p14:creationId xmlns:p14="http://schemas.microsoft.com/office/powerpoint/2010/main" val="34026377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Global applications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2400" dirty="0"/>
              <a:t>Global applications would be deployed in multi regions or at edge locations (close to users)</a:t>
            </a:r>
          </a:p>
          <a:p>
            <a:pPr marL="285750" indent="-285750">
              <a:buFont typeface="Wingdings" panose="05000000000000000000" pitchFamily="2" charset="2"/>
              <a:buChar char="q"/>
            </a:pPr>
            <a:r>
              <a:rPr lang="en-US" sz="2400" dirty="0"/>
              <a:t>This produce decreased latency; things have less distance to travel towards users</a:t>
            </a:r>
          </a:p>
          <a:p>
            <a:pPr marL="285750" indent="-285750">
              <a:buFont typeface="Wingdings" panose="05000000000000000000" pitchFamily="2" charset="2"/>
              <a:buChar char="q"/>
            </a:pPr>
            <a:r>
              <a:rPr lang="en-US" sz="2400" dirty="0"/>
              <a:t>Also helps in DR, in case one region goes down</a:t>
            </a:r>
          </a:p>
          <a:p>
            <a:pPr marL="285750" indent="-285750">
              <a:buFont typeface="Wingdings" panose="05000000000000000000" pitchFamily="2" charset="2"/>
              <a:buChar char="q"/>
            </a:pPr>
            <a:r>
              <a:rPr lang="en-US" sz="2400" dirty="0"/>
              <a:t>Also ensure high availability, as presence of application is in across regions</a:t>
            </a:r>
          </a:p>
        </p:txBody>
      </p:sp>
    </p:spTree>
    <p:extLst>
      <p:ext uri="{BB962C8B-B14F-4D97-AF65-F5344CB8AC3E}">
        <p14:creationId xmlns:p14="http://schemas.microsoft.com/office/powerpoint/2010/main" val="14615194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Route-53 is managed DNS service</a:t>
            </a:r>
          </a:p>
          <a:p>
            <a:pPr marL="285750" indent="-285750">
              <a:buFont typeface="Wingdings" panose="05000000000000000000" pitchFamily="2" charset="2"/>
              <a:buChar char="q"/>
            </a:pPr>
            <a:r>
              <a:rPr lang="en-US" sz="1800" dirty="0"/>
              <a:t>Route-53 is collection of rules and records, which help client understand how to reach servers through URLs</a:t>
            </a:r>
          </a:p>
          <a:p>
            <a:pPr marL="285750" indent="-285750">
              <a:buFont typeface="Wingdings" panose="05000000000000000000" pitchFamily="2" charset="2"/>
              <a:buChar char="q"/>
            </a:pPr>
            <a:r>
              <a:rPr lang="en-US" sz="1800" dirty="0"/>
              <a:t>Record types – </a:t>
            </a:r>
          </a:p>
          <a:p>
            <a:pPr marL="285750" indent="-285750">
              <a:buFont typeface="Wingdings" panose="05000000000000000000" pitchFamily="2" charset="2"/>
              <a:buChar char="q"/>
            </a:pPr>
            <a:endParaRPr lang="en-US" sz="1800" dirty="0"/>
          </a:p>
        </p:txBody>
      </p:sp>
      <p:graphicFrame>
        <p:nvGraphicFramePr>
          <p:cNvPr id="3" name="Table 4">
            <a:extLst>
              <a:ext uri="{FF2B5EF4-FFF2-40B4-BE49-F238E27FC236}">
                <a16:creationId xmlns:a16="http://schemas.microsoft.com/office/drawing/2014/main" id="{A7967FA1-61A1-3613-7D46-7B633B86D439}"/>
              </a:ext>
            </a:extLst>
          </p:cNvPr>
          <p:cNvGraphicFramePr>
            <a:graphicFrameLocks noGrp="1"/>
          </p:cNvGraphicFramePr>
          <p:nvPr>
            <p:extLst>
              <p:ext uri="{D42A27DB-BD31-4B8C-83A1-F6EECF244321}">
                <p14:modId xmlns:p14="http://schemas.microsoft.com/office/powerpoint/2010/main" val="2394305201"/>
              </p:ext>
            </p:extLst>
          </p:nvPr>
        </p:nvGraphicFramePr>
        <p:xfrm>
          <a:off x="748693" y="2501900"/>
          <a:ext cx="10694614" cy="1854200"/>
        </p:xfrm>
        <a:graphic>
          <a:graphicData uri="http://schemas.openxmlformats.org/drawingml/2006/table">
            <a:tbl>
              <a:tblPr firstRow="1" bandRow="1">
                <a:tableStyleId>{21E4AEA4-8DFA-4A89-87EB-49C32662AFE0}</a:tableStyleId>
              </a:tblPr>
              <a:tblGrid>
                <a:gridCol w="3564870">
                  <a:extLst>
                    <a:ext uri="{9D8B030D-6E8A-4147-A177-3AD203B41FA5}">
                      <a16:colId xmlns:a16="http://schemas.microsoft.com/office/drawing/2014/main" val="1866083404"/>
                    </a:ext>
                  </a:extLst>
                </a:gridCol>
                <a:gridCol w="5328071">
                  <a:extLst>
                    <a:ext uri="{9D8B030D-6E8A-4147-A177-3AD203B41FA5}">
                      <a16:colId xmlns:a16="http://schemas.microsoft.com/office/drawing/2014/main" val="432610621"/>
                    </a:ext>
                  </a:extLst>
                </a:gridCol>
                <a:gridCol w="1801673">
                  <a:extLst>
                    <a:ext uri="{9D8B030D-6E8A-4147-A177-3AD203B41FA5}">
                      <a16:colId xmlns:a16="http://schemas.microsoft.com/office/drawing/2014/main" val="3982404700"/>
                    </a:ext>
                  </a:extLst>
                </a:gridCol>
              </a:tblGrid>
              <a:tr h="370840">
                <a:tc>
                  <a:txBody>
                    <a:bodyPr/>
                    <a:lstStyle/>
                    <a:p>
                      <a:r>
                        <a:rPr lang="en-US" dirty="0"/>
                        <a:t>Domain</a:t>
                      </a:r>
                    </a:p>
                  </a:txBody>
                  <a:tcPr/>
                </a:tc>
                <a:tc>
                  <a:txBody>
                    <a:bodyPr/>
                    <a:lstStyle/>
                    <a:p>
                      <a:r>
                        <a:rPr lang="en-US" dirty="0"/>
                        <a:t>Mapped to</a:t>
                      </a:r>
                    </a:p>
                  </a:txBody>
                  <a:tcPr/>
                </a:tc>
                <a:tc>
                  <a:txBody>
                    <a:bodyPr/>
                    <a:lstStyle/>
                    <a:p>
                      <a:r>
                        <a:rPr lang="en-US" dirty="0"/>
                        <a:t>Record Type</a:t>
                      </a:r>
                    </a:p>
                  </a:txBody>
                  <a:tcPr/>
                </a:tc>
                <a:extLst>
                  <a:ext uri="{0D108BD9-81ED-4DB2-BD59-A6C34878D82A}">
                    <a16:rowId xmlns:a16="http://schemas.microsoft.com/office/drawing/2014/main" val="2185766652"/>
                  </a:ext>
                </a:extLst>
              </a:tr>
              <a:tr h="370840">
                <a:tc>
                  <a:txBody>
                    <a:bodyPr/>
                    <a:lstStyle/>
                    <a:p>
                      <a:r>
                        <a:rPr lang="en-US" dirty="0"/>
                        <a:t>chandra-learnings.com</a:t>
                      </a:r>
                    </a:p>
                  </a:txBody>
                  <a:tcPr/>
                </a:tc>
                <a:tc>
                  <a:txBody>
                    <a:bodyPr/>
                    <a:lstStyle/>
                    <a:p>
                      <a:r>
                        <a:rPr lang="en-US" dirty="0"/>
                        <a:t>10.0.0.1 (IPv4)</a:t>
                      </a:r>
                    </a:p>
                  </a:txBody>
                  <a:tcPr/>
                </a:tc>
                <a:tc>
                  <a:txBody>
                    <a:bodyPr/>
                    <a:lstStyle/>
                    <a:p>
                      <a:r>
                        <a:rPr lang="en-US" dirty="0"/>
                        <a:t>A record</a:t>
                      </a:r>
                    </a:p>
                  </a:txBody>
                  <a:tcPr/>
                </a:tc>
                <a:extLst>
                  <a:ext uri="{0D108BD9-81ED-4DB2-BD59-A6C34878D82A}">
                    <a16:rowId xmlns:a16="http://schemas.microsoft.com/office/drawing/2014/main" val="7885760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chandra-learnings.com</a:t>
                      </a:r>
                    </a:p>
                  </a:txBody>
                  <a:tcPr/>
                </a:tc>
                <a:tc>
                  <a:txBody>
                    <a:bodyPr/>
                    <a:lstStyle/>
                    <a:p>
                      <a:r>
                        <a:rPr lang="en-US" dirty="0"/>
                        <a:t>2001:0dgb:85rg:0000:0000:6rg5:9876:3456 (IPv6)</a:t>
                      </a:r>
                    </a:p>
                  </a:txBody>
                  <a:tcPr/>
                </a:tc>
                <a:tc>
                  <a:txBody>
                    <a:bodyPr/>
                    <a:lstStyle/>
                    <a:p>
                      <a:r>
                        <a:rPr lang="en-US" dirty="0"/>
                        <a:t>AAAA record</a:t>
                      </a:r>
                    </a:p>
                  </a:txBody>
                  <a:tcPr/>
                </a:tc>
                <a:extLst>
                  <a:ext uri="{0D108BD9-81ED-4DB2-BD59-A6C34878D82A}">
                    <a16:rowId xmlns:a16="http://schemas.microsoft.com/office/drawing/2014/main" val="36732182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chandra-learnings.com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search. chandra-learnings.com (another hostname)</a:t>
                      </a:r>
                    </a:p>
                  </a:txBody>
                  <a:tcPr/>
                </a:tc>
                <a:tc>
                  <a:txBody>
                    <a:bodyPr/>
                    <a:lstStyle/>
                    <a:p>
                      <a:r>
                        <a:rPr lang="en-US" dirty="0"/>
                        <a:t>CNAME record</a:t>
                      </a:r>
                    </a:p>
                  </a:txBody>
                  <a:tcPr/>
                </a:tc>
                <a:extLst>
                  <a:ext uri="{0D108BD9-81ED-4DB2-BD59-A6C34878D82A}">
                    <a16:rowId xmlns:a16="http://schemas.microsoft.com/office/drawing/2014/main" val="25792655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chandra-learnings.com</a:t>
                      </a:r>
                    </a:p>
                  </a:txBody>
                  <a:tcPr/>
                </a:tc>
                <a:tc>
                  <a:txBody>
                    <a:bodyPr/>
                    <a:lstStyle/>
                    <a:p>
                      <a:r>
                        <a:rPr lang="en-US" dirty="0"/>
                        <a:t>ALB (AWS resource)</a:t>
                      </a:r>
                    </a:p>
                  </a:txBody>
                  <a:tcPr/>
                </a:tc>
                <a:tc>
                  <a:txBody>
                    <a:bodyPr/>
                    <a:lstStyle/>
                    <a:p>
                      <a:r>
                        <a:rPr lang="en-US" dirty="0"/>
                        <a:t>Alias record</a:t>
                      </a:r>
                    </a:p>
                  </a:txBody>
                  <a:tcPr/>
                </a:tc>
                <a:extLst>
                  <a:ext uri="{0D108BD9-81ED-4DB2-BD59-A6C34878D82A}">
                    <a16:rowId xmlns:a16="http://schemas.microsoft.com/office/drawing/2014/main" val="2440392658"/>
                  </a:ext>
                </a:extLst>
              </a:tr>
            </a:tbl>
          </a:graphicData>
        </a:graphic>
      </p:graphicFrame>
    </p:spTree>
    <p:extLst>
      <p:ext uri="{BB962C8B-B14F-4D97-AF65-F5344CB8AC3E}">
        <p14:creationId xmlns:p14="http://schemas.microsoft.com/office/powerpoint/2010/main" val="6995761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 working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73</a:t>
            </a:fld>
            <a:endParaRPr lang="en-US" dirty="0"/>
          </a:p>
        </p:txBody>
      </p:sp>
      <p:pic>
        <p:nvPicPr>
          <p:cNvPr id="9" name="Picture 8" descr="A picture containing text, screenshot, line, font&#10;&#10;Description automatically generated">
            <a:extLst>
              <a:ext uri="{FF2B5EF4-FFF2-40B4-BE49-F238E27FC236}">
                <a16:creationId xmlns:a16="http://schemas.microsoft.com/office/drawing/2014/main" id="{D34B81CF-B749-AD9A-32C1-CC2848F0D977}"/>
              </a:ext>
            </a:extLst>
          </p:cNvPr>
          <p:cNvPicPr>
            <a:picLocks noChangeAspect="1"/>
          </p:cNvPicPr>
          <p:nvPr/>
        </p:nvPicPr>
        <p:blipFill>
          <a:blip r:embed="rId2"/>
          <a:stretch>
            <a:fillRect/>
          </a:stretch>
        </p:blipFill>
        <p:spPr>
          <a:xfrm>
            <a:off x="1281919" y="903638"/>
            <a:ext cx="8607884" cy="5452712"/>
          </a:xfrm>
          <a:prstGeom prst="rect">
            <a:avLst/>
          </a:prstGeom>
        </p:spPr>
      </p:pic>
    </p:spTree>
    <p:extLst>
      <p:ext uri="{BB962C8B-B14F-4D97-AF65-F5344CB8AC3E}">
        <p14:creationId xmlns:p14="http://schemas.microsoft.com/office/powerpoint/2010/main" val="11158098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 policies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74</a:t>
            </a:fld>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591B5B98-7F5B-E4C8-4EC0-5CFA56D3472B}"/>
              </a:ext>
            </a:extLst>
          </p:cNvPr>
          <p:cNvPicPr>
            <a:picLocks noChangeAspect="1"/>
          </p:cNvPicPr>
          <p:nvPr/>
        </p:nvPicPr>
        <p:blipFill>
          <a:blip r:embed="rId2"/>
          <a:stretch>
            <a:fillRect/>
          </a:stretch>
        </p:blipFill>
        <p:spPr>
          <a:xfrm>
            <a:off x="3419432" y="782359"/>
            <a:ext cx="5353136" cy="5935113"/>
          </a:xfrm>
          <a:prstGeom prst="rect">
            <a:avLst/>
          </a:prstGeom>
        </p:spPr>
      </p:pic>
    </p:spTree>
    <p:extLst>
      <p:ext uri="{BB962C8B-B14F-4D97-AF65-F5344CB8AC3E}">
        <p14:creationId xmlns:p14="http://schemas.microsoft.com/office/powerpoint/2010/main" val="14608206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 demo</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75</a:t>
            </a:fld>
            <a:endParaRPr lang="en-US" dirty="0"/>
          </a:p>
        </p:txBody>
      </p:sp>
      <p:pic>
        <p:nvPicPr>
          <p:cNvPr id="7" name="Picture 6" descr="A picture containing text, diagram, screenshot, line&#10;&#10;Description automatically generated">
            <a:extLst>
              <a:ext uri="{FF2B5EF4-FFF2-40B4-BE49-F238E27FC236}">
                <a16:creationId xmlns:a16="http://schemas.microsoft.com/office/drawing/2014/main" id="{0FAD411D-834E-F222-87CA-240B6CB334CE}"/>
              </a:ext>
            </a:extLst>
          </p:cNvPr>
          <p:cNvPicPr>
            <a:picLocks noChangeAspect="1"/>
          </p:cNvPicPr>
          <p:nvPr/>
        </p:nvPicPr>
        <p:blipFill>
          <a:blip r:embed="rId3"/>
          <a:stretch>
            <a:fillRect/>
          </a:stretch>
        </p:blipFill>
        <p:spPr>
          <a:xfrm>
            <a:off x="1606094" y="658192"/>
            <a:ext cx="8979812" cy="6059280"/>
          </a:xfrm>
          <a:prstGeom prst="rect">
            <a:avLst/>
          </a:prstGeom>
        </p:spPr>
      </p:pic>
    </p:spTree>
    <p:extLst>
      <p:ext uri="{BB962C8B-B14F-4D97-AF65-F5344CB8AC3E}">
        <p14:creationId xmlns:p14="http://schemas.microsoft.com/office/powerpoint/2010/main" val="19873804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CloudFront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2723949"/>
          </a:xfrm>
        </p:spPr>
        <p:txBody>
          <a:bodyPr>
            <a:normAutofit/>
          </a:bodyPr>
          <a:lstStyle/>
          <a:p>
            <a:pPr marL="285750" indent="-285750">
              <a:buFont typeface="Wingdings" panose="05000000000000000000" pitchFamily="2" charset="2"/>
              <a:buChar char="q"/>
            </a:pPr>
            <a:r>
              <a:rPr lang="en-US" sz="1800" dirty="0"/>
              <a:t>Cloud front is content distribution network (CDN)</a:t>
            </a:r>
          </a:p>
          <a:p>
            <a:pPr marL="285750" indent="-285750">
              <a:buFont typeface="Wingdings" panose="05000000000000000000" pitchFamily="2" charset="2"/>
              <a:buChar char="q"/>
            </a:pPr>
            <a:r>
              <a:rPr lang="en-US" sz="1800" dirty="0"/>
              <a:t>This improves performance by caching the content at different edge locations</a:t>
            </a:r>
          </a:p>
          <a:p>
            <a:pPr marL="285750" indent="-285750">
              <a:buFont typeface="Wingdings" panose="05000000000000000000" pitchFamily="2" charset="2"/>
              <a:buChar char="q"/>
            </a:pPr>
            <a:r>
              <a:rPr lang="en-US" sz="1800" dirty="0"/>
              <a:t>Users will get lower latency and improved performance</a:t>
            </a:r>
          </a:p>
          <a:p>
            <a:pPr marL="285750" indent="-285750">
              <a:buFont typeface="Wingdings" panose="05000000000000000000" pitchFamily="2" charset="2"/>
              <a:buChar char="q"/>
            </a:pPr>
            <a:r>
              <a:rPr lang="en-US" sz="1800" dirty="0"/>
              <a:t>AWS keeps increasing edge locations (till this write there are 216 edge locations)</a:t>
            </a:r>
          </a:p>
          <a:p>
            <a:pPr marL="285750" indent="-285750">
              <a:buFont typeface="Wingdings" panose="05000000000000000000" pitchFamily="2" charset="2"/>
              <a:buChar char="q"/>
            </a:pPr>
            <a:r>
              <a:rPr lang="en-US" sz="1800" dirty="0"/>
              <a:t>Cloud Front can work with</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S3 -  distributes files and cache at edge location and also uploading files to s3</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Http Endpoints – ALB , EC2, Static S3 website</a:t>
            </a:r>
          </a:p>
          <a:p>
            <a:pPr marL="285750" indent="-285750">
              <a:buFont typeface="Wingdings" panose="05000000000000000000" pitchFamily="2" charset="2"/>
              <a:buChar char="q"/>
            </a:pPr>
            <a:endParaRPr lang="en-US" sz="1800" dirty="0"/>
          </a:p>
        </p:txBody>
      </p:sp>
      <p:pic>
        <p:nvPicPr>
          <p:cNvPr id="7" name="Picture 6" descr="A diagram of a cloud front&#10;&#10;Description automatically generated with medium confidence">
            <a:extLst>
              <a:ext uri="{FF2B5EF4-FFF2-40B4-BE49-F238E27FC236}">
                <a16:creationId xmlns:a16="http://schemas.microsoft.com/office/drawing/2014/main" id="{D09EF3F0-91DC-430C-B5FD-7A595FD8EF60}"/>
              </a:ext>
            </a:extLst>
          </p:cNvPr>
          <p:cNvPicPr>
            <a:picLocks noChangeAspect="1"/>
          </p:cNvPicPr>
          <p:nvPr/>
        </p:nvPicPr>
        <p:blipFill>
          <a:blip r:embed="rId2"/>
          <a:stretch>
            <a:fillRect/>
          </a:stretch>
        </p:blipFill>
        <p:spPr>
          <a:xfrm>
            <a:off x="1157487" y="3708400"/>
            <a:ext cx="4429125" cy="2647950"/>
          </a:xfrm>
          <a:prstGeom prst="rect">
            <a:avLst/>
          </a:prstGeom>
        </p:spPr>
      </p:pic>
    </p:spTree>
    <p:extLst>
      <p:ext uri="{BB962C8B-B14F-4D97-AF65-F5344CB8AC3E}">
        <p14:creationId xmlns:p14="http://schemas.microsoft.com/office/powerpoint/2010/main" val="24374405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CloudFront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pPr marL="285750" indent="-285750">
              <a:buFont typeface="Wingdings" panose="05000000000000000000" pitchFamily="2" charset="2"/>
              <a:buChar char="q"/>
            </a:pPr>
            <a:r>
              <a:rPr lang="en-US" sz="1600" dirty="0"/>
              <a:t>Create S3 bucket, upload index.html and an image</a:t>
            </a:r>
          </a:p>
          <a:p>
            <a:pPr marL="285750" indent="-285750">
              <a:buFont typeface="Wingdings" panose="05000000000000000000" pitchFamily="2" charset="2"/>
              <a:buChar char="q"/>
            </a:pPr>
            <a:r>
              <a:rPr lang="en-US" sz="1600" dirty="0"/>
              <a:t>The index.html can be accessed by Open button, but image won’t display as it is not public</a:t>
            </a:r>
          </a:p>
          <a:p>
            <a:pPr marL="285750" indent="-285750">
              <a:buFont typeface="Wingdings" panose="05000000000000000000" pitchFamily="2" charset="2"/>
              <a:buChar char="q"/>
            </a:pPr>
            <a:r>
              <a:rPr lang="en-US" sz="1600" dirty="0"/>
              <a:t>The Object URL anyways won’t work</a:t>
            </a:r>
          </a:p>
          <a:p>
            <a:pPr marL="285750" indent="-285750">
              <a:buFont typeface="Wingdings" panose="05000000000000000000" pitchFamily="2" charset="2"/>
              <a:buChar char="q"/>
            </a:pPr>
            <a:r>
              <a:rPr lang="en-US" sz="1600" dirty="0"/>
              <a:t>Create CloudFront distribution, chose origin domain as S3 bucket</a:t>
            </a:r>
          </a:p>
          <a:p>
            <a:pPr marL="285750" indent="-285750">
              <a:buFont typeface="Wingdings" panose="05000000000000000000" pitchFamily="2" charset="2"/>
              <a:buChar char="q"/>
            </a:pPr>
            <a:r>
              <a:rPr lang="en-US" sz="1600" dirty="0"/>
              <a:t>Origin access public is NA, as bucket is not public. Also, legacy is old</a:t>
            </a:r>
          </a:p>
          <a:p>
            <a:pPr marL="285750" indent="-285750">
              <a:buFont typeface="Wingdings" panose="05000000000000000000" pitchFamily="2" charset="2"/>
              <a:buChar char="q"/>
            </a:pPr>
            <a:r>
              <a:rPr lang="en-US" sz="1600" dirty="0"/>
              <a:t>Create Origin Access Control (will require a policy update on S3)</a:t>
            </a:r>
          </a:p>
          <a:p>
            <a:pPr marL="285750" indent="-285750">
              <a:buFont typeface="Wingdings" panose="05000000000000000000" pitchFamily="2" charset="2"/>
              <a:buChar char="q"/>
            </a:pPr>
            <a:r>
              <a:rPr lang="en-US" sz="1600" dirty="0"/>
              <a:t>Among all other settings, keep defaults and for Default root object mention, index.html</a:t>
            </a:r>
          </a:p>
          <a:p>
            <a:pPr marL="285750" indent="-285750">
              <a:buFont typeface="Wingdings" panose="05000000000000000000" pitchFamily="2" charset="2"/>
              <a:buChar char="q"/>
            </a:pPr>
            <a:r>
              <a:rPr lang="en-US" sz="1600" dirty="0"/>
              <a:t>After creation, last modified will be deploying (wait for this to change)</a:t>
            </a:r>
          </a:p>
          <a:p>
            <a:pPr marL="285750" indent="-285750">
              <a:buFont typeface="Wingdings" panose="05000000000000000000" pitchFamily="2" charset="2"/>
              <a:buChar char="q"/>
            </a:pPr>
            <a:r>
              <a:rPr lang="en-US" sz="1600" dirty="0"/>
              <a:t>On distribution -&gt; Origins -&gt; Edit -&gt; Copy Policy and paste on S3</a:t>
            </a:r>
          </a:p>
          <a:p>
            <a:pPr marL="285750" indent="-285750">
              <a:buFont typeface="Wingdings" panose="05000000000000000000" pitchFamily="2" charset="2"/>
              <a:buChar char="q"/>
            </a:pPr>
            <a:r>
              <a:rPr lang="en-US" sz="1600" dirty="0"/>
              <a:t>Once deploying status is changed, copy distribution domain name and paste on browser</a:t>
            </a:r>
          </a:p>
          <a:p>
            <a:pPr marL="285750" indent="-285750">
              <a:buFont typeface="Wingdings" panose="05000000000000000000" pitchFamily="2" charset="2"/>
              <a:buChar char="q"/>
            </a:pPr>
            <a:r>
              <a:rPr lang="en-US" sz="1600" dirty="0"/>
              <a:t>First time request will tale bit of time to display content but a refresh on browser latter will fetch content faster, as the content is cached</a:t>
            </a:r>
          </a:p>
          <a:p>
            <a:pPr marL="285750" indent="-285750">
              <a:buFont typeface="Wingdings" panose="05000000000000000000" pitchFamily="2" charset="2"/>
              <a:buChar char="q"/>
            </a:pPr>
            <a:r>
              <a:rPr lang="en-US" sz="1600" dirty="0"/>
              <a:t>To Delete -&gt; Disable distribution -&gt; Wait for status to change from deploying  and then delete distribution</a:t>
            </a:r>
          </a:p>
          <a:p>
            <a:pPr marL="285750" indent="-285750">
              <a:buFont typeface="Wingdings" panose="05000000000000000000" pitchFamily="2" charset="2"/>
              <a:buChar char="q"/>
            </a:pPr>
            <a:r>
              <a:rPr lang="en-US" sz="1600" dirty="0"/>
              <a:t>On left menu -&gt; Origin Access -&gt; Delete</a:t>
            </a:r>
          </a:p>
          <a:p>
            <a:pPr marL="285750" indent="-285750">
              <a:buFont typeface="Wingdings" panose="05000000000000000000" pitchFamily="2" charset="2"/>
              <a:buChar char="q"/>
            </a:pPr>
            <a:r>
              <a:rPr lang="en-US" sz="1600" dirty="0"/>
              <a:t>Delete S3 bucket</a:t>
            </a:r>
          </a:p>
          <a:p>
            <a:pPr marL="285750" indent="-285750">
              <a:buFont typeface="Wingdings" panose="05000000000000000000" pitchFamily="2" charset="2"/>
              <a:buChar char="q"/>
            </a:pPr>
            <a:endParaRPr lang="en-US" sz="1800" dirty="0"/>
          </a:p>
        </p:txBody>
      </p:sp>
    </p:spTree>
    <p:extLst>
      <p:ext uri="{BB962C8B-B14F-4D97-AF65-F5344CB8AC3E}">
        <p14:creationId xmlns:p14="http://schemas.microsoft.com/office/powerpoint/2010/main" val="2015673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transfer acceleration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pPr marL="285750" indent="-285750">
              <a:buFont typeface="Wingdings" panose="05000000000000000000" pitchFamily="2" charset="2"/>
              <a:buChar char="q"/>
            </a:pPr>
            <a:r>
              <a:rPr lang="en-US" sz="1600" dirty="0"/>
              <a:t>S3, though global, but is location in a region</a:t>
            </a:r>
          </a:p>
          <a:p>
            <a:pPr marL="285750" indent="-285750">
              <a:buFont typeface="Wingdings" panose="05000000000000000000" pitchFamily="2" charset="2"/>
              <a:buChar char="q"/>
            </a:pPr>
            <a:r>
              <a:rPr lang="en-US" sz="1600" dirty="0"/>
              <a:t>The user all around regions might want to upload content on S3</a:t>
            </a:r>
          </a:p>
          <a:p>
            <a:pPr marL="285750" indent="-285750">
              <a:buFont typeface="Wingdings" panose="05000000000000000000" pitchFamily="2" charset="2"/>
              <a:buChar char="q"/>
            </a:pPr>
            <a:r>
              <a:rPr lang="en-US" sz="1600" dirty="0"/>
              <a:t>To speed up process, S3 transfer acceleration can help</a:t>
            </a:r>
          </a:p>
          <a:p>
            <a:pPr marL="285750" indent="-285750">
              <a:buFont typeface="Wingdings" panose="05000000000000000000" pitchFamily="2" charset="2"/>
              <a:buChar char="q"/>
            </a:pPr>
            <a:r>
              <a:rPr lang="en-US" sz="1600" dirty="0"/>
              <a:t>User can upload file to nearest edge location, and file will be transferred to S3 via AWS private network</a:t>
            </a:r>
          </a:p>
          <a:p>
            <a:pPr marL="285750" indent="-285750">
              <a:buFont typeface="Wingdings" panose="05000000000000000000" pitchFamily="2" charset="2"/>
              <a:buChar char="q"/>
            </a:pPr>
            <a:r>
              <a:rPr lang="en-US" sz="1600" dirty="0"/>
              <a:t>This will reduce latency for user</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solidFill>
                  <a:schemeClr val="tx2"/>
                </a:solidFill>
              </a:rPr>
              <a:t>To test if accelerator can help - </a:t>
            </a:r>
          </a:p>
          <a:p>
            <a:r>
              <a:rPr lang="en-US" sz="1600" dirty="0">
                <a:solidFill>
                  <a:schemeClr val="tx2"/>
                </a:solidFill>
              </a:rPr>
              <a:t>     https://s3-accelerate-speedtest.s3-accelerate.amazonaws.com/en/accelerate-speed-comparsion.html</a:t>
            </a:r>
          </a:p>
        </p:txBody>
      </p:sp>
      <p:pic>
        <p:nvPicPr>
          <p:cNvPr id="5" name="Picture 4" descr="A close-up of a logo&#10;&#10;Description automatically generated with low confidence">
            <a:extLst>
              <a:ext uri="{FF2B5EF4-FFF2-40B4-BE49-F238E27FC236}">
                <a16:creationId xmlns:a16="http://schemas.microsoft.com/office/drawing/2014/main" id="{5106B30F-29A0-A0EF-6004-52898D462B71}"/>
              </a:ext>
            </a:extLst>
          </p:cNvPr>
          <p:cNvPicPr>
            <a:picLocks noChangeAspect="1"/>
          </p:cNvPicPr>
          <p:nvPr/>
        </p:nvPicPr>
        <p:blipFill>
          <a:blip r:embed="rId2"/>
          <a:stretch>
            <a:fillRect/>
          </a:stretch>
        </p:blipFill>
        <p:spPr>
          <a:xfrm>
            <a:off x="658594" y="2934222"/>
            <a:ext cx="4819650" cy="819150"/>
          </a:xfrm>
          <a:prstGeom prst="rect">
            <a:avLst/>
          </a:prstGeom>
        </p:spPr>
      </p:pic>
    </p:spTree>
    <p:extLst>
      <p:ext uri="{BB962C8B-B14F-4D97-AF65-F5344CB8AC3E}">
        <p14:creationId xmlns:p14="http://schemas.microsoft.com/office/powerpoint/2010/main" val="26507239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Communication</a:t>
            </a:r>
          </a:p>
        </p:txBody>
      </p:sp>
    </p:spTree>
    <p:extLst>
      <p:ext uri="{BB962C8B-B14F-4D97-AF65-F5344CB8AC3E}">
        <p14:creationId xmlns:p14="http://schemas.microsoft.com/office/powerpoint/2010/main" val="560775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Cloud computing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10088222" cy="1494880"/>
          </a:xfrm>
        </p:spPr>
        <p:txBody>
          <a:bodyPr>
            <a:normAutofit fontScale="92500" lnSpcReduction="10000"/>
          </a:bodyPr>
          <a:lstStyle/>
          <a:p>
            <a:pPr marL="285750" indent="-285750">
              <a:buFont typeface="Wingdings" panose="05000000000000000000" pitchFamily="2" charset="2"/>
              <a:buChar char="q"/>
            </a:pPr>
            <a:r>
              <a:rPr lang="en-US" sz="1800" dirty="0"/>
              <a:t>At some point the office building might not be enough, so companies might build datacenters</a:t>
            </a:r>
          </a:p>
          <a:p>
            <a:pPr marL="285750" indent="-285750">
              <a:buFont typeface="Wingdings" panose="05000000000000000000" pitchFamily="2" charset="2"/>
              <a:buChar char="q"/>
            </a:pPr>
            <a:r>
              <a:rPr lang="en-US" sz="1800" dirty="0"/>
              <a:t>These will have all servers , resources and everything to run application softwares</a:t>
            </a:r>
          </a:p>
          <a:p>
            <a:pPr marL="285750" indent="-285750">
              <a:buFont typeface="Wingdings" panose="05000000000000000000" pitchFamily="2" charset="2"/>
              <a:buChar char="q"/>
            </a:pPr>
            <a:r>
              <a:rPr lang="en-US" sz="1800" dirty="0"/>
              <a:t>But this will need its own power supply , cooling and maintenance</a:t>
            </a:r>
          </a:p>
          <a:p>
            <a:pPr marL="285750" indent="-285750">
              <a:buFont typeface="Wingdings" panose="05000000000000000000" pitchFamily="2" charset="2"/>
              <a:buChar char="q"/>
            </a:pPr>
            <a:r>
              <a:rPr lang="en-US" sz="1800" dirty="0"/>
              <a:t>What if, in case of disaster ?</a:t>
            </a:r>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8" name="Picture 7" descr="A picture containing indoor&#10;&#10;Description automatically generated">
            <a:extLst>
              <a:ext uri="{FF2B5EF4-FFF2-40B4-BE49-F238E27FC236}">
                <a16:creationId xmlns:a16="http://schemas.microsoft.com/office/drawing/2014/main" id="{5E14ADB9-E342-7EC3-7311-DE8DB3BB7F2D}"/>
              </a:ext>
            </a:extLst>
          </p:cNvPr>
          <p:cNvPicPr>
            <a:picLocks noChangeAspect="1"/>
          </p:cNvPicPr>
          <p:nvPr/>
        </p:nvPicPr>
        <p:blipFill>
          <a:blip r:embed="rId2"/>
          <a:stretch>
            <a:fillRect/>
          </a:stretch>
        </p:blipFill>
        <p:spPr>
          <a:xfrm>
            <a:off x="838200" y="2619274"/>
            <a:ext cx="6505876" cy="3290637"/>
          </a:xfrm>
          <a:prstGeom prst="rect">
            <a:avLst/>
          </a:prstGeom>
        </p:spPr>
      </p:pic>
    </p:spTree>
    <p:extLst>
      <p:ext uri="{BB962C8B-B14F-4D97-AF65-F5344CB8AC3E}">
        <p14:creationId xmlns:p14="http://schemas.microsoft.com/office/powerpoint/2010/main" val="4169252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Application communication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pPr marL="285750" indent="-285750">
              <a:buFont typeface="Wingdings" panose="05000000000000000000" pitchFamily="2" charset="2"/>
              <a:buChar char="q"/>
            </a:pPr>
            <a:r>
              <a:rPr lang="en-US" sz="1800" dirty="0"/>
              <a:t>Application can communication synchronously or asynchronously via some queue</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800" dirty="0"/>
              <a:t>With async way, the applications are decoupled and can process things as per their own capacity, can be scaled independently</a:t>
            </a:r>
          </a:p>
          <a:p>
            <a:pPr marL="285750" indent="-285750">
              <a:buFont typeface="Wingdings" panose="05000000000000000000" pitchFamily="2" charset="2"/>
              <a:buChar char="q"/>
            </a:pPr>
            <a:r>
              <a:rPr lang="en-US" sz="1800" dirty="0"/>
              <a:t>AWS got </a:t>
            </a:r>
            <a:r>
              <a:rPr lang="en-US" sz="1800" dirty="0">
                <a:highlight>
                  <a:srgbClr val="FFFF00"/>
                </a:highlight>
              </a:rPr>
              <a:t>SQS (Queue) , SNS (pub-sub) , Kinesis (near real time)</a:t>
            </a:r>
            <a:r>
              <a:rPr lang="en-US" sz="1800" dirty="0"/>
              <a:t> services to process things in async manner</a:t>
            </a:r>
          </a:p>
          <a:p>
            <a:pPr marL="285750" indent="-285750">
              <a:buFont typeface="Wingdings" panose="05000000000000000000" pitchFamily="2" charset="2"/>
              <a:buChar char="q"/>
            </a:pPr>
            <a:r>
              <a:rPr lang="en-US" sz="1800" dirty="0"/>
              <a:t>These services can also be scaled independently</a:t>
            </a:r>
          </a:p>
          <a:p>
            <a:endParaRPr lang="en-US" sz="1600" dirty="0"/>
          </a:p>
          <a:p>
            <a:pPr marL="285750" indent="-285750">
              <a:buFont typeface="Wingdings" panose="05000000000000000000" pitchFamily="2" charset="2"/>
              <a:buChar char="q"/>
            </a:pPr>
            <a:endParaRPr lang="en-US" sz="1600" dirty="0"/>
          </a:p>
          <a:p>
            <a:endParaRPr lang="en-US" sz="1600" dirty="0"/>
          </a:p>
        </p:txBody>
      </p:sp>
      <p:pic>
        <p:nvPicPr>
          <p:cNvPr id="7" name="Picture 6" descr="A picture containing text, diagram, screenshot, line&#10;&#10;Description automatically generated">
            <a:extLst>
              <a:ext uri="{FF2B5EF4-FFF2-40B4-BE49-F238E27FC236}">
                <a16:creationId xmlns:a16="http://schemas.microsoft.com/office/drawing/2014/main" id="{5194DCDC-00C5-464B-B4E2-761EFD180B45}"/>
              </a:ext>
            </a:extLst>
          </p:cNvPr>
          <p:cNvPicPr>
            <a:picLocks noChangeAspect="1"/>
          </p:cNvPicPr>
          <p:nvPr/>
        </p:nvPicPr>
        <p:blipFill>
          <a:blip r:embed="rId2"/>
          <a:stretch>
            <a:fillRect/>
          </a:stretch>
        </p:blipFill>
        <p:spPr>
          <a:xfrm>
            <a:off x="1499135" y="1637734"/>
            <a:ext cx="4201111" cy="1771801"/>
          </a:xfrm>
          <a:prstGeom prst="rect">
            <a:avLst/>
          </a:prstGeom>
        </p:spPr>
      </p:pic>
    </p:spTree>
    <p:extLst>
      <p:ext uri="{BB962C8B-B14F-4D97-AF65-F5344CB8AC3E}">
        <p14:creationId xmlns:p14="http://schemas.microsoft.com/office/powerpoint/2010/main" val="36743238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Simple queue service - sqs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800" dirty="0"/>
              <a:t>Multiple producers can send messages</a:t>
            </a:r>
          </a:p>
          <a:p>
            <a:pPr marL="285750" indent="-285750">
              <a:buFont typeface="Wingdings" panose="05000000000000000000" pitchFamily="2" charset="2"/>
              <a:buChar char="q"/>
            </a:pPr>
            <a:r>
              <a:rPr lang="en-US" sz="1800" dirty="0"/>
              <a:t>Multiple consumers can request messages form queue (polling)</a:t>
            </a:r>
          </a:p>
          <a:p>
            <a:pPr marL="285750" indent="-285750">
              <a:buFont typeface="Wingdings" panose="05000000000000000000" pitchFamily="2" charset="2"/>
              <a:buChar char="q"/>
            </a:pPr>
            <a:r>
              <a:rPr lang="en-US" sz="1800" dirty="0"/>
              <a:t>Same message can’t be seen by 2 consumers</a:t>
            </a:r>
          </a:p>
          <a:p>
            <a:pPr marL="285750" indent="-285750">
              <a:buFont typeface="Wingdings" panose="05000000000000000000" pitchFamily="2" charset="2"/>
              <a:buChar char="q"/>
            </a:pPr>
            <a:r>
              <a:rPr lang="en-US" sz="1800" dirty="0"/>
              <a:t>Once processed, message can be deleted from queue</a:t>
            </a:r>
          </a:p>
          <a:p>
            <a:pPr marL="285750" indent="-285750">
              <a:buFont typeface="Wingdings" panose="05000000000000000000" pitchFamily="2" charset="2"/>
              <a:buChar char="q"/>
            </a:pPr>
            <a:r>
              <a:rPr lang="en-US" sz="1800" dirty="0"/>
              <a:t>Producers, Consumers are decoupled and along with SQS , can be scaled independently</a:t>
            </a:r>
          </a:p>
          <a:p>
            <a:pPr marL="285750" indent="-285750">
              <a:buFont typeface="Wingdings" panose="05000000000000000000" pitchFamily="2" charset="2"/>
              <a:buChar char="q"/>
            </a:pPr>
            <a:r>
              <a:rPr lang="en-US" sz="1800" dirty="0"/>
              <a:t>Messages should be processed in max 14 days</a:t>
            </a:r>
          </a:p>
          <a:p>
            <a:pPr marL="285750" indent="-285750">
              <a:buFont typeface="Wingdings" panose="05000000000000000000" pitchFamily="2" charset="2"/>
              <a:buChar char="q"/>
            </a:pPr>
            <a:r>
              <a:rPr lang="en-US" sz="1800" dirty="0"/>
              <a:t>No limits on volume of messages in queue</a:t>
            </a:r>
          </a:p>
          <a:p>
            <a:endParaRPr lang="en-US" sz="1600" dirty="0"/>
          </a:p>
          <a:p>
            <a:pPr marL="285750" indent="-285750">
              <a:buFont typeface="Wingdings" panose="05000000000000000000" pitchFamily="2" charset="2"/>
              <a:buChar char="q"/>
            </a:pPr>
            <a:endParaRPr lang="en-US" sz="1600" dirty="0"/>
          </a:p>
          <a:p>
            <a:endParaRPr lang="en-US" sz="1600" dirty="0"/>
          </a:p>
        </p:txBody>
      </p:sp>
      <p:pic>
        <p:nvPicPr>
          <p:cNvPr id="5" name="Picture 4" descr="A picture containing text, screenshot, diagram, line&#10;&#10;Description automatically generated">
            <a:extLst>
              <a:ext uri="{FF2B5EF4-FFF2-40B4-BE49-F238E27FC236}">
                <a16:creationId xmlns:a16="http://schemas.microsoft.com/office/drawing/2014/main" id="{A458DE41-AB02-0526-8FAF-B71502D6FB6E}"/>
              </a:ext>
            </a:extLst>
          </p:cNvPr>
          <p:cNvPicPr>
            <a:picLocks noChangeAspect="1"/>
          </p:cNvPicPr>
          <p:nvPr/>
        </p:nvPicPr>
        <p:blipFill>
          <a:blip r:embed="rId2"/>
          <a:stretch>
            <a:fillRect/>
          </a:stretch>
        </p:blipFill>
        <p:spPr>
          <a:xfrm>
            <a:off x="838200" y="821817"/>
            <a:ext cx="5249008" cy="2286319"/>
          </a:xfrm>
          <a:prstGeom prst="rect">
            <a:avLst/>
          </a:prstGeom>
        </p:spPr>
      </p:pic>
    </p:spTree>
    <p:extLst>
      <p:ext uri="{BB962C8B-B14F-4D97-AF65-F5344CB8AC3E}">
        <p14:creationId xmlns:p14="http://schemas.microsoft.com/office/powerpoint/2010/main" val="30568036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SQS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4"/>
            <a:ext cx="10694614" cy="5470826"/>
          </a:xfrm>
        </p:spPr>
        <p:txBody>
          <a:bodyPr>
            <a:normAutofit/>
          </a:bodyPr>
          <a:lstStyle/>
          <a:p>
            <a:pPr marL="285750" indent="-285750">
              <a:buFont typeface="Wingdings" panose="05000000000000000000" pitchFamily="2" charset="2"/>
              <a:buChar char="q"/>
            </a:pPr>
            <a:r>
              <a:rPr lang="en-US" sz="1800" dirty="0"/>
              <a:t>Create Queue -&gt; Standard, </a:t>
            </a:r>
          </a:p>
          <a:p>
            <a:pPr marL="285750" indent="-285750">
              <a:buFont typeface="Wingdings" panose="05000000000000000000" pitchFamily="2" charset="2"/>
              <a:buChar char="q"/>
            </a:pPr>
            <a:r>
              <a:rPr lang="en-US" sz="1800" dirty="0"/>
              <a:t>Click on Send and Receive Messages button</a:t>
            </a:r>
          </a:p>
          <a:p>
            <a:pPr marL="285750" indent="-285750">
              <a:buFont typeface="Wingdings" panose="05000000000000000000" pitchFamily="2" charset="2"/>
              <a:buChar char="q"/>
            </a:pPr>
            <a:r>
              <a:rPr lang="en-US" sz="1800" dirty="0"/>
              <a:t>Write some hello message and click Send message. Send few more messages</a:t>
            </a:r>
          </a:p>
          <a:p>
            <a:pPr marL="285750" indent="-285750">
              <a:buFont typeface="Wingdings" panose="05000000000000000000" pitchFamily="2" charset="2"/>
              <a:buChar char="q"/>
            </a:pPr>
            <a:r>
              <a:rPr lang="en-US" sz="1800" dirty="0"/>
              <a:t>Under Receive Message section, the Message available will be updated (might take time)</a:t>
            </a:r>
          </a:p>
          <a:p>
            <a:pPr marL="285750" indent="-285750">
              <a:buFont typeface="Wingdings" panose="05000000000000000000" pitchFamily="2" charset="2"/>
              <a:buChar char="q"/>
            </a:pPr>
            <a:r>
              <a:rPr lang="en-US" sz="1800" dirty="0"/>
              <a:t>Poll Messages will show 3 messages, Click on message to see body</a:t>
            </a:r>
          </a:p>
          <a:p>
            <a:pPr marL="285750" indent="-285750">
              <a:buFont typeface="Wingdings" panose="05000000000000000000" pitchFamily="2" charset="2"/>
              <a:buChar char="q"/>
            </a:pPr>
            <a:r>
              <a:rPr lang="en-US" sz="1800" dirty="0"/>
              <a:t>Once seen delete the messages, to simulate deletion</a:t>
            </a:r>
          </a:p>
          <a:p>
            <a:pPr marL="285750" indent="-285750">
              <a:buFont typeface="Wingdings" panose="05000000000000000000" pitchFamily="2" charset="2"/>
              <a:buChar char="q"/>
            </a:pPr>
            <a:r>
              <a:rPr lang="en-US" sz="1800" dirty="0"/>
              <a:t>Delete Queue</a:t>
            </a:r>
          </a:p>
          <a:p>
            <a:pPr marL="285750" indent="-285750">
              <a:buFont typeface="Wingdings" panose="05000000000000000000" pitchFamily="2" charset="2"/>
              <a:buChar char="q"/>
            </a:pPr>
            <a:r>
              <a:rPr lang="en-US" sz="1800" dirty="0"/>
              <a:t>There will be SDK available, to send and poll messages from SQS</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4787687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Simple notification service - SNS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4"/>
            <a:ext cx="10694614" cy="2358190"/>
          </a:xfrm>
        </p:spPr>
        <p:txBody>
          <a:bodyPr>
            <a:normAutofit/>
          </a:bodyPr>
          <a:lstStyle/>
          <a:p>
            <a:pPr marL="285750" indent="-285750">
              <a:buFont typeface="Wingdings" panose="05000000000000000000" pitchFamily="2" charset="2"/>
              <a:buChar char="q"/>
            </a:pPr>
            <a:r>
              <a:rPr lang="en-US" sz="1800" dirty="0"/>
              <a:t>What is a single message need to be delivered to multiple consumer at same time</a:t>
            </a:r>
          </a:p>
          <a:p>
            <a:pPr marL="285750" indent="-285750">
              <a:buFont typeface="Wingdings" panose="05000000000000000000" pitchFamily="2" charset="2"/>
              <a:buChar char="q"/>
            </a:pPr>
            <a:r>
              <a:rPr lang="en-US" sz="1800" dirty="0"/>
              <a:t>Say you made purchase on ecom site and now this need to be notified to store owner, billing dept and courier service</a:t>
            </a:r>
          </a:p>
          <a:p>
            <a:pPr marL="285750" indent="-285750">
              <a:buFont typeface="Wingdings" panose="05000000000000000000" pitchFamily="2" charset="2"/>
              <a:buChar char="q"/>
            </a:pPr>
            <a:r>
              <a:rPr lang="en-US" sz="1800" dirty="0"/>
              <a:t>There can be one service (topic) , to which consumers can be subscribed</a:t>
            </a:r>
          </a:p>
          <a:p>
            <a:pPr marL="285750" indent="-285750">
              <a:buFont typeface="Wingdings" panose="05000000000000000000" pitchFamily="2" charset="2"/>
              <a:buChar char="q"/>
            </a:pPr>
            <a:r>
              <a:rPr lang="en-US" sz="1800" dirty="0"/>
              <a:t>Once message is published to that topic, all consumers will be notified with same message</a:t>
            </a:r>
          </a:p>
          <a:p>
            <a:pPr marL="285750" indent="-285750">
              <a:buFont typeface="Wingdings" panose="05000000000000000000" pitchFamily="2" charset="2"/>
              <a:buChar char="q"/>
            </a:pPr>
            <a:r>
              <a:rPr lang="en-US" sz="1800" dirty="0"/>
              <a:t>SNS works in same fashion</a:t>
            </a:r>
          </a:p>
          <a:p>
            <a:endParaRPr lang="en-US" sz="1600" dirty="0"/>
          </a:p>
          <a:p>
            <a:pPr marL="285750" indent="-285750">
              <a:buFont typeface="Wingdings" panose="05000000000000000000" pitchFamily="2" charset="2"/>
              <a:buChar char="q"/>
            </a:pPr>
            <a:endParaRPr lang="en-US" sz="1600" dirty="0"/>
          </a:p>
          <a:p>
            <a:endParaRPr lang="en-US" sz="1600" dirty="0"/>
          </a:p>
        </p:txBody>
      </p:sp>
      <p:pic>
        <p:nvPicPr>
          <p:cNvPr id="5" name="Picture 4" descr="A picture containing text, screenshot, diagram, font&#10;&#10;Description automatically generated">
            <a:extLst>
              <a:ext uri="{FF2B5EF4-FFF2-40B4-BE49-F238E27FC236}">
                <a16:creationId xmlns:a16="http://schemas.microsoft.com/office/drawing/2014/main" id="{69FC54D8-6755-06CD-5CA9-287AC63E0F38}"/>
              </a:ext>
            </a:extLst>
          </p:cNvPr>
          <p:cNvPicPr>
            <a:picLocks noChangeAspect="1"/>
          </p:cNvPicPr>
          <p:nvPr/>
        </p:nvPicPr>
        <p:blipFill>
          <a:blip r:embed="rId2"/>
          <a:stretch>
            <a:fillRect/>
          </a:stretch>
        </p:blipFill>
        <p:spPr>
          <a:xfrm>
            <a:off x="3000848" y="3429000"/>
            <a:ext cx="5439534" cy="3105583"/>
          </a:xfrm>
          <a:prstGeom prst="rect">
            <a:avLst/>
          </a:prstGeom>
        </p:spPr>
      </p:pic>
    </p:spTree>
    <p:extLst>
      <p:ext uri="{BB962C8B-B14F-4D97-AF65-F5344CB8AC3E}">
        <p14:creationId xmlns:p14="http://schemas.microsoft.com/office/powerpoint/2010/main" val="34055633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SNS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Create topic -&gt; Standard , leave other fields default</a:t>
            </a:r>
          </a:p>
          <a:p>
            <a:pPr marL="285750" indent="-285750">
              <a:buFont typeface="Wingdings" panose="05000000000000000000" pitchFamily="2" charset="2"/>
              <a:buChar char="q"/>
            </a:pPr>
            <a:r>
              <a:rPr lang="en-US" sz="1800" dirty="0"/>
              <a:t>Now on AWS , after topic creation, Create Subscription , protocol as Email, Endpoint as &lt;user&gt;@email</a:t>
            </a:r>
          </a:p>
          <a:p>
            <a:pPr marL="285750" indent="-285750">
              <a:buFont typeface="Wingdings" panose="05000000000000000000" pitchFamily="2" charset="2"/>
              <a:buChar char="q"/>
            </a:pPr>
            <a:r>
              <a:rPr lang="en-US" sz="1800" dirty="0"/>
              <a:t>Once created, go to left menu subscription and request confirmation</a:t>
            </a:r>
          </a:p>
          <a:p>
            <a:pPr marL="285750" indent="-285750">
              <a:buFont typeface="Wingdings" panose="05000000000000000000" pitchFamily="2" charset="2"/>
              <a:buChar char="q"/>
            </a:pPr>
            <a:r>
              <a:rPr lang="en-US" sz="1800" dirty="0"/>
              <a:t>A confirmation mail will be sent to your email account , click confirm subscription</a:t>
            </a:r>
          </a:p>
          <a:p>
            <a:pPr marL="285750" indent="-285750">
              <a:buFont typeface="Wingdings" panose="05000000000000000000" pitchFamily="2" charset="2"/>
              <a:buChar char="q"/>
            </a:pPr>
            <a:r>
              <a:rPr lang="en-US" sz="1800" dirty="0"/>
              <a:t>On Left Menu , topics, Publish Message</a:t>
            </a:r>
          </a:p>
          <a:p>
            <a:pPr marL="285750" indent="-285750">
              <a:buFont typeface="Wingdings" panose="05000000000000000000" pitchFamily="2" charset="2"/>
              <a:buChar char="q"/>
            </a:pPr>
            <a:r>
              <a:rPr lang="en-US" sz="1800" dirty="0"/>
              <a:t>Message will be available on inbox</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34228243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Other services</a:t>
            </a:r>
          </a:p>
        </p:txBody>
      </p:sp>
    </p:spTree>
    <p:extLst>
      <p:ext uri="{BB962C8B-B14F-4D97-AF65-F5344CB8AC3E}">
        <p14:creationId xmlns:p14="http://schemas.microsoft.com/office/powerpoint/2010/main" val="34240931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CloudWatch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CloudWatch provides metrics for lot of services</a:t>
            </a:r>
          </a:p>
          <a:p>
            <a:pPr marL="285750" indent="-285750">
              <a:buFont typeface="Wingdings" panose="05000000000000000000" pitchFamily="2" charset="2"/>
              <a:buChar char="q"/>
            </a:pPr>
            <a:r>
              <a:rPr lang="en-US" sz="1800" dirty="0"/>
              <a:t>Like for EC2 , it will provide CPUUtilization, network metrics etc.</a:t>
            </a:r>
          </a:p>
          <a:p>
            <a:pPr marL="285750" indent="-285750">
              <a:buFont typeface="Wingdings" panose="05000000000000000000" pitchFamily="2" charset="2"/>
              <a:buChar char="q"/>
            </a:pPr>
            <a:r>
              <a:rPr lang="en-US" sz="1800" dirty="0"/>
              <a:t>For Disks, it will provide disk read/writes etc.</a:t>
            </a:r>
          </a:p>
          <a:p>
            <a:pPr marL="285750" indent="-285750">
              <a:buFont typeface="Wingdings" panose="05000000000000000000" pitchFamily="2" charset="2"/>
              <a:buChar char="q"/>
            </a:pPr>
            <a:r>
              <a:rPr lang="en-US" sz="1800" dirty="0"/>
              <a:t>For S3, no of objects , requests etc.,</a:t>
            </a:r>
          </a:p>
          <a:p>
            <a:pPr marL="285750" indent="-285750">
              <a:buFont typeface="Wingdings" panose="05000000000000000000" pitchFamily="2" charset="2"/>
              <a:buChar char="q"/>
            </a:pPr>
            <a:r>
              <a:rPr lang="en-US" sz="1800" dirty="0"/>
              <a:t>Based on metrics Alarms can also be created to trigger some actions</a:t>
            </a:r>
          </a:p>
          <a:p>
            <a:pPr marL="285750" indent="-285750">
              <a:buFont typeface="Wingdings" panose="05000000000000000000" pitchFamily="2" charset="2"/>
              <a:buChar char="q"/>
            </a:pPr>
            <a:r>
              <a:rPr lang="en-US" sz="1800" dirty="0"/>
              <a:t>Like say when a CPUUtilization is exceeding 80%, do trigger a mail</a:t>
            </a:r>
          </a:p>
          <a:p>
            <a:pPr marL="285750" indent="-285750">
              <a:buFont typeface="Wingdings" panose="05000000000000000000" pitchFamily="2" charset="2"/>
              <a:buChar char="q"/>
            </a:pPr>
            <a:r>
              <a:rPr lang="en-US" sz="1800" dirty="0"/>
              <a:t>Billing metrics is only available in us-east-1 region</a:t>
            </a:r>
          </a:p>
          <a:p>
            <a:pPr marL="285750" indent="-285750">
              <a:buFont typeface="Wingdings" panose="05000000000000000000" pitchFamily="2" charset="2"/>
              <a:buChar char="q"/>
            </a:pPr>
            <a:r>
              <a:rPr lang="en-US" sz="1800" dirty="0"/>
              <a:t>CloudWatch logs are also available for almost all services</a:t>
            </a:r>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38177835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CloudWatch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Create a EC2 instance (for its metrics to appear)</a:t>
            </a:r>
          </a:p>
          <a:p>
            <a:pPr marL="285750" indent="-285750">
              <a:buFont typeface="Wingdings" panose="05000000000000000000" pitchFamily="2" charset="2"/>
              <a:buChar char="q"/>
            </a:pPr>
            <a:r>
              <a:rPr lang="en-US" sz="1800" dirty="0"/>
              <a:t>Meanwhile CloudWatch – Metrics – All Metrics will show metrics available for all AWS Services</a:t>
            </a:r>
          </a:p>
          <a:p>
            <a:pPr marL="285750" indent="-285750">
              <a:buFont typeface="Wingdings" panose="05000000000000000000" pitchFamily="2" charset="2"/>
              <a:buChar char="q"/>
            </a:pPr>
            <a:r>
              <a:rPr lang="en-US" sz="1800" dirty="0"/>
              <a:t>Click on SQS , to see metrics available, Query tab besides Browse tab will enable users to run queries to see metrics</a:t>
            </a:r>
          </a:p>
          <a:p>
            <a:pPr marL="285750" indent="-285750">
              <a:buFont typeface="Wingdings" panose="05000000000000000000" pitchFamily="2" charset="2"/>
              <a:buChar char="q"/>
            </a:pPr>
            <a:r>
              <a:rPr lang="en-US" sz="1800" dirty="0"/>
              <a:t>EC2 instance created will also show up in the list</a:t>
            </a:r>
          </a:p>
          <a:p>
            <a:pPr marL="285750" indent="-285750">
              <a:buFont typeface="Wingdings" panose="05000000000000000000" pitchFamily="2" charset="2"/>
              <a:buChar char="q"/>
            </a:pPr>
            <a:r>
              <a:rPr lang="en-US" sz="1800" dirty="0"/>
              <a:t>Left Menu -&gt; Create Alarm -&gt; Metrics -&gt; EC2 -&gt; CPUUtilization &gt; 80% -&gt; In Alarm -&gt; Create Topic -&gt; Put email (Over email , click on confirm subscription) -&gt; Create Alarm</a:t>
            </a:r>
          </a:p>
          <a:p>
            <a:pPr marL="285750" indent="-285750">
              <a:buFont typeface="Wingdings" panose="05000000000000000000" pitchFamily="2" charset="2"/>
              <a:buChar char="q"/>
            </a:pPr>
            <a:r>
              <a:rPr lang="en-US" sz="1800" dirty="0"/>
              <a:t>Change region to us-east-1 and billing metrics will be available</a:t>
            </a:r>
          </a:p>
          <a:p>
            <a:pPr marL="285750" indent="-285750">
              <a:buFont typeface="Wingdings" panose="05000000000000000000" pitchFamily="2" charset="2"/>
              <a:buChar char="q"/>
            </a:pPr>
            <a:r>
              <a:rPr lang="en-US" sz="1800" dirty="0"/>
              <a:t>Clean up – Delete Alarm and topics created. Delete also the EC2 instance</a:t>
            </a:r>
          </a:p>
          <a:p>
            <a:pPr marL="285750" indent="-285750">
              <a:buFont typeface="Wingdings" panose="05000000000000000000" pitchFamily="2" charset="2"/>
              <a:buChar char="q"/>
            </a:pPr>
            <a:r>
              <a:rPr lang="en-US" sz="1800" dirty="0"/>
              <a:t>For CloudWatch logs , a lambda cloud watch logs can be demoed</a:t>
            </a:r>
          </a:p>
          <a:p>
            <a:pPr marL="285750" indent="-285750">
              <a:buFont typeface="Wingdings" panose="05000000000000000000" pitchFamily="2" charset="2"/>
              <a:buChar char="q"/>
            </a:pPr>
            <a:r>
              <a:rPr lang="en-US" sz="1800" dirty="0"/>
              <a:t>For EC2, a agent need to be installed on EC2 agent. Documentation is available to follow</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7944712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Security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DDoS – Distributed Denial-of-Service attach</a:t>
            </a:r>
          </a:p>
          <a:p>
            <a:pPr marL="285750" indent="-285750">
              <a:buFont typeface="Wingdings" panose="05000000000000000000" pitchFamily="2" charset="2"/>
              <a:buChar char="q"/>
            </a:pPr>
            <a:r>
              <a:rPr lang="en-US" sz="1800" dirty="0"/>
              <a:t>Attacker may hit lots of requests to your application via automated bots and application freezes at some point of time and become nonresponsive</a:t>
            </a:r>
          </a:p>
          <a:p>
            <a:pPr marL="285750" indent="-285750">
              <a:buFont typeface="Wingdings" panose="05000000000000000000" pitchFamily="2" charset="2"/>
              <a:buChar char="q"/>
            </a:pPr>
            <a:r>
              <a:rPr lang="en-US" sz="1800" dirty="0"/>
              <a:t>AWS Shiels Standard protects applications from such attacks and is free</a:t>
            </a:r>
          </a:p>
          <a:p>
            <a:pPr marL="285750" indent="-285750">
              <a:buFont typeface="Wingdings" panose="05000000000000000000" pitchFamily="2" charset="2"/>
              <a:buChar char="q"/>
            </a:pPr>
            <a:r>
              <a:rPr lang="en-US" sz="1800" dirty="0"/>
              <a:t>AWS Advance Shield comes with loads of other features to give premium protection 24/7 and is not free</a:t>
            </a:r>
          </a:p>
          <a:p>
            <a:pPr marL="285750" indent="-285750">
              <a:buFont typeface="Wingdings" panose="05000000000000000000" pitchFamily="2" charset="2"/>
              <a:buChar char="q"/>
            </a:pPr>
            <a:r>
              <a:rPr lang="en-US" sz="1800" dirty="0"/>
              <a:t>AWS Web Application Firewall (WAF) filters request based on IP Address, Http Header , Http Body etc.,  Can protect against SQL and CSS attack </a:t>
            </a:r>
          </a:p>
          <a:p>
            <a:pPr marL="285750" indent="-285750">
              <a:buFont typeface="Wingdings" panose="05000000000000000000" pitchFamily="2" charset="2"/>
              <a:buChar char="q"/>
            </a:pPr>
            <a:r>
              <a:rPr lang="en-US" sz="1800" dirty="0"/>
              <a:t>CloudFront and Route53 coupled with AWS Shield can protect at edge itself</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18579336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Security- Attacks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DDoS – Distributed Denial-of-Service attach</a:t>
            </a:r>
          </a:p>
          <a:p>
            <a:pPr marL="285750" indent="-285750">
              <a:buFont typeface="Wingdings" panose="05000000000000000000" pitchFamily="2" charset="2"/>
              <a:buChar char="q"/>
            </a:pPr>
            <a:r>
              <a:rPr lang="en-US" sz="1800" dirty="0"/>
              <a:t>Attacker may hit lots of requests to your application via automated bots and application freezes at some point of time and become nonresponsive</a:t>
            </a:r>
          </a:p>
          <a:p>
            <a:pPr marL="285750" indent="-285750">
              <a:buFont typeface="Wingdings" panose="05000000000000000000" pitchFamily="2" charset="2"/>
              <a:buChar char="q"/>
            </a:pPr>
            <a:r>
              <a:rPr lang="en-US" sz="1800" dirty="0">
                <a:highlight>
                  <a:srgbClr val="FFFF00"/>
                </a:highlight>
              </a:rPr>
              <a:t>AWS Shiels Standard </a:t>
            </a:r>
            <a:r>
              <a:rPr lang="en-US" sz="1800" dirty="0"/>
              <a:t>protects applications from such attacks and is free</a:t>
            </a:r>
          </a:p>
          <a:p>
            <a:pPr marL="285750" indent="-285750">
              <a:buFont typeface="Wingdings" panose="05000000000000000000" pitchFamily="2" charset="2"/>
              <a:buChar char="q"/>
            </a:pPr>
            <a:r>
              <a:rPr lang="en-US" sz="1800" dirty="0">
                <a:highlight>
                  <a:srgbClr val="FFFF00"/>
                </a:highlight>
              </a:rPr>
              <a:t>AWS Advance Shield </a:t>
            </a:r>
            <a:r>
              <a:rPr lang="en-US" sz="1800" dirty="0"/>
              <a:t>comes with loads of other features to give premium protection 24/7 and is not free</a:t>
            </a:r>
          </a:p>
          <a:p>
            <a:pPr marL="285750" indent="-285750">
              <a:buFont typeface="Wingdings" panose="05000000000000000000" pitchFamily="2" charset="2"/>
              <a:buChar char="q"/>
            </a:pPr>
            <a:r>
              <a:rPr lang="en-US" sz="1800" dirty="0">
                <a:highlight>
                  <a:srgbClr val="FFFF00"/>
                </a:highlight>
              </a:rPr>
              <a:t>AWS Web Application Firewall (WAF) </a:t>
            </a:r>
            <a:r>
              <a:rPr lang="en-US" sz="1800" dirty="0"/>
              <a:t>filters request based on IP Address, Http Header , Http Body etc.,  Can protect against SQL and CSS attack </a:t>
            </a:r>
          </a:p>
          <a:p>
            <a:pPr marL="285750" indent="-285750">
              <a:buFont typeface="Wingdings" panose="05000000000000000000" pitchFamily="2" charset="2"/>
              <a:buChar char="q"/>
            </a:pPr>
            <a:r>
              <a:rPr lang="en-US" sz="1800" dirty="0"/>
              <a:t>CloudFront and Route53 coupled with AWS Shield can protect at edge itself</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499963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Cloud computing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pPr marL="285750" indent="-285750">
              <a:buFont typeface="Wingdings" panose="05000000000000000000" pitchFamily="2" charset="2"/>
              <a:buChar char="q"/>
            </a:pPr>
            <a:r>
              <a:rPr lang="en-US" sz="1800" dirty="0"/>
              <a:t>All this can be externalized with an entity called as </a:t>
            </a:r>
            <a:r>
              <a:rPr lang="en-US" sz="1800" b="1" dirty="0"/>
              <a:t>CLOUD</a:t>
            </a:r>
          </a:p>
          <a:p>
            <a:pPr marL="285750" indent="-285750">
              <a:buFont typeface="Wingdings" panose="05000000000000000000" pitchFamily="2" charset="2"/>
              <a:buChar char="q"/>
            </a:pPr>
            <a:r>
              <a:rPr lang="en-US" sz="1800" dirty="0"/>
              <a:t>Cloud is on-demand delivery of computer power, database storages and other resources</a:t>
            </a:r>
          </a:p>
          <a:p>
            <a:pPr marL="285750" indent="-285750">
              <a:buFont typeface="Wingdings" panose="05000000000000000000" pitchFamily="2" charset="2"/>
              <a:buChar char="q"/>
            </a:pPr>
            <a:r>
              <a:rPr lang="en-US" sz="1800" dirty="0"/>
              <a:t>Best part is you get when you need , you get what you need and you only pay for what you need , if you are not using, so won’t be paying for it</a:t>
            </a:r>
          </a:p>
          <a:p>
            <a:pPr marL="285750" indent="-285750">
              <a:buFont typeface="Wingdings" panose="05000000000000000000" pitchFamily="2" charset="2"/>
              <a:buChar char="q"/>
            </a:pPr>
            <a:r>
              <a:rPr lang="en-US" sz="1800" dirty="0"/>
              <a:t>Also, you can get resources according to type and size you need. So, nothing can be over or under utilized</a:t>
            </a:r>
          </a:p>
          <a:p>
            <a:pPr marL="285750" indent="-285750">
              <a:buFont typeface="Wingdings" panose="05000000000000000000" pitchFamily="2" charset="2"/>
              <a:buChar char="q"/>
            </a:pPr>
            <a:r>
              <a:rPr lang="en-US" sz="1800" dirty="0"/>
              <a:t>The moment you provision resource, you can access it immediately</a:t>
            </a:r>
          </a:p>
          <a:p>
            <a:pPr marL="285750" indent="-285750">
              <a:buFont typeface="Wingdings" panose="05000000000000000000" pitchFamily="2" charset="2"/>
              <a:buChar char="q"/>
            </a:pPr>
            <a:r>
              <a:rPr lang="en-US" sz="1800" dirty="0"/>
              <a:t>Cloud provider (AWS)  owns and maintains resource for you</a:t>
            </a:r>
          </a:p>
          <a:p>
            <a:pPr marL="285750" indent="-285750">
              <a:buFont typeface="Wingdings" panose="05000000000000000000" pitchFamily="2" charset="2"/>
              <a:buChar char="q"/>
            </a:pPr>
            <a:r>
              <a:rPr lang="en-US" sz="1800" dirty="0"/>
              <a:t>Reduction of cost, since no hardware or maintenance on you</a:t>
            </a:r>
          </a:p>
          <a:p>
            <a:pPr marL="285750" indent="-285750">
              <a:buFont typeface="Wingdings" panose="05000000000000000000" pitchFamily="2" charset="2"/>
              <a:buChar char="q"/>
            </a:pPr>
            <a:r>
              <a:rPr lang="en-US" sz="1800" dirty="0"/>
              <a:t> As you use more, you will get more benefits in terms of cost</a:t>
            </a:r>
          </a:p>
          <a:p>
            <a:pPr marL="285750" indent="-285750">
              <a:buFont typeface="Wingdings" panose="05000000000000000000" pitchFamily="2" charset="2"/>
              <a:buChar char="q"/>
            </a:pPr>
            <a:r>
              <a:rPr lang="en-US" sz="1800" dirty="0"/>
              <a:t>No need for extensive capacity planning, upfront</a:t>
            </a:r>
          </a:p>
          <a:p>
            <a:pPr marL="285750" indent="-285750">
              <a:buFont typeface="Wingdings" panose="05000000000000000000" pitchFamily="2" charset="2"/>
              <a:buChar char="q"/>
            </a:pPr>
            <a:r>
              <a:rPr lang="en-US" sz="1800" dirty="0"/>
              <a:t>Can rapidly develop and launch software applications</a:t>
            </a:r>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9777264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Security- Encryption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lnSpcReduction="10000"/>
          </a:bodyPr>
          <a:lstStyle/>
          <a:p>
            <a:pPr marL="285750" indent="-285750">
              <a:buFont typeface="Wingdings" panose="05000000000000000000" pitchFamily="2" charset="2"/>
              <a:buChar char="q"/>
            </a:pPr>
            <a:r>
              <a:rPr lang="en-US" sz="1600" dirty="0"/>
              <a:t>When data is stored in S3 or RDS, that data is sitting on disk/database and Is called as data at rest</a:t>
            </a:r>
          </a:p>
          <a:p>
            <a:pPr marL="285750" indent="-285750">
              <a:buFont typeface="Wingdings" panose="05000000000000000000" pitchFamily="2" charset="2"/>
              <a:buChar char="q"/>
            </a:pPr>
            <a:r>
              <a:rPr lang="en-US" sz="1600" dirty="0"/>
              <a:t>When data is being passed from say browser to application, is called data in transit</a:t>
            </a:r>
          </a:p>
          <a:p>
            <a:pPr marL="285750" indent="-285750">
              <a:buFont typeface="Wingdings" panose="05000000000000000000" pitchFamily="2" charset="2"/>
              <a:buChar char="q"/>
            </a:pPr>
            <a:r>
              <a:rPr lang="en-US" sz="1600" dirty="0"/>
              <a:t>To project data, that need encryption by some keys</a:t>
            </a:r>
          </a:p>
          <a:p>
            <a:pPr marL="285750" indent="-285750">
              <a:buFont typeface="Wingdings" panose="05000000000000000000" pitchFamily="2" charset="2"/>
              <a:buChar char="q"/>
            </a:pPr>
            <a:r>
              <a:rPr lang="en-US" sz="1600" dirty="0"/>
              <a:t>Data at rest can be protected by </a:t>
            </a:r>
            <a:r>
              <a:rPr lang="en-US" sz="1600" dirty="0">
                <a:highlight>
                  <a:srgbClr val="FFFF00"/>
                </a:highlight>
              </a:rPr>
              <a:t>AWS Key management service</a:t>
            </a:r>
            <a:r>
              <a:rPr lang="en-US" sz="1600" dirty="0"/>
              <a:t>, which got keys to encrypt data</a:t>
            </a:r>
          </a:p>
          <a:p>
            <a:pPr marL="285750" indent="-285750">
              <a:buFont typeface="Wingdings" panose="05000000000000000000" pitchFamily="2" charset="2"/>
              <a:buChar char="q"/>
            </a:pPr>
            <a:r>
              <a:rPr lang="en-US" sz="1600" dirty="0"/>
              <a:t>The keys are managed by AWS or even can be managed by customers</a:t>
            </a:r>
          </a:p>
          <a:p>
            <a:pPr marL="285750" indent="-285750">
              <a:buFont typeface="Wingdings" panose="05000000000000000000" pitchFamily="2" charset="2"/>
              <a:buChar char="q"/>
            </a:pPr>
            <a:r>
              <a:rPr lang="en-US" sz="1600" dirty="0"/>
              <a:t>AWS provide a hardware in AWS infrastructure called as </a:t>
            </a:r>
            <a:r>
              <a:rPr lang="en-US" sz="1600" dirty="0">
                <a:highlight>
                  <a:srgbClr val="FFFF00"/>
                </a:highlight>
              </a:rPr>
              <a:t>Cloud-HSM </a:t>
            </a:r>
            <a:r>
              <a:rPr lang="en-US" sz="1600" dirty="0"/>
              <a:t>(hardware security module) which contains customer managed keys</a:t>
            </a:r>
          </a:p>
          <a:p>
            <a:pPr marL="285750" indent="-285750">
              <a:buFont typeface="Wingdings" panose="05000000000000000000" pitchFamily="2" charset="2"/>
              <a:buChar char="q"/>
            </a:pPr>
            <a:r>
              <a:rPr lang="en-US" sz="1600" dirty="0"/>
              <a:t>Someone if got access to data won’t be able to see, unless key is available with him to decrypt</a:t>
            </a:r>
          </a:p>
          <a:p>
            <a:pPr marL="285750" indent="-285750">
              <a:buFont typeface="Wingdings" panose="05000000000000000000" pitchFamily="2" charset="2"/>
              <a:buChar char="q"/>
            </a:pPr>
            <a:r>
              <a:rPr lang="en-US" sz="1600" dirty="0">
                <a:highlight>
                  <a:srgbClr val="FFFF00"/>
                </a:highlight>
              </a:rPr>
              <a:t>AWS certificate manager </a:t>
            </a:r>
            <a:r>
              <a:rPr lang="en-US" sz="1600" dirty="0"/>
              <a:t>manage SSL/TLS certificates to make site accessible over https</a:t>
            </a:r>
          </a:p>
          <a:p>
            <a:pPr marL="285750" indent="-285750">
              <a:buFont typeface="Wingdings" panose="05000000000000000000" pitchFamily="2" charset="2"/>
              <a:buChar char="q"/>
            </a:pPr>
            <a:r>
              <a:rPr lang="en-US" sz="1600" dirty="0"/>
              <a:t>https ensure data is encrypted in-flight</a:t>
            </a:r>
          </a:p>
          <a:p>
            <a:pPr marL="285750" indent="-285750">
              <a:buFont typeface="Wingdings" panose="05000000000000000000" pitchFamily="2" charset="2"/>
              <a:buChar char="q"/>
            </a:pPr>
            <a:r>
              <a:rPr lang="en-US" sz="1600" dirty="0">
                <a:highlight>
                  <a:srgbClr val="FFFF00"/>
                </a:highlight>
              </a:rPr>
              <a:t>AWS secret manager </a:t>
            </a:r>
            <a:r>
              <a:rPr lang="en-US" sz="1600" dirty="0"/>
              <a:t>holds sensitive data like password and can be integrated with RDS (MYSQL, Postgres, Aurora), to generate secrets</a:t>
            </a:r>
          </a:p>
          <a:p>
            <a:pPr marL="285750" indent="-285750">
              <a:buFont typeface="Wingdings" panose="05000000000000000000" pitchFamily="2" charset="2"/>
              <a:buChar char="q"/>
            </a:pPr>
            <a:r>
              <a:rPr lang="en-US" sz="1600" dirty="0"/>
              <a:t>Secrets can be rotated after X days</a:t>
            </a:r>
          </a:p>
          <a:p>
            <a:pPr marL="285750" indent="-285750">
              <a:buFont typeface="Wingdings" panose="05000000000000000000" pitchFamily="2" charset="2"/>
              <a:buChar char="q"/>
            </a:pPr>
            <a:r>
              <a:rPr lang="en-US" sz="1600" dirty="0"/>
              <a:t>Applications can use SDK to retrieve secrets</a:t>
            </a:r>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22216289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Machine learning services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600" dirty="0">
                <a:highlight>
                  <a:srgbClr val="FFFF00"/>
                </a:highlight>
              </a:rPr>
              <a:t>Amazon Rekognition</a:t>
            </a:r>
            <a:r>
              <a:rPr lang="en-US" sz="1600" dirty="0"/>
              <a:t> – Analyze text, faces, objects within images/videos</a:t>
            </a:r>
          </a:p>
          <a:p>
            <a:pPr marL="285750" indent="-285750">
              <a:buFont typeface="Wingdings" panose="05000000000000000000" pitchFamily="2" charset="2"/>
              <a:buChar char="q"/>
            </a:pPr>
            <a:r>
              <a:rPr lang="en-US" sz="1600" dirty="0"/>
              <a:t>Can be used in face detection softwares like to determine gender, age or to label images</a:t>
            </a:r>
          </a:p>
          <a:p>
            <a:endParaRPr lang="en-US" sz="1600" dirty="0"/>
          </a:p>
          <a:p>
            <a:pPr marL="285750" indent="-285750">
              <a:buFont typeface="Wingdings" panose="05000000000000000000" pitchFamily="2" charset="2"/>
              <a:buChar char="q"/>
            </a:pPr>
            <a:r>
              <a:rPr lang="en-US" sz="1600" dirty="0">
                <a:highlight>
                  <a:srgbClr val="FFFF00"/>
                </a:highlight>
              </a:rPr>
              <a:t>Amazon Transcribe</a:t>
            </a:r>
            <a:r>
              <a:rPr lang="en-US" sz="1600" dirty="0"/>
              <a:t> – Converts Speech to Text</a:t>
            </a:r>
          </a:p>
          <a:p>
            <a:pPr marL="285750" indent="-285750">
              <a:buFont typeface="Wingdings" panose="05000000000000000000" pitchFamily="2" charset="2"/>
              <a:buChar char="q"/>
            </a:pPr>
            <a:r>
              <a:rPr lang="en-US" sz="1600" dirty="0"/>
              <a:t>Removed Personally Identifiable Information (PII) like age, phone number using Redaction</a:t>
            </a:r>
          </a:p>
          <a:p>
            <a:pPr marL="285750" indent="-285750">
              <a:buFont typeface="Wingdings" panose="05000000000000000000" pitchFamily="2" charset="2"/>
              <a:buChar char="q"/>
            </a:pPr>
            <a:r>
              <a:rPr lang="en-US" sz="1600" dirty="0"/>
              <a:t>Helpful in customer service calls</a:t>
            </a:r>
          </a:p>
          <a:p>
            <a:endParaRPr lang="en-US" sz="1600" dirty="0"/>
          </a:p>
          <a:p>
            <a:pPr marL="285750" indent="-285750">
              <a:buFont typeface="Wingdings" panose="05000000000000000000" pitchFamily="2" charset="2"/>
              <a:buChar char="q"/>
            </a:pPr>
            <a:r>
              <a:rPr lang="en-US" sz="1600" dirty="0">
                <a:highlight>
                  <a:srgbClr val="FFFF00"/>
                </a:highlight>
              </a:rPr>
              <a:t>Amazon Polly</a:t>
            </a:r>
            <a:r>
              <a:rPr lang="en-US" sz="1600" dirty="0"/>
              <a:t> – Converts Text to Speech, useful in examination for our visually impaired brothers</a:t>
            </a:r>
          </a:p>
          <a:p>
            <a:endParaRPr lang="en-US" sz="1600" dirty="0"/>
          </a:p>
          <a:p>
            <a:pPr marL="285750" indent="-285750">
              <a:buFont typeface="Wingdings" panose="05000000000000000000" pitchFamily="2" charset="2"/>
              <a:buChar char="q"/>
            </a:pPr>
            <a:r>
              <a:rPr lang="en-US" sz="1600" dirty="0">
                <a:highlight>
                  <a:srgbClr val="FFFF00"/>
                </a:highlight>
              </a:rPr>
              <a:t>Amazon translate</a:t>
            </a:r>
            <a:r>
              <a:rPr lang="en-US" sz="1600" dirty="0"/>
              <a:t> – Localize content of website or application for international users</a:t>
            </a:r>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24175083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Command line interface (aws-cli)</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600" dirty="0"/>
              <a:t>AWS CLI is tool to manage aws services from command line</a:t>
            </a:r>
          </a:p>
          <a:p>
            <a:pPr marL="285750" indent="-285750">
              <a:buFont typeface="Wingdings" panose="05000000000000000000" pitchFamily="2" charset="2"/>
              <a:buChar char="q"/>
            </a:pPr>
            <a:r>
              <a:rPr lang="en-US" sz="1600" dirty="0"/>
              <a:t>Installation – </a:t>
            </a:r>
          </a:p>
          <a:p>
            <a:r>
              <a:rPr lang="en-US" sz="1600" dirty="0">
                <a:solidFill>
                  <a:srgbClr val="7030A0"/>
                </a:solidFill>
              </a:rPr>
              <a:t>https://docs.aws.amazon.com/cli/latest/userguide/getting-started-install.html</a:t>
            </a:r>
          </a:p>
          <a:p>
            <a:pPr marL="285750" indent="-285750">
              <a:buFont typeface="Wingdings" panose="05000000000000000000" pitchFamily="2" charset="2"/>
              <a:buChar char="q"/>
            </a:pPr>
            <a:r>
              <a:rPr lang="en-US" sz="1600" dirty="0"/>
              <a:t>Once installed, run</a:t>
            </a:r>
          </a:p>
          <a:p>
            <a:r>
              <a:rPr lang="en-US" sz="1600" dirty="0"/>
              <a:t>	aws configure </a:t>
            </a:r>
          </a:p>
          <a:p>
            <a:pPr marL="285750" indent="-285750">
              <a:buFont typeface="Wingdings" panose="05000000000000000000" pitchFamily="2" charset="2"/>
              <a:buChar char="q"/>
            </a:pPr>
            <a:r>
              <a:rPr lang="en-US" sz="1600" dirty="0"/>
              <a:t>And fill in values for access_key, secret_key, region</a:t>
            </a:r>
          </a:p>
          <a:p>
            <a:pPr marL="285750" indent="-285750">
              <a:buFont typeface="Wingdings" panose="05000000000000000000" pitchFamily="2" charset="2"/>
              <a:buChar char="q"/>
            </a:pPr>
            <a:r>
              <a:rPr lang="en-US" sz="1600" dirty="0"/>
              <a:t>S3 command</a:t>
            </a:r>
          </a:p>
          <a:p>
            <a:pPr marL="0" lvl="1">
              <a:lnSpc>
                <a:spcPct val="100000"/>
              </a:lnSpc>
              <a:spcBef>
                <a:spcPts val="1000"/>
              </a:spcBef>
            </a:pPr>
            <a:r>
              <a:rPr lang="en-US" sz="1600" spc="50" dirty="0">
                <a:solidFill>
                  <a:schemeClr val="tx1"/>
                </a:solidFill>
              </a:rPr>
              <a:t>	aws s3 mb s3://bucket-stroing-tfstate</a:t>
            </a:r>
          </a:p>
          <a:p>
            <a:pPr marL="0" lvl="1">
              <a:lnSpc>
                <a:spcPct val="100000"/>
              </a:lnSpc>
              <a:spcBef>
                <a:spcPts val="1000"/>
              </a:spcBef>
            </a:pPr>
            <a:r>
              <a:rPr lang="en-US" sz="1600" spc="50" dirty="0">
                <a:solidFill>
                  <a:schemeClr val="tx1"/>
                </a:solidFill>
              </a:rPr>
              <a:t>	aws s3 ls</a:t>
            </a:r>
          </a:p>
          <a:p>
            <a:pPr marL="0" lvl="1">
              <a:lnSpc>
                <a:spcPct val="100000"/>
              </a:lnSpc>
              <a:spcBef>
                <a:spcPts val="1000"/>
              </a:spcBef>
            </a:pPr>
            <a:r>
              <a:rPr lang="en-US" sz="1600" spc="50" dirty="0">
                <a:solidFill>
                  <a:schemeClr val="tx1"/>
                </a:solidFill>
              </a:rPr>
              <a:t>	aws s3 </a:t>
            </a:r>
            <a:r>
              <a:rPr lang="en-US" sz="1600" spc="50" dirty="0" err="1">
                <a:solidFill>
                  <a:schemeClr val="tx1"/>
                </a:solidFill>
              </a:rPr>
              <a:t>rb</a:t>
            </a:r>
            <a:r>
              <a:rPr lang="en-US" sz="1600" spc="50" dirty="0">
                <a:solidFill>
                  <a:schemeClr val="tx1"/>
                </a:solidFill>
              </a:rPr>
              <a:t> s3://bucket-stroing-tfstate --force</a:t>
            </a:r>
          </a:p>
          <a:p>
            <a:pPr lvl="1"/>
            <a:endParaRPr lang="en-US" sz="2200" dirty="0"/>
          </a:p>
          <a:p>
            <a:endParaRPr lang="en-US" sz="1600" dirty="0"/>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35886395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Command line interface (aws-cli)</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fontScale="92500" lnSpcReduction="10000"/>
          </a:bodyPr>
          <a:lstStyle/>
          <a:p>
            <a:pPr marL="285750" indent="-285750">
              <a:buFont typeface="Wingdings" panose="05000000000000000000" pitchFamily="2" charset="2"/>
              <a:buChar char="q"/>
            </a:pPr>
            <a:r>
              <a:rPr lang="en-US" sz="1600" dirty="0"/>
              <a:t>EC2 command</a:t>
            </a:r>
          </a:p>
          <a:p>
            <a:pPr marL="0" lvl="1">
              <a:lnSpc>
                <a:spcPct val="100000"/>
              </a:lnSpc>
              <a:spcBef>
                <a:spcPts val="1000"/>
              </a:spcBef>
            </a:pPr>
            <a:r>
              <a:rPr lang="en-US" sz="1500" spc="50" dirty="0">
                <a:solidFill>
                  <a:schemeClr val="tx1"/>
                </a:solidFill>
              </a:rPr>
              <a:t>aws ec2 create-key-pair --key-name </a:t>
            </a:r>
            <a:r>
              <a:rPr lang="en-US" sz="1500" spc="50" dirty="0" err="1">
                <a:solidFill>
                  <a:schemeClr val="tx1"/>
                </a:solidFill>
              </a:rPr>
              <a:t>tf</a:t>
            </a:r>
            <a:r>
              <a:rPr lang="en-US" sz="1500" spc="50" dirty="0">
                <a:solidFill>
                  <a:schemeClr val="tx1"/>
                </a:solidFill>
              </a:rPr>
              <a:t>-key-pair --key-type </a:t>
            </a:r>
            <a:r>
              <a:rPr lang="en-US" sz="1500" spc="50" dirty="0" err="1">
                <a:solidFill>
                  <a:schemeClr val="tx1"/>
                </a:solidFill>
              </a:rPr>
              <a:t>rsa</a:t>
            </a:r>
            <a:r>
              <a:rPr lang="en-US" sz="1500" spc="50" dirty="0">
                <a:solidFill>
                  <a:schemeClr val="tx1"/>
                </a:solidFill>
              </a:rPr>
              <a:t> --key-format </a:t>
            </a:r>
            <a:r>
              <a:rPr lang="en-US" sz="1500" spc="50" dirty="0" err="1">
                <a:solidFill>
                  <a:schemeClr val="tx1"/>
                </a:solidFill>
              </a:rPr>
              <a:t>pem</a:t>
            </a:r>
            <a:r>
              <a:rPr lang="en-US" sz="1500" spc="50" dirty="0">
                <a:solidFill>
                  <a:schemeClr val="tx1"/>
                </a:solidFill>
              </a:rPr>
              <a:t> --query "KeyMaterial" --output text &gt; </a:t>
            </a:r>
            <a:r>
              <a:rPr lang="en-US" sz="1500" spc="50" dirty="0" err="1">
                <a:solidFill>
                  <a:schemeClr val="tx1"/>
                </a:solidFill>
              </a:rPr>
              <a:t>tf</a:t>
            </a:r>
            <a:r>
              <a:rPr lang="en-US" sz="1500" spc="50" dirty="0">
                <a:solidFill>
                  <a:schemeClr val="tx1"/>
                </a:solidFill>
              </a:rPr>
              <a:t>-key-pair.pem</a:t>
            </a:r>
          </a:p>
          <a:p>
            <a:pPr marL="0" lvl="1">
              <a:lnSpc>
                <a:spcPct val="100000"/>
              </a:lnSpc>
              <a:spcBef>
                <a:spcPts val="1000"/>
              </a:spcBef>
            </a:pPr>
            <a:r>
              <a:rPr lang="en-US" sz="1500" spc="50" dirty="0">
                <a:solidFill>
                  <a:schemeClr val="tx1"/>
                </a:solidFill>
              </a:rPr>
              <a:t>(--query "KeyMaterial" prints the private key material to the output.)</a:t>
            </a:r>
          </a:p>
          <a:p>
            <a:pPr marL="0" lvl="1">
              <a:lnSpc>
                <a:spcPct val="100000"/>
              </a:lnSpc>
              <a:spcBef>
                <a:spcPts val="1000"/>
              </a:spcBef>
            </a:pPr>
            <a:r>
              <a:rPr lang="en-US" sz="1500" spc="50" dirty="0">
                <a:solidFill>
                  <a:schemeClr val="tx1"/>
                </a:solidFill>
              </a:rPr>
              <a:t>aws s3 ls</a:t>
            </a:r>
          </a:p>
          <a:p>
            <a:pPr marL="0" lvl="1">
              <a:lnSpc>
                <a:spcPct val="100000"/>
              </a:lnSpc>
              <a:spcBef>
                <a:spcPts val="1000"/>
              </a:spcBef>
            </a:pPr>
            <a:r>
              <a:rPr lang="en-US" sz="1500" spc="50" dirty="0">
                <a:solidFill>
                  <a:schemeClr val="tx1"/>
                </a:solidFill>
              </a:rPr>
              <a:t>aws ec2 describe-key-pairs --key-name </a:t>
            </a:r>
            <a:r>
              <a:rPr lang="en-US" sz="1500" spc="50" dirty="0" err="1">
                <a:solidFill>
                  <a:schemeClr val="tx1"/>
                </a:solidFill>
              </a:rPr>
              <a:t>tf</a:t>
            </a:r>
            <a:r>
              <a:rPr lang="en-US" sz="1500" spc="50" dirty="0">
                <a:solidFill>
                  <a:schemeClr val="tx1"/>
                </a:solidFill>
              </a:rPr>
              <a:t>-key-pair</a:t>
            </a:r>
          </a:p>
          <a:p>
            <a:pPr marL="0" lvl="1">
              <a:lnSpc>
                <a:spcPct val="100000"/>
              </a:lnSpc>
              <a:spcBef>
                <a:spcPts val="1000"/>
              </a:spcBef>
            </a:pPr>
            <a:r>
              <a:rPr lang="en-US" sz="1500" spc="50" dirty="0">
                <a:solidFill>
                  <a:schemeClr val="tx1"/>
                </a:solidFill>
              </a:rPr>
              <a:t>aws ec2 describe-subnets (get </a:t>
            </a:r>
            <a:r>
              <a:rPr lang="en-US" sz="1500" spc="50" dirty="0" err="1">
                <a:solidFill>
                  <a:schemeClr val="tx1"/>
                </a:solidFill>
              </a:rPr>
              <a:t>vpc</a:t>
            </a:r>
            <a:r>
              <a:rPr lang="en-US" sz="1500" spc="50" dirty="0">
                <a:solidFill>
                  <a:schemeClr val="tx1"/>
                </a:solidFill>
              </a:rPr>
              <a:t> id and subnet id)</a:t>
            </a:r>
          </a:p>
          <a:p>
            <a:pPr marL="0" lvl="1">
              <a:lnSpc>
                <a:spcPct val="100000"/>
              </a:lnSpc>
              <a:spcBef>
                <a:spcPts val="1000"/>
              </a:spcBef>
            </a:pPr>
            <a:r>
              <a:rPr lang="en-US" sz="1500" spc="50" dirty="0">
                <a:solidFill>
                  <a:schemeClr val="tx1"/>
                </a:solidFill>
              </a:rPr>
              <a:t>aws ec2 create-security-group --group-name cli-sg --description "CLI security group" --</a:t>
            </a:r>
            <a:r>
              <a:rPr lang="en-US" sz="1500" spc="50" dirty="0" err="1">
                <a:solidFill>
                  <a:schemeClr val="tx1"/>
                </a:solidFill>
              </a:rPr>
              <a:t>vpc</a:t>
            </a:r>
            <a:r>
              <a:rPr lang="en-US" sz="1500" spc="50" dirty="0">
                <a:solidFill>
                  <a:schemeClr val="tx1"/>
                </a:solidFill>
              </a:rPr>
              <a:t>-id &lt;</a:t>
            </a:r>
            <a:r>
              <a:rPr lang="en-US" sz="1500" spc="50" dirty="0" err="1">
                <a:solidFill>
                  <a:schemeClr val="tx1"/>
                </a:solidFill>
              </a:rPr>
              <a:t>vpc_id</a:t>
            </a:r>
            <a:r>
              <a:rPr lang="en-US" sz="1500" spc="50" dirty="0">
                <a:solidFill>
                  <a:schemeClr val="tx1"/>
                </a:solidFill>
              </a:rPr>
              <a:t>&gt;</a:t>
            </a:r>
          </a:p>
          <a:p>
            <a:pPr marL="0" lvl="1">
              <a:lnSpc>
                <a:spcPct val="100000"/>
              </a:lnSpc>
              <a:spcBef>
                <a:spcPts val="1000"/>
              </a:spcBef>
            </a:pPr>
            <a:r>
              <a:rPr lang="en-US" sz="1500" spc="50" dirty="0">
                <a:solidFill>
                  <a:schemeClr val="tx1"/>
                </a:solidFill>
              </a:rPr>
              <a:t>aws ec2 authorize-security-group-ingress --group-id &lt;</a:t>
            </a:r>
            <a:r>
              <a:rPr lang="en-US" sz="1500" spc="50" dirty="0" err="1">
                <a:solidFill>
                  <a:schemeClr val="tx1"/>
                </a:solidFill>
              </a:rPr>
              <a:t>sg_id</a:t>
            </a:r>
            <a:r>
              <a:rPr lang="en-US" sz="1500" spc="50" dirty="0">
                <a:solidFill>
                  <a:schemeClr val="tx1"/>
                </a:solidFill>
              </a:rPr>
              <a:t>&gt; --protocol </a:t>
            </a:r>
            <a:r>
              <a:rPr lang="en-US" sz="1500" spc="50" dirty="0" err="1">
                <a:solidFill>
                  <a:schemeClr val="tx1"/>
                </a:solidFill>
              </a:rPr>
              <a:t>tcp</a:t>
            </a:r>
            <a:r>
              <a:rPr lang="en-US" sz="1500" spc="50" dirty="0">
                <a:solidFill>
                  <a:schemeClr val="tx1"/>
                </a:solidFill>
              </a:rPr>
              <a:t> --port 22 --</a:t>
            </a:r>
            <a:r>
              <a:rPr lang="en-US" sz="1500" spc="50" dirty="0" err="1">
                <a:solidFill>
                  <a:schemeClr val="tx1"/>
                </a:solidFill>
              </a:rPr>
              <a:t>cidr</a:t>
            </a:r>
            <a:r>
              <a:rPr lang="en-US" sz="1500" spc="50" dirty="0">
                <a:solidFill>
                  <a:schemeClr val="tx1"/>
                </a:solidFill>
              </a:rPr>
              <a:t> 0.0.0.0/0</a:t>
            </a:r>
          </a:p>
          <a:p>
            <a:pPr marL="0" lvl="1">
              <a:lnSpc>
                <a:spcPct val="100000"/>
              </a:lnSpc>
              <a:spcBef>
                <a:spcPts val="1000"/>
              </a:spcBef>
            </a:pPr>
            <a:r>
              <a:rPr lang="en-US" sz="1500" spc="50" dirty="0">
                <a:solidFill>
                  <a:schemeClr val="tx1"/>
                </a:solidFill>
              </a:rPr>
              <a:t>aws ec2 describe-security-groups --group-ids &lt;</a:t>
            </a:r>
            <a:r>
              <a:rPr lang="en-US" sz="1500" spc="50" dirty="0" err="1">
                <a:solidFill>
                  <a:schemeClr val="tx1"/>
                </a:solidFill>
              </a:rPr>
              <a:t>sg_id</a:t>
            </a:r>
            <a:r>
              <a:rPr lang="en-US" sz="1500" spc="50" dirty="0">
                <a:solidFill>
                  <a:schemeClr val="tx1"/>
                </a:solidFill>
              </a:rPr>
              <a:t>&gt;</a:t>
            </a:r>
          </a:p>
          <a:p>
            <a:pPr marL="0" lvl="1">
              <a:lnSpc>
                <a:spcPct val="100000"/>
              </a:lnSpc>
              <a:spcBef>
                <a:spcPts val="1000"/>
              </a:spcBef>
            </a:pPr>
            <a:r>
              <a:rPr lang="en-US" sz="1500" spc="50" dirty="0">
                <a:solidFill>
                  <a:schemeClr val="tx1"/>
                </a:solidFill>
              </a:rPr>
              <a:t>aws ec2 run-instances --image-id ami-049a62eb90480f276 --count 1 --instance-type t2.micro --key-name </a:t>
            </a:r>
            <a:r>
              <a:rPr lang="en-US" sz="1500" spc="50" dirty="0" err="1">
                <a:solidFill>
                  <a:schemeClr val="tx1"/>
                </a:solidFill>
              </a:rPr>
              <a:t>tf</a:t>
            </a:r>
            <a:r>
              <a:rPr lang="en-US" sz="1500" spc="50" dirty="0">
                <a:solidFill>
                  <a:schemeClr val="tx1"/>
                </a:solidFill>
              </a:rPr>
              <a:t>-key-pair --subnet-id &lt;</a:t>
            </a:r>
            <a:r>
              <a:rPr lang="en-US" sz="1500" spc="50" dirty="0" err="1">
                <a:solidFill>
                  <a:schemeClr val="tx1"/>
                </a:solidFill>
              </a:rPr>
              <a:t>subnet_id</a:t>
            </a:r>
            <a:r>
              <a:rPr lang="en-US" sz="1500" spc="50" dirty="0">
                <a:solidFill>
                  <a:schemeClr val="tx1"/>
                </a:solidFill>
              </a:rPr>
              <a:t>&gt; --security-group-ids &lt;</a:t>
            </a:r>
            <a:r>
              <a:rPr lang="en-US" sz="1500" spc="50" dirty="0" err="1">
                <a:solidFill>
                  <a:schemeClr val="tx1"/>
                </a:solidFill>
              </a:rPr>
              <a:t>sg_id</a:t>
            </a:r>
            <a:r>
              <a:rPr lang="en-US" sz="1500" spc="50" dirty="0">
                <a:solidFill>
                  <a:schemeClr val="tx1"/>
                </a:solidFill>
              </a:rPr>
              <a:t>&gt;  --tag-specifications '</a:t>
            </a:r>
            <a:r>
              <a:rPr lang="en-US" sz="1500" spc="50" dirty="0" err="1">
                <a:solidFill>
                  <a:schemeClr val="tx1"/>
                </a:solidFill>
              </a:rPr>
              <a:t>ResourceType</a:t>
            </a:r>
            <a:r>
              <a:rPr lang="en-US" sz="1500" spc="50" dirty="0">
                <a:solidFill>
                  <a:schemeClr val="tx1"/>
                </a:solidFill>
              </a:rPr>
              <a:t>=</a:t>
            </a:r>
            <a:r>
              <a:rPr lang="en-US" sz="1500" spc="50" dirty="0" err="1">
                <a:solidFill>
                  <a:schemeClr val="tx1"/>
                </a:solidFill>
              </a:rPr>
              <a:t>instance,Tags</a:t>
            </a:r>
            <a:r>
              <a:rPr lang="en-US" sz="1500" spc="50" dirty="0">
                <a:solidFill>
                  <a:schemeClr val="tx1"/>
                </a:solidFill>
              </a:rPr>
              <a:t>=[{Key=</a:t>
            </a:r>
            <a:r>
              <a:rPr lang="en-US" sz="1500" spc="50" dirty="0" err="1">
                <a:solidFill>
                  <a:schemeClr val="tx1"/>
                </a:solidFill>
              </a:rPr>
              <a:t>Name,Value</a:t>
            </a:r>
            <a:r>
              <a:rPr lang="en-US" sz="1500" spc="50" dirty="0">
                <a:solidFill>
                  <a:schemeClr val="tx1"/>
                </a:solidFill>
              </a:rPr>
              <a:t>=ec2-by-cli}]'  --region ap-south-1</a:t>
            </a:r>
          </a:p>
          <a:p>
            <a:pPr marL="0" lvl="1">
              <a:lnSpc>
                <a:spcPct val="100000"/>
              </a:lnSpc>
              <a:spcBef>
                <a:spcPts val="1000"/>
              </a:spcBef>
            </a:pPr>
            <a:r>
              <a:rPr lang="en-US" sz="1500" spc="50" dirty="0">
                <a:solidFill>
                  <a:schemeClr val="tx1"/>
                </a:solidFill>
              </a:rPr>
              <a:t>aws ec2 describe-instances --filters 'Name=</a:t>
            </a:r>
            <a:r>
              <a:rPr lang="en-US" sz="1500" spc="50" dirty="0" err="1">
                <a:solidFill>
                  <a:schemeClr val="tx1"/>
                </a:solidFill>
              </a:rPr>
              <a:t>tag:Name,Values</a:t>
            </a:r>
            <a:r>
              <a:rPr lang="en-US" sz="1500" spc="50" dirty="0">
                <a:solidFill>
                  <a:schemeClr val="tx1"/>
                </a:solidFill>
              </a:rPr>
              <a:t>=ec2-by-cli' | grep </a:t>
            </a:r>
            <a:r>
              <a:rPr lang="en-US" sz="1500" spc="50" dirty="0" err="1">
                <a:solidFill>
                  <a:schemeClr val="tx1"/>
                </a:solidFill>
              </a:rPr>
              <a:t>InstanceId</a:t>
            </a:r>
            <a:endParaRPr lang="en-US" sz="1500" spc="50" dirty="0">
              <a:solidFill>
                <a:schemeClr val="tx1"/>
              </a:solidFill>
            </a:endParaRPr>
          </a:p>
          <a:p>
            <a:pPr marL="0" lvl="1">
              <a:lnSpc>
                <a:spcPct val="100000"/>
              </a:lnSpc>
              <a:spcBef>
                <a:spcPts val="1000"/>
              </a:spcBef>
            </a:pPr>
            <a:r>
              <a:rPr lang="en-US" sz="1500" spc="50" dirty="0">
                <a:solidFill>
                  <a:schemeClr val="tx1"/>
                </a:solidFill>
              </a:rPr>
              <a:t>aws ec2 terminate-instances --instance-ids &lt;</a:t>
            </a:r>
            <a:r>
              <a:rPr lang="en-US" sz="1500" spc="50" dirty="0" err="1">
                <a:solidFill>
                  <a:schemeClr val="tx1"/>
                </a:solidFill>
              </a:rPr>
              <a:t>instance_id</a:t>
            </a:r>
            <a:r>
              <a:rPr lang="en-US" sz="1500" spc="50" dirty="0">
                <a:solidFill>
                  <a:schemeClr val="tx1"/>
                </a:solidFill>
              </a:rPr>
              <a:t>&gt;</a:t>
            </a:r>
          </a:p>
          <a:p>
            <a:pPr marL="0" lvl="1">
              <a:lnSpc>
                <a:spcPct val="100000"/>
              </a:lnSpc>
              <a:spcBef>
                <a:spcPts val="1000"/>
              </a:spcBef>
            </a:pPr>
            <a:r>
              <a:rPr lang="en-US" sz="1500" spc="50" dirty="0">
                <a:solidFill>
                  <a:schemeClr val="tx1"/>
                </a:solidFill>
              </a:rPr>
              <a:t>aws ec2 delete-security-group --group-id &lt;</a:t>
            </a:r>
            <a:r>
              <a:rPr lang="en-US" sz="1500" spc="50" dirty="0" err="1">
                <a:solidFill>
                  <a:schemeClr val="tx1"/>
                </a:solidFill>
              </a:rPr>
              <a:t>sg_id</a:t>
            </a:r>
            <a:r>
              <a:rPr lang="en-US" sz="1500" spc="50" dirty="0">
                <a:solidFill>
                  <a:schemeClr val="tx1"/>
                </a:solidFill>
              </a:rPr>
              <a:t>&gt;</a:t>
            </a:r>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11226986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Further learning</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699" y="2289177"/>
            <a:ext cx="8789871" cy="1997867"/>
          </a:xfrm>
        </p:spPr>
        <p:txBody>
          <a:bodyPr>
            <a:normAutofit/>
          </a:bodyPr>
          <a:lstStyle/>
          <a:p>
            <a:r>
              <a:rPr lang="en-US" dirty="0"/>
              <a:t>Filtering – how to filter data when say price is greater than or less than</a:t>
            </a:r>
          </a:p>
          <a:p>
            <a:r>
              <a:rPr lang="en-US" dirty="0"/>
              <a:t>Atlas mongo features</a:t>
            </a:r>
          </a:p>
          <a:p>
            <a:r>
              <a:rPr lang="en-US" dirty="0"/>
              <a:t>Views with java script</a:t>
            </a:r>
          </a:p>
          <a:p>
            <a:r>
              <a:rPr lang="en-US" dirty="0"/>
              <a:t>Tool for mongo db, like Mongo Compass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94</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8"/>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429000"/>
            <a:ext cx="5111750" cy="2105526"/>
          </a:xfrm>
        </p:spPr>
        <p:txBody>
          <a:bodyPr>
            <a:normAutofit/>
          </a:bodyPr>
          <a:lstStyle/>
          <a:p>
            <a:r>
              <a:rPr lang="en-US" dirty="0"/>
              <a:t>We learnt few features of node js, which enables us to design a MVC application where middleware interacts with backend. </a:t>
            </a:r>
          </a:p>
          <a:p>
            <a:r>
              <a:rPr lang="en-US" dirty="0"/>
              <a:t>We user atlas mongo db as our database, which is primarily used for node js</a:t>
            </a:r>
          </a:p>
          <a:p>
            <a:r>
              <a:rPr lang="en-US" dirty="0"/>
              <a:t>Always prefer node js for faster applications and not for CPU intensive applications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95</a:t>
            </a:fld>
            <a:endParaRPr lang="en-US" dirty="0"/>
          </a:p>
        </p:txBody>
      </p:sp>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Ion Boardroom</Template>
  <TotalTime>4481</TotalTime>
  <Words>9557</Words>
  <Application>Microsoft Office PowerPoint</Application>
  <PresentationFormat>Widescreen</PresentationFormat>
  <Paragraphs>1192</Paragraphs>
  <Slides>95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95</vt:i4>
      </vt:variant>
    </vt:vector>
  </HeadingPairs>
  <TitlesOfParts>
    <vt:vector size="101" baseType="lpstr">
      <vt:lpstr>Amazon Ember</vt:lpstr>
      <vt:lpstr>Arial</vt:lpstr>
      <vt:lpstr>Calibri</vt:lpstr>
      <vt:lpstr>Tenorite</vt:lpstr>
      <vt:lpstr>Wingdings</vt:lpstr>
      <vt:lpstr>Office Theme</vt:lpstr>
      <vt:lpstr>cloud</vt:lpstr>
      <vt:lpstr>AWS Account</vt:lpstr>
      <vt:lpstr>Create few useful things</vt:lpstr>
      <vt:lpstr>Root vs iam (identity access mgmt) user</vt:lpstr>
      <vt:lpstr>AWS CLI</vt:lpstr>
      <vt:lpstr>Cloud computing</vt:lpstr>
      <vt:lpstr>Cloud computing</vt:lpstr>
      <vt:lpstr>Cloud computing</vt:lpstr>
      <vt:lpstr>Cloud computing</vt:lpstr>
      <vt:lpstr>Types of Cloud computing</vt:lpstr>
      <vt:lpstr>AWS Terminologies</vt:lpstr>
      <vt:lpstr>AWS Terminologies</vt:lpstr>
      <vt:lpstr>AWS regions and azs</vt:lpstr>
      <vt:lpstr>AWS Console</vt:lpstr>
      <vt:lpstr>EC2</vt:lpstr>
      <vt:lpstr>Amazon Elastic compute cloud – ec2</vt:lpstr>
      <vt:lpstr>EC2 – IP Address notations</vt:lpstr>
      <vt:lpstr>EC2 – Hands on</vt:lpstr>
      <vt:lpstr>EC2 – Architecture</vt:lpstr>
      <vt:lpstr>EC2 – Hands on from scratch</vt:lpstr>
      <vt:lpstr>EC2 – Hands on from scratch</vt:lpstr>
      <vt:lpstr>EC2 – Hands on from scratch</vt:lpstr>
      <vt:lpstr>EC2 – Hands on from scratch</vt:lpstr>
      <vt:lpstr>EC2 – Hands on from scratch</vt:lpstr>
      <vt:lpstr>EC2 – Architecture - REVISIT</vt:lpstr>
      <vt:lpstr>Elastic block storage - EBs</vt:lpstr>
      <vt:lpstr>EBS – hands-on</vt:lpstr>
      <vt:lpstr>EBS Snapshots</vt:lpstr>
      <vt:lpstr>AMI – Amazon machine image</vt:lpstr>
      <vt:lpstr>Instance store (no hands-on)</vt:lpstr>
      <vt:lpstr>EFS</vt:lpstr>
      <vt:lpstr>Scalability</vt:lpstr>
      <vt:lpstr>High availability</vt:lpstr>
      <vt:lpstr>Load balancing</vt:lpstr>
      <vt:lpstr>ALB – Hands on</vt:lpstr>
      <vt:lpstr>Auto scaling group (ASG)</vt:lpstr>
      <vt:lpstr>ASG Hands-on</vt:lpstr>
      <vt:lpstr>IAM</vt:lpstr>
      <vt:lpstr>Identity access management – IAM</vt:lpstr>
      <vt:lpstr>IAM – Hands on</vt:lpstr>
      <vt:lpstr>IAM policies</vt:lpstr>
      <vt:lpstr>IAM Roles</vt:lpstr>
      <vt:lpstr>S3</vt:lpstr>
      <vt:lpstr>Simple storage service – s3</vt:lpstr>
      <vt:lpstr>S3 – hands on</vt:lpstr>
      <vt:lpstr>S3 – Security</vt:lpstr>
      <vt:lpstr>S3 – policies</vt:lpstr>
      <vt:lpstr>S3 – Static websites</vt:lpstr>
      <vt:lpstr>S3 – versioning</vt:lpstr>
      <vt:lpstr>S3 – Replication</vt:lpstr>
      <vt:lpstr>S3 – storage classes</vt:lpstr>
      <vt:lpstr>S3 storage classes - hands on</vt:lpstr>
      <vt:lpstr>S3 - Encryption</vt:lpstr>
      <vt:lpstr>Other compute services</vt:lpstr>
      <vt:lpstr>AWS Lambda – truly serverless</vt:lpstr>
      <vt:lpstr>lambda – hands on</vt:lpstr>
      <vt:lpstr>Elastic container service - ecs</vt:lpstr>
      <vt:lpstr>ECS – Hands on</vt:lpstr>
      <vt:lpstr>Databases</vt:lpstr>
      <vt:lpstr>AWS Databases</vt:lpstr>
      <vt:lpstr>Advantages of AWS Managed DB</vt:lpstr>
      <vt:lpstr>AWS RDS – Relational database service</vt:lpstr>
      <vt:lpstr>AWS RDS – Hands ON</vt:lpstr>
      <vt:lpstr>AWS RDS – Deployment types</vt:lpstr>
      <vt:lpstr>Elastic cache</vt:lpstr>
      <vt:lpstr>Dynamo DB</vt:lpstr>
      <vt:lpstr>Dynamo DB – hands on</vt:lpstr>
      <vt:lpstr>Infrastructure</vt:lpstr>
      <vt:lpstr>Cloud formation template - CFT</vt:lpstr>
      <vt:lpstr>Cft – hands on</vt:lpstr>
      <vt:lpstr>Global applications</vt:lpstr>
      <vt:lpstr>Route-53</vt:lpstr>
      <vt:lpstr>Route-53 working</vt:lpstr>
      <vt:lpstr>Route-53 policies</vt:lpstr>
      <vt:lpstr>Route-53 demo</vt:lpstr>
      <vt:lpstr>CloudFront</vt:lpstr>
      <vt:lpstr>CloudFront – hands on</vt:lpstr>
      <vt:lpstr>S3 transfer acceleration</vt:lpstr>
      <vt:lpstr>Communication</vt:lpstr>
      <vt:lpstr>Application communication</vt:lpstr>
      <vt:lpstr>Simple queue service - sqs</vt:lpstr>
      <vt:lpstr>SQS – hands on</vt:lpstr>
      <vt:lpstr>Simple notification service - SNS</vt:lpstr>
      <vt:lpstr>SNS – Hands on</vt:lpstr>
      <vt:lpstr>Other services</vt:lpstr>
      <vt:lpstr>CloudWatch</vt:lpstr>
      <vt:lpstr>CloudWatch – Hands on</vt:lpstr>
      <vt:lpstr>AWS Security</vt:lpstr>
      <vt:lpstr>AWS Security- Attacks</vt:lpstr>
      <vt:lpstr>AWS Security- Encryption</vt:lpstr>
      <vt:lpstr>Machine learning services</vt:lpstr>
      <vt:lpstr>AWS Command line interface (aws-cli)</vt:lpstr>
      <vt:lpstr>AWS Command line interface (aws-cli)</vt:lpstr>
      <vt:lpstr>Further learning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Chandrakant Bagade</dc:creator>
  <cp:lastModifiedBy>Chandrakant Bagade</cp:lastModifiedBy>
  <cp:revision>814</cp:revision>
  <dcterms:created xsi:type="dcterms:W3CDTF">2023-03-07T07:35:16Z</dcterms:created>
  <dcterms:modified xsi:type="dcterms:W3CDTF">2023-12-22T02:54:27Z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