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1"/>
  </p:notesMasterIdLst>
  <p:handoutMasterIdLst>
    <p:handoutMasterId r:id="rId102"/>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358"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304" r:id="rId45"/>
    <p:sldId id="306" r:id="rId46"/>
    <p:sldId id="301" r:id="rId47"/>
    <p:sldId id="298" r:id="rId48"/>
    <p:sldId id="299" r:id="rId49"/>
    <p:sldId id="307" r:id="rId50"/>
    <p:sldId id="308" r:id="rId51"/>
    <p:sldId id="359"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260" r:id="rId99"/>
    <p:sldId id="26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5445"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"Version": "2012-10-17",</a:t>
            </a:r>
          </a:p>
          <a:p>
            <a:r>
              <a:rPr lang="en-US" dirty="0"/>
              <a:t>    "Id": "Policy1703230336135",</a:t>
            </a:r>
          </a:p>
          <a:p>
            <a:r>
              <a:rPr lang="en-US" dirty="0"/>
              <a:t>    "Statement": [</a:t>
            </a:r>
          </a:p>
          <a:p>
            <a:r>
              <a:rPr lang="en-US" dirty="0"/>
              <a:t>        {</a:t>
            </a:r>
          </a:p>
          <a:p>
            <a:r>
              <a:rPr lang="en-US" dirty="0"/>
              <a:t>            "Sid": "Stmt1703230335218",</a:t>
            </a:r>
          </a:p>
          <a:p>
            <a:r>
              <a:rPr lang="en-US" dirty="0"/>
              <a:t>            "Effect": "Allow",</a:t>
            </a:r>
          </a:p>
          <a:p>
            <a:r>
              <a:rPr lang="en-US" dirty="0"/>
              <a:t>            "Principal": "*",</a:t>
            </a:r>
          </a:p>
          <a:p>
            <a:r>
              <a:rPr lang="en-US" dirty="0"/>
              <a:t>            "Action": "s3:GetObject",</a:t>
            </a:r>
          </a:p>
          <a:p>
            <a:r>
              <a:rPr lang="en-US" dirty="0"/>
              <a:t>            "Resource": "arn:aws:s3:::static-bucket0617/*"</a:t>
            </a:r>
          </a:p>
          <a:p>
            <a:r>
              <a:rPr lang="en-US" dirty="0"/>
              <a:t>        }</a:t>
            </a:r>
          </a:p>
          <a:p>
            <a:r>
              <a:rPr lang="en-US" dirty="0"/>
              <a:t>    ]</a:t>
            </a:r>
          </a:p>
          <a:p>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49</a:t>
            </a:fld>
            <a:endParaRPr lang="en-US" dirty="0"/>
          </a:p>
        </p:txBody>
      </p:sp>
    </p:spTree>
    <p:extLst>
      <p:ext uri="{BB962C8B-B14F-4D97-AF65-F5344CB8AC3E}">
        <p14:creationId xmlns:p14="http://schemas.microsoft.com/office/powerpoint/2010/main" val="17528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76</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94</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us-east-1.console.aws.amazon.com/iam/home?region=us-east-1#/policies/details/arn%3Aaws%3Aiam%3A%3Aaws%3Apolicy%2FAmazonS3ReadOnlyAccess"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disaster</a:t>
            </a:r>
          </a:p>
          <a:p>
            <a:pPr marL="285750" indent="-285750">
              <a:buFont typeface="Wingdings" panose="05000000000000000000" pitchFamily="2" charset="2"/>
              <a:buChar char="q"/>
            </a:pPr>
            <a:r>
              <a:rPr lang="en-US" sz="1800" dirty="0"/>
              <a:t>In Mumbai , we have 3 AZs, physically isolated from each other</a:t>
            </a:r>
          </a:p>
          <a:p>
            <a:pPr marL="285750" indent="-285750">
              <a:buFont typeface="Wingdings" panose="05000000000000000000" pitchFamily="2" charset="2"/>
              <a:buChar char="q"/>
            </a:pPr>
            <a:r>
              <a:rPr lang="en-US" sz="1800" dirty="0"/>
              <a:t>The AZs are connected with high bandwidth and low 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regions and </a:t>
            </a:r>
            <a:r>
              <a:rPr lang="en-US" sz="2400" dirty="0" err="1"/>
              <a:t>azs</a:t>
            </a:r>
            <a:endParaRPr lang="en-US" sz="24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A picture containing text, screenshot, rectangle, parallel&#10;&#10;Description automatically generated">
            <a:extLst>
              <a:ext uri="{FF2B5EF4-FFF2-40B4-BE49-F238E27FC236}">
                <a16:creationId xmlns:a16="http://schemas.microsoft.com/office/drawing/2014/main" id="{44AAAA24-13E6-1E5D-D2F1-DFECC9A5BC53}"/>
              </a:ext>
            </a:extLst>
          </p:cNvPr>
          <p:cNvPicPr>
            <a:picLocks noChangeAspect="1"/>
          </p:cNvPicPr>
          <p:nvPr/>
        </p:nvPicPr>
        <p:blipFill>
          <a:blip r:embed="rId2"/>
          <a:stretch>
            <a:fillRect/>
          </a:stretch>
        </p:blipFill>
        <p:spPr>
          <a:xfrm>
            <a:off x="984251" y="962525"/>
            <a:ext cx="5111749" cy="4261234"/>
          </a:xfrm>
          <a:prstGeom prst="rect">
            <a:avLst/>
          </a:prstGeom>
        </p:spPr>
      </p:pic>
    </p:spTree>
    <p:extLst>
      <p:ext uri="{BB962C8B-B14F-4D97-AF65-F5344CB8AC3E}">
        <p14:creationId xmlns:p14="http://schemas.microsoft.com/office/powerpoint/2010/main" val="42251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here onwards</a:t>
            </a:r>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Uncheck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IAM Role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Create a EC2 instance</a:t>
            </a:r>
          </a:p>
          <a:p>
            <a:pPr marL="285750" indent="-285750">
              <a:buFont typeface="Wingdings" panose="05000000000000000000" pitchFamily="2" charset="2"/>
              <a:buChar char="q"/>
            </a:pPr>
            <a:r>
              <a:rPr lang="en-US" sz="2000" dirty="0"/>
              <a:t>Connect via EC2 instance Connect</a:t>
            </a:r>
          </a:p>
          <a:p>
            <a:pPr marL="285750" indent="-285750">
              <a:buFont typeface="Wingdings" panose="05000000000000000000" pitchFamily="2" charset="2"/>
              <a:buChar char="q"/>
            </a:pPr>
            <a:r>
              <a:rPr lang="en-US" sz="2000" dirty="0"/>
              <a:t>Try </a:t>
            </a:r>
            <a:r>
              <a:rPr lang="en-US" sz="2000" dirty="0">
                <a:solidFill>
                  <a:srgbClr val="0070C0"/>
                </a:solidFill>
              </a:rPr>
              <a:t>aws s3 ls</a:t>
            </a:r>
            <a:r>
              <a:rPr lang="en-US" sz="2000" dirty="0"/>
              <a:t> – Error about not configured (don’t configure anything)</a:t>
            </a:r>
          </a:p>
          <a:p>
            <a:pPr marL="285750" indent="-285750">
              <a:buFont typeface="Wingdings" panose="05000000000000000000" pitchFamily="2" charset="2"/>
              <a:buChar char="q"/>
            </a:pPr>
            <a:r>
              <a:rPr lang="en-US" sz="2000" dirty="0"/>
              <a:t>Create a IAM role with policy </a:t>
            </a:r>
            <a:r>
              <a:rPr lang="en-US" sz="2000" dirty="0">
                <a:hlinkClick r:id="rId2">
                  <a:extLst>
                    <a:ext uri="{A12FA001-AC4F-418D-AE19-62706E023703}">
                      <ahyp:hlinkClr xmlns:ahyp="http://schemas.microsoft.com/office/drawing/2018/hyperlinkcolor" val="tx"/>
                    </a:ext>
                  </a:extLst>
                </a:hlinkClick>
              </a:rPr>
              <a:t>AmazonS3ReadOnlyAccess</a:t>
            </a:r>
            <a:endParaRPr lang="en-US" sz="2000" dirty="0"/>
          </a:p>
          <a:p>
            <a:pPr marL="285750" indent="-285750">
              <a:buFont typeface="Wingdings" panose="05000000000000000000" pitchFamily="2" charset="2"/>
              <a:buChar char="q"/>
            </a:pPr>
            <a:r>
              <a:rPr lang="en-US" sz="2000" dirty="0"/>
              <a:t>Attach that to instance (Action -&gt; Security -&gt; Modify IAM Role)</a:t>
            </a:r>
          </a:p>
          <a:p>
            <a:pPr marL="285750" indent="-285750">
              <a:buFont typeface="Wingdings" panose="05000000000000000000" pitchFamily="2" charset="2"/>
              <a:buChar char="q"/>
            </a:pPr>
            <a:r>
              <a:rPr lang="en-US" sz="2000" dirty="0"/>
              <a:t>And now run </a:t>
            </a:r>
            <a:r>
              <a:rPr lang="en-US" sz="2000" dirty="0">
                <a:solidFill>
                  <a:srgbClr val="0070C0"/>
                </a:solidFill>
              </a:rPr>
              <a:t>aws s3 ls</a:t>
            </a:r>
            <a:r>
              <a:rPr lang="en-US" sz="2000" dirty="0"/>
              <a:t> –&gt; things will be accessible</a:t>
            </a:r>
          </a:p>
          <a:p>
            <a:pPr marL="285750" indent="-285750">
              <a:buFont typeface="Wingdings" panose="05000000000000000000" pitchFamily="2" charset="2"/>
              <a:buChar char="q"/>
            </a:pPr>
            <a:r>
              <a:rPr lang="en-US" sz="2000" dirty="0"/>
              <a:t>Try making bucket - </a:t>
            </a:r>
            <a:r>
              <a:rPr lang="en-US" sz="2000" dirty="0">
                <a:solidFill>
                  <a:srgbClr val="0070C0"/>
                </a:solidFill>
              </a:rPr>
              <a:t>aws s3 mb s3://buk0617</a:t>
            </a:r>
            <a:r>
              <a:rPr lang="en-US" sz="2000" dirty="0"/>
              <a:t> -&gt; Access denied</a:t>
            </a:r>
          </a:p>
          <a:p>
            <a:pPr marL="285750" indent="-285750">
              <a:buFont typeface="Wingdings" panose="05000000000000000000" pitchFamily="2" charset="2"/>
              <a:buChar char="q"/>
            </a:pPr>
            <a:r>
              <a:rPr lang="en-US" sz="2000" dirty="0"/>
              <a:t>Create a role with policy S3 full access</a:t>
            </a:r>
          </a:p>
          <a:p>
            <a:pPr marL="285750" indent="-285750">
              <a:buFont typeface="Wingdings" panose="05000000000000000000" pitchFamily="2" charset="2"/>
              <a:buChar char="q"/>
            </a:pPr>
            <a:r>
              <a:rPr lang="en-US" sz="2000" dirty="0"/>
              <a:t>Attach that to instance</a:t>
            </a:r>
          </a:p>
          <a:p>
            <a:pPr marL="285750" indent="-285750">
              <a:buFont typeface="Wingdings" panose="05000000000000000000" pitchFamily="2" charset="2"/>
              <a:buChar char="q"/>
            </a:pPr>
            <a:r>
              <a:rPr lang="en-US" sz="2000" dirty="0"/>
              <a:t>Now try </a:t>
            </a:r>
            <a:r>
              <a:rPr lang="en-US" sz="2000" dirty="0">
                <a:solidFill>
                  <a:srgbClr val="0070C0"/>
                </a:solidFill>
              </a:rPr>
              <a:t>aws s3 mb s3://buk0617 </a:t>
            </a:r>
          </a:p>
          <a:p>
            <a:pPr marL="285750" indent="-285750">
              <a:buFont typeface="Wingdings" panose="05000000000000000000" pitchFamily="2" charset="2"/>
              <a:buChar char="q"/>
            </a:pPr>
            <a:r>
              <a:rPr lang="en-US" sz="2000" dirty="0">
                <a:solidFill>
                  <a:srgbClr val="0070C0"/>
                </a:solidFill>
              </a:rPr>
              <a:t>aws s3 </a:t>
            </a:r>
            <a:r>
              <a:rPr lang="en-US" sz="2000" dirty="0" err="1">
                <a:solidFill>
                  <a:srgbClr val="0070C0"/>
                </a:solidFill>
              </a:rPr>
              <a:t>rb</a:t>
            </a:r>
            <a:r>
              <a:rPr lang="en-US" sz="2000" dirty="0">
                <a:solidFill>
                  <a:srgbClr val="0070C0"/>
                </a:solidFill>
              </a:rPr>
              <a:t> s3://buk0617</a:t>
            </a:r>
          </a:p>
          <a:p>
            <a:pPr marL="285750" indent="-285750">
              <a:buFont typeface="Wingdings" panose="05000000000000000000" pitchFamily="2" charset="2"/>
              <a:buChar char="q"/>
            </a:pPr>
            <a:endParaRPr lang="en-US" sz="2000" dirty="0">
              <a:solidFill>
                <a:srgbClr val="0070C0"/>
              </a:solidFill>
            </a:endParaRP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1965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Create a bucket and add index.html and aws.png, from code folder</a:t>
            </a:r>
          </a:p>
          <a:p>
            <a:pPr marL="285750" indent="-285750">
              <a:buFont typeface="Wingdings" panose="05000000000000000000" pitchFamily="2" charset="2"/>
              <a:buChar char="q"/>
            </a:pPr>
            <a:r>
              <a:rPr lang="en-US" sz="2000" dirty="0"/>
              <a:t>Buckets should be public – uncheck ‘Block all public access’ and also add policy for public access. Generate policy via policy generator for ‘</a:t>
            </a:r>
            <a:r>
              <a:rPr lang="en-US" sz="2000" dirty="0" err="1"/>
              <a:t>GetObject</a:t>
            </a:r>
            <a:r>
              <a:rPr lang="en-US" sz="2000" dirty="0"/>
              <a:t>’ and ARN appended with /* (sample policy is in Notes)</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Upload one more aws image from code/</a:t>
            </a:r>
            <a:r>
              <a:rPr lang="en-US" sz="1600" dirty="0" err="1"/>
              <a:t>aws_another_logo</a:t>
            </a:r>
            <a:r>
              <a:rPr lang="en-US" sz="1600" dirty="0"/>
              <a:t> folder</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Create a lambda , with above role – s3-trigger-demo. After creation Add trigger with S3 bucket created, for all objects (available at code/lambda_int_s3_code.js)</a:t>
            </a:r>
          </a:p>
          <a:p>
            <a:pPr marL="285750" indent="-285750">
              <a:buFont typeface="Wingdings" panose="05000000000000000000" pitchFamily="2" charset="2"/>
              <a:buChar char="q"/>
            </a:pPr>
            <a:r>
              <a:rPr lang="en-US" sz="1600" dirty="0"/>
              <a:t>Now upload code/sample_json.json to bucket and see lambda in action. CloudWatch logs can be observed for logs</a:t>
            </a:r>
          </a:p>
        </p:txBody>
      </p:sp>
    </p:spTree>
    <p:extLst>
      <p:ext uri="{BB962C8B-B14F-4D97-AF65-F5344CB8AC3E}">
        <p14:creationId xmlns:p14="http://schemas.microsoft.com/office/powerpoint/2010/main" val="2036390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a:t>
            </a:r>
          </a:p>
          <a:p>
            <a:pPr marL="285750" indent="-285750">
              <a:buFont typeface="Wingdings" panose="05000000000000000000" pitchFamily="2" charset="2"/>
              <a:buChar char="q"/>
            </a:pPr>
            <a:r>
              <a:rPr lang="en-US" sz="2000" dirty="0"/>
              <a:t>The infrastructure specification need to be specified by user, rest all will be taken care by AWS</a:t>
            </a:r>
          </a:p>
          <a:p>
            <a:pPr marL="285750" indent="-285750">
              <a:buFont typeface="Wingdings" panose="05000000000000000000" pitchFamily="2" charset="2"/>
              <a:buChar char="q"/>
            </a:pPr>
            <a:r>
              <a:rPr lang="en-US" sz="2000" dirty="0"/>
              <a:t>AWS fargate can be used with ECS, without having to manage servers or clusters of Amazon EC2 instances</a:t>
            </a:r>
          </a:p>
        </p:txBody>
      </p:sp>
    </p:spTree>
    <p:extLst>
      <p:ext uri="{BB962C8B-B14F-4D97-AF65-F5344CB8AC3E}">
        <p14:creationId xmlns:p14="http://schemas.microsoft.com/office/powerpoint/2010/main" val="259361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ECS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92500"/>
          </a:bodyPr>
          <a:lstStyle/>
          <a:p>
            <a:pPr marL="285750" indent="-285750">
              <a:buFont typeface="Wingdings" panose="05000000000000000000" pitchFamily="2" charset="2"/>
              <a:buChar char="q"/>
            </a:pPr>
            <a:r>
              <a:rPr lang="en-US" sz="1600" dirty="0"/>
              <a:t>Try creating ECS cluster with 2 subnets , infrastructure type as EC2 (farget will be selected by default , can’t de-select)</a:t>
            </a:r>
          </a:p>
          <a:p>
            <a:pPr marL="285750" indent="-285750">
              <a:buFont typeface="Wingdings" panose="05000000000000000000" pitchFamily="2" charset="2"/>
              <a:buChar char="q"/>
            </a:pPr>
            <a:r>
              <a:rPr lang="en-US" sz="1600" dirty="0"/>
              <a:t>For infrastructure for EC2, set instance type to t2.micro , OS to Amazon Linux2 and desired and max task to 1</a:t>
            </a:r>
          </a:p>
          <a:p>
            <a:pPr marL="285750" indent="-285750">
              <a:buFont typeface="Wingdings" panose="05000000000000000000" pitchFamily="2" charset="2"/>
              <a:buChar char="q"/>
            </a:pPr>
            <a:r>
              <a:rPr lang="en-US" sz="1600" dirty="0"/>
              <a:t>After cluster, new task definition to be created. Mention image as cbagade/cl-first-prog:v1, port 3000, From Environment remove farget and add EC2 , set CPU to .25 vCPUs and memory to .5 GB , task role blank and task execution role to Create new role</a:t>
            </a:r>
          </a:p>
          <a:p>
            <a:pPr marL="285750" indent="-285750">
              <a:buFont typeface="Wingdings" panose="05000000000000000000" pitchFamily="2" charset="2"/>
              <a:buChar char="q"/>
            </a:pPr>
            <a:r>
              <a:rPr lang="en-US" sz="1600" dirty="0"/>
              <a:t>Once task definition is created, Deploy it as service, Launch type EC2, Service type Replica, Desired task 1, Create new security group with All TCP traffic allowed from anywhere,  Put load balancer also (2 subnets are needed) with listener on 3000-http,  a new target group. While service is being created, view logs in  Cloud Formation stack</a:t>
            </a:r>
          </a:p>
          <a:p>
            <a:pPr marL="285750" indent="-285750">
              <a:buFont typeface="Wingdings" panose="05000000000000000000" pitchFamily="2" charset="2"/>
              <a:buChar char="q"/>
            </a:pPr>
            <a:r>
              <a:rPr lang="en-US" sz="1600" dirty="0"/>
              <a:t>Once Service is created, task will be launched in couple of min. Click Service, View ALB and output of image can be tested as http://&lt;alb_dns&gt;:3000 on browser tab</a:t>
            </a:r>
          </a:p>
          <a:p>
            <a:pPr marL="285750" indent="-285750">
              <a:buFont typeface="Wingdings" panose="05000000000000000000" pitchFamily="2" charset="2"/>
              <a:buChar char="q"/>
            </a:pPr>
            <a:r>
              <a:rPr lang="en-US" sz="1600" dirty="0"/>
              <a:t>Delete Service by updating service to have task as 0. This will bring down task and then delete service</a:t>
            </a:r>
          </a:p>
          <a:p>
            <a:pPr marL="285750" indent="-285750">
              <a:buFont typeface="Wingdings" panose="05000000000000000000" pitchFamily="2" charset="2"/>
              <a:buChar char="q"/>
            </a:pPr>
            <a:r>
              <a:rPr lang="en-US" sz="1600" dirty="0"/>
              <a:t>Again, select task definition and Deploy as service. This time, set Launch type as Fargate, use same security group created earlier, turn on public IP. Load balancer is not needed this time. Create Service and watch events in Cloud Formation stack.</a:t>
            </a:r>
          </a:p>
          <a:p>
            <a:pPr marL="285750" indent="-285750">
              <a:buFont typeface="Wingdings" panose="05000000000000000000" pitchFamily="2" charset="2"/>
              <a:buChar char="q"/>
            </a:pPr>
            <a:r>
              <a:rPr lang="en-US" sz="1600" dirty="0"/>
              <a:t>Once service is created, task will be launched in couple of min, click on task and note public IP (under head configurations)</a:t>
            </a:r>
          </a:p>
          <a:p>
            <a:pPr marL="285750" indent="-285750">
              <a:buFont typeface="Wingdings" panose="05000000000000000000" pitchFamily="2" charset="2"/>
              <a:buChar char="q"/>
            </a:pPr>
            <a:r>
              <a:rPr lang="en-US" sz="1600" dirty="0"/>
              <a:t>To test image, hit http://&lt;public_ip&gt;:3000 on browser tab</a:t>
            </a:r>
          </a:p>
        </p:txBody>
      </p:sp>
    </p:spTree>
    <p:extLst>
      <p:ext uri="{BB962C8B-B14F-4D97-AF65-F5344CB8AC3E}">
        <p14:creationId xmlns:p14="http://schemas.microsoft.com/office/powerpoint/2010/main" val="313092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4641</TotalTime>
  <Words>9713</Words>
  <Application>Microsoft Office PowerPoint</Application>
  <PresentationFormat>Widescreen</PresentationFormat>
  <Paragraphs>1219</Paragraphs>
  <Slides>96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regions and azs</vt:lpstr>
      <vt:lpstr>AWS Console</vt:lpstr>
      <vt:lpstr>EC2</vt:lpstr>
      <vt:lpstr>Amazon Elastic compute cloud – ec2</vt:lpstr>
      <vt:lpstr>EC2 – IP Address notations</vt:lpstr>
      <vt:lpstr>EC2 – Hands on</vt:lpstr>
      <vt:lpstr>EC2 – Architecture</vt:lpstr>
      <vt:lpstr>EC2 – Hands on from scratch</vt:lpstr>
      <vt:lpstr>EC2 – Hands on from scratch</vt:lpstr>
      <vt:lpstr>EC2 – Hands on from scratch</vt:lpstr>
      <vt:lpstr>EC2 – Hands on from scratch</vt:lpstr>
      <vt:lpstr>EC2 – Hands on from scratch</vt:lpstr>
      <vt:lpstr>EC2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IAM Role</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846</cp:revision>
  <dcterms:created xsi:type="dcterms:W3CDTF">2023-03-07T07:35:16Z</dcterms:created>
  <dcterms:modified xsi:type="dcterms:W3CDTF">2023-12-22T08:21:16Z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