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4C9E-7253-8B4B-AC6E-8DEAD86115A3}" type="datetimeFigureOut">
              <a:rPr lang="en-US" smtClean="0"/>
              <a:t>25.01.13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386B-BC45-8341-8F74-D0121B55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662" y="1215255"/>
            <a:ext cx="8466351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a) Total </a:t>
            </a:r>
            <a:r>
              <a:rPr lang="en-US" b="1" dirty="0" smtClean="0">
                <a:solidFill>
                  <a:srgbClr val="FF0000"/>
                </a:solidFill>
              </a:rPr>
              <a:t>Amount of </a:t>
            </a:r>
            <a:r>
              <a:rPr lang="en-US" b="1" dirty="0" smtClean="0">
                <a:solidFill>
                  <a:srgbClr val="FF0000"/>
                </a:solidFill>
              </a:rPr>
              <a:t>property: </a:t>
            </a:r>
            <a:r>
              <a:rPr lang="en-US" dirty="0" smtClean="0">
                <a:solidFill>
                  <a:srgbClr val="FF0000"/>
                </a:solidFill>
              </a:rPr>
              <a:t>(Total cost of the property including all taxes and expenditures associated with purchasing)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b) Available Capital: </a:t>
            </a:r>
            <a:r>
              <a:rPr lang="en-US" dirty="0" smtClean="0">
                <a:solidFill>
                  <a:srgbClr val="FF0000"/>
                </a:solidFill>
              </a:rPr>
              <a:t>(project owner’s available capital, reserved for the purchasing)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c) Net monthly Rent (Profit): </a:t>
            </a:r>
            <a:r>
              <a:rPr lang="en-US" dirty="0" smtClean="0">
                <a:solidFill>
                  <a:srgbClr val="FF0000"/>
                </a:solidFill>
              </a:rPr>
              <a:t>(net amount of the rent, </a:t>
            </a:r>
            <a:r>
              <a:rPr lang="en-US" dirty="0" smtClean="0">
                <a:solidFill>
                  <a:srgbClr val="FF0000"/>
                </a:solidFill>
              </a:rPr>
              <a:t>assuming that the project owner rents the property. The market average amount or the amount paid by the last renter should</a:t>
            </a:r>
            <a:r>
              <a:rPr lang="en-US" dirty="0" smtClean="0">
                <a:solidFill>
                  <a:srgbClr val="FF0000"/>
                </a:solidFill>
              </a:rPr>
              <a:t> be considered. The maintenance costs belong to the renter/ project owner 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d) Monthly </a:t>
            </a:r>
            <a:r>
              <a:rPr lang="en-US" b="1" dirty="0" smtClean="0">
                <a:solidFill>
                  <a:srgbClr val="FF0000"/>
                </a:solidFill>
              </a:rPr>
              <a:t>Payback </a:t>
            </a:r>
            <a:r>
              <a:rPr lang="en-US" b="1" dirty="0" smtClean="0">
                <a:solidFill>
                  <a:srgbClr val="FF0000"/>
                </a:solidFill>
              </a:rPr>
              <a:t>Budget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(The total amount which the project owner can effort and plans to pay monthly until the end of the project.)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e) Required </a:t>
            </a:r>
            <a:r>
              <a:rPr lang="en-US" b="1" dirty="0" smtClean="0">
                <a:solidFill>
                  <a:srgbClr val="0000FF"/>
                </a:solidFill>
              </a:rPr>
              <a:t>Capital:</a:t>
            </a:r>
            <a:r>
              <a:rPr lang="en-US" dirty="0" smtClean="0">
                <a:solidFill>
                  <a:srgbClr val="0000FF"/>
                </a:solidFill>
              </a:rPr>
              <a:t> (=a-b; required amount to be collected from the share holders)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f) Total expected Profit </a:t>
            </a:r>
            <a:r>
              <a:rPr lang="en-US" b="1" dirty="0" smtClean="0">
                <a:solidFill>
                  <a:srgbClr val="0000FF"/>
                </a:solidFill>
              </a:rPr>
              <a:t>to be </a:t>
            </a:r>
            <a:r>
              <a:rPr lang="en-US" b="1" dirty="0" smtClean="0">
                <a:solidFill>
                  <a:srgbClr val="0000FF"/>
                </a:solidFill>
              </a:rPr>
              <a:t>Paid:</a:t>
            </a:r>
            <a:r>
              <a:rPr lang="en-US" dirty="0" smtClean="0">
                <a:solidFill>
                  <a:srgbClr val="0000FF"/>
                </a:solidFill>
              </a:rPr>
              <a:t> (total amount of rent shares distributed to share holders throughout the project)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g) Total </a:t>
            </a:r>
            <a:r>
              <a:rPr lang="en-US" b="1" dirty="0" smtClean="0">
                <a:solidFill>
                  <a:srgbClr val="0000FF"/>
                </a:solidFill>
              </a:rPr>
              <a:t>Amount </a:t>
            </a:r>
            <a:r>
              <a:rPr lang="en-US" b="1" dirty="0" smtClean="0">
                <a:solidFill>
                  <a:srgbClr val="0000FF"/>
                </a:solidFill>
              </a:rPr>
              <a:t>to be paid to share holders with Profit: </a:t>
            </a:r>
            <a:r>
              <a:rPr lang="en-US" dirty="0" smtClean="0">
                <a:solidFill>
                  <a:srgbClr val="0000FF"/>
                </a:solidFill>
              </a:rPr>
              <a:t>(=</a:t>
            </a:r>
            <a:r>
              <a:rPr lang="en-US" dirty="0" err="1" smtClean="0">
                <a:solidFill>
                  <a:srgbClr val="0000FF"/>
                </a:solidFill>
              </a:rPr>
              <a:t>e+f</a:t>
            </a:r>
            <a:r>
              <a:rPr lang="en-US" dirty="0" smtClean="0">
                <a:solidFill>
                  <a:srgbClr val="0000FF"/>
                </a:solidFill>
              </a:rPr>
              <a:t>; )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h) Total Time:</a:t>
            </a:r>
            <a:r>
              <a:rPr lang="en-US" dirty="0" smtClean="0">
                <a:solidFill>
                  <a:srgbClr val="0000FF"/>
                </a:solidFill>
              </a:rPr>
              <a:t> (= </a:t>
            </a:r>
            <a:r>
              <a:rPr lang="en-US" dirty="0" smtClean="0">
                <a:solidFill>
                  <a:srgbClr val="0000FF"/>
                </a:solidFill>
              </a:rPr>
              <a:t>Duration of payback of loan + Duration of paying profit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) No </a:t>
            </a:r>
            <a:r>
              <a:rPr lang="en-US" b="1" dirty="0" smtClean="0">
                <a:solidFill>
                  <a:srgbClr val="0000FF"/>
                </a:solidFill>
              </a:rPr>
              <a:t>of </a:t>
            </a:r>
            <a:r>
              <a:rPr lang="en-US" b="1" dirty="0" smtClean="0">
                <a:solidFill>
                  <a:srgbClr val="0000FF"/>
                </a:solidFill>
              </a:rPr>
              <a:t>share holders required if the average contribution is 5.000:</a:t>
            </a:r>
            <a:r>
              <a:rPr lang="en-US" dirty="0" smtClean="0">
                <a:solidFill>
                  <a:srgbClr val="0000FF"/>
                </a:solidFill>
              </a:rPr>
              <a:t> (no of share holders depend on the amounts of contributions)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 smtClean="0"/>
              <a:t>Required Amount</a:t>
            </a:r>
          </a:p>
          <a:p>
            <a:r>
              <a:rPr lang="en-US" dirty="0" smtClean="0"/>
              <a:t>Duration of payback of loan</a:t>
            </a:r>
          </a:p>
          <a:p>
            <a:endParaRPr lang="en-US" dirty="0" smtClean="0"/>
          </a:p>
          <a:p>
            <a:r>
              <a:rPr lang="en-US" dirty="0" smtClean="0"/>
              <a:t>Total Profit to be Paid</a:t>
            </a:r>
          </a:p>
          <a:p>
            <a:r>
              <a:rPr lang="en-US" dirty="0" smtClean="0"/>
              <a:t>Duration of paying profit</a:t>
            </a:r>
          </a:p>
        </p:txBody>
      </p:sp>
    </p:spTree>
    <p:extLst>
      <p:ext uri="{BB962C8B-B14F-4D97-AF65-F5344CB8AC3E}">
        <p14:creationId xmlns:p14="http://schemas.microsoft.com/office/powerpoint/2010/main" val="14562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8</cp:revision>
  <dcterms:created xsi:type="dcterms:W3CDTF">2013-01-23T15:41:26Z</dcterms:created>
  <dcterms:modified xsi:type="dcterms:W3CDTF">2013-01-25T00:57:56Z</dcterms:modified>
</cp:coreProperties>
</file>