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68" r:id="rId3"/>
    <p:sldId id="286" r:id="rId4"/>
    <p:sldId id="280" r:id="rId5"/>
    <p:sldId id="270" r:id="rId6"/>
    <p:sldId id="277" r:id="rId7"/>
    <p:sldId id="289" r:id="rId8"/>
    <p:sldId id="274" r:id="rId9"/>
    <p:sldId id="281" r:id="rId10"/>
    <p:sldId id="284" r:id="rId11"/>
    <p:sldId id="283" r:id="rId12"/>
    <p:sldId id="292" r:id="rId13"/>
    <p:sldId id="293" r:id="rId14"/>
    <p:sldId id="273" r:id="rId15"/>
    <p:sldId id="290" r:id="rId16"/>
    <p:sldId id="318" r:id="rId17"/>
    <p:sldId id="319" r:id="rId18"/>
    <p:sldId id="317" r:id="rId19"/>
    <p:sldId id="302" r:id="rId20"/>
    <p:sldId id="320" r:id="rId21"/>
    <p:sldId id="323" r:id="rId22"/>
    <p:sldId id="322" r:id="rId23"/>
    <p:sldId id="305" r:id="rId24"/>
    <p:sldId id="285" r:id="rId25"/>
    <p:sldId id="294" r:id="rId26"/>
    <p:sldId id="295" r:id="rId27"/>
    <p:sldId id="296" r:id="rId28"/>
    <p:sldId id="297" r:id="rId29"/>
    <p:sldId id="298" r:id="rId30"/>
    <p:sldId id="299" r:id="rId31"/>
    <p:sldId id="264" r:id="rId32"/>
    <p:sldId id="287" r:id="rId33"/>
    <p:sldId id="316" r:id="rId34"/>
    <p:sldId id="310" r:id="rId35"/>
    <p:sldId id="311" r:id="rId36"/>
    <p:sldId id="312" r:id="rId37"/>
    <p:sldId id="313" r:id="rId38"/>
    <p:sldId id="314" r:id="rId39"/>
    <p:sldId id="315" r:id="rId40"/>
    <p:sldId id="288" r:id="rId41"/>
    <p:sldId id="306" r:id="rId42"/>
    <p:sldId id="308" r:id="rId4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77" userDrawn="1">
          <p15:clr>
            <a:srgbClr val="A4A3A4"/>
          </p15:clr>
        </p15:guide>
        <p15:guide id="2" orient="horz" pos="845" userDrawn="1">
          <p15:clr>
            <a:srgbClr val="A4A3A4"/>
          </p15:clr>
        </p15:guide>
        <p15:guide id="3" pos="284" userDrawn="1">
          <p15:clr>
            <a:srgbClr val="A4A3A4"/>
          </p15:clr>
        </p15:guide>
        <p15:guide id="4" orient="horz" pos="1638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1920" userDrawn="1">
          <p15:clr>
            <a:srgbClr val="A4A3A4"/>
          </p15:clr>
        </p15:guide>
        <p15:guide id="7" pos="2948" userDrawn="1">
          <p15:clr>
            <a:srgbClr val="A4A3A4"/>
          </p15:clr>
        </p15:guide>
        <p15:guide id="8" pos="2767" userDrawn="1">
          <p15:clr>
            <a:srgbClr val="A4A3A4"/>
          </p15:clr>
        </p15:guide>
        <p15:guide id="9" orient="horz" pos="11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7A7A7A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68508" autoAdjust="0"/>
  </p:normalViewPr>
  <p:slideViewPr>
    <p:cSldViewPr snapToGrid="0" showGuides="1">
      <p:cViewPr varScale="1">
        <p:scale>
          <a:sx n="42" d="100"/>
          <a:sy n="42" d="100"/>
        </p:scale>
        <p:origin x="1932" y="32"/>
      </p:cViewPr>
      <p:guideLst>
        <p:guide pos="5477"/>
        <p:guide orient="horz" pos="845"/>
        <p:guide pos="284"/>
        <p:guide orient="horz" pos="1638"/>
        <p:guide orient="horz" pos="3906"/>
        <p:guide orient="horz" pos="1920"/>
        <p:guide pos="2948"/>
        <p:guide pos="2767"/>
        <p:guide orient="horz" pos="11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C34EE-ABA8-453A-8450-81D0F297F3A1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81F8-F1C5-473C-82D3-4A56FBD5CE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13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053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56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526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585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831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99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157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15a3d7a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15a3d7a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822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604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114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202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998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945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269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459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221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623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195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680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9322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444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641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797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6237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1958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444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6801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343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5736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05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778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04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572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060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848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5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1800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1800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7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3636000"/>
            <a:ext cx="504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6320350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191562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44" name="Regieanweisung">
            <a:extLst>
              <a:ext uri="{FF2B5EF4-FFF2-40B4-BE49-F238E27FC236}">
                <a16:creationId xmlns:a16="http://schemas.microsoft.com/office/drawing/2014/main" id="{BD9CDD0A-1368-4F46-8672-866D7080458E}"/>
              </a:ext>
            </a:extLst>
          </p:cNvPr>
          <p:cNvGrpSpPr/>
          <p:nvPr userDrawn="1"/>
        </p:nvGrpSpPr>
        <p:grpSpPr>
          <a:xfrm>
            <a:off x="449262" y="0"/>
            <a:ext cx="10746739" cy="7236000"/>
            <a:chOff x="449261" y="0"/>
            <a:chExt cx="10746739" cy="7236000"/>
          </a:xfrm>
        </p:grpSpPr>
        <p:sp>
          <p:nvSpPr>
            <p:cNvPr id="45" name="Regieanweisung">
              <a:extLst>
                <a:ext uri="{FF2B5EF4-FFF2-40B4-BE49-F238E27FC236}">
                  <a16:creationId xmlns:a16="http://schemas.microsoft.com/office/drawing/2014/main" id="{560FFD55-3E28-4D21-83D3-26E82A94F50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46" name="Regieanweisung">
              <a:extLst>
                <a:ext uri="{FF2B5EF4-FFF2-40B4-BE49-F238E27FC236}">
                  <a16:creationId xmlns:a16="http://schemas.microsoft.com/office/drawing/2014/main" id="{EC34B320-4C1E-4245-9A41-CCC9ABD7B744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48" name="Text // Listenebene erhöhen">
                <a:extLst>
                  <a:ext uri="{FF2B5EF4-FFF2-40B4-BE49-F238E27FC236}">
                    <a16:creationId xmlns:a16="http://schemas.microsoft.com/office/drawing/2014/main" id="{B757752A-C1E6-452A-91B8-858E40A3D3B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49" name="Text // Listenebene verringern">
                <a:extLst>
                  <a:ext uri="{FF2B5EF4-FFF2-40B4-BE49-F238E27FC236}">
                    <a16:creationId xmlns:a16="http://schemas.microsoft.com/office/drawing/2014/main" id="{400EBAEB-E122-42C8-8E38-D00900C961D2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50" name="Listenebenen">
                <a:extLst>
                  <a:ext uri="{FF2B5EF4-FFF2-40B4-BE49-F238E27FC236}">
                    <a16:creationId xmlns:a16="http://schemas.microsoft.com/office/drawing/2014/main" id="{B0B9B240-565C-498F-B402-B565B062DF28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51" name="Bild // Listenebene verringern">
                <a:extLst>
                  <a:ext uri="{FF2B5EF4-FFF2-40B4-BE49-F238E27FC236}">
                    <a16:creationId xmlns:a16="http://schemas.microsoft.com/office/drawing/2014/main" id="{80EB6D53-C1D8-44C2-9009-C09B6B2DB64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Bild // Listenebene erhöhen">
                <a:extLst>
                  <a:ext uri="{FF2B5EF4-FFF2-40B4-BE49-F238E27FC236}">
                    <a16:creationId xmlns:a16="http://schemas.microsoft.com/office/drawing/2014/main" id="{FCE5168F-772A-43BE-8D47-EBF6CAD1419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7" name="Fußzeile">
              <a:extLst>
                <a:ext uri="{FF2B5EF4-FFF2-40B4-BE49-F238E27FC236}">
                  <a16:creationId xmlns:a16="http://schemas.microsoft.com/office/drawing/2014/main" id="{5989EFAD-B8FB-4939-A268-FBA2A1B06188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350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klein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8243887" cy="360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1860551"/>
            <a:ext cx="8243888" cy="43402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580026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 userDrawn="1">
          <p15:clr>
            <a:srgbClr val="FBAE40"/>
          </p15:clr>
        </p15:guide>
        <p15:guide id="2" pos="5477" userDrawn="1">
          <p15:clr>
            <a:srgbClr val="FBAE40"/>
          </p15:clr>
        </p15:guide>
        <p15:guide id="3" orient="horz" pos="1172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line 1-zeilig // Inhalt">
  <p:cSld name="2_Headline 1-zeilig // Inhal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49263" y="1366842"/>
            <a:ext cx="8243887" cy="561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450850" y="2136913"/>
            <a:ext cx="8244000" cy="4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◯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◯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🞆"/>
              <a:defRPr/>
            </a:lvl3pPr>
            <a:lvl4pPr marL="1828800" lvl="3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⚫"/>
              <a:defRPr/>
            </a:lvl4pPr>
            <a:lvl5pPr marL="2286000" lvl="4" indent="-330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lvl="5" indent="-309879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lvl="6" indent="-309879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lvl="7" indent="-309879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8pPr>
            <a:lvl9pPr marL="4114800" lvl="8" indent="-309879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ftr" idx="11"/>
          </p:nvPr>
        </p:nvSpPr>
        <p:spPr>
          <a:xfrm>
            <a:off x="450850" y="6358068"/>
            <a:ext cx="680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7974738" y="6358067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1800"/>
          </a:p>
        </p:txBody>
      </p:sp>
    </p:spTree>
    <p:extLst>
      <p:ext uri="{BB962C8B-B14F-4D97-AF65-F5344CB8AC3E}">
        <p14:creationId xmlns:p14="http://schemas.microsoft.com/office/powerpoint/2010/main" val="1672148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 userDrawn="1">
          <p15:clr>
            <a:srgbClr val="FBAE40"/>
          </p15:clr>
        </p15:guide>
        <p15:guide id="2" pos="5477" userDrawn="1">
          <p15:clr>
            <a:srgbClr val="FBAE40"/>
          </p15:clr>
        </p15:guide>
        <p15:guide id="3" orient="horz" pos="1008" userDrawn="1">
          <p15:clr>
            <a:srgbClr val="FBAE40"/>
          </p15:clr>
        </p15:guide>
        <p15:guide id="4" orient="horz" pos="905" userDrawn="1">
          <p15:clr>
            <a:srgbClr val="FBAE40"/>
          </p15:clr>
        </p15:guide>
        <p15:guide id="5" orient="horz" pos="292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1800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1800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7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952000"/>
            <a:ext cx="468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4289346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drei 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6320350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4191562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4" name="Regieanweisung">
            <a:extLst>
              <a:ext uri="{FF2B5EF4-FFF2-40B4-BE49-F238E27FC236}">
                <a16:creationId xmlns:a16="http://schemas.microsoft.com/office/drawing/2014/main" id="{8C9887ED-FA56-47D8-A554-04E1CD9323EF}"/>
              </a:ext>
            </a:extLst>
          </p:cNvPr>
          <p:cNvGrpSpPr/>
          <p:nvPr userDrawn="1"/>
        </p:nvGrpSpPr>
        <p:grpSpPr>
          <a:xfrm>
            <a:off x="449262" y="0"/>
            <a:ext cx="10746739" cy="7236000"/>
            <a:chOff x="449261" y="0"/>
            <a:chExt cx="10746739" cy="7236000"/>
          </a:xfrm>
        </p:grpSpPr>
        <p:sp>
          <p:nvSpPr>
            <p:cNvPr id="15" name="Regieanweisung">
              <a:extLst>
                <a:ext uri="{FF2B5EF4-FFF2-40B4-BE49-F238E27FC236}">
                  <a16:creationId xmlns:a16="http://schemas.microsoft.com/office/drawing/2014/main" id="{CE6B8BA5-95EE-4ADF-AAA4-2B444727A703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6" name="Regieanweisung">
              <a:extLst>
                <a:ext uri="{FF2B5EF4-FFF2-40B4-BE49-F238E27FC236}">
                  <a16:creationId xmlns:a16="http://schemas.microsoft.com/office/drawing/2014/main" id="{222B9A67-489E-4DD3-AD0C-713B472E9ADA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8" name="Text // Listenebene erhöhen">
                <a:extLst>
                  <a:ext uri="{FF2B5EF4-FFF2-40B4-BE49-F238E27FC236}">
                    <a16:creationId xmlns:a16="http://schemas.microsoft.com/office/drawing/2014/main" id="{84F94400-F15F-43A3-9B21-1301F771A7DD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9" name="Text // Listenebene verringern">
                <a:extLst>
                  <a:ext uri="{FF2B5EF4-FFF2-40B4-BE49-F238E27FC236}">
                    <a16:creationId xmlns:a16="http://schemas.microsoft.com/office/drawing/2014/main" id="{46971079-7FCD-44C4-9788-235520CB725B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0" name="Listenebenen">
                <a:extLst>
                  <a:ext uri="{FF2B5EF4-FFF2-40B4-BE49-F238E27FC236}">
                    <a16:creationId xmlns:a16="http://schemas.microsoft.com/office/drawing/2014/main" id="{16FBC351-E303-4C57-9EF6-AA9029784DE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1" name="Bild // Listenebene verringern">
                <a:extLst>
                  <a:ext uri="{FF2B5EF4-FFF2-40B4-BE49-F238E27FC236}">
                    <a16:creationId xmlns:a16="http://schemas.microsoft.com/office/drawing/2014/main" id="{ACA43603-CBEF-4D0E-B415-8835AD63735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Bild // Listenebene erhöhen">
                <a:extLst>
                  <a:ext uri="{FF2B5EF4-FFF2-40B4-BE49-F238E27FC236}">
                    <a16:creationId xmlns:a16="http://schemas.microsoft.com/office/drawing/2014/main" id="{45BCC3F1-3AC1-4608-B7BA-063CDA8EA5C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319292A5-0730-4F47-B00E-3B95A0274E67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68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1800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1800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7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268000"/>
            <a:ext cx="450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  <a:br>
              <a:rPr lang="de-DE" dirty="0"/>
            </a:br>
            <a:r>
              <a:rPr lang="de-DE" dirty="0"/>
              <a:t>als Zweizeiler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1" y="5076000"/>
            <a:ext cx="2091629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" y="4392494"/>
            <a:ext cx="4558651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ganzen vier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1" y="3708988"/>
            <a:ext cx="5449535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Präsentationstitel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:a16="http://schemas.microsoft.com/office/drawing/2014/main" id="{2BF5FE1F-FB33-4327-B3C9-F0F64BBE176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0" y="3024000"/>
            <a:ext cx="4191562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5" name="Regieanweisung">
            <a:extLst>
              <a:ext uri="{FF2B5EF4-FFF2-40B4-BE49-F238E27FC236}">
                <a16:creationId xmlns:a16="http://schemas.microsoft.com/office/drawing/2014/main" id="{A484DCFD-602A-4584-B656-B5E8202DF606}"/>
              </a:ext>
            </a:extLst>
          </p:cNvPr>
          <p:cNvGrpSpPr/>
          <p:nvPr userDrawn="1"/>
        </p:nvGrpSpPr>
        <p:grpSpPr>
          <a:xfrm>
            <a:off x="449262" y="0"/>
            <a:ext cx="10746739" cy="7236000"/>
            <a:chOff x="449261" y="0"/>
            <a:chExt cx="10746739" cy="7236000"/>
          </a:xfrm>
        </p:grpSpPr>
        <p:sp>
          <p:nvSpPr>
            <p:cNvPr id="16" name="Regieanweisung">
              <a:extLst>
                <a:ext uri="{FF2B5EF4-FFF2-40B4-BE49-F238E27FC236}">
                  <a16:creationId xmlns:a16="http://schemas.microsoft.com/office/drawing/2014/main" id="{BDA13368-94B1-4D95-964C-20668D9A53C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7" name="Regieanweisung">
              <a:extLst>
                <a:ext uri="{FF2B5EF4-FFF2-40B4-BE49-F238E27FC236}">
                  <a16:creationId xmlns:a16="http://schemas.microsoft.com/office/drawing/2014/main" id="{C9482924-CAA1-4939-8032-C6CB96CD0E61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id="{0212010E-35ED-472B-AC42-5AF06DE0E1A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id="{0C37D0D7-543D-4E47-BB33-F61262B4FAF7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id="{0862F84C-61DC-41BB-A7DA-AB5ADA6F578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id="{1FC184C1-5E3B-43D8-9682-EFC1DEFFB6D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id="{73C19225-8ED6-4FAD-A66A-7A9BDE9F6F6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655E73A-B757-479F-81DD-E70643C94FBA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878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77" userDrawn="1">
          <p15:clr>
            <a:srgbClr val="FBAE40"/>
          </p15:clr>
        </p15:guide>
        <p15:guide id="2" pos="28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579689"/>
            <a:ext cx="8243888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73165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 userDrawn="1">
          <p15:clr>
            <a:srgbClr val="FBAE40"/>
          </p15:clr>
        </p15:guide>
        <p15:guide id="2" pos="5477" userDrawn="1">
          <p15:clr>
            <a:srgbClr val="FBAE40"/>
          </p15:clr>
        </p15:guide>
        <p15:guide id="3" orient="horz" pos="1625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1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40"/>
            <a:ext cx="8243887" cy="56135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Headline auf einer Zeile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136915"/>
            <a:ext cx="8243888" cy="406386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46793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 userDrawn="1">
          <p15:clr>
            <a:srgbClr val="FBAE40"/>
          </p15:clr>
        </p15:guide>
        <p15:guide id="2" pos="5477" userDrawn="1">
          <p15:clr>
            <a:srgbClr val="FBAE40"/>
          </p15:clr>
        </p15:guide>
        <p15:guide id="3" orient="horz" pos="1344" userDrawn="1">
          <p15:clr>
            <a:srgbClr val="FBAE40"/>
          </p15:clr>
        </p15:guide>
        <p15:guide id="4" orient="horz" pos="1207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2-spalt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36FA682E-5CF8-4B4C-B86B-5237CEB1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1" y="2579689"/>
            <a:ext cx="4131089" cy="3621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73173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 userDrawn="1">
          <p15:clr>
            <a:srgbClr val="FBAE40"/>
          </p15:clr>
        </p15:guide>
        <p15:guide id="2" pos="5477" userDrawn="1">
          <p15:clr>
            <a:srgbClr val="FBAE40"/>
          </p15:clr>
        </p15:guide>
        <p15:guide id="3" orient="horz" pos="1625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8243887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9262" y="3043240"/>
            <a:ext cx="8245477" cy="31575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9464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 userDrawn="1">
          <p15:clr>
            <a:srgbClr val="FBAE40"/>
          </p15:clr>
        </p15:guide>
        <p15:guide id="2" pos="5477" userDrawn="1">
          <p15:clr>
            <a:srgbClr val="FBAE40"/>
          </p15:clr>
        </p15:guide>
        <p15:guide id="3" orient="horz" pos="1917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E61F6595-0C30-4664-8152-9D78417BCD8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79952" y="1438275"/>
            <a:ext cx="4013200" cy="4105275"/>
          </a:xfrm>
          <a:prstGeom prst="rect">
            <a:avLst/>
          </a:pr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3" y="1366838"/>
            <a:ext cx="3943351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9" name="Vertikaler Textplatzhalter 2">
            <a:extLst>
              <a:ext uri="{FF2B5EF4-FFF2-40B4-BE49-F238E27FC236}">
                <a16:creationId xmlns:a16="http://schemas.microsoft.com/office/drawing/2014/main" id="{44D287F0-DBF5-426F-B35B-53457A9D688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50851" y="3043238"/>
            <a:ext cx="3943351" cy="3157536"/>
          </a:xfrm>
        </p:spPr>
        <p:txBody>
          <a:bodyPr vert="horz" numCol="1" spcCol="23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:a16="http://schemas.microsoft.com/office/drawing/2014/main" id="{A39B718C-D599-4641-A385-B293319C20A8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4679950" y="5725409"/>
            <a:ext cx="4014788" cy="475366"/>
          </a:xfrm>
        </p:spPr>
        <p:txBody>
          <a:bodyPr vert="horz" numCol="1" spcCol="234000"/>
          <a:lstStyle>
            <a:lvl1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72871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 userDrawn="1">
          <p15:clr>
            <a:srgbClr val="FBAE40"/>
          </p15:clr>
        </p15:guide>
        <p15:guide id="2" pos="5477" userDrawn="1">
          <p15:clr>
            <a:srgbClr val="FBAE40"/>
          </p15:clr>
        </p15:guide>
        <p15:guide id="3" orient="horz" pos="1917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kurz // 2x Inah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3" y="1366838"/>
            <a:ext cx="3943352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kurz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11C3849-4A62-4281-8865-052CE3E982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1" y="2579689"/>
            <a:ext cx="3941763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4C9754B1-C6C8-4316-BA2C-DA72E278B02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79951" y="2581849"/>
            <a:ext cx="4013200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767485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 userDrawn="1">
          <p15:clr>
            <a:srgbClr val="FBAE40"/>
          </p15:clr>
        </p15:guide>
        <p15:guide id="2" pos="5477" userDrawn="1">
          <p15:clr>
            <a:srgbClr val="FBAE40"/>
          </p15:clr>
        </p15:guide>
        <p15:guide id="3" orient="horz" pos="1625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Regieanweisung">
            <a:extLst>
              <a:ext uri="{FF2B5EF4-FFF2-40B4-BE49-F238E27FC236}">
                <a16:creationId xmlns:a16="http://schemas.microsoft.com/office/drawing/2014/main" id="{DB1A54AA-113C-4A95-A984-DEF5AEAFE104}"/>
              </a:ext>
            </a:extLst>
          </p:cNvPr>
          <p:cNvGrpSpPr/>
          <p:nvPr userDrawn="1"/>
        </p:nvGrpSpPr>
        <p:grpSpPr>
          <a:xfrm>
            <a:off x="449262" y="0"/>
            <a:ext cx="10746739" cy="7236000"/>
            <a:chOff x="449261" y="0"/>
            <a:chExt cx="10746739" cy="7236000"/>
          </a:xfrm>
        </p:grpSpPr>
        <p:sp>
          <p:nvSpPr>
            <p:cNvPr id="18" name="Regieanweisung">
              <a:extLst>
                <a:ext uri="{FF2B5EF4-FFF2-40B4-BE49-F238E27FC236}">
                  <a16:creationId xmlns:a16="http://schemas.microsoft.com/office/drawing/2014/main" id="{3E7BBF96-B12B-424D-89F0-4173814A5DC8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9" name="Regieanweisung">
              <a:extLst>
                <a:ext uri="{FF2B5EF4-FFF2-40B4-BE49-F238E27FC236}">
                  <a16:creationId xmlns:a16="http://schemas.microsoft.com/office/drawing/2014/main" id="{3ADB6EAD-10C0-4528-81B7-A8142E7E0CB9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id="{FAB3FBC5-F07B-4D05-8B61-BB9749A56C93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id="{107D8539-CD39-4D17-86D5-7CD4C9DA8156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id="{25515F67-F671-4831-BA35-56BFF72BBBE9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id="{E2FCD400-86F0-4B52-BBE7-933973A94E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id="{E5DF6BE1-7FFB-4DB7-BE22-885E9BC365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6745192A-BE4C-4A7D-818A-A96E3EA4B8F3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7" name="Hintergrundnetz">
            <a:extLst>
              <a:ext uri="{FF2B5EF4-FFF2-40B4-BE49-F238E27FC236}">
                <a16:creationId xmlns:a16="http://schemas.microsoft.com/office/drawing/2014/main" id="{0041682D-962C-433D-9AF0-6AC0C57E9ED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041400" y="0"/>
            <a:ext cx="8102600" cy="6858000"/>
          </a:xfrm>
          <a:custGeom>
            <a:avLst/>
            <a:gdLst>
              <a:gd name="T0" fmla="*/ 2963 w 22519"/>
              <a:gd name="T1" fmla="*/ 1478 h 19050"/>
              <a:gd name="T2" fmla="*/ 2372 w 22519"/>
              <a:gd name="T3" fmla="*/ 1184 h 19050"/>
              <a:gd name="T4" fmla="*/ 1412 w 22519"/>
              <a:gd name="T5" fmla="*/ 662 h 19050"/>
              <a:gd name="T6" fmla="*/ 697 w 22519"/>
              <a:gd name="T7" fmla="*/ 350 h 19050"/>
              <a:gd name="T8" fmla="*/ 13967 w 22519"/>
              <a:gd name="T9" fmla="*/ 710 h 19050"/>
              <a:gd name="T10" fmla="*/ 13211 w 22519"/>
              <a:gd name="T11" fmla="*/ 1079 h 19050"/>
              <a:gd name="T12" fmla="*/ 12139 w 22519"/>
              <a:gd name="T13" fmla="*/ 1293 h 19050"/>
              <a:gd name="T14" fmla="*/ 11288 w 22519"/>
              <a:gd name="T15" fmla="*/ 1393 h 19050"/>
              <a:gd name="T16" fmla="*/ 10402 w 22519"/>
              <a:gd name="T17" fmla="*/ 1537 h 19050"/>
              <a:gd name="T18" fmla="*/ 9564 w 22519"/>
              <a:gd name="T19" fmla="*/ 1713 h 19050"/>
              <a:gd name="T20" fmla="*/ 8788 w 22519"/>
              <a:gd name="T21" fmla="*/ 1800 h 19050"/>
              <a:gd name="T22" fmla="*/ 7716 w 22519"/>
              <a:gd name="T23" fmla="*/ 2014 h 19050"/>
              <a:gd name="T24" fmla="*/ 6866 w 22519"/>
              <a:gd name="T25" fmla="*/ 2113 h 19050"/>
              <a:gd name="T26" fmla="*/ 5980 w 22519"/>
              <a:gd name="T27" fmla="*/ 2257 h 19050"/>
              <a:gd name="T28" fmla="*/ 5142 w 22519"/>
              <a:gd name="T29" fmla="*/ 2433 h 19050"/>
              <a:gd name="T30" fmla="*/ 4118 w 22519"/>
              <a:gd name="T31" fmla="*/ 2368 h 19050"/>
              <a:gd name="T32" fmla="*/ 3604 w 22519"/>
              <a:gd name="T33" fmla="*/ 1192 h 19050"/>
              <a:gd name="T34" fmla="*/ 4247 w 22519"/>
              <a:gd name="T35" fmla="*/ 626 h 19050"/>
              <a:gd name="T36" fmla="*/ 3624 w 22519"/>
              <a:gd name="T37" fmla="*/ 1944 h 19050"/>
              <a:gd name="T38" fmla="*/ 21404 w 22519"/>
              <a:gd name="T39" fmla="*/ 16259 h 19050"/>
              <a:gd name="T40" fmla="*/ 21536 w 22519"/>
              <a:gd name="T41" fmla="*/ 15993 h 19050"/>
              <a:gd name="T42" fmla="*/ 22046 w 22519"/>
              <a:gd name="T43" fmla="*/ 15305 h 19050"/>
              <a:gd name="T44" fmla="*/ 20898 w 22519"/>
              <a:gd name="T45" fmla="*/ 16772 h 19050"/>
              <a:gd name="T46" fmla="*/ 20377 w 22519"/>
              <a:gd name="T47" fmla="*/ 17352 h 19050"/>
              <a:gd name="T48" fmla="*/ 19747 w 22519"/>
              <a:gd name="T49" fmla="*/ 17932 h 19050"/>
              <a:gd name="T50" fmla="*/ 19006 w 22519"/>
              <a:gd name="T51" fmla="*/ 18735 h 19050"/>
              <a:gd name="T52" fmla="*/ 16995 w 22519"/>
              <a:gd name="T53" fmla="*/ 17940 h 19050"/>
              <a:gd name="T54" fmla="*/ 16061 w 22519"/>
              <a:gd name="T55" fmla="*/ 18508 h 19050"/>
              <a:gd name="T56" fmla="*/ 15485 w 22519"/>
              <a:gd name="T57" fmla="*/ 18831 h 19050"/>
              <a:gd name="T58" fmla="*/ 17377 w 22519"/>
              <a:gd name="T59" fmla="*/ 18697 h 19050"/>
              <a:gd name="T60" fmla="*/ 22110 w 22519"/>
              <a:gd name="T61" fmla="*/ 16729 h 19050"/>
              <a:gd name="T62" fmla="*/ 20448 w 22519"/>
              <a:gd name="T63" fmla="*/ 16735 h 19050"/>
              <a:gd name="T64" fmla="*/ 19629 w 22519"/>
              <a:gd name="T65" fmla="*/ 16983 h 19050"/>
              <a:gd name="T66" fmla="*/ 18782 w 22519"/>
              <a:gd name="T67" fmla="*/ 17282 h 19050"/>
              <a:gd name="T68" fmla="*/ 17988 w 22519"/>
              <a:gd name="T69" fmla="*/ 17603 h 19050"/>
              <a:gd name="T70" fmla="*/ 21336 w 22519"/>
              <a:gd name="T71" fmla="*/ 3775 h 19050"/>
              <a:gd name="T72" fmla="*/ 21660 w 22519"/>
              <a:gd name="T73" fmla="*/ 5030 h 19050"/>
              <a:gd name="T74" fmla="*/ 21989 w 22519"/>
              <a:gd name="T75" fmla="*/ 5737 h 19050"/>
              <a:gd name="T76" fmla="*/ 22275 w 22519"/>
              <a:gd name="T77" fmla="*/ 6544 h 19050"/>
              <a:gd name="T78" fmla="*/ 14321 w 22519"/>
              <a:gd name="T79" fmla="*/ 923 h 19050"/>
              <a:gd name="T80" fmla="*/ 15175 w 22519"/>
              <a:gd name="T81" fmla="*/ 864 h 19050"/>
              <a:gd name="T82" fmla="*/ 16256 w 22519"/>
              <a:gd name="T83" fmla="*/ 700 h 19050"/>
              <a:gd name="T84" fmla="*/ 16912 w 22519"/>
              <a:gd name="T85" fmla="*/ 625 h 19050"/>
              <a:gd name="T86" fmla="*/ 18001 w 22519"/>
              <a:gd name="T87" fmla="*/ 539 h 19050"/>
              <a:gd name="T88" fmla="*/ 18770 w 22519"/>
              <a:gd name="T89" fmla="*/ 411 h 19050"/>
              <a:gd name="T90" fmla="*/ 19624 w 22519"/>
              <a:gd name="T91" fmla="*/ 352 h 19050"/>
              <a:gd name="T92" fmla="*/ 20705 w 22519"/>
              <a:gd name="T93" fmla="*/ 189 h 19050"/>
              <a:gd name="T94" fmla="*/ 21361 w 22519"/>
              <a:gd name="T95" fmla="*/ 114 h 19050"/>
              <a:gd name="T96" fmla="*/ 22519 w 22519"/>
              <a:gd name="T97" fmla="*/ 32 h 19050"/>
              <a:gd name="T98" fmla="*/ 21654 w 22519"/>
              <a:gd name="T99" fmla="*/ 2767 h 19050"/>
              <a:gd name="T100" fmla="*/ 21853 w 22519"/>
              <a:gd name="T101" fmla="*/ 2138 h 19050"/>
              <a:gd name="T102" fmla="*/ 22220 w 22519"/>
              <a:gd name="T103" fmla="*/ 1108 h 19050"/>
              <a:gd name="T104" fmla="*/ 22417 w 22519"/>
              <a:gd name="T105" fmla="*/ 354 h 19050"/>
              <a:gd name="T106" fmla="*/ 20294 w 22519"/>
              <a:gd name="T107" fmla="*/ 3629 h 19050"/>
              <a:gd name="T108" fmla="*/ 19515 w 22519"/>
              <a:gd name="T109" fmla="*/ 3274 h 19050"/>
              <a:gd name="T110" fmla="*/ 18682 w 22519"/>
              <a:gd name="T111" fmla="*/ 2939 h 19050"/>
              <a:gd name="T112" fmla="*/ 17873 w 22519"/>
              <a:gd name="T113" fmla="*/ 2656 h 19050"/>
              <a:gd name="T114" fmla="*/ 17165 w 22519"/>
              <a:gd name="T115" fmla="*/ 2329 h 19050"/>
              <a:gd name="T116" fmla="*/ 16137 w 22519"/>
              <a:gd name="T117" fmla="*/ 1958 h 19050"/>
              <a:gd name="T118" fmla="*/ 15357 w 22519"/>
              <a:gd name="T119" fmla="*/ 1603 h 19050"/>
              <a:gd name="T120" fmla="*/ 14524 w 22519"/>
              <a:gd name="T121" fmla="*/ 1268 h 19050"/>
              <a:gd name="T122" fmla="*/ 14313 w 22519"/>
              <a:gd name="T123" fmla="*/ 206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2519" h="19050">
                <a:moveTo>
                  <a:pt x="17377" y="18034"/>
                </a:moveTo>
                <a:cubicBezTo>
                  <a:pt x="17496" y="18022"/>
                  <a:pt x="17589" y="17922"/>
                  <a:pt x="17589" y="17800"/>
                </a:cubicBezTo>
                <a:cubicBezTo>
                  <a:pt x="17589" y="17782"/>
                  <a:pt x="17587" y="17764"/>
                  <a:pt x="17583" y="17746"/>
                </a:cubicBezTo>
                <a:lnTo>
                  <a:pt x="17621" y="17733"/>
                </a:lnTo>
                <a:lnTo>
                  <a:pt x="17608" y="17696"/>
                </a:lnTo>
                <a:lnTo>
                  <a:pt x="17571" y="17709"/>
                </a:lnTo>
                <a:cubicBezTo>
                  <a:pt x="17535" y="17625"/>
                  <a:pt x="17452" y="17565"/>
                  <a:pt x="17354" y="17565"/>
                </a:cubicBezTo>
                <a:cubicBezTo>
                  <a:pt x="17224" y="17565"/>
                  <a:pt x="17119" y="17670"/>
                  <a:pt x="17119" y="17800"/>
                </a:cubicBezTo>
                <a:cubicBezTo>
                  <a:pt x="17119" y="17823"/>
                  <a:pt x="17122" y="17845"/>
                  <a:pt x="17128" y="17865"/>
                </a:cubicBezTo>
                <a:lnTo>
                  <a:pt x="17061" y="17903"/>
                </a:lnTo>
                <a:lnTo>
                  <a:pt x="17080" y="17937"/>
                </a:lnTo>
                <a:lnTo>
                  <a:pt x="17142" y="17902"/>
                </a:lnTo>
                <a:cubicBezTo>
                  <a:pt x="17178" y="17976"/>
                  <a:pt x="17252" y="18029"/>
                  <a:pt x="17338" y="18034"/>
                </a:cubicBezTo>
                <a:lnTo>
                  <a:pt x="17343" y="18114"/>
                </a:lnTo>
                <a:lnTo>
                  <a:pt x="17382" y="18112"/>
                </a:lnTo>
                <a:lnTo>
                  <a:pt x="17377" y="18034"/>
                </a:lnTo>
                <a:close/>
                <a:moveTo>
                  <a:pt x="82" y="0"/>
                </a:moveTo>
                <a:lnTo>
                  <a:pt x="1" y="0"/>
                </a:lnTo>
                <a:lnTo>
                  <a:pt x="0" y="3"/>
                </a:lnTo>
                <a:lnTo>
                  <a:pt x="106" y="55"/>
                </a:lnTo>
                <a:lnTo>
                  <a:pt x="123" y="21"/>
                </a:lnTo>
                <a:lnTo>
                  <a:pt x="82" y="0"/>
                </a:lnTo>
                <a:close/>
                <a:moveTo>
                  <a:pt x="2963" y="1478"/>
                </a:moveTo>
                <a:lnTo>
                  <a:pt x="2981" y="1443"/>
                </a:lnTo>
                <a:lnTo>
                  <a:pt x="3087" y="1496"/>
                </a:lnTo>
                <a:lnTo>
                  <a:pt x="3069" y="1531"/>
                </a:lnTo>
                <a:lnTo>
                  <a:pt x="2963" y="1478"/>
                </a:lnTo>
                <a:close/>
                <a:moveTo>
                  <a:pt x="2789" y="1391"/>
                </a:moveTo>
                <a:lnTo>
                  <a:pt x="2806" y="1356"/>
                </a:lnTo>
                <a:lnTo>
                  <a:pt x="2912" y="1409"/>
                </a:lnTo>
                <a:lnTo>
                  <a:pt x="2895" y="1444"/>
                </a:lnTo>
                <a:lnTo>
                  <a:pt x="2789" y="1391"/>
                </a:lnTo>
                <a:close/>
                <a:moveTo>
                  <a:pt x="2615" y="1304"/>
                </a:moveTo>
                <a:lnTo>
                  <a:pt x="2632" y="1269"/>
                </a:lnTo>
                <a:lnTo>
                  <a:pt x="2738" y="1322"/>
                </a:lnTo>
                <a:lnTo>
                  <a:pt x="2721" y="1357"/>
                </a:lnTo>
                <a:lnTo>
                  <a:pt x="2615" y="1304"/>
                </a:lnTo>
                <a:close/>
                <a:moveTo>
                  <a:pt x="2440" y="1217"/>
                </a:moveTo>
                <a:lnTo>
                  <a:pt x="2458" y="1183"/>
                </a:lnTo>
                <a:lnTo>
                  <a:pt x="2564" y="1236"/>
                </a:lnTo>
                <a:lnTo>
                  <a:pt x="2546" y="1270"/>
                </a:lnTo>
                <a:lnTo>
                  <a:pt x="2440" y="1217"/>
                </a:lnTo>
                <a:close/>
                <a:moveTo>
                  <a:pt x="2266" y="1131"/>
                </a:moveTo>
                <a:lnTo>
                  <a:pt x="2283" y="1096"/>
                </a:lnTo>
                <a:lnTo>
                  <a:pt x="2389" y="1149"/>
                </a:lnTo>
                <a:lnTo>
                  <a:pt x="2372" y="1184"/>
                </a:lnTo>
                <a:lnTo>
                  <a:pt x="2266" y="1131"/>
                </a:lnTo>
                <a:close/>
                <a:moveTo>
                  <a:pt x="2092" y="1044"/>
                </a:moveTo>
                <a:lnTo>
                  <a:pt x="2109" y="1009"/>
                </a:lnTo>
                <a:lnTo>
                  <a:pt x="2215" y="1062"/>
                </a:lnTo>
                <a:lnTo>
                  <a:pt x="2198" y="1097"/>
                </a:lnTo>
                <a:lnTo>
                  <a:pt x="2092" y="1044"/>
                </a:lnTo>
                <a:close/>
                <a:moveTo>
                  <a:pt x="1917" y="957"/>
                </a:moveTo>
                <a:lnTo>
                  <a:pt x="1935" y="922"/>
                </a:lnTo>
                <a:lnTo>
                  <a:pt x="2041" y="975"/>
                </a:lnTo>
                <a:lnTo>
                  <a:pt x="2024" y="1010"/>
                </a:lnTo>
                <a:lnTo>
                  <a:pt x="1917" y="957"/>
                </a:lnTo>
                <a:close/>
                <a:moveTo>
                  <a:pt x="1743" y="870"/>
                </a:moveTo>
                <a:lnTo>
                  <a:pt x="1760" y="836"/>
                </a:lnTo>
                <a:lnTo>
                  <a:pt x="1867" y="888"/>
                </a:lnTo>
                <a:lnTo>
                  <a:pt x="1849" y="923"/>
                </a:lnTo>
                <a:lnTo>
                  <a:pt x="1743" y="870"/>
                </a:lnTo>
                <a:close/>
                <a:moveTo>
                  <a:pt x="1569" y="784"/>
                </a:moveTo>
                <a:lnTo>
                  <a:pt x="1586" y="749"/>
                </a:lnTo>
                <a:lnTo>
                  <a:pt x="1692" y="802"/>
                </a:lnTo>
                <a:lnTo>
                  <a:pt x="1675" y="836"/>
                </a:lnTo>
                <a:lnTo>
                  <a:pt x="1569" y="784"/>
                </a:lnTo>
                <a:close/>
                <a:moveTo>
                  <a:pt x="1395" y="697"/>
                </a:moveTo>
                <a:lnTo>
                  <a:pt x="1412" y="662"/>
                </a:lnTo>
                <a:lnTo>
                  <a:pt x="1518" y="715"/>
                </a:lnTo>
                <a:lnTo>
                  <a:pt x="1501" y="750"/>
                </a:lnTo>
                <a:lnTo>
                  <a:pt x="1395" y="697"/>
                </a:lnTo>
                <a:close/>
                <a:moveTo>
                  <a:pt x="1220" y="610"/>
                </a:moveTo>
                <a:lnTo>
                  <a:pt x="1238" y="575"/>
                </a:lnTo>
                <a:lnTo>
                  <a:pt x="1344" y="628"/>
                </a:lnTo>
                <a:lnTo>
                  <a:pt x="1326" y="663"/>
                </a:lnTo>
                <a:lnTo>
                  <a:pt x="1220" y="610"/>
                </a:lnTo>
                <a:close/>
                <a:moveTo>
                  <a:pt x="1046" y="523"/>
                </a:moveTo>
                <a:lnTo>
                  <a:pt x="1063" y="489"/>
                </a:lnTo>
                <a:lnTo>
                  <a:pt x="1169" y="541"/>
                </a:lnTo>
                <a:lnTo>
                  <a:pt x="1152" y="576"/>
                </a:lnTo>
                <a:lnTo>
                  <a:pt x="1046" y="523"/>
                </a:lnTo>
                <a:close/>
                <a:moveTo>
                  <a:pt x="872" y="437"/>
                </a:moveTo>
                <a:lnTo>
                  <a:pt x="889" y="402"/>
                </a:lnTo>
                <a:lnTo>
                  <a:pt x="995" y="455"/>
                </a:lnTo>
                <a:lnTo>
                  <a:pt x="978" y="489"/>
                </a:lnTo>
                <a:lnTo>
                  <a:pt x="872" y="437"/>
                </a:lnTo>
                <a:close/>
                <a:moveTo>
                  <a:pt x="697" y="350"/>
                </a:moveTo>
                <a:lnTo>
                  <a:pt x="715" y="315"/>
                </a:lnTo>
                <a:lnTo>
                  <a:pt x="821" y="368"/>
                </a:lnTo>
                <a:lnTo>
                  <a:pt x="803" y="403"/>
                </a:lnTo>
                <a:lnTo>
                  <a:pt x="697" y="350"/>
                </a:lnTo>
                <a:close/>
                <a:moveTo>
                  <a:pt x="523" y="263"/>
                </a:moveTo>
                <a:lnTo>
                  <a:pt x="540" y="228"/>
                </a:lnTo>
                <a:lnTo>
                  <a:pt x="646" y="281"/>
                </a:lnTo>
                <a:lnTo>
                  <a:pt x="629" y="316"/>
                </a:lnTo>
                <a:lnTo>
                  <a:pt x="523" y="263"/>
                </a:lnTo>
                <a:close/>
                <a:moveTo>
                  <a:pt x="349" y="176"/>
                </a:moveTo>
                <a:lnTo>
                  <a:pt x="366" y="141"/>
                </a:lnTo>
                <a:lnTo>
                  <a:pt x="472" y="194"/>
                </a:lnTo>
                <a:lnTo>
                  <a:pt x="455" y="229"/>
                </a:lnTo>
                <a:lnTo>
                  <a:pt x="349" y="176"/>
                </a:lnTo>
                <a:close/>
                <a:moveTo>
                  <a:pt x="174" y="89"/>
                </a:moveTo>
                <a:lnTo>
                  <a:pt x="192" y="55"/>
                </a:lnTo>
                <a:lnTo>
                  <a:pt x="298" y="107"/>
                </a:lnTo>
                <a:lnTo>
                  <a:pt x="280" y="142"/>
                </a:lnTo>
                <a:lnTo>
                  <a:pt x="174" y="89"/>
                </a:lnTo>
                <a:close/>
                <a:moveTo>
                  <a:pt x="13598" y="1056"/>
                </a:moveTo>
                <a:lnTo>
                  <a:pt x="13485" y="1074"/>
                </a:lnTo>
                <a:lnTo>
                  <a:pt x="13478" y="1036"/>
                </a:lnTo>
                <a:lnTo>
                  <a:pt x="13594" y="1017"/>
                </a:lnTo>
                <a:lnTo>
                  <a:pt x="13594" y="1015"/>
                </a:lnTo>
                <a:cubicBezTo>
                  <a:pt x="13594" y="885"/>
                  <a:pt x="13699" y="780"/>
                  <a:pt x="13829" y="780"/>
                </a:cubicBezTo>
                <a:cubicBezTo>
                  <a:pt x="13860" y="780"/>
                  <a:pt x="13889" y="786"/>
                  <a:pt x="13915" y="796"/>
                </a:cubicBezTo>
                <a:lnTo>
                  <a:pt x="13967" y="710"/>
                </a:lnTo>
                <a:lnTo>
                  <a:pt x="14001" y="730"/>
                </a:lnTo>
                <a:lnTo>
                  <a:pt x="13950" y="814"/>
                </a:lnTo>
                <a:cubicBezTo>
                  <a:pt x="14001" y="845"/>
                  <a:pt x="14040" y="894"/>
                  <a:pt x="14056" y="953"/>
                </a:cubicBezTo>
                <a:lnTo>
                  <a:pt x="14128" y="945"/>
                </a:lnTo>
                <a:lnTo>
                  <a:pt x="14132" y="984"/>
                </a:lnTo>
                <a:lnTo>
                  <a:pt x="14063" y="992"/>
                </a:lnTo>
                <a:cubicBezTo>
                  <a:pt x="14064" y="999"/>
                  <a:pt x="14064" y="1007"/>
                  <a:pt x="14064" y="1015"/>
                </a:cubicBezTo>
                <a:cubicBezTo>
                  <a:pt x="14064" y="1037"/>
                  <a:pt x="14061" y="1059"/>
                  <a:pt x="14055" y="1080"/>
                </a:cubicBezTo>
                <a:lnTo>
                  <a:pt x="14092" y="1095"/>
                </a:lnTo>
                <a:lnTo>
                  <a:pt x="14078" y="1131"/>
                </a:lnTo>
                <a:lnTo>
                  <a:pt x="14041" y="1116"/>
                </a:lnTo>
                <a:cubicBezTo>
                  <a:pt x="14003" y="1195"/>
                  <a:pt x="13923" y="1250"/>
                  <a:pt x="13829" y="1250"/>
                </a:cubicBezTo>
                <a:cubicBezTo>
                  <a:pt x="13713" y="1250"/>
                  <a:pt x="13617" y="1166"/>
                  <a:pt x="13598" y="1056"/>
                </a:cubicBezTo>
                <a:close/>
                <a:moveTo>
                  <a:pt x="13403" y="1048"/>
                </a:moveTo>
                <a:lnTo>
                  <a:pt x="13409" y="1086"/>
                </a:lnTo>
                <a:lnTo>
                  <a:pt x="13292" y="1105"/>
                </a:lnTo>
                <a:lnTo>
                  <a:pt x="13286" y="1067"/>
                </a:lnTo>
                <a:lnTo>
                  <a:pt x="13403" y="1048"/>
                </a:lnTo>
                <a:close/>
                <a:moveTo>
                  <a:pt x="13211" y="1079"/>
                </a:moveTo>
                <a:lnTo>
                  <a:pt x="13217" y="1118"/>
                </a:lnTo>
                <a:lnTo>
                  <a:pt x="13100" y="1137"/>
                </a:lnTo>
                <a:lnTo>
                  <a:pt x="13094" y="1099"/>
                </a:lnTo>
                <a:lnTo>
                  <a:pt x="13211" y="1079"/>
                </a:lnTo>
                <a:close/>
                <a:moveTo>
                  <a:pt x="13019" y="1111"/>
                </a:moveTo>
                <a:lnTo>
                  <a:pt x="13025" y="1149"/>
                </a:lnTo>
                <a:lnTo>
                  <a:pt x="12908" y="1168"/>
                </a:lnTo>
                <a:lnTo>
                  <a:pt x="12902" y="1130"/>
                </a:lnTo>
                <a:lnTo>
                  <a:pt x="13019" y="1111"/>
                </a:lnTo>
                <a:close/>
                <a:moveTo>
                  <a:pt x="12826" y="1142"/>
                </a:moveTo>
                <a:lnTo>
                  <a:pt x="12833" y="1180"/>
                </a:lnTo>
                <a:lnTo>
                  <a:pt x="12716" y="1199"/>
                </a:lnTo>
                <a:lnTo>
                  <a:pt x="12709" y="1161"/>
                </a:lnTo>
                <a:lnTo>
                  <a:pt x="12826" y="1142"/>
                </a:lnTo>
                <a:close/>
                <a:moveTo>
                  <a:pt x="12634" y="1173"/>
                </a:moveTo>
                <a:lnTo>
                  <a:pt x="12640" y="1212"/>
                </a:lnTo>
                <a:lnTo>
                  <a:pt x="12523" y="1231"/>
                </a:lnTo>
                <a:lnTo>
                  <a:pt x="12517" y="1193"/>
                </a:lnTo>
                <a:lnTo>
                  <a:pt x="12634" y="1173"/>
                </a:lnTo>
                <a:close/>
                <a:moveTo>
                  <a:pt x="12442" y="1205"/>
                </a:moveTo>
                <a:lnTo>
                  <a:pt x="12448" y="1243"/>
                </a:lnTo>
                <a:lnTo>
                  <a:pt x="12331" y="1262"/>
                </a:lnTo>
                <a:lnTo>
                  <a:pt x="12325" y="1224"/>
                </a:lnTo>
                <a:lnTo>
                  <a:pt x="12442" y="1205"/>
                </a:lnTo>
                <a:close/>
                <a:moveTo>
                  <a:pt x="12250" y="1236"/>
                </a:moveTo>
                <a:lnTo>
                  <a:pt x="12256" y="1274"/>
                </a:lnTo>
                <a:lnTo>
                  <a:pt x="12139" y="1293"/>
                </a:lnTo>
                <a:lnTo>
                  <a:pt x="12132" y="1255"/>
                </a:lnTo>
                <a:lnTo>
                  <a:pt x="12250" y="1236"/>
                </a:lnTo>
                <a:close/>
                <a:moveTo>
                  <a:pt x="12057" y="1267"/>
                </a:moveTo>
                <a:lnTo>
                  <a:pt x="12063" y="1306"/>
                </a:lnTo>
                <a:lnTo>
                  <a:pt x="11946" y="1325"/>
                </a:lnTo>
                <a:lnTo>
                  <a:pt x="11940" y="1287"/>
                </a:lnTo>
                <a:lnTo>
                  <a:pt x="12057" y="1267"/>
                </a:lnTo>
                <a:close/>
                <a:moveTo>
                  <a:pt x="11865" y="1299"/>
                </a:moveTo>
                <a:lnTo>
                  <a:pt x="11871" y="1337"/>
                </a:lnTo>
                <a:lnTo>
                  <a:pt x="11754" y="1356"/>
                </a:lnTo>
                <a:lnTo>
                  <a:pt x="11748" y="1318"/>
                </a:lnTo>
                <a:lnTo>
                  <a:pt x="11865" y="1299"/>
                </a:lnTo>
                <a:close/>
                <a:moveTo>
                  <a:pt x="11673" y="1330"/>
                </a:moveTo>
                <a:lnTo>
                  <a:pt x="11679" y="1368"/>
                </a:lnTo>
                <a:lnTo>
                  <a:pt x="11562" y="1387"/>
                </a:lnTo>
                <a:lnTo>
                  <a:pt x="11556" y="1349"/>
                </a:lnTo>
                <a:lnTo>
                  <a:pt x="11673" y="1330"/>
                </a:lnTo>
                <a:close/>
                <a:moveTo>
                  <a:pt x="11480" y="1361"/>
                </a:moveTo>
                <a:lnTo>
                  <a:pt x="11487" y="1400"/>
                </a:lnTo>
                <a:lnTo>
                  <a:pt x="11370" y="1419"/>
                </a:lnTo>
                <a:lnTo>
                  <a:pt x="11363" y="1380"/>
                </a:lnTo>
                <a:lnTo>
                  <a:pt x="11480" y="1361"/>
                </a:lnTo>
                <a:close/>
                <a:moveTo>
                  <a:pt x="11288" y="1393"/>
                </a:moveTo>
                <a:lnTo>
                  <a:pt x="11294" y="1431"/>
                </a:lnTo>
                <a:lnTo>
                  <a:pt x="11177" y="1450"/>
                </a:lnTo>
                <a:lnTo>
                  <a:pt x="11171" y="1412"/>
                </a:lnTo>
                <a:lnTo>
                  <a:pt x="11288" y="1393"/>
                </a:lnTo>
                <a:close/>
                <a:moveTo>
                  <a:pt x="11096" y="1424"/>
                </a:moveTo>
                <a:lnTo>
                  <a:pt x="11102" y="1462"/>
                </a:lnTo>
                <a:lnTo>
                  <a:pt x="10985" y="1481"/>
                </a:lnTo>
                <a:lnTo>
                  <a:pt x="10979" y="1443"/>
                </a:lnTo>
                <a:lnTo>
                  <a:pt x="11096" y="1424"/>
                </a:lnTo>
                <a:close/>
                <a:moveTo>
                  <a:pt x="10904" y="1455"/>
                </a:moveTo>
                <a:lnTo>
                  <a:pt x="10910" y="1494"/>
                </a:lnTo>
                <a:lnTo>
                  <a:pt x="10793" y="1513"/>
                </a:lnTo>
                <a:lnTo>
                  <a:pt x="10787" y="1474"/>
                </a:lnTo>
                <a:lnTo>
                  <a:pt x="10904" y="1455"/>
                </a:lnTo>
                <a:close/>
                <a:moveTo>
                  <a:pt x="10711" y="1487"/>
                </a:moveTo>
                <a:lnTo>
                  <a:pt x="10718" y="1525"/>
                </a:lnTo>
                <a:lnTo>
                  <a:pt x="10600" y="1544"/>
                </a:lnTo>
                <a:lnTo>
                  <a:pt x="10594" y="1506"/>
                </a:lnTo>
                <a:lnTo>
                  <a:pt x="10711" y="1487"/>
                </a:lnTo>
                <a:close/>
                <a:moveTo>
                  <a:pt x="10519" y="1518"/>
                </a:moveTo>
                <a:lnTo>
                  <a:pt x="10525" y="1556"/>
                </a:lnTo>
                <a:lnTo>
                  <a:pt x="10408" y="1575"/>
                </a:lnTo>
                <a:lnTo>
                  <a:pt x="10402" y="1537"/>
                </a:lnTo>
                <a:lnTo>
                  <a:pt x="10519" y="1518"/>
                </a:lnTo>
                <a:close/>
                <a:moveTo>
                  <a:pt x="10327" y="1549"/>
                </a:moveTo>
                <a:lnTo>
                  <a:pt x="10333" y="1588"/>
                </a:lnTo>
                <a:lnTo>
                  <a:pt x="10216" y="1607"/>
                </a:lnTo>
                <a:lnTo>
                  <a:pt x="10210" y="1568"/>
                </a:lnTo>
                <a:lnTo>
                  <a:pt x="10327" y="1549"/>
                </a:lnTo>
                <a:close/>
                <a:moveTo>
                  <a:pt x="10134" y="1581"/>
                </a:moveTo>
                <a:lnTo>
                  <a:pt x="10141" y="1619"/>
                </a:lnTo>
                <a:lnTo>
                  <a:pt x="10024" y="1638"/>
                </a:lnTo>
                <a:lnTo>
                  <a:pt x="10017" y="1600"/>
                </a:lnTo>
                <a:lnTo>
                  <a:pt x="10134" y="1581"/>
                </a:lnTo>
                <a:close/>
                <a:moveTo>
                  <a:pt x="9942" y="1612"/>
                </a:moveTo>
                <a:lnTo>
                  <a:pt x="9948" y="1650"/>
                </a:lnTo>
                <a:lnTo>
                  <a:pt x="9831" y="1669"/>
                </a:lnTo>
                <a:lnTo>
                  <a:pt x="9825" y="1631"/>
                </a:lnTo>
                <a:lnTo>
                  <a:pt x="9942" y="1612"/>
                </a:lnTo>
                <a:close/>
                <a:moveTo>
                  <a:pt x="9750" y="1643"/>
                </a:moveTo>
                <a:lnTo>
                  <a:pt x="9756" y="1682"/>
                </a:lnTo>
                <a:lnTo>
                  <a:pt x="9639" y="1701"/>
                </a:lnTo>
                <a:lnTo>
                  <a:pt x="9633" y="1662"/>
                </a:lnTo>
                <a:lnTo>
                  <a:pt x="9750" y="1643"/>
                </a:lnTo>
                <a:close/>
                <a:moveTo>
                  <a:pt x="9558" y="1675"/>
                </a:moveTo>
                <a:lnTo>
                  <a:pt x="9564" y="1713"/>
                </a:lnTo>
                <a:lnTo>
                  <a:pt x="9447" y="1732"/>
                </a:lnTo>
                <a:lnTo>
                  <a:pt x="9441" y="1694"/>
                </a:lnTo>
                <a:lnTo>
                  <a:pt x="9558" y="1675"/>
                </a:lnTo>
                <a:close/>
                <a:moveTo>
                  <a:pt x="9365" y="1706"/>
                </a:moveTo>
                <a:lnTo>
                  <a:pt x="9372" y="1744"/>
                </a:lnTo>
                <a:lnTo>
                  <a:pt x="9255" y="1763"/>
                </a:lnTo>
                <a:lnTo>
                  <a:pt x="9248" y="1725"/>
                </a:lnTo>
                <a:lnTo>
                  <a:pt x="9365" y="1706"/>
                </a:lnTo>
                <a:close/>
                <a:moveTo>
                  <a:pt x="9173" y="1737"/>
                </a:moveTo>
                <a:lnTo>
                  <a:pt x="9179" y="1776"/>
                </a:lnTo>
                <a:lnTo>
                  <a:pt x="9062" y="1795"/>
                </a:lnTo>
                <a:lnTo>
                  <a:pt x="9056" y="1756"/>
                </a:lnTo>
                <a:lnTo>
                  <a:pt x="9173" y="1737"/>
                </a:lnTo>
                <a:close/>
                <a:moveTo>
                  <a:pt x="8981" y="1769"/>
                </a:moveTo>
                <a:lnTo>
                  <a:pt x="8987" y="1807"/>
                </a:lnTo>
                <a:lnTo>
                  <a:pt x="8870" y="1826"/>
                </a:lnTo>
                <a:lnTo>
                  <a:pt x="8864" y="1788"/>
                </a:lnTo>
                <a:lnTo>
                  <a:pt x="8981" y="1769"/>
                </a:lnTo>
                <a:close/>
                <a:moveTo>
                  <a:pt x="8788" y="1800"/>
                </a:moveTo>
                <a:lnTo>
                  <a:pt x="8795" y="1838"/>
                </a:lnTo>
                <a:lnTo>
                  <a:pt x="8678" y="1857"/>
                </a:lnTo>
                <a:lnTo>
                  <a:pt x="8671" y="1819"/>
                </a:lnTo>
                <a:lnTo>
                  <a:pt x="8788" y="1800"/>
                </a:lnTo>
                <a:close/>
                <a:moveTo>
                  <a:pt x="8596" y="1831"/>
                </a:moveTo>
                <a:lnTo>
                  <a:pt x="8602" y="1870"/>
                </a:lnTo>
                <a:lnTo>
                  <a:pt x="8485" y="1889"/>
                </a:lnTo>
                <a:lnTo>
                  <a:pt x="8479" y="1850"/>
                </a:lnTo>
                <a:lnTo>
                  <a:pt x="8596" y="1831"/>
                </a:lnTo>
                <a:close/>
                <a:moveTo>
                  <a:pt x="8404" y="1863"/>
                </a:moveTo>
                <a:lnTo>
                  <a:pt x="8410" y="1901"/>
                </a:lnTo>
                <a:lnTo>
                  <a:pt x="8293" y="1920"/>
                </a:lnTo>
                <a:lnTo>
                  <a:pt x="8287" y="1882"/>
                </a:lnTo>
                <a:lnTo>
                  <a:pt x="8404" y="1863"/>
                </a:lnTo>
                <a:close/>
                <a:moveTo>
                  <a:pt x="8212" y="1894"/>
                </a:moveTo>
                <a:lnTo>
                  <a:pt x="8218" y="1932"/>
                </a:lnTo>
                <a:lnTo>
                  <a:pt x="8101" y="1951"/>
                </a:lnTo>
                <a:lnTo>
                  <a:pt x="8095" y="1913"/>
                </a:lnTo>
                <a:lnTo>
                  <a:pt x="8212" y="1894"/>
                </a:lnTo>
                <a:close/>
                <a:moveTo>
                  <a:pt x="8019" y="1925"/>
                </a:moveTo>
                <a:lnTo>
                  <a:pt x="8026" y="1964"/>
                </a:lnTo>
                <a:lnTo>
                  <a:pt x="7909" y="1983"/>
                </a:lnTo>
                <a:lnTo>
                  <a:pt x="7902" y="1944"/>
                </a:lnTo>
                <a:lnTo>
                  <a:pt x="8019" y="1925"/>
                </a:lnTo>
                <a:close/>
                <a:moveTo>
                  <a:pt x="7827" y="1957"/>
                </a:moveTo>
                <a:lnTo>
                  <a:pt x="7833" y="1995"/>
                </a:lnTo>
                <a:lnTo>
                  <a:pt x="7716" y="2014"/>
                </a:lnTo>
                <a:lnTo>
                  <a:pt x="7710" y="1976"/>
                </a:lnTo>
                <a:lnTo>
                  <a:pt x="7827" y="1957"/>
                </a:lnTo>
                <a:close/>
                <a:moveTo>
                  <a:pt x="7635" y="1988"/>
                </a:moveTo>
                <a:lnTo>
                  <a:pt x="7641" y="2026"/>
                </a:lnTo>
                <a:lnTo>
                  <a:pt x="7524" y="2045"/>
                </a:lnTo>
                <a:lnTo>
                  <a:pt x="7518" y="2007"/>
                </a:lnTo>
                <a:lnTo>
                  <a:pt x="7635" y="1988"/>
                </a:lnTo>
                <a:close/>
                <a:moveTo>
                  <a:pt x="7443" y="2019"/>
                </a:moveTo>
                <a:lnTo>
                  <a:pt x="7449" y="2057"/>
                </a:lnTo>
                <a:lnTo>
                  <a:pt x="7332" y="2077"/>
                </a:lnTo>
                <a:lnTo>
                  <a:pt x="7325" y="2038"/>
                </a:lnTo>
                <a:lnTo>
                  <a:pt x="7443" y="2019"/>
                </a:lnTo>
                <a:close/>
                <a:moveTo>
                  <a:pt x="7250" y="2050"/>
                </a:moveTo>
                <a:lnTo>
                  <a:pt x="7256" y="2089"/>
                </a:lnTo>
                <a:lnTo>
                  <a:pt x="7139" y="2108"/>
                </a:lnTo>
                <a:lnTo>
                  <a:pt x="7133" y="2070"/>
                </a:lnTo>
                <a:lnTo>
                  <a:pt x="7250" y="2050"/>
                </a:lnTo>
                <a:close/>
                <a:moveTo>
                  <a:pt x="7058" y="2082"/>
                </a:moveTo>
                <a:lnTo>
                  <a:pt x="7064" y="2120"/>
                </a:lnTo>
                <a:lnTo>
                  <a:pt x="6947" y="2139"/>
                </a:lnTo>
                <a:lnTo>
                  <a:pt x="6941" y="2101"/>
                </a:lnTo>
                <a:lnTo>
                  <a:pt x="7058" y="2082"/>
                </a:lnTo>
                <a:close/>
                <a:moveTo>
                  <a:pt x="6866" y="2113"/>
                </a:moveTo>
                <a:lnTo>
                  <a:pt x="6872" y="2151"/>
                </a:lnTo>
                <a:lnTo>
                  <a:pt x="6755" y="2170"/>
                </a:lnTo>
                <a:lnTo>
                  <a:pt x="6749" y="2132"/>
                </a:lnTo>
                <a:lnTo>
                  <a:pt x="6866" y="2113"/>
                </a:lnTo>
                <a:close/>
                <a:moveTo>
                  <a:pt x="6673" y="2144"/>
                </a:moveTo>
                <a:lnTo>
                  <a:pt x="6680" y="2183"/>
                </a:lnTo>
                <a:lnTo>
                  <a:pt x="6563" y="2202"/>
                </a:lnTo>
                <a:lnTo>
                  <a:pt x="6556" y="2163"/>
                </a:lnTo>
                <a:lnTo>
                  <a:pt x="6673" y="2144"/>
                </a:lnTo>
                <a:close/>
                <a:moveTo>
                  <a:pt x="6481" y="2176"/>
                </a:moveTo>
                <a:lnTo>
                  <a:pt x="6487" y="2214"/>
                </a:lnTo>
                <a:lnTo>
                  <a:pt x="6370" y="2233"/>
                </a:lnTo>
                <a:lnTo>
                  <a:pt x="6364" y="2195"/>
                </a:lnTo>
                <a:lnTo>
                  <a:pt x="6481" y="2176"/>
                </a:lnTo>
                <a:close/>
                <a:moveTo>
                  <a:pt x="6289" y="2207"/>
                </a:moveTo>
                <a:lnTo>
                  <a:pt x="6295" y="2245"/>
                </a:lnTo>
                <a:lnTo>
                  <a:pt x="6178" y="2264"/>
                </a:lnTo>
                <a:lnTo>
                  <a:pt x="6172" y="2226"/>
                </a:lnTo>
                <a:lnTo>
                  <a:pt x="6289" y="2207"/>
                </a:lnTo>
                <a:close/>
                <a:moveTo>
                  <a:pt x="6097" y="2238"/>
                </a:moveTo>
                <a:lnTo>
                  <a:pt x="6103" y="2277"/>
                </a:lnTo>
                <a:lnTo>
                  <a:pt x="5986" y="2296"/>
                </a:lnTo>
                <a:lnTo>
                  <a:pt x="5980" y="2257"/>
                </a:lnTo>
                <a:lnTo>
                  <a:pt x="6097" y="2238"/>
                </a:lnTo>
                <a:close/>
                <a:moveTo>
                  <a:pt x="5904" y="2270"/>
                </a:moveTo>
                <a:lnTo>
                  <a:pt x="5911" y="2308"/>
                </a:lnTo>
                <a:lnTo>
                  <a:pt x="5794" y="2327"/>
                </a:lnTo>
                <a:lnTo>
                  <a:pt x="5787" y="2289"/>
                </a:lnTo>
                <a:lnTo>
                  <a:pt x="5904" y="2270"/>
                </a:lnTo>
                <a:close/>
                <a:moveTo>
                  <a:pt x="5712" y="2301"/>
                </a:moveTo>
                <a:lnTo>
                  <a:pt x="5718" y="2339"/>
                </a:lnTo>
                <a:lnTo>
                  <a:pt x="5601" y="2358"/>
                </a:lnTo>
                <a:lnTo>
                  <a:pt x="5595" y="2320"/>
                </a:lnTo>
                <a:lnTo>
                  <a:pt x="5712" y="2301"/>
                </a:lnTo>
                <a:close/>
                <a:moveTo>
                  <a:pt x="5520" y="2332"/>
                </a:moveTo>
                <a:lnTo>
                  <a:pt x="5526" y="2371"/>
                </a:lnTo>
                <a:lnTo>
                  <a:pt x="5409" y="2390"/>
                </a:lnTo>
                <a:lnTo>
                  <a:pt x="5403" y="2351"/>
                </a:lnTo>
                <a:lnTo>
                  <a:pt x="5520" y="2332"/>
                </a:lnTo>
                <a:close/>
                <a:moveTo>
                  <a:pt x="5328" y="2364"/>
                </a:moveTo>
                <a:lnTo>
                  <a:pt x="5334" y="2402"/>
                </a:lnTo>
                <a:lnTo>
                  <a:pt x="5217" y="2421"/>
                </a:lnTo>
                <a:lnTo>
                  <a:pt x="5211" y="2383"/>
                </a:lnTo>
                <a:lnTo>
                  <a:pt x="5328" y="2364"/>
                </a:lnTo>
                <a:close/>
                <a:moveTo>
                  <a:pt x="5135" y="2395"/>
                </a:moveTo>
                <a:lnTo>
                  <a:pt x="5142" y="2433"/>
                </a:lnTo>
                <a:lnTo>
                  <a:pt x="5024" y="2452"/>
                </a:lnTo>
                <a:lnTo>
                  <a:pt x="5018" y="2414"/>
                </a:lnTo>
                <a:lnTo>
                  <a:pt x="5135" y="2395"/>
                </a:lnTo>
                <a:close/>
                <a:moveTo>
                  <a:pt x="4943" y="2426"/>
                </a:moveTo>
                <a:lnTo>
                  <a:pt x="4949" y="2465"/>
                </a:lnTo>
                <a:lnTo>
                  <a:pt x="4832" y="2484"/>
                </a:lnTo>
                <a:lnTo>
                  <a:pt x="4826" y="2445"/>
                </a:lnTo>
                <a:lnTo>
                  <a:pt x="4943" y="2426"/>
                </a:lnTo>
                <a:close/>
                <a:moveTo>
                  <a:pt x="4751" y="2458"/>
                </a:moveTo>
                <a:lnTo>
                  <a:pt x="4757" y="2496"/>
                </a:lnTo>
                <a:lnTo>
                  <a:pt x="4640" y="2515"/>
                </a:lnTo>
                <a:lnTo>
                  <a:pt x="4634" y="2477"/>
                </a:lnTo>
                <a:lnTo>
                  <a:pt x="4751" y="2458"/>
                </a:lnTo>
                <a:close/>
                <a:moveTo>
                  <a:pt x="4558" y="2489"/>
                </a:moveTo>
                <a:lnTo>
                  <a:pt x="4565" y="2527"/>
                </a:lnTo>
                <a:lnTo>
                  <a:pt x="4488" y="2540"/>
                </a:lnTo>
                <a:cubicBezTo>
                  <a:pt x="4489" y="2546"/>
                  <a:pt x="4489" y="2553"/>
                  <a:pt x="4489" y="2560"/>
                </a:cubicBezTo>
                <a:cubicBezTo>
                  <a:pt x="4489" y="2690"/>
                  <a:pt x="4384" y="2795"/>
                  <a:pt x="4254" y="2795"/>
                </a:cubicBezTo>
                <a:cubicBezTo>
                  <a:pt x="4124" y="2795"/>
                  <a:pt x="4019" y="2690"/>
                  <a:pt x="4019" y="2560"/>
                </a:cubicBezTo>
                <a:cubicBezTo>
                  <a:pt x="4019" y="2495"/>
                  <a:pt x="4045" y="2436"/>
                  <a:pt x="4088" y="2393"/>
                </a:cubicBezTo>
                <a:lnTo>
                  <a:pt x="4026" y="2333"/>
                </a:lnTo>
                <a:lnTo>
                  <a:pt x="4053" y="2305"/>
                </a:lnTo>
                <a:lnTo>
                  <a:pt x="4118" y="2368"/>
                </a:lnTo>
                <a:cubicBezTo>
                  <a:pt x="4156" y="2341"/>
                  <a:pt x="4203" y="2325"/>
                  <a:pt x="4254" y="2325"/>
                </a:cubicBezTo>
                <a:cubicBezTo>
                  <a:pt x="4364" y="2325"/>
                  <a:pt x="4456" y="2400"/>
                  <a:pt x="4482" y="2501"/>
                </a:cubicBezTo>
                <a:lnTo>
                  <a:pt x="4558" y="2489"/>
                </a:lnTo>
                <a:close/>
                <a:moveTo>
                  <a:pt x="4890" y="0"/>
                </a:moveTo>
                <a:lnTo>
                  <a:pt x="4840" y="0"/>
                </a:lnTo>
                <a:lnTo>
                  <a:pt x="4781" y="58"/>
                </a:lnTo>
                <a:lnTo>
                  <a:pt x="4808" y="86"/>
                </a:lnTo>
                <a:lnTo>
                  <a:pt x="4893" y="3"/>
                </a:lnTo>
                <a:lnTo>
                  <a:pt x="4890" y="0"/>
                </a:lnTo>
                <a:close/>
                <a:moveTo>
                  <a:pt x="3464" y="1327"/>
                </a:moveTo>
                <a:lnTo>
                  <a:pt x="3491" y="1355"/>
                </a:lnTo>
                <a:lnTo>
                  <a:pt x="3431" y="1413"/>
                </a:lnTo>
                <a:cubicBezTo>
                  <a:pt x="3496" y="1454"/>
                  <a:pt x="3540" y="1528"/>
                  <a:pt x="3540" y="1611"/>
                </a:cubicBezTo>
                <a:cubicBezTo>
                  <a:pt x="3540" y="1740"/>
                  <a:pt x="3434" y="1846"/>
                  <a:pt x="3305" y="1846"/>
                </a:cubicBezTo>
                <a:cubicBezTo>
                  <a:pt x="3175" y="1846"/>
                  <a:pt x="3070" y="1740"/>
                  <a:pt x="3070" y="1611"/>
                </a:cubicBezTo>
                <a:cubicBezTo>
                  <a:pt x="3070" y="1481"/>
                  <a:pt x="3175" y="1376"/>
                  <a:pt x="3305" y="1376"/>
                </a:cubicBezTo>
                <a:cubicBezTo>
                  <a:pt x="3337" y="1376"/>
                  <a:pt x="3367" y="1382"/>
                  <a:pt x="3395" y="1394"/>
                </a:cubicBezTo>
                <a:lnTo>
                  <a:pt x="3464" y="1327"/>
                </a:lnTo>
                <a:close/>
                <a:moveTo>
                  <a:pt x="3604" y="1192"/>
                </a:moveTo>
                <a:lnTo>
                  <a:pt x="3631" y="1220"/>
                </a:lnTo>
                <a:lnTo>
                  <a:pt x="3546" y="1302"/>
                </a:lnTo>
                <a:lnTo>
                  <a:pt x="3519" y="1274"/>
                </a:lnTo>
                <a:lnTo>
                  <a:pt x="3604" y="1192"/>
                </a:lnTo>
                <a:close/>
                <a:moveTo>
                  <a:pt x="3745" y="1057"/>
                </a:moveTo>
                <a:lnTo>
                  <a:pt x="3772" y="1085"/>
                </a:lnTo>
                <a:lnTo>
                  <a:pt x="3686" y="1167"/>
                </a:lnTo>
                <a:lnTo>
                  <a:pt x="3659" y="1139"/>
                </a:lnTo>
                <a:lnTo>
                  <a:pt x="3745" y="1057"/>
                </a:lnTo>
                <a:close/>
                <a:moveTo>
                  <a:pt x="3885" y="921"/>
                </a:moveTo>
                <a:lnTo>
                  <a:pt x="3912" y="949"/>
                </a:lnTo>
                <a:lnTo>
                  <a:pt x="3826" y="1032"/>
                </a:lnTo>
                <a:lnTo>
                  <a:pt x="3799" y="1004"/>
                </a:lnTo>
                <a:lnTo>
                  <a:pt x="3885" y="921"/>
                </a:lnTo>
                <a:close/>
                <a:moveTo>
                  <a:pt x="4025" y="786"/>
                </a:moveTo>
                <a:lnTo>
                  <a:pt x="4052" y="814"/>
                </a:lnTo>
                <a:lnTo>
                  <a:pt x="3967" y="897"/>
                </a:lnTo>
                <a:lnTo>
                  <a:pt x="3940" y="869"/>
                </a:lnTo>
                <a:lnTo>
                  <a:pt x="4025" y="786"/>
                </a:lnTo>
                <a:close/>
                <a:moveTo>
                  <a:pt x="4165" y="651"/>
                </a:moveTo>
                <a:lnTo>
                  <a:pt x="4192" y="679"/>
                </a:lnTo>
                <a:lnTo>
                  <a:pt x="4107" y="761"/>
                </a:lnTo>
                <a:lnTo>
                  <a:pt x="4080" y="733"/>
                </a:lnTo>
                <a:lnTo>
                  <a:pt x="4165" y="651"/>
                </a:lnTo>
                <a:close/>
                <a:moveTo>
                  <a:pt x="4305" y="516"/>
                </a:moveTo>
                <a:lnTo>
                  <a:pt x="4332" y="544"/>
                </a:lnTo>
                <a:lnTo>
                  <a:pt x="4247" y="626"/>
                </a:lnTo>
                <a:lnTo>
                  <a:pt x="4220" y="598"/>
                </a:lnTo>
                <a:lnTo>
                  <a:pt x="4305" y="516"/>
                </a:lnTo>
                <a:close/>
                <a:moveTo>
                  <a:pt x="4445" y="381"/>
                </a:moveTo>
                <a:lnTo>
                  <a:pt x="4472" y="409"/>
                </a:lnTo>
                <a:lnTo>
                  <a:pt x="4387" y="491"/>
                </a:lnTo>
                <a:lnTo>
                  <a:pt x="4360" y="463"/>
                </a:lnTo>
                <a:lnTo>
                  <a:pt x="4445" y="381"/>
                </a:lnTo>
                <a:close/>
                <a:moveTo>
                  <a:pt x="4586" y="246"/>
                </a:moveTo>
                <a:lnTo>
                  <a:pt x="4613" y="274"/>
                </a:lnTo>
                <a:lnTo>
                  <a:pt x="4527" y="356"/>
                </a:lnTo>
                <a:lnTo>
                  <a:pt x="4500" y="328"/>
                </a:lnTo>
                <a:lnTo>
                  <a:pt x="4586" y="246"/>
                </a:lnTo>
                <a:close/>
                <a:moveTo>
                  <a:pt x="4726" y="111"/>
                </a:moveTo>
                <a:lnTo>
                  <a:pt x="4753" y="138"/>
                </a:lnTo>
                <a:lnTo>
                  <a:pt x="4667" y="221"/>
                </a:lnTo>
                <a:lnTo>
                  <a:pt x="4640" y="193"/>
                </a:lnTo>
                <a:lnTo>
                  <a:pt x="4726" y="111"/>
                </a:lnTo>
                <a:close/>
                <a:moveTo>
                  <a:pt x="3490" y="1815"/>
                </a:moveTo>
                <a:lnTo>
                  <a:pt x="3517" y="1787"/>
                </a:lnTo>
                <a:lnTo>
                  <a:pt x="3596" y="1864"/>
                </a:lnTo>
                <a:lnTo>
                  <a:pt x="3569" y="1891"/>
                </a:lnTo>
                <a:lnTo>
                  <a:pt x="3490" y="1815"/>
                </a:lnTo>
                <a:close/>
                <a:moveTo>
                  <a:pt x="3624" y="1944"/>
                </a:moveTo>
                <a:lnTo>
                  <a:pt x="3651" y="1917"/>
                </a:lnTo>
                <a:lnTo>
                  <a:pt x="3730" y="1993"/>
                </a:lnTo>
                <a:lnTo>
                  <a:pt x="3703" y="2021"/>
                </a:lnTo>
                <a:lnTo>
                  <a:pt x="3624" y="1944"/>
                </a:lnTo>
                <a:close/>
                <a:moveTo>
                  <a:pt x="3758" y="2074"/>
                </a:moveTo>
                <a:lnTo>
                  <a:pt x="3785" y="2046"/>
                </a:lnTo>
                <a:lnTo>
                  <a:pt x="3864" y="2123"/>
                </a:lnTo>
                <a:lnTo>
                  <a:pt x="3837" y="2150"/>
                </a:lnTo>
                <a:lnTo>
                  <a:pt x="3758" y="2074"/>
                </a:lnTo>
                <a:close/>
                <a:moveTo>
                  <a:pt x="3892" y="2203"/>
                </a:moveTo>
                <a:lnTo>
                  <a:pt x="3919" y="2176"/>
                </a:lnTo>
                <a:lnTo>
                  <a:pt x="3998" y="2252"/>
                </a:lnTo>
                <a:lnTo>
                  <a:pt x="3971" y="2280"/>
                </a:lnTo>
                <a:lnTo>
                  <a:pt x="3892" y="2203"/>
                </a:lnTo>
                <a:close/>
                <a:moveTo>
                  <a:pt x="22519" y="14602"/>
                </a:moveTo>
                <a:lnTo>
                  <a:pt x="22519" y="14542"/>
                </a:lnTo>
                <a:lnTo>
                  <a:pt x="22515" y="14539"/>
                </a:lnTo>
                <a:lnTo>
                  <a:pt x="22449" y="14637"/>
                </a:lnTo>
                <a:lnTo>
                  <a:pt x="22481" y="14659"/>
                </a:lnTo>
                <a:lnTo>
                  <a:pt x="22519" y="14602"/>
                </a:lnTo>
                <a:close/>
                <a:moveTo>
                  <a:pt x="21428" y="16154"/>
                </a:moveTo>
                <a:lnTo>
                  <a:pt x="21460" y="16176"/>
                </a:lnTo>
                <a:lnTo>
                  <a:pt x="21404" y="16259"/>
                </a:lnTo>
                <a:cubicBezTo>
                  <a:pt x="21452" y="16302"/>
                  <a:pt x="21483" y="16365"/>
                  <a:pt x="21483" y="16435"/>
                </a:cubicBezTo>
                <a:cubicBezTo>
                  <a:pt x="21483" y="16452"/>
                  <a:pt x="21481" y="16469"/>
                  <a:pt x="21478" y="16486"/>
                </a:cubicBezTo>
                <a:lnTo>
                  <a:pt x="21565" y="16519"/>
                </a:lnTo>
                <a:lnTo>
                  <a:pt x="21551" y="16556"/>
                </a:lnTo>
                <a:lnTo>
                  <a:pt x="21466" y="16523"/>
                </a:lnTo>
                <a:cubicBezTo>
                  <a:pt x="21431" y="16609"/>
                  <a:pt x="21347" y="16670"/>
                  <a:pt x="21248" y="16670"/>
                </a:cubicBezTo>
                <a:cubicBezTo>
                  <a:pt x="21193" y="16670"/>
                  <a:pt x="21143" y="16651"/>
                  <a:pt x="21103" y="16620"/>
                </a:cubicBezTo>
                <a:lnTo>
                  <a:pt x="21062" y="16661"/>
                </a:lnTo>
                <a:lnTo>
                  <a:pt x="21035" y="16634"/>
                </a:lnTo>
                <a:lnTo>
                  <a:pt x="21075" y="16593"/>
                </a:lnTo>
                <a:cubicBezTo>
                  <a:pt x="21057" y="16575"/>
                  <a:pt x="21043" y="16553"/>
                  <a:pt x="21033" y="16529"/>
                </a:cubicBezTo>
                <a:lnTo>
                  <a:pt x="21000" y="16541"/>
                </a:lnTo>
                <a:lnTo>
                  <a:pt x="20987" y="16504"/>
                </a:lnTo>
                <a:lnTo>
                  <a:pt x="21020" y="16492"/>
                </a:lnTo>
                <a:cubicBezTo>
                  <a:pt x="21016" y="16474"/>
                  <a:pt x="21013" y="16455"/>
                  <a:pt x="21013" y="16435"/>
                </a:cubicBezTo>
                <a:cubicBezTo>
                  <a:pt x="21013" y="16305"/>
                  <a:pt x="21118" y="16200"/>
                  <a:pt x="21248" y="16200"/>
                </a:cubicBezTo>
                <a:cubicBezTo>
                  <a:pt x="21294" y="16200"/>
                  <a:pt x="21337" y="16213"/>
                  <a:pt x="21373" y="16236"/>
                </a:cubicBezTo>
                <a:lnTo>
                  <a:pt x="21428" y="16154"/>
                </a:lnTo>
                <a:close/>
                <a:moveTo>
                  <a:pt x="21536" y="15993"/>
                </a:moveTo>
                <a:lnTo>
                  <a:pt x="21569" y="16014"/>
                </a:lnTo>
                <a:lnTo>
                  <a:pt x="21502" y="16113"/>
                </a:lnTo>
                <a:lnTo>
                  <a:pt x="21470" y="16091"/>
                </a:lnTo>
                <a:lnTo>
                  <a:pt x="21536" y="15993"/>
                </a:lnTo>
                <a:close/>
                <a:moveTo>
                  <a:pt x="21645" y="15831"/>
                </a:moveTo>
                <a:lnTo>
                  <a:pt x="21677" y="15853"/>
                </a:lnTo>
                <a:lnTo>
                  <a:pt x="21611" y="15951"/>
                </a:lnTo>
                <a:lnTo>
                  <a:pt x="21579" y="15930"/>
                </a:lnTo>
                <a:lnTo>
                  <a:pt x="21645" y="15831"/>
                </a:lnTo>
                <a:close/>
                <a:moveTo>
                  <a:pt x="21754" y="15670"/>
                </a:moveTo>
                <a:lnTo>
                  <a:pt x="21786" y="15691"/>
                </a:lnTo>
                <a:lnTo>
                  <a:pt x="21720" y="15790"/>
                </a:lnTo>
                <a:lnTo>
                  <a:pt x="21688" y="15768"/>
                </a:lnTo>
                <a:lnTo>
                  <a:pt x="21754" y="15670"/>
                </a:lnTo>
                <a:close/>
                <a:moveTo>
                  <a:pt x="21863" y="15508"/>
                </a:moveTo>
                <a:lnTo>
                  <a:pt x="21895" y="15530"/>
                </a:lnTo>
                <a:lnTo>
                  <a:pt x="21829" y="15628"/>
                </a:lnTo>
                <a:lnTo>
                  <a:pt x="21796" y="15606"/>
                </a:lnTo>
                <a:lnTo>
                  <a:pt x="21863" y="15508"/>
                </a:lnTo>
                <a:close/>
                <a:moveTo>
                  <a:pt x="21971" y="15347"/>
                </a:moveTo>
                <a:lnTo>
                  <a:pt x="22003" y="15368"/>
                </a:lnTo>
                <a:lnTo>
                  <a:pt x="21937" y="15467"/>
                </a:lnTo>
                <a:lnTo>
                  <a:pt x="21905" y="15445"/>
                </a:lnTo>
                <a:lnTo>
                  <a:pt x="21971" y="15347"/>
                </a:lnTo>
                <a:close/>
                <a:moveTo>
                  <a:pt x="22080" y="15185"/>
                </a:moveTo>
                <a:lnTo>
                  <a:pt x="22112" y="15207"/>
                </a:lnTo>
                <a:lnTo>
                  <a:pt x="22046" y="15305"/>
                </a:lnTo>
                <a:lnTo>
                  <a:pt x="22014" y="15283"/>
                </a:lnTo>
                <a:lnTo>
                  <a:pt x="22080" y="15185"/>
                </a:lnTo>
                <a:close/>
                <a:moveTo>
                  <a:pt x="22189" y="15024"/>
                </a:moveTo>
                <a:lnTo>
                  <a:pt x="22221" y="15045"/>
                </a:lnTo>
                <a:lnTo>
                  <a:pt x="22155" y="15143"/>
                </a:lnTo>
                <a:lnTo>
                  <a:pt x="22122" y="15122"/>
                </a:lnTo>
                <a:lnTo>
                  <a:pt x="22189" y="15024"/>
                </a:lnTo>
                <a:close/>
                <a:moveTo>
                  <a:pt x="22297" y="14862"/>
                </a:moveTo>
                <a:lnTo>
                  <a:pt x="22330" y="14884"/>
                </a:lnTo>
                <a:lnTo>
                  <a:pt x="22263" y="14982"/>
                </a:lnTo>
                <a:lnTo>
                  <a:pt x="22231" y="14960"/>
                </a:lnTo>
                <a:lnTo>
                  <a:pt x="22297" y="14862"/>
                </a:lnTo>
                <a:close/>
                <a:moveTo>
                  <a:pt x="22406" y="14700"/>
                </a:moveTo>
                <a:lnTo>
                  <a:pt x="22438" y="14722"/>
                </a:lnTo>
                <a:lnTo>
                  <a:pt x="22372" y="14820"/>
                </a:lnTo>
                <a:lnTo>
                  <a:pt x="22340" y="14799"/>
                </a:lnTo>
                <a:lnTo>
                  <a:pt x="22406" y="14700"/>
                </a:lnTo>
                <a:close/>
                <a:moveTo>
                  <a:pt x="18640" y="19050"/>
                </a:moveTo>
                <a:lnTo>
                  <a:pt x="18662" y="19050"/>
                </a:lnTo>
                <a:lnTo>
                  <a:pt x="18651" y="19039"/>
                </a:lnTo>
                <a:lnTo>
                  <a:pt x="18640" y="19050"/>
                </a:lnTo>
                <a:close/>
                <a:moveTo>
                  <a:pt x="20925" y="16799"/>
                </a:moveTo>
                <a:lnTo>
                  <a:pt x="20898" y="16772"/>
                </a:lnTo>
                <a:lnTo>
                  <a:pt x="20981" y="16688"/>
                </a:lnTo>
                <a:lnTo>
                  <a:pt x="21009" y="16715"/>
                </a:lnTo>
                <a:lnTo>
                  <a:pt x="20925" y="16799"/>
                </a:lnTo>
                <a:close/>
                <a:moveTo>
                  <a:pt x="20788" y="16938"/>
                </a:moveTo>
                <a:lnTo>
                  <a:pt x="20760" y="16910"/>
                </a:lnTo>
                <a:lnTo>
                  <a:pt x="20844" y="16826"/>
                </a:lnTo>
                <a:lnTo>
                  <a:pt x="20871" y="16853"/>
                </a:lnTo>
                <a:lnTo>
                  <a:pt x="20788" y="16938"/>
                </a:lnTo>
                <a:close/>
                <a:moveTo>
                  <a:pt x="20651" y="17076"/>
                </a:moveTo>
                <a:lnTo>
                  <a:pt x="20623" y="17049"/>
                </a:lnTo>
                <a:lnTo>
                  <a:pt x="20707" y="16964"/>
                </a:lnTo>
                <a:lnTo>
                  <a:pt x="20734" y="16992"/>
                </a:lnTo>
                <a:lnTo>
                  <a:pt x="20651" y="17076"/>
                </a:lnTo>
                <a:close/>
                <a:moveTo>
                  <a:pt x="20514" y="17214"/>
                </a:moveTo>
                <a:lnTo>
                  <a:pt x="20486" y="17187"/>
                </a:lnTo>
                <a:lnTo>
                  <a:pt x="20570" y="17103"/>
                </a:lnTo>
                <a:lnTo>
                  <a:pt x="20597" y="17130"/>
                </a:lnTo>
                <a:lnTo>
                  <a:pt x="20514" y="17214"/>
                </a:lnTo>
                <a:close/>
                <a:moveTo>
                  <a:pt x="20377" y="17352"/>
                </a:moveTo>
                <a:lnTo>
                  <a:pt x="20349" y="17325"/>
                </a:lnTo>
                <a:lnTo>
                  <a:pt x="20433" y="17241"/>
                </a:lnTo>
                <a:lnTo>
                  <a:pt x="20460" y="17268"/>
                </a:lnTo>
                <a:lnTo>
                  <a:pt x="20377" y="17352"/>
                </a:lnTo>
                <a:close/>
                <a:moveTo>
                  <a:pt x="20240" y="17491"/>
                </a:moveTo>
                <a:lnTo>
                  <a:pt x="20212" y="17463"/>
                </a:lnTo>
                <a:lnTo>
                  <a:pt x="20296" y="17379"/>
                </a:lnTo>
                <a:lnTo>
                  <a:pt x="20323" y="17407"/>
                </a:lnTo>
                <a:lnTo>
                  <a:pt x="20240" y="17491"/>
                </a:lnTo>
                <a:close/>
                <a:moveTo>
                  <a:pt x="20103" y="17629"/>
                </a:moveTo>
                <a:lnTo>
                  <a:pt x="20075" y="17602"/>
                </a:lnTo>
                <a:lnTo>
                  <a:pt x="20159" y="17518"/>
                </a:lnTo>
                <a:lnTo>
                  <a:pt x="20186" y="17545"/>
                </a:lnTo>
                <a:lnTo>
                  <a:pt x="20103" y="17629"/>
                </a:lnTo>
                <a:close/>
                <a:moveTo>
                  <a:pt x="19966" y="17767"/>
                </a:moveTo>
                <a:lnTo>
                  <a:pt x="19938" y="17740"/>
                </a:lnTo>
                <a:lnTo>
                  <a:pt x="20021" y="17656"/>
                </a:lnTo>
                <a:lnTo>
                  <a:pt x="20049" y="17683"/>
                </a:lnTo>
                <a:lnTo>
                  <a:pt x="19966" y="17767"/>
                </a:lnTo>
                <a:close/>
                <a:moveTo>
                  <a:pt x="19828" y="17906"/>
                </a:moveTo>
                <a:lnTo>
                  <a:pt x="19801" y="17878"/>
                </a:lnTo>
                <a:lnTo>
                  <a:pt x="19884" y="17794"/>
                </a:lnTo>
                <a:lnTo>
                  <a:pt x="19912" y="17821"/>
                </a:lnTo>
                <a:lnTo>
                  <a:pt x="19828" y="17906"/>
                </a:lnTo>
                <a:close/>
                <a:moveTo>
                  <a:pt x="19691" y="18044"/>
                </a:moveTo>
                <a:lnTo>
                  <a:pt x="19664" y="18017"/>
                </a:lnTo>
                <a:lnTo>
                  <a:pt x="19747" y="17932"/>
                </a:lnTo>
                <a:lnTo>
                  <a:pt x="19775" y="17960"/>
                </a:lnTo>
                <a:lnTo>
                  <a:pt x="19691" y="18044"/>
                </a:lnTo>
                <a:close/>
                <a:moveTo>
                  <a:pt x="19554" y="18182"/>
                </a:moveTo>
                <a:lnTo>
                  <a:pt x="19527" y="18155"/>
                </a:lnTo>
                <a:lnTo>
                  <a:pt x="19610" y="18071"/>
                </a:lnTo>
                <a:lnTo>
                  <a:pt x="19638" y="18098"/>
                </a:lnTo>
                <a:lnTo>
                  <a:pt x="19554" y="18182"/>
                </a:lnTo>
                <a:close/>
                <a:moveTo>
                  <a:pt x="19417" y="18321"/>
                </a:moveTo>
                <a:lnTo>
                  <a:pt x="19390" y="18293"/>
                </a:lnTo>
                <a:lnTo>
                  <a:pt x="19473" y="18209"/>
                </a:lnTo>
                <a:lnTo>
                  <a:pt x="19501" y="18236"/>
                </a:lnTo>
                <a:lnTo>
                  <a:pt x="19417" y="18321"/>
                </a:lnTo>
                <a:close/>
                <a:moveTo>
                  <a:pt x="19280" y="18459"/>
                </a:moveTo>
                <a:lnTo>
                  <a:pt x="19253" y="18431"/>
                </a:lnTo>
                <a:lnTo>
                  <a:pt x="19336" y="18347"/>
                </a:lnTo>
                <a:lnTo>
                  <a:pt x="19364" y="18375"/>
                </a:lnTo>
                <a:lnTo>
                  <a:pt x="19280" y="18459"/>
                </a:lnTo>
                <a:close/>
                <a:moveTo>
                  <a:pt x="19143" y="18597"/>
                </a:moveTo>
                <a:lnTo>
                  <a:pt x="19116" y="18570"/>
                </a:lnTo>
                <a:lnTo>
                  <a:pt x="19199" y="18486"/>
                </a:lnTo>
                <a:lnTo>
                  <a:pt x="19227" y="18513"/>
                </a:lnTo>
                <a:lnTo>
                  <a:pt x="19143" y="18597"/>
                </a:lnTo>
                <a:close/>
                <a:moveTo>
                  <a:pt x="19006" y="18735"/>
                </a:moveTo>
                <a:lnTo>
                  <a:pt x="18978" y="18708"/>
                </a:lnTo>
                <a:lnTo>
                  <a:pt x="19062" y="18624"/>
                </a:lnTo>
                <a:lnTo>
                  <a:pt x="19089" y="18651"/>
                </a:lnTo>
                <a:lnTo>
                  <a:pt x="19006" y="18735"/>
                </a:lnTo>
                <a:close/>
                <a:moveTo>
                  <a:pt x="18869" y="18874"/>
                </a:moveTo>
                <a:lnTo>
                  <a:pt x="18841" y="18846"/>
                </a:lnTo>
                <a:lnTo>
                  <a:pt x="18925" y="18762"/>
                </a:lnTo>
                <a:lnTo>
                  <a:pt x="18952" y="18790"/>
                </a:lnTo>
                <a:lnTo>
                  <a:pt x="18869" y="18874"/>
                </a:lnTo>
                <a:close/>
                <a:moveTo>
                  <a:pt x="18732" y="19012"/>
                </a:moveTo>
                <a:lnTo>
                  <a:pt x="18704" y="18985"/>
                </a:lnTo>
                <a:lnTo>
                  <a:pt x="18788" y="18900"/>
                </a:lnTo>
                <a:lnTo>
                  <a:pt x="18815" y="18928"/>
                </a:lnTo>
                <a:lnTo>
                  <a:pt x="18732" y="19012"/>
                </a:lnTo>
                <a:close/>
                <a:moveTo>
                  <a:pt x="15026" y="19050"/>
                </a:moveTo>
                <a:lnTo>
                  <a:pt x="15095" y="19050"/>
                </a:lnTo>
                <a:lnTo>
                  <a:pt x="15146" y="19021"/>
                </a:lnTo>
                <a:lnTo>
                  <a:pt x="15127" y="18988"/>
                </a:lnTo>
                <a:lnTo>
                  <a:pt x="15023" y="19046"/>
                </a:lnTo>
                <a:lnTo>
                  <a:pt x="15026" y="19050"/>
                </a:lnTo>
                <a:close/>
                <a:moveTo>
                  <a:pt x="16910" y="18032"/>
                </a:moveTo>
                <a:lnTo>
                  <a:pt x="16891" y="17998"/>
                </a:lnTo>
                <a:lnTo>
                  <a:pt x="16995" y="17940"/>
                </a:lnTo>
                <a:lnTo>
                  <a:pt x="17014" y="17974"/>
                </a:lnTo>
                <a:lnTo>
                  <a:pt x="16910" y="18032"/>
                </a:lnTo>
                <a:close/>
                <a:moveTo>
                  <a:pt x="16741" y="18127"/>
                </a:moveTo>
                <a:lnTo>
                  <a:pt x="16722" y="18093"/>
                </a:lnTo>
                <a:lnTo>
                  <a:pt x="16825" y="18035"/>
                </a:lnTo>
                <a:lnTo>
                  <a:pt x="16844" y="18069"/>
                </a:lnTo>
                <a:lnTo>
                  <a:pt x="16741" y="18127"/>
                </a:lnTo>
                <a:close/>
                <a:moveTo>
                  <a:pt x="16571" y="18222"/>
                </a:moveTo>
                <a:lnTo>
                  <a:pt x="16552" y="18188"/>
                </a:lnTo>
                <a:lnTo>
                  <a:pt x="16655" y="18130"/>
                </a:lnTo>
                <a:lnTo>
                  <a:pt x="16674" y="18164"/>
                </a:lnTo>
                <a:lnTo>
                  <a:pt x="16571" y="18222"/>
                </a:lnTo>
                <a:close/>
                <a:moveTo>
                  <a:pt x="16401" y="18318"/>
                </a:moveTo>
                <a:lnTo>
                  <a:pt x="16382" y="18284"/>
                </a:lnTo>
                <a:lnTo>
                  <a:pt x="16485" y="18226"/>
                </a:lnTo>
                <a:lnTo>
                  <a:pt x="16504" y="18260"/>
                </a:lnTo>
                <a:lnTo>
                  <a:pt x="16401" y="18318"/>
                </a:lnTo>
                <a:close/>
                <a:moveTo>
                  <a:pt x="16231" y="18413"/>
                </a:moveTo>
                <a:lnTo>
                  <a:pt x="16212" y="18379"/>
                </a:lnTo>
                <a:lnTo>
                  <a:pt x="16316" y="18321"/>
                </a:lnTo>
                <a:lnTo>
                  <a:pt x="16335" y="18355"/>
                </a:lnTo>
                <a:lnTo>
                  <a:pt x="16231" y="18413"/>
                </a:lnTo>
                <a:close/>
                <a:moveTo>
                  <a:pt x="16061" y="18508"/>
                </a:moveTo>
                <a:lnTo>
                  <a:pt x="16042" y="18474"/>
                </a:lnTo>
                <a:lnTo>
                  <a:pt x="16146" y="18416"/>
                </a:lnTo>
                <a:lnTo>
                  <a:pt x="16165" y="18450"/>
                </a:lnTo>
                <a:lnTo>
                  <a:pt x="16061" y="18508"/>
                </a:lnTo>
                <a:close/>
                <a:moveTo>
                  <a:pt x="15891" y="18603"/>
                </a:moveTo>
                <a:lnTo>
                  <a:pt x="15872" y="18569"/>
                </a:lnTo>
                <a:lnTo>
                  <a:pt x="15976" y="18511"/>
                </a:lnTo>
                <a:lnTo>
                  <a:pt x="15995" y="18545"/>
                </a:lnTo>
                <a:lnTo>
                  <a:pt x="15891" y="18603"/>
                </a:lnTo>
                <a:close/>
                <a:moveTo>
                  <a:pt x="15722" y="18698"/>
                </a:moveTo>
                <a:lnTo>
                  <a:pt x="15703" y="18665"/>
                </a:lnTo>
                <a:lnTo>
                  <a:pt x="15806" y="18607"/>
                </a:lnTo>
                <a:lnTo>
                  <a:pt x="15825" y="18640"/>
                </a:lnTo>
                <a:lnTo>
                  <a:pt x="15722" y="18698"/>
                </a:lnTo>
                <a:close/>
                <a:moveTo>
                  <a:pt x="15552" y="18794"/>
                </a:moveTo>
                <a:lnTo>
                  <a:pt x="15533" y="18760"/>
                </a:lnTo>
                <a:lnTo>
                  <a:pt x="15636" y="18702"/>
                </a:lnTo>
                <a:lnTo>
                  <a:pt x="15655" y="18736"/>
                </a:lnTo>
                <a:lnTo>
                  <a:pt x="15552" y="18794"/>
                </a:lnTo>
                <a:close/>
                <a:moveTo>
                  <a:pt x="15382" y="18889"/>
                </a:moveTo>
                <a:lnTo>
                  <a:pt x="15363" y="18855"/>
                </a:lnTo>
                <a:lnTo>
                  <a:pt x="15466" y="18797"/>
                </a:lnTo>
                <a:lnTo>
                  <a:pt x="15485" y="18831"/>
                </a:lnTo>
                <a:lnTo>
                  <a:pt x="15382" y="18889"/>
                </a:lnTo>
                <a:close/>
                <a:moveTo>
                  <a:pt x="15212" y="18984"/>
                </a:moveTo>
                <a:lnTo>
                  <a:pt x="15193" y="18950"/>
                </a:lnTo>
                <a:lnTo>
                  <a:pt x="15297" y="18892"/>
                </a:lnTo>
                <a:lnTo>
                  <a:pt x="15315" y="18926"/>
                </a:lnTo>
                <a:lnTo>
                  <a:pt x="15212" y="18984"/>
                </a:lnTo>
                <a:close/>
                <a:moveTo>
                  <a:pt x="17398" y="19050"/>
                </a:moveTo>
                <a:lnTo>
                  <a:pt x="17437" y="19050"/>
                </a:lnTo>
                <a:lnTo>
                  <a:pt x="17432" y="18965"/>
                </a:lnTo>
                <a:lnTo>
                  <a:pt x="17393" y="18967"/>
                </a:lnTo>
                <a:lnTo>
                  <a:pt x="17398" y="19050"/>
                </a:lnTo>
                <a:close/>
                <a:moveTo>
                  <a:pt x="17393" y="18306"/>
                </a:moveTo>
                <a:lnTo>
                  <a:pt x="17354" y="18308"/>
                </a:lnTo>
                <a:lnTo>
                  <a:pt x="17347" y="18190"/>
                </a:lnTo>
                <a:lnTo>
                  <a:pt x="17386" y="18188"/>
                </a:lnTo>
                <a:lnTo>
                  <a:pt x="17393" y="18306"/>
                </a:lnTo>
                <a:close/>
                <a:moveTo>
                  <a:pt x="17405" y="18500"/>
                </a:moveTo>
                <a:lnTo>
                  <a:pt x="17366" y="18503"/>
                </a:lnTo>
                <a:lnTo>
                  <a:pt x="17359" y="18384"/>
                </a:lnTo>
                <a:lnTo>
                  <a:pt x="17398" y="18382"/>
                </a:lnTo>
                <a:lnTo>
                  <a:pt x="17405" y="18500"/>
                </a:lnTo>
                <a:close/>
                <a:moveTo>
                  <a:pt x="17416" y="18695"/>
                </a:moveTo>
                <a:lnTo>
                  <a:pt x="17377" y="18697"/>
                </a:lnTo>
                <a:lnTo>
                  <a:pt x="17370" y="18579"/>
                </a:lnTo>
                <a:lnTo>
                  <a:pt x="17409" y="18576"/>
                </a:lnTo>
                <a:lnTo>
                  <a:pt x="17416" y="18695"/>
                </a:lnTo>
                <a:close/>
                <a:moveTo>
                  <a:pt x="17427" y="18889"/>
                </a:moveTo>
                <a:lnTo>
                  <a:pt x="17389" y="18891"/>
                </a:lnTo>
                <a:lnTo>
                  <a:pt x="17382" y="18773"/>
                </a:lnTo>
                <a:lnTo>
                  <a:pt x="17420" y="18771"/>
                </a:lnTo>
                <a:lnTo>
                  <a:pt x="17427" y="18889"/>
                </a:lnTo>
                <a:close/>
                <a:moveTo>
                  <a:pt x="21747" y="16589"/>
                </a:moveTo>
                <a:lnTo>
                  <a:pt x="21733" y="16626"/>
                </a:lnTo>
                <a:lnTo>
                  <a:pt x="21622" y="16583"/>
                </a:lnTo>
                <a:lnTo>
                  <a:pt x="21636" y="16547"/>
                </a:lnTo>
                <a:lnTo>
                  <a:pt x="21747" y="16589"/>
                </a:lnTo>
                <a:close/>
                <a:moveTo>
                  <a:pt x="21929" y="16659"/>
                </a:moveTo>
                <a:lnTo>
                  <a:pt x="21915" y="16696"/>
                </a:lnTo>
                <a:lnTo>
                  <a:pt x="21804" y="16653"/>
                </a:lnTo>
                <a:lnTo>
                  <a:pt x="21818" y="16617"/>
                </a:lnTo>
                <a:lnTo>
                  <a:pt x="21929" y="16659"/>
                </a:lnTo>
                <a:close/>
                <a:moveTo>
                  <a:pt x="22110" y="16729"/>
                </a:moveTo>
                <a:lnTo>
                  <a:pt x="22096" y="16766"/>
                </a:lnTo>
                <a:lnTo>
                  <a:pt x="21986" y="16723"/>
                </a:lnTo>
                <a:lnTo>
                  <a:pt x="22000" y="16687"/>
                </a:lnTo>
                <a:lnTo>
                  <a:pt x="22110" y="16729"/>
                </a:lnTo>
                <a:close/>
                <a:moveTo>
                  <a:pt x="22292" y="16799"/>
                </a:moveTo>
                <a:lnTo>
                  <a:pt x="22278" y="16836"/>
                </a:lnTo>
                <a:lnTo>
                  <a:pt x="22168" y="16793"/>
                </a:lnTo>
                <a:lnTo>
                  <a:pt x="22182" y="16757"/>
                </a:lnTo>
                <a:lnTo>
                  <a:pt x="22292" y="16799"/>
                </a:lnTo>
                <a:close/>
                <a:moveTo>
                  <a:pt x="22474" y="16869"/>
                </a:moveTo>
                <a:lnTo>
                  <a:pt x="22460" y="16906"/>
                </a:lnTo>
                <a:lnTo>
                  <a:pt x="22349" y="16863"/>
                </a:lnTo>
                <a:lnTo>
                  <a:pt x="22363" y="16827"/>
                </a:lnTo>
                <a:lnTo>
                  <a:pt x="22474" y="16869"/>
                </a:lnTo>
                <a:close/>
                <a:moveTo>
                  <a:pt x="20915" y="16529"/>
                </a:moveTo>
                <a:lnTo>
                  <a:pt x="20928" y="16566"/>
                </a:lnTo>
                <a:lnTo>
                  <a:pt x="20816" y="16605"/>
                </a:lnTo>
                <a:lnTo>
                  <a:pt x="20803" y="16569"/>
                </a:lnTo>
                <a:lnTo>
                  <a:pt x="20915" y="16529"/>
                </a:lnTo>
                <a:close/>
                <a:moveTo>
                  <a:pt x="20731" y="16594"/>
                </a:moveTo>
                <a:lnTo>
                  <a:pt x="20744" y="16631"/>
                </a:lnTo>
                <a:lnTo>
                  <a:pt x="20632" y="16670"/>
                </a:lnTo>
                <a:lnTo>
                  <a:pt x="20619" y="16634"/>
                </a:lnTo>
                <a:lnTo>
                  <a:pt x="20731" y="16594"/>
                </a:lnTo>
                <a:close/>
                <a:moveTo>
                  <a:pt x="20547" y="16659"/>
                </a:moveTo>
                <a:lnTo>
                  <a:pt x="20560" y="16696"/>
                </a:lnTo>
                <a:lnTo>
                  <a:pt x="20448" y="16735"/>
                </a:lnTo>
                <a:lnTo>
                  <a:pt x="20435" y="16699"/>
                </a:lnTo>
                <a:lnTo>
                  <a:pt x="20547" y="16659"/>
                </a:lnTo>
                <a:close/>
                <a:moveTo>
                  <a:pt x="20364" y="16724"/>
                </a:moveTo>
                <a:lnTo>
                  <a:pt x="20377" y="16761"/>
                </a:lnTo>
                <a:lnTo>
                  <a:pt x="20265" y="16800"/>
                </a:lnTo>
                <a:lnTo>
                  <a:pt x="20252" y="16763"/>
                </a:lnTo>
                <a:lnTo>
                  <a:pt x="20364" y="16724"/>
                </a:lnTo>
                <a:close/>
                <a:moveTo>
                  <a:pt x="20180" y="16789"/>
                </a:moveTo>
                <a:lnTo>
                  <a:pt x="20193" y="16825"/>
                </a:lnTo>
                <a:lnTo>
                  <a:pt x="20081" y="16865"/>
                </a:lnTo>
                <a:lnTo>
                  <a:pt x="20068" y="16828"/>
                </a:lnTo>
                <a:lnTo>
                  <a:pt x="20180" y="16789"/>
                </a:lnTo>
                <a:close/>
                <a:moveTo>
                  <a:pt x="19996" y="16854"/>
                </a:moveTo>
                <a:lnTo>
                  <a:pt x="20009" y="16890"/>
                </a:lnTo>
                <a:lnTo>
                  <a:pt x="19897" y="16930"/>
                </a:lnTo>
                <a:lnTo>
                  <a:pt x="19884" y="16893"/>
                </a:lnTo>
                <a:lnTo>
                  <a:pt x="19996" y="16854"/>
                </a:lnTo>
                <a:close/>
                <a:moveTo>
                  <a:pt x="19812" y="16918"/>
                </a:moveTo>
                <a:lnTo>
                  <a:pt x="19825" y="16955"/>
                </a:lnTo>
                <a:lnTo>
                  <a:pt x="19714" y="16994"/>
                </a:lnTo>
                <a:lnTo>
                  <a:pt x="19701" y="16958"/>
                </a:lnTo>
                <a:lnTo>
                  <a:pt x="19812" y="16918"/>
                </a:lnTo>
                <a:close/>
                <a:moveTo>
                  <a:pt x="19629" y="16983"/>
                </a:moveTo>
                <a:lnTo>
                  <a:pt x="19642" y="17020"/>
                </a:lnTo>
                <a:lnTo>
                  <a:pt x="19530" y="17059"/>
                </a:lnTo>
                <a:lnTo>
                  <a:pt x="19517" y="17023"/>
                </a:lnTo>
                <a:lnTo>
                  <a:pt x="19629" y="16983"/>
                </a:lnTo>
                <a:close/>
                <a:moveTo>
                  <a:pt x="19445" y="17048"/>
                </a:moveTo>
                <a:lnTo>
                  <a:pt x="19458" y="17085"/>
                </a:lnTo>
                <a:lnTo>
                  <a:pt x="19346" y="17124"/>
                </a:lnTo>
                <a:lnTo>
                  <a:pt x="19333" y="17088"/>
                </a:lnTo>
                <a:lnTo>
                  <a:pt x="19445" y="17048"/>
                </a:lnTo>
                <a:close/>
                <a:moveTo>
                  <a:pt x="19261" y="17113"/>
                </a:moveTo>
                <a:lnTo>
                  <a:pt x="19274" y="17150"/>
                </a:lnTo>
                <a:lnTo>
                  <a:pt x="19162" y="17189"/>
                </a:lnTo>
                <a:lnTo>
                  <a:pt x="19150" y="17152"/>
                </a:lnTo>
                <a:lnTo>
                  <a:pt x="19261" y="17113"/>
                </a:lnTo>
                <a:close/>
                <a:moveTo>
                  <a:pt x="19078" y="17178"/>
                </a:moveTo>
                <a:lnTo>
                  <a:pt x="19091" y="17214"/>
                </a:lnTo>
                <a:lnTo>
                  <a:pt x="18979" y="17254"/>
                </a:lnTo>
                <a:lnTo>
                  <a:pt x="18966" y="17217"/>
                </a:lnTo>
                <a:lnTo>
                  <a:pt x="19078" y="17178"/>
                </a:lnTo>
                <a:close/>
                <a:moveTo>
                  <a:pt x="18894" y="17243"/>
                </a:moveTo>
                <a:lnTo>
                  <a:pt x="18907" y="17279"/>
                </a:lnTo>
                <a:lnTo>
                  <a:pt x="18795" y="17319"/>
                </a:lnTo>
                <a:lnTo>
                  <a:pt x="18782" y="17282"/>
                </a:lnTo>
                <a:lnTo>
                  <a:pt x="18894" y="17243"/>
                </a:lnTo>
                <a:close/>
                <a:moveTo>
                  <a:pt x="18710" y="17307"/>
                </a:moveTo>
                <a:lnTo>
                  <a:pt x="18723" y="17344"/>
                </a:lnTo>
                <a:lnTo>
                  <a:pt x="18611" y="17383"/>
                </a:lnTo>
                <a:lnTo>
                  <a:pt x="18598" y="17347"/>
                </a:lnTo>
                <a:lnTo>
                  <a:pt x="18710" y="17307"/>
                </a:lnTo>
                <a:close/>
                <a:moveTo>
                  <a:pt x="18527" y="17372"/>
                </a:moveTo>
                <a:lnTo>
                  <a:pt x="18539" y="17409"/>
                </a:lnTo>
                <a:lnTo>
                  <a:pt x="18428" y="17448"/>
                </a:lnTo>
                <a:lnTo>
                  <a:pt x="18415" y="17412"/>
                </a:lnTo>
                <a:lnTo>
                  <a:pt x="18527" y="17372"/>
                </a:lnTo>
                <a:close/>
                <a:moveTo>
                  <a:pt x="18343" y="17437"/>
                </a:moveTo>
                <a:lnTo>
                  <a:pt x="18356" y="17474"/>
                </a:lnTo>
                <a:lnTo>
                  <a:pt x="18244" y="17513"/>
                </a:lnTo>
                <a:lnTo>
                  <a:pt x="18231" y="17476"/>
                </a:lnTo>
                <a:lnTo>
                  <a:pt x="18343" y="17437"/>
                </a:lnTo>
                <a:close/>
                <a:moveTo>
                  <a:pt x="18159" y="17502"/>
                </a:moveTo>
                <a:lnTo>
                  <a:pt x="18172" y="17538"/>
                </a:lnTo>
                <a:lnTo>
                  <a:pt x="18060" y="17578"/>
                </a:lnTo>
                <a:lnTo>
                  <a:pt x="18047" y="17541"/>
                </a:lnTo>
                <a:lnTo>
                  <a:pt x="18159" y="17502"/>
                </a:lnTo>
                <a:close/>
                <a:moveTo>
                  <a:pt x="17975" y="17567"/>
                </a:moveTo>
                <a:lnTo>
                  <a:pt x="17988" y="17603"/>
                </a:lnTo>
                <a:lnTo>
                  <a:pt x="17877" y="17643"/>
                </a:lnTo>
                <a:lnTo>
                  <a:pt x="17864" y="17606"/>
                </a:lnTo>
                <a:lnTo>
                  <a:pt x="17975" y="17567"/>
                </a:lnTo>
                <a:close/>
                <a:moveTo>
                  <a:pt x="17792" y="17631"/>
                </a:moveTo>
                <a:lnTo>
                  <a:pt x="17805" y="17668"/>
                </a:lnTo>
                <a:lnTo>
                  <a:pt x="17693" y="17708"/>
                </a:lnTo>
                <a:lnTo>
                  <a:pt x="17680" y="17671"/>
                </a:lnTo>
                <a:lnTo>
                  <a:pt x="17792" y="17631"/>
                </a:lnTo>
                <a:close/>
                <a:moveTo>
                  <a:pt x="22519" y="7144"/>
                </a:moveTo>
                <a:lnTo>
                  <a:pt x="22519" y="7075"/>
                </a:lnTo>
                <a:lnTo>
                  <a:pt x="22495" y="7085"/>
                </a:lnTo>
                <a:lnTo>
                  <a:pt x="22519" y="7144"/>
                </a:lnTo>
                <a:close/>
                <a:moveTo>
                  <a:pt x="21402" y="4294"/>
                </a:moveTo>
                <a:lnTo>
                  <a:pt x="21366" y="4309"/>
                </a:lnTo>
                <a:lnTo>
                  <a:pt x="21332" y="4226"/>
                </a:lnTo>
                <a:cubicBezTo>
                  <a:pt x="21312" y="4232"/>
                  <a:pt x="21291" y="4235"/>
                  <a:pt x="21269" y="4235"/>
                </a:cubicBezTo>
                <a:cubicBezTo>
                  <a:pt x="21139" y="4235"/>
                  <a:pt x="21034" y="4130"/>
                  <a:pt x="21034" y="4000"/>
                </a:cubicBezTo>
                <a:cubicBezTo>
                  <a:pt x="21034" y="3976"/>
                  <a:pt x="21038" y="3953"/>
                  <a:pt x="21044" y="3931"/>
                </a:cubicBezTo>
                <a:lnTo>
                  <a:pt x="21017" y="3920"/>
                </a:lnTo>
                <a:lnTo>
                  <a:pt x="21031" y="3884"/>
                </a:lnTo>
                <a:lnTo>
                  <a:pt x="21059" y="3895"/>
                </a:lnTo>
                <a:cubicBezTo>
                  <a:pt x="21097" y="3818"/>
                  <a:pt x="21177" y="3765"/>
                  <a:pt x="21269" y="3765"/>
                </a:cubicBezTo>
                <a:cubicBezTo>
                  <a:pt x="21292" y="3765"/>
                  <a:pt x="21315" y="3768"/>
                  <a:pt x="21336" y="3775"/>
                </a:cubicBezTo>
                <a:lnTo>
                  <a:pt x="21361" y="3696"/>
                </a:lnTo>
                <a:lnTo>
                  <a:pt x="21398" y="3707"/>
                </a:lnTo>
                <a:lnTo>
                  <a:pt x="21372" y="3789"/>
                </a:lnTo>
                <a:cubicBezTo>
                  <a:pt x="21450" y="3827"/>
                  <a:pt x="21504" y="3907"/>
                  <a:pt x="21504" y="4000"/>
                </a:cubicBezTo>
                <a:cubicBezTo>
                  <a:pt x="21504" y="4094"/>
                  <a:pt x="21449" y="4175"/>
                  <a:pt x="21369" y="4213"/>
                </a:cubicBezTo>
                <a:lnTo>
                  <a:pt x="21402" y="4294"/>
                </a:lnTo>
                <a:close/>
                <a:moveTo>
                  <a:pt x="21475" y="4475"/>
                </a:moveTo>
                <a:lnTo>
                  <a:pt x="21439" y="4489"/>
                </a:lnTo>
                <a:lnTo>
                  <a:pt x="21395" y="4380"/>
                </a:lnTo>
                <a:lnTo>
                  <a:pt x="21431" y="4365"/>
                </a:lnTo>
                <a:lnTo>
                  <a:pt x="21475" y="4475"/>
                </a:lnTo>
                <a:close/>
                <a:moveTo>
                  <a:pt x="21549" y="4655"/>
                </a:moveTo>
                <a:lnTo>
                  <a:pt x="21513" y="4670"/>
                </a:lnTo>
                <a:lnTo>
                  <a:pt x="21468" y="4560"/>
                </a:lnTo>
                <a:lnTo>
                  <a:pt x="21504" y="4545"/>
                </a:lnTo>
                <a:lnTo>
                  <a:pt x="21549" y="4655"/>
                </a:lnTo>
                <a:close/>
                <a:moveTo>
                  <a:pt x="21622" y="4835"/>
                </a:moveTo>
                <a:lnTo>
                  <a:pt x="21586" y="4850"/>
                </a:lnTo>
                <a:lnTo>
                  <a:pt x="21542" y="4740"/>
                </a:lnTo>
                <a:lnTo>
                  <a:pt x="21577" y="4726"/>
                </a:lnTo>
                <a:lnTo>
                  <a:pt x="21622" y="4835"/>
                </a:lnTo>
                <a:close/>
                <a:moveTo>
                  <a:pt x="21695" y="5016"/>
                </a:moveTo>
                <a:lnTo>
                  <a:pt x="21660" y="5030"/>
                </a:lnTo>
                <a:lnTo>
                  <a:pt x="21615" y="4921"/>
                </a:lnTo>
                <a:lnTo>
                  <a:pt x="21651" y="4906"/>
                </a:lnTo>
                <a:lnTo>
                  <a:pt x="21695" y="5016"/>
                </a:lnTo>
                <a:close/>
                <a:moveTo>
                  <a:pt x="21769" y="5196"/>
                </a:moveTo>
                <a:lnTo>
                  <a:pt x="21733" y="5211"/>
                </a:lnTo>
                <a:lnTo>
                  <a:pt x="21688" y="5101"/>
                </a:lnTo>
                <a:lnTo>
                  <a:pt x="21724" y="5086"/>
                </a:lnTo>
                <a:lnTo>
                  <a:pt x="21769" y="5196"/>
                </a:lnTo>
                <a:close/>
                <a:moveTo>
                  <a:pt x="21842" y="5377"/>
                </a:moveTo>
                <a:lnTo>
                  <a:pt x="21806" y="5391"/>
                </a:lnTo>
                <a:lnTo>
                  <a:pt x="21762" y="5281"/>
                </a:lnTo>
                <a:lnTo>
                  <a:pt x="21798" y="5267"/>
                </a:lnTo>
                <a:lnTo>
                  <a:pt x="21842" y="5377"/>
                </a:lnTo>
                <a:close/>
                <a:moveTo>
                  <a:pt x="21916" y="5557"/>
                </a:moveTo>
                <a:lnTo>
                  <a:pt x="21880" y="5572"/>
                </a:lnTo>
                <a:lnTo>
                  <a:pt x="21835" y="5462"/>
                </a:lnTo>
                <a:lnTo>
                  <a:pt x="21871" y="5447"/>
                </a:lnTo>
                <a:lnTo>
                  <a:pt x="21916" y="5557"/>
                </a:lnTo>
                <a:close/>
                <a:moveTo>
                  <a:pt x="21989" y="5737"/>
                </a:moveTo>
                <a:lnTo>
                  <a:pt x="21953" y="5752"/>
                </a:lnTo>
                <a:lnTo>
                  <a:pt x="21908" y="5642"/>
                </a:lnTo>
                <a:lnTo>
                  <a:pt x="21944" y="5628"/>
                </a:lnTo>
                <a:lnTo>
                  <a:pt x="21989" y="5737"/>
                </a:lnTo>
                <a:close/>
                <a:moveTo>
                  <a:pt x="22062" y="5918"/>
                </a:moveTo>
                <a:lnTo>
                  <a:pt x="22026" y="5932"/>
                </a:lnTo>
                <a:lnTo>
                  <a:pt x="21982" y="5822"/>
                </a:lnTo>
                <a:lnTo>
                  <a:pt x="22018" y="5808"/>
                </a:lnTo>
                <a:lnTo>
                  <a:pt x="22062" y="5918"/>
                </a:lnTo>
                <a:close/>
                <a:moveTo>
                  <a:pt x="22136" y="6098"/>
                </a:moveTo>
                <a:lnTo>
                  <a:pt x="22100" y="6113"/>
                </a:lnTo>
                <a:lnTo>
                  <a:pt x="22055" y="6003"/>
                </a:lnTo>
                <a:lnTo>
                  <a:pt x="22091" y="5988"/>
                </a:lnTo>
                <a:lnTo>
                  <a:pt x="22136" y="6098"/>
                </a:lnTo>
                <a:close/>
                <a:moveTo>
                  <a:pt x="22209" y="6278"/>
                </a:moveTo>
                <a:lnTo>
                  <a:pt x="22173" y="6293"/>
                </a:lnTo>
                <a:lnTo>
                  <a:pt x="22128" y="6183"/>
                </a:lnTo>
                <a:lnTo>
                  <a:pt x="22164" y="6169"/>
                </a:lnTo>
                <a:lnTo>
                  <a:pt x="22209" y="6278"/>
                </a:lnTo>
                <a:close/>
                <a:moveTo>
                  <a:pt x="22282" y="6459"/>
                </a:moveTo>
                <a:lnTo>
                  <a:pt x="22246" y="6473"/>
                </a:lnTo>
                <a:lnTo>
                  <a:pt x="22202" y="6364"/>
                </a:lnTo>
                <a:lnTo>
                  <a:pt x="22238" y="6349"/>
                </a:lnTo>
                <a:lnTo>
                  <a:pt x="22282" y="6459"/>
                </a:lnTo>
                <a:close/>
                <a:moveTo>
                  <a:pt x="22356" y="6639"/>
                </a:moveTo>
                <a:lnTo>
                  <a:pt x="22320" y="6654"/>
                </a:lnTo>
                <a:lnTo>
                  <a:pt x="22275" y="6544"/>
                </a:lnTo>
                <a:lnTo>
                  <a:pt x="22311" y="6529"/>
                </a:lnTo>
                <a:lnTo>
                  <a:pt x="22356" y="6639"/>
                </a:lnTo>
                <a:close/>
                <a:moveTo>
                  <a:pt x="22429" y="6820"/>
                </a:moveTo>
                <a:lnTo>
                  <a:pt x="22393" y="6834"/>
                </a:lnTo>
                <a:lnTo>
                  <a:pt x="22348" y="6724"/>
                </a:lnTo>
                <a:lnTo>
                  <a:pt x="22384" y="6710"/>
                </a:lnTo>
                <a:lnTo>
                  <a:pt x="22429" y="6820"/>
                </a:lnTo>
                <a:close/>
                <a:moveTo>
                  <a:pt x="22502" y="7000"/>
                </a:moveTo>
                <a:lnTo>
                  <a:pt x="22466" y="7015"/>
                </a:lnTo>
                <a:lnTo>
                  <a:pt x="22422" y="6905"/>
                </a:lnTo>
                <a:lnTo>
                  <a:pt x="22458" y="6890"/>
                </a:lnTo>
                <a:lnTo>
                  <a:pt x="22502" y="7000"/>
                </a:lnTo>
                <a:close/>
                <a:moveTo>
                  <a:pt x="22447" y="0"/>
                </a:moveTo>
                <a:lnTo>
                  <a:pt x="22349" y="0"/>
                </a:lnTo>
                <a:lnTo>
                  <a:pt x="22328" y="2"/>
                </a:lnTo>
                <a:lnTo>
                  <a:pt x="22333" y="41"/>
                </a:lnTo>
                <a:lnTo>
                  <a:pt x="22451" y="27"/>
                </a:lnTo>
                <a:lnTo>
                  <a:pt x="22447" y="0"/>
                </a:lnTo>
                <a:close/>
                <a:moveTo>
                  <a:pt x="14321" y="923"/>
                </a:moveTo>
                <a:lnTo>
                  <a:pt x="14326" y="961"/>
                </a:lnTo>
                <a:lnTo>
                  <a:pt x="14208" y="975"/>
                </a:lnTo>
                <a:lnTo>
                  <a:pt x="14204" y="936"/>
                </a:lnTo>
                <a:lnTo>
                  <a:pt x="14321" y="923"/>
                </a:lnTo>
                <a:close/>
                <a:moveTo>
                  <a:pt x="14515" y="900"/>
                </a:moveTo>
                <a:lnTo>
                  <a:pt x="14519" y="939"/>
                </a:lnTo>
                <a:lnTo>
                  <a:pt x="14402" y="953"/>
                </a:lnTo>
                <a:lnTo>
                  <a:pt x="14397" y="914"/>
                </a:lnTo>
                <a:lnTo>
                  <a:pt x="14515" y="900"/>
                </a:lnTo>
                <a:close/>
                <a:moveTo>
                  <a:pt x="14708" y="878"/>
                </a:moveTo>
                <a:lnTo>
                  <a:pt x="14713" y="917"/>
                </a:lnTo>
                <a:lnTo>
                  <a:pt x="14595" y="930"/>
                </a:lnTo>
                <a:lnTo>
                  <a:pt x="14591" y="892"/>
                </a:lnTo>
                <a:lnTo>
                  <a:pt x="14708" y="878"/>
                </a:lnTo>
                <a:close/>
                <a:moveTo>
                  <a:pt x="14902" y="856"/>
                </a:moveTo>
                <a:lnTo>
                  <a:pt x="14906" y="895"/>
                </a:lnTo>
                <a:lnTo>
                  <a:pt x="14788" y="908"/>
                </a:lnTo>
                <a:lnTo>
                  <a:pt x="14784" y="870"/>
                </a:lnTo>
                <a:lnTo>
                  <a:pt x="14902" y="856"/>
                </a:lnTo>
                <a:close/>
                <a:moveTo>
                  <a:pt x="15095" y="834"/>
                </a:moveTo>
                <a:lnTo>
                  <a:pt x="15100" y="872"/>
                </a:lnTo>
                <a:lnTo>
                  <a:pt x="14982" y="886"/>
                </a:lnTo>
                <a:lnTo>
                  <a:pt x="14977" y="847"/>
                </a:lnTo>
                <a:lnTo>
                  <a:pt x="15095" y="834"/>
                </a:lnTo>
                <a:close/>
                <a:moveTo>
                  <a:pt x="15289" y="812"/>
                </a:moveTo>
                <a:lnTo>
                  <a:pt x="15293" y="850"/>
                </a:lnTo>
                <a:lnTo>
                  <a:pt x="15175" y="864"/>
                </a:lnTo>
                <a:lnTo>
                  <a:pt x="15171" y="825"/>
                </a:lnTo>
                <a:lnTo>
                  <a:pt x="15289" y="812"/>
                </a:lnTo>
                <a:close/>
                <a:moveTo>
                  <a:pt x="15482" y="789"/>
                </a:moveTo>
                <a:lnTo>
                  <a:pt x="15486" y="828"/>
                </a:lnTo>
                <a:lnTo>
                  <a:pt x="15369" y="841"/>
                </a:lnTo>
                <a:lnTo>
                  <a:pt x="15364" y="803"/>
                </a:lnTo>
                <a:lnTo>
                  <a:pt x="15482" y="789"/>
                </a:lnTo>
                <a:close/>
                <a:moveTo>
                  <a:pt x="15675" y="767"/>
                </a:moveTo>
                <a:lnTo>
                  <a:pt x="15680" y="806"/>
                </a:lnTo>
                <a:lnTo>
                  <a:pt x="15562" y="819"/>
                </a:lnTo>
                <a:lnTo>
                  <a:pt x="15558" y="781"/>
                </a:lnTo>
                <a:lnTo>
                  <a:pt x="15675" y="767"/>
                </a:lnTo>
                <a:close/>
                <a:moveTo>
                  <a:pt x="15869" y="745"/>
                </a:moveTo>
                <a:lnTo>
                  <a:pt x="15873" y="783"/>
                </a:lnTo>
                <a:lnTo>
                  <a:pt x="15756" y="797"/>
                </a:lnTo>
                <a:lnTo>
                  <a:pt x="15751" y="758"/>
                </a:lnTo>
                <a:lnTo>
                  <a:pt x="15869" y="745"/>
                </a:lnTo>
                <a:close/>
                <a:moveTo>
                  <a:pt x="16062" y="723"/>
                </a:moveTo>
                <a:lnTo>
                  <a:pt x="16067" y="761"/>
                </a:lnTo>
                <a:lnTo>
                  <a:pt x="15949" y="775"/>
                </a:lnTo>
                <a:lnTo>
                  <a:pt x="15945" y="736"/>
                </a:lnTo>
                <a:lnTo>
                  <a:pt x="16062" y="723"/>
                </a:lnTo>
                <a:close/>
                <a:moveTo>
                  <a:pt x="16256" y="700"/>
                </a:moveTo>
                <a:lnTo>
                  <a:pt x="16260" y="739"/>
                </a:lnTo>
                <a:lnTo>
                  <a:pt x="16142" y="753"/>
                </a:lnTo>
                <a:lnTo>
                  <a:pt x="16138" y="714"/>
                </a:lnTo>
                <a:lnTo>
                  <a:pt x="16256" y="700"/>
                </a:lnTo>
                <a:close/>
                <a:moveTo>
                  <a:pt x="16449" y="678"/>
                </a:moveTo>
                <a:lnTo>
                  <a:pt x="16454" y="717"/>
                </a:lnTo>
                <a:lnTo>
                  <a:pt x="16336" y="730"/>
                </a:lnTo>
                <a:lnTo>
                  <a:pt x="16331" y="692"/>
                </a:lnTo>
                <a:lnTo>
                  <a:pt x="16449" y="678"/>
                </a:lnTo>
                <a:close/>
                <a:moveTo>
                  <a:pt x="16643" y="656"/>
                </a:moveTo>
                <a:lnTo>
                  <a:pt x="16647" y="695"/>
                </a:lnTo>
                <a:lnTo>
                  <a:pt x="16529" y="708"/>
                </a:lnTo>
                <a:lnTo>
                  <a:pt x="16525" y="669"/>
                </a:lnTo>
                <a:lnTo>
                  <a:pt x="16643" y="656"/>
                </a:lnTo>
                <a:close/>
                <a:moveTo>
                  <a:pt x="16836" y="634"/>
                </a:moveTo>
                <a:lnTo>
                  <a:pt x="16841" y="672"/>
                </a:lnTo>
                <a:lnTo>
                  <a:pt x="16723" y="686"/>
                </a:lnTo>
                <a:lnTo>
                  <a:pt x="16718" y="647"/>
                </a:lnTo>
                <a:lnTo>
                  <a:pt x="16836" y="634"/>
                </a:lnTo>
                <a:close/>
                <a:moveTo>
                  <a:pt x="17030" y="612"/>
                </a:moveTo>
                <a:lnTo>
                  <a:pt x="17034" y="650"/>
                </a:lnTo>
                <a:lnTo>
                  <a:pt x="16916" y="664"/>
                </a:lnTo>
                <a:lnTo>
                  <a:pt x="16912" y="625"/>
                </a:lnTo>
                <a:lnTo>
                  <a:pt x="17030" y="612"/>
                </a:lnTo>
                <a:close/>
                <a:moveTo>
                  <a:pt x="17223" y="589"/>
                </a:moveTo>
                <a:lnTo>
                  <a:pt x="17227" y="628"/>
                </a:lnTo>
                <a:lnTo>
                  <a:pt x="17110" y="641"/>
                </a:lnTo>
                <a:lnTo>
                  <a:pt x="17105" y="603"/>
                </a:lnTo>
                <a:lnTo>
                  <a:pt x="17223" y="589"/>
                </a:lnTo>
                <a:close/>
                <a:moveTo>
                  <a:pt x="17416" y="567"/>
                </a:moveTo>
                <a:lnTo>
                  <a:pt x="17421" y="606"/>
                </a:lnTo>
                <a:lnTo>
                  <a:pt x="17303" y="619"/>
                </a:lnTo>
                <a:lnTo>
                  <a:pt x="17299" y="581"/>
                </a:lnTo>
                <a:lnTo>
                  <a:pt x="17416" y="567"/>
                </a:lnTo>
                <a:close/>
                <a:moveTo>
                  <a:pt x="17610" y="545"/>
                </a:moveTo>
                <a:lnTo>
                  <a:pt x="17614" y="583"/>
                </a:lnTo>
                <a:lnTo>
                  <a:pt x="17497" y="597"/>
                </a:lnTo>
                <a:lnTo>
                  <a:pt x="17492" y="558"/>
                </a:lnTo>
                <a:lnTo>
                  <a:pt x="17610" y="545"/>
                </a:lnTo>
                <a:close/>
                <a:moveTo>
                  <a:pt x="17803" y="523"/>
                </a:moveTo>
                <a:lnTo>
                  <a:pt x="17808" y="561"/>
                </a:lnTo>
                <a:lnTo>
                  <a:pt x="17690" y="575"/>
                </a:lnTo>
                <a:lnTo>
                  <a:pt x="17686" y="536"/>
                </a:lnTo>
                <a:lnTo>
                  <a:pt x="17803" y="523"/>
                </a:lnTo>
                <a:close/>
                <a:moveTo>
                  <a:pt x="17997" y="500"/>
                </a:moveTo>
                <a:lnTo>
                  <a:pt x="18001" y="539"/>
                </a:lnTo>
                <a:lnTo>
                  <a:pt x="17883" y="552"/>
                </a:lnTo>
                <a:lnTo>
                  <a:pt x="17879" y="514"/>
                </a:lnTo>
                <a:lnTo>
                  <a:pt x="17997" y="500"/>
                </a:lnTo>
                <a:close/>
                <a:moveTo>
                  <a:pt x="18190" y="478"/>
                </a:moveTo>
                <a:lnTo>
                  <a:pt x="18195" y="517"/>
                </a:lnTo>
                <a:lnTo>
                  <a:pt x="18077" y="530"/>
                </a:lnTo>
                <a:lnTo>
                  <a:pt x="18072" y="492"/>
                </a:lnTo>
                <a:lnTo>
                  <a:pt x="18190" y="478"/>
                </a:lnTo>
                <a:close/>
                <a:moveTo>
                  <a:pt x="18384" y="456"/>
                </a:moveTo>
                <a:lnTo>
                  <a:pt x="18388" y="494"/>
                </a:lnTo>
                <a:lnTo>
                  <a:pt x="18270" y="508"/>
                </a:lnTo>
                <a:lnTo>
                  <a:pt x="18266" y="469"/>
                </a:lnTo>
                <a:lnTo>
                  <a:pt x="18384" y="456"/>
                </a:lnTo>
                <a:close/>
                <a:moveTo>
                  <a:pt x="18577" y="434"/>
                </a:moveTo>
                <a:lnTo>
                  <a:pt x="18581" y="472"/>
                </a:lnTo>
                <a:lnTo>
                  <a:pt x="18464" y="486"/>
                </a:lnTo>
                <a:lnTo>
                  <a:pt x="18459" y="447"/>
                </a:lnTo>
                <a:lnTo>
                  <a:pt x="18577" y="434"/>
                </a:lnTo>
                <a:close/>
                <a:moveTo>
                  <a:pt x="18770" y="411"/>
                </a:moveTo>
                <a:lnTo>
                  <a:pt x="18775" y="450"/>
                </a:lnTo>
                <a:lnTo>
                  <a:pt x="18657" y="464"/>
                </a:lnTo>
                <a:lnTo>
                  <a:pt x="18653" y="425"/>
                </a:lnTo>
                <a:lnTo>
                  <a:pt x="18770" y="411"/>
                </a:lnTo>
                <a:close/>
                <a:moveTo>
                  <a:pt x="18964" y="389"/>
                </a:moveTo>
                <a:lnTo>
                  <a:pt x="18968" y="428"/>
                </a:lnTo>
                <a:lnTo>
                  <a:pt x="18851" y="441"/>
                </a:lnTo>
                <a:lnTo>
                  <a:pt x="18846" y="403"/>
                </a:lnTo>
                <a:lnTo>
                  <a:pt x="18964" y="389"/>
                </a:lnTo>
                <a:close/>
                <a:moveTo>
                  <a:pt x="19157" y="367"/>
                </a:moveTo>
                <a:lnTo>
                  <a:pt x="19162" y="406"/>
                </a:lnTo>
                <a:lnTo>
                  <a:pt x="19044" y="419"/>
                </a:lnTo>
                <a:lnTo>
                  <a:pt x="19040" y="381"/>
                </a:lnTo>
                <a:lnTo>
                  <a:pt x="19157" y="367"/>
                </a:lnTo>
                <a:close/>
                <a:moveTo>
                  <a:pt x="19351" y="345"/>
                </a:moveTo>
                <a:lnTo>
                  <a:pt x="19355" y="383"/>
                </a:lnTo>
                <a:lnTo>
                  <a:pt x="19238" y="397"/>
                </a:lnTo>
                <a:lnTo>
                  <a:pt x="19233" y="358"/>
                </a:lnTo>
                <a:lnTo>
                  <a:pt x="19351" y="345"/>
                </a:lnTo>
                <a:close/>
                <a:moveTo>
                  <a:pt x="19544" y="323"/>
                </a:moveTo>
                <a:lnTo>
                  <a:pt x="19549" y="361"/>
                </a:lnTo>
                <a:lnTo>
                  <a:pt x="19431" y="375"/>
                </a:lnTo>
                <a:lnTo>
                  <a:pt x="19427" y="336"/>
                </a:lnTo>
                <a:lnTo>
                  <a:pt x="19544" y="323"/>
                </a:lnTo>
                <a:close/>
                <a:moveTo>
                  <a:pt x="19738" y="300"/>
                </a:moveTo>
                <a:lnTo>
                  <a:pt x="19742" y="339"/>
                </a:lnTo>
                <a:lnTo>
                  <a:pt x="19624" y="352"/>
                </a:lnTo>
                <a:lnTo>
                  <a:pt x="19620" y="314"/>
                </a:lnTo>
                <a:lnTo>
                  <a:pt x="19738" y="300"/>
                </a:lnTo>
                <a:close/>
                <a:moveTo>
                  <a:pt x="19931" y="278"/>
                </a:moveTo>
                <a:lnTo>
                  <a:pt x="19936" y="317"/>
                </a:lnTo>
                <a:lnTo>
                  <a:pt x="19818" y="330"/>
                </a:lnTo>
                <a:lnTo>
                  <a:pt x="19813" y="292"/>
                </a:lnTo>
                <a:lnTo>
                  <a:pt x="19931" y="278"/>
                </a:lnTo>
                <a:close/>
                <a:moveTo>
                  <a:pt x="20125" y="256"/>
                </a:moveTo>
                <a:lnTo>
                  <a:pt x="20129" y="294"/>
                </a:lnTo>
                <a:lnTo>
                  <a:pt x="20011" y="308"/>
                </a:lnTo>
                <a:lnTo>
                  <a:pt x="20007" y="269"/>
                </a:lnTo>
                <a:lnTo>
                  <a:pt x="20125" y="256"/>
                </a:lnTo>
                <a:close/>
                <a:moveTo>
                  <a:pt x="20318" y="234"/>
                </a:moveTo>
                <a:lnTo>
                  <a:pt x="20322" y="272"/>
                </a:lnTo>
                <a:lnTo>
                  <a:pt x="20205" y="286"/>
                </a:lnTo>
                <a:lnTo>
                  <a:pt x="20200" y="247"/>
                </a:lnTo>
                <a:lnTo>
                  <a:pt x="20318" y="234"/>
                </a:lnTo>
                <a:close/>
                <a:moveTo>
                  <a:pt x="20512" y="211"/>
                </a:moveTo>
                <a:lnTo>
                  <a:pt x="20516" y="250"/>
                </a:lnTo>
                <a:lnTo>
                  <a:pt x="20398" y="263"/>
                </a:lnTo>
                <a:lnTo>
                  <a:pt x="20394" y="225"/>
                </a:lnTo>
                <a:lnTo>
                  <a:pt x="20512" y="211"/>
                </a:lnTo>
                <a:close/>
                <a:moveTo>
                  <a:pt x="20705" y="189"/>
                </a:moveTo>
                <a:lnTo>
                  <a:pt x="20709" y="228"/>
                </a:lnTo>
                <a:lnTo>
                  <a:pt x="20592" y="241"/>
                </a:lnTo>
                <a:lnTo>
                  <a:pt x="20587" y="203"/>
                </a:lnTo>
                <a:lnTo>
                  <a:pt x="20705" y="189"/>
                </a:lnTo>
                <a:close/>
                <a:moveTo>
                  <a:pt x="20898" y="167"/>
                </a:moveTo>
                <a:lnTo>
                  <a:pt x="20903" y="205"/>
                </a:lnTo>
                <a:lnTo>
                  <a:pt x="20785" y="219"/>
                </a:lnTo>
                <a:lnTo>
                  <a:pt x="20781" y="180"/>
                </a:lnTo>
                <a:lnTo>
                  <a:pt x="20898" y="167"/>
                </a:lnTo>
                <a:close/>
                <a:moveTo>
                  <a:pt x="21092" y="145"/>
                </a:moveTo>
                <a:lnTo>
                  <a:pt x="21096" y="183"/>
                </a:lnTo>
                <a:lnTo>
                  <a:pt x="20979" y="197"/>
                </a:lnTo>
                <a:lnTo>
                  <a:pt x="20974" y="158"/>
                </a:lnTo>
                <a:lnTo>
                  <a:pt x="21092" y="145"/>
                </a:lnTo>
                <a:close/>
                <a:moveTo>
                  <a:pt x="21285" y="122"/>
                </a:moveTo>
                <a:lnTo>
                  <a:pt x="21290" y="161"/>
                </a:lnTo>
                <a:lnTo>
                  <a:pt x="21172" y="174"/>
                </a:lnTo>
                <a:lnTo>
                  <a:pt x="21168" y="136"/>
                </a:lnTo>
                <a:lnTo>
                  <a:pt x="21285" y="122"/>
                </a:lnTo>
                <a:close/>
                <a:moveTo>
                  <a:pt x="21479" y="100"/>
                </a:moveTo>
                <a:lnTo>
                  <a:pt x="21483" y="139"/>
                </a:lnTo>
                <a:lnTo>
                  <a:pt x="21365" y="152"/>
                </a:lnTo>
                <a:lnTo>
                  <a:pt x="21361" y="114"/>
                </a:lnTo>
                <a:lnTo>
                  <a:pt x="21479" y="100"/>
                </a:lnTo>
                <a:close/>
                <a:moveTo>
                  <a:pt x="21672" y="78"/>
                </a:moveTo>
                <a:lnTo>
                  <a:pt x="21677" y="116"/>
                </a:lnTo>
                <a:lnTo>
                  <a:pt x="21559" y="130"/>
                </a:lnTo>
                <a:lnTo>
                  <a:pt x="21554" y="91"/>
                </a:lnTo>
                <a:lnTo>
                  <a:pt x="21672" y="78"/>
                </a:lnTo>
                <a:close/>
                <a:moveTo>
                  <a:pt x="21866" y="56"/>
                </a:moveTo>
                <a:lnTo>
                  <a:pt x="21870" y="94"/>
                </a:lnTo>
                <a:lnTo>
                  <a:pt x="21752" y="108"/>
                </a:lnTo>
                <a:lnTo>
                  <a:pt x="21748" y="69"/>
                </a:lnTo>
                <a:lnTo>
                  <a:pt x="21866" y="56"/>
                </a:lnTo>
                <a:close/>
                <a:moveTo>
                  <a:pt x="22059" y="33"/>
                </a:moveTo>
                <a:lnTo>
                  <a:pt x="22064" y="72"/>
                </a:lnTo>
                <a:lnTo>
                  <a:pt x="21946" y="85"/>
                </a:lnTo>
                <a:lnTo>
                  <a:pt x="21941" y="47"/>
                </a:lnTo>
                <a:lnTo>
                  <a:pt x="22059" y="33"/>
                </a:lnTo>
                <a:close/>
                <a:moveTo>
                  <a:pt x="22253" y="11"/>
                </a:moveTo>
                <a:lnTo>
                  <a:pt x="22257" y="50"/>
                </a:lnTo>
                <a:lnTo>
                  <a:pt x="22139" y="63"/>
                </a:lnTo>
                <a:lnTo>
                  <a:pt x="22135" y="25"/>
                </a:lnTo>
                <a:lnTo>
                  <a:pt x="22253" y="11"/>
                </a:lnTo>
                <a:close/>
                <a:moveTo>
                  <a:pt x="22519" y="102"/>
                </a:moveTo>
                <a:lnTo>
                  <a:pt x="22519" y="32"/>
                </a:lnTo>
                <a:lnTo>
                  <a:pt x="22499" y="95"/>
                </a:lnTo>
                <a:lnTo>
                  <a:pt x="22519" y="102"/>
                </a:lnTo>
                <a:close/>
                <a:moveTo>
                  <a:pt x="21419" y="3510"/>
                </a:moveTo>
                <a:lnTo>
                  <a:pt x="21456" y="3522"/>
                </a:lnTo>
                <a:lnTo>
                  <a:pt x="21421" y="3635"/>
                </a:lnTo>
                <a:lnTo>
                  <a:pt x="21384" y="3623"/>
                </a:lnTo>
                <a:lnTo>
                  <a:pt x="21419" y="3510"/>
                </a:lnTo>
                <a:close/>
                <a:moveTo>
                  <a:pt x="21478" y="3324"/>
                </a:moveTo>
                <a:lnTo>
                  <a:pt x="21515" y="3336"/>
                </a:lnTo>
                <a:lnTo>
                  <a:pt x="21479" y="3449"/>
                </a:lnTo>
                <a:lnTo>
                  <a:pt x="21442" y="3437"/>
                </a:lnTo>
                <a:lnTo>
                  <a:pt x="21478" y="3324"/>
                </a:lnTo>
                <a:close/>
                <a:moveTo>
                  <a:pt x="21537" y="3139"/>
                </a:moveTo>
                <a:lnTo>
                  <a:pt x="21574" y="3150"/>
                </a:lnTo>
                <a:lnTo>
                  <a:pt x="21538" y="3263"/>
                </a:lnTo>
                <a:lnTo>
                  <a:pt x="21501" y="3252"/>
                </a:lnTo>
                <a:lnTo>
                  <a:pt x="21537" y="3139"/>
                </a:lnTo>
                <a:close/>
                <a:moveTo>
                  <a:pt x="21596" y="2953"/>
                </a:moveTo>
                <a:lnTo>
                  <a:pt x="21633" y="2965"/>
                </a:lnTo>
                <a:lnTo>
                  <a:pt x="21597" y="3078"/>
                </a:lnTo>
                <a:lnTo>
                  <a:pt x="21560" y="3066"/>
                </a:lnTo>
                <a:lnTo>
                  <a:pt x="21596" y="2953"/>
                </a:lnTo>
                <a:close/>
                <a:moveTo>
                  <a:pt x="21654" y="2767"/>
                </a:moveTo>
                <a:lnTo>
                  <a:pt x="21691" y="2779"/>
                </a:lnTo>
                <a:lnTo>
                  <a:pt x="21655" y="2892"/>
                </a:lnTo>
                <a:lnTo>
                  <a:pt x="21618" y="2880"/>
                </a:lnTo>
                <a:lnTo>
                  <a:pt x="21654" y="2767"/>
                </a:lnTo>
                <a:close/>
                <a:moveTo>
                  <a:pt x="21713" y="2582"/>
                </a:moveTo>
                <a:lnTo>
                  <a:pt x="21750" y="2593"/>
                </a:lnTo>
                <a:lnTo>
                  <a:pt x="21714" y="2706"/>
                </a:lnTo>
                <a:lnTo>
                  <a:pt x="21677" y="2695"/>
                </a:lnTo>
                <a:lnTo>
                  <a:pt x="21713" y="2582"/>
                </a:lnTo>
                <a:close/>
                <a:moveTo>
                  <a:pt x="21772" y="2396"/>
                </a:moveTo>
                <a:lnTo>
                  <a:pt x="21809" y="2408"/>
                </a:lnTo>
                <a:lnTo>
                  <a:pt x="21773" y="2521"/>
                </a:lnTo>
                <a:lnTo>
                  <a:pt x="21736" y="2509"/>
                </a:lnTo>
                <a:lnTo>
                  <a:pt x="21772" y="2396"/>
                </a:lnTo>
                <a:close/>
                <a:moveTo>
                  <a:pt x="21830" y="2210"/>
                </a:moveTo>
                <a:lnTo>
                  <a:pt x="21867" y="2222"/>
                </a:lnTo>
                <a:lnTo>
                  <a:pt x="21832" y="2335"/>
                </a:lnTo>
                <a:lnTo>
                  <a:pt x="21795" y="2323"/>
                </a:lnTo>
                <a:lnTo>
                  <a:pt x="21830" y="2210"/>
                </a:lnTo>
                <a:close/>
                <a:moveTo>
                  <a:pt x="21889" y="2025"/>
                </a:moveTo>
                <a:lnTo>
                  <a:pt x="21926" y="2036"/>
                </a:lnTo>
                <a:lnTo>
                  <a:pt x="21890" y="2149"/>
                </a:lnTo>
                <a:lnTo>
                  <a:pt x="21853" y="2138"/>
                </a:lnTo>
                <a:lnTo>
                  <a:pt x="21889" y="2025"/>
                </a:lnTo>
                <a:close/>
                <a:moveTo>
                  <a:pt x="21948" y="1839"/>
                </a:moveTo>
                <a:lnTo>
                  <a:pt x="21985" y="1851"/>
                </a:lnTo>
                <a:lnTo>
                  <a:pt x="21949" y="1964"/>
                </a:lnTo>
                <a:lnTo>
                  <a:pt x="21912" y="1952"/>
                </a:lnTo>
                <a:lnTo>
                  <a:pt x="21948" y="1839"/>
                </a:lnTo>
                <a:close/>
                <a:moveTo>
                  <a:pt x="22006" y="1653"/>
                </a:moveTo>
                <a:lnTo>
                  <a:pt x="22043" y="1665"/>
                </a:lnTo>
                <a:lnTo>
                  <a:pt x="22008" y="1778"/>
                </a:lnTo>
                <a:lnTo>
                  <a:pt x="21971" y="1766"/>
                </a:lnTo>
                <a:lnTo>
                  <a:pt x="22006" y="1653"/>
                </a:lnTo>
                <a:close/>
                <a:moveTo>
                  <a:pt x="22065" y="1468"/>
                </a:moveTo>
                <a:lnTo>
                  <a:pt x="22102" y="1479"/>
                </a:lnTo>
                <a:lnTo>
                  <a:pt x="22066" y="1592"/>
                </a:lnTo>
                <a:lnTo>
                  <a:pt x="22029" y="1581"/>
                </a:lnTo>
                <a:lnTo>
                  <a:pt x="22065" y="1468"/>
                </a:lnTo>
                <a:close/>
                <a:moveTo>
                  <a:pt x="22124" y="1282"/>
                </a:moveTo>
                <a:lnTo>
                  <a:pt x="22161" y="1294"/>
                </a:lnTo>
                <a:lnTo>
                  <a:pt x="22125" y="1407"/>
                </a:lnTo>
                <a:lnTo>
                  <a:pt x="22088" y="1395"/>
                </a:lnTo>
                <a:lnTo>
                  <a:pt x="22124" y="1282"/>
                </a:lnTo>
                <a:close/>
                <a:moveTo>
                  <a:pt x="22183" y="1096"/>
                </a:moveTo>
                <a:lnTo>
                  <a:pt x="22220" y="1108"/>
                </a:lnTo>
                <a:lnTo>
                  <a:pt x="22184" y="1221"/>
                </a:lnTo>
                <a:lnTo>
                  <a:pt x="22147" y="1209"/>
                </a:lnTo>
                <a:lnTo>
                  <a:pt x="22183" y="1096"/>
                </a:lnTo>
                <a:close/>
                <a:moveTo>
                  <a:pt x="22241" y="911"/>
                </a:moveTo>
                <a:lnTo>
                  <a:pt x="22278" y="922"/>
                </a:lnTo>
                <a:lnTo>
                  <a:pt x="22243" y="1035"/>
                </a:lnTo>
                <a:lnTo>
                  <a:pt x="22206" y="1024"/>
                </a:lnTo>
                <a:lnTo>
                  <a:pt x="22241" y="911"/>
                </a:lnTo>
                <a:close/>
                <a:moveTo>
                  <a:pt x="22300" y="725"/>
                </a:moveTo>
                <a:lnTo>
                  <a:pt x="22337" y="737"/>
                </a:lnTo>
                <a:lnTo>
                  <a:pt x="22301" y="850"/>
                </a:lnTo>
                <a:lnTo>
                  <a:pt x="22264" y="838"/>
                </a:lnTo>
                <a:lnTo>
                  <a:pt x="22300" y="725"/>
                </a:lnTo>
                <a:close/>
                <a:moveTo>
                  <a:pt x="22359" y="539"/>
                </a:moveTo>
                <a:lnTo>
                  <a:pt x="22396" y="551"/>
                </a:lnTo>
                <a:lnTo>
                  <a:pt x="22360" y="664"/>
                </a:lnTo>
                <a:lnTo>
                  <a:pt x="22323" y="652"/>
                </a:lnTo>
                <a:lnTo>
                  <a:pt x="22359" y="539"/>
                </a:lnTo>
                <a:close/>
                <a:moveTo>
                  <a:pt x="22417" y="354"/>
                </a:moveTo>
                <a:lnTo>
                  <a:pt x="22454" y="365"/>
                </a:lnTo>
                <a:lnTo>
                  <a:pt x="22419" y="478"/>
                </a:lnTo>
                <a:lnTo>
                  <a:pt x="22382" y="467"/>
                </a:lnTo>
                <a:lnTo>
                  <a:pt x="22417" y="354"/>
                </a:lnTo>
                <a:close/>
                <a:moveTo>
                  <a:pt x="22476" y="168"/>
                </a:moveTo>
                <a:lnTo>
                  <a:pt x="22513" y="180"/>
                </a:lnTo>
                <a:lnTo>
                  <a:pt x="22477" y="293"/>
                </a:lnTo>
                <a:lnTo>
                  <a:pt x="22440" y="281"/>
                </a:lnTo>
                <a:lnTo>
                  <a:pt x="22476" y="168"/>
                </a:lnTo>
                <a:close/>
                <a:moveTo>
                  <a:pt x="20961" y="3855"/>
                </a:moveTo>
                <a:lnTo>
                  <a:pt x="20946" y="3891"/>
                </a:lnTo>
                <a:lnTo>
                  <a:pt x="20836" y="3847"/>
                </a:lnTo>
                <a:lnTo>
                  <a:pt x="20851" y="3811"/>
                </a:lnTo>
                <a:lnTo>
                  <a:pt x="20961" y="3855"/>
                </a:lnTo>
                <a:close/>
                <a:moveTo>
                  <a:pt x="20780" y="3783"/>
                </a:moveTo>
                <a:lnTo>
                  <a:pt x="20765" y="3819"/>
                </a:lnTo>
                <a:lnTo>
                  <a:pt x="20655" y="3774"/>
                </a:lnTo>
                <a:lnTo>
                  <a:pt x="20670" y="3738"/>
                </a:lnTo>
                <a:lnTo>
                  <a:pt x="20780" y="3783"/>
                </a:lnTo>
                <a:close/>
                <a:moveTo>
                  <a:pt x="20599" y="3710"/>
                </a:moveTo>
                <a:lnTo>
                  <a:pt x="20585" y="3746"/>
                </a:lnTo>
                <a:lnTo>
                  <a:pt x="20475" y="3702"/>
                </a:lnTo>
                <a:lnTo>
                  <a:pt x="20489" y="3666"/>
                </a:lnTo>
                <a:lnTo>
                  <a:pt x="20599" y="3710"/>
                </a:lnTo>
                <a:close/>
                <a:moveTo>
                  <a:pt x="20418" y="3637"/>
                </a:moveTo>
                <a:lnTo>
                  <a:pt x="20404" y="3673"/>
                </a:lnTo>
                <a:lnTo>
                  <a:pt x="20294" y="3629"/>
                </a:lnTo>
                <a:lnTo>
                  <a:pt x="20308" y="3593"/>
                </a:lnTo>
                <a:lnTo>
                  <a:pt x="20418" y="3637"/>
                </a:lnTo>
                <a:close/>
                <a:moveTo>
                  <a:pt x="20238" y="3565"/>
                </a:moveTo>
                <a:lnTo>
                  <a:pt x="20223" y="3601"/>
                </a:lnTo>
                <a:lnTo>
                  <a:pt x="20113" y="3556"/>
                </a:lnTo>
                <a:lnTo>
                  <a:pt x="20128" y="3520"/>
                </a:lnTo>
                <a:lnTo>
                  <a:pt x="20238" y="3565"/>
                </a:lnTo>
                <a:close/>
                <a:moveTo>
                  <a:pt x="20057" y="3492"/>
                </a:moveTo>
                <a:lnTo>
                  <a:pt x="20042" y="3528"/>
                </a:lnTo>
                <a:lnTo>
                  <a:pt x="19932" y="3484"/>
                </a:lnTo>
                <a:lnTo>
                  <a:pt x="19947" y="3448"/>
                </a:lnTo>
                <a:lnTo>
                  <a:pt x="20057" y="3492"/>
                </a:lnTo>
                <a:close/>
                <a:moveTo>
                  <a:pt x="19876" y="3419"/>
                </a:moveTo>
                <a:lnTo>
                  <a:pt x="19862" y="3455"/>
                </a:lnTo>
                <a:lnTo>
                  <a:pt x="19752" y="3411"/>
                </a:lnTo>
                <a:lnTo>
                  <a:pt x="19766" y="3375"/>
                </a:lnTo>
                <a:lnTo>
                  <a:pt x="19876" y="3419"/>
                </a:lnTo>
                <a:close/>
                <a:moveTo>
                  <a:pt x="19695" y="3347"/>
                </a:moveTo>
                <a:lnTo>
                  <a:pt x="19681" y="3383"/>
                </a:lnTo>
                <a:lnTo>
                  <a:pt x="19571" y="3338"/>
                </a:lnTo>
                <a:lnTo>
                  <a:pt x="19585" y="3302"/>
                </a:lnTo>
                <a:lnTo>
                  <a:pt x="19695" y="3347"/>
                </a:lnTo>
                <a:close/>
                <a:moveTo>
                  <a:pt x="19515" y="3274"/>
                </a:moveTo>
                <a:lnTo>
                  <a:pt x="19500" y="3310"/>
                </a:lnTo>
                <a:lnTo>
                  <a:pt x="19390" y="3266"/>
                </a:lnTo>
                <a:lnTo>
                  <a:pt x="19405" y="3230"/>
                </a:lnTo>
                <a:lnTo>
                  <a:pt x="19515" y="3274"/>
                </a:lnTo>
                <a:close/>
                <a:moveTo>
                  <a:pt x="19334" y="3201"/>
                </a:moveTo>
                <a:lnTo>
                  <a:pt x="19319" y="3237"/>
                </a:lnTo>
                <a:lnTo>
                  <a:pt x="19209" y="3193"/>
                </a:lnTo>
                <a:lnTo>
                  <a:pt x="19224" y="3157"/>
                </a:lnTo>
                <a:lnTo>
                  <a:pt x="19334" y="3201"/>
                </a:lnTo>
                <a:close/>
                <a:moveTo>
                  <a:pt x="19153" y="3129"/>
                </a:moveTo>
                <a:lnTo>
                  <a:pt x="19139" y="3165"/>
                </a:lnTo>
                <a:lnTo>
                  <a:pt x="19029" y="3120"/>
                </a:lnTo>
                <a:lnTo>
                  <a:pt x="19043" y="3084"/>
                </a:lnTo>
                <a:lnTo>
                  <a:pt x="19153" y="3129"/>
                </a:lnTo>
                <a:close/>
                <a:moveTo>
                  <a:pt x="18972" y="3056"/>
                </a:moveTo>
                <a:lnTo>
                  <a:pt x="18958" y="3092"/>
                </a:lnTo>
                <a:lnTo>
                  <a:pt x="18848" y="3048"/>
                </a:lnTo>
                <a:lnTo>
                  <a:pt x="18862" y="3012"/>
                </a:lnTo>
                <a:lnTo>
                  <a:pt x="18972" y="3056"/>
                </a:lnTo>
                <a:close/>
                <a:moveTo>
                  <a:pt x="18792" y="2983"/>
                </a:moveTo>
                <a:lnTo>
                  <a:pt x="18777" y="3019"/>
                </a:lnTo>
                <a:lnTo>
                  <a:pt x="18667" y="2975"/>
                </a:lnTo>
                <a:lnTo>
                  <a:pt x="18682" y="2939"/>
                </a:lnTo>
                <a:lnTo>
                  <a:pt x="18792" y="2983"/>
                </a:lnTo>
                <a:close/>
                <a:moveTo>
                  <a:pt x="18611" y="2911"/>
                </a:moveTo>
                <a:lnTo>
                  <a:pt x="18596" y="2947"/>
                </a:lnTo>
                <a:lnTo>
                  <a:pt x="18486" y="2902"/>
                </a:lnTo>
                <a:lnTo>
                  <a:pt x="18501" y="2866"/>
                </a:lnTo>
                <a:lnTo>
                  <a:pt x="18611" y="2911"/>
                </a:lnTo>
                <a:close/>
                <a:moveTo>
                  <a:pt x="18430" y="2838"/>
                </a:moveTo>
                <a:lnTo>
                  <a:pt x="18416" y="2874"/>
                </a:lnTo>
                <a:lnTo>
                  <a:pt x="18306" y="2830"/>
                </a:lnTo>
                <a:lnTo>
                  <a:pt x="18320" y="2794"/>
                </a:lnTo>
                <a:lnTo>
                  <a:pt x="18430" y="2838"/>
                </a:lnTo>
                <a:close/>
                <a:moveTo>
                  <a:pt x="18249" y="2765"/>
                </a:moveTo>
                <a:lnTo>
                  <a:pt x="18235" y="2801"/>
                </a:lnTo>
                <a:lnTo>
                  <a:pt x="18125" y="2757"/>
                </a:lnTo>
                <a:lnTo>
                  <a:pt x="18139" y="2721"/>
                </a:lnTo>
                <a:lnTo>
                  <a:pt x="18249" y="2765"/>
                </a:lnTo>
                <a:close/>
                <a:moveTo>
                  <a:pt x="18069" y="2693"/>
                </a:moveTo>
                <a:lnTo>
                  <a:pt x="18054" y="2729"/>
                </a:lnTo>
                <a:lnTo>
                  <a:pt x="17944" y="2685"/>
                </a:lnTo>
                <a:lnTo>
                  <a:pt x="17959" y="2649"/>
                </a:lnTo>
                <a:lnTo>
                  <a:pt x="18069" y="2693"/>
                </a:lnTo>
                <a:close/>
                <a:moveTo>
                  <a:pt x="17888" y="2620"/>
                </a:moveTo>
                <a:lnTo>
                  <a:pt x="17873" y="2656"/>
                </a:lnTo>
                <a:lnTo>
                  <a:pt x="17763" y="2612"/>
                </a:lnTo>
                <a:lnTo>
                  <a:pt x="17778" y="2576"/>
                </a:lnTo>
                <a:lnTo>
                  <a:pt x="17888" y="2620"/>
                </a:lnTo>
                <a:close/>
                <a:moveTo>
                  <a:pt x="17707" y="2547"/>
                </a:moveTo>
                <a:lnTo>
                  <a:pt x="17693" y="2583"/>
                </a:lnTo>
                <a:lnTo>
                  <a:pt x="17583" y="2539"/>
                </a:lnTo>
                <a:lnTo>
                  <a:pt x="17597" y="2503"/>
                </a:lnTo>
                <a:lnTo>
                  <a:pt x="17707" y="2547"/>
                </a:lnTo>
                <a:close/>
                <a:moveTo>
                  <a:pt x="17526" y="2475"/>
                </a:moveTo>
                <a:lnTo>
                  <a:pt x="17512" y="2511"/>
                </a:lnTo>
                <a:lnTo>
                  <a:pt x="17402" y="2467"/>
                </a:lnTo>
                <a:lnTo>
                  <a:pt x="17416" y="2431"/>
                </a:lnTo>
                <a:lnTo>
                  <a:pt x="17526" y="2475"/>
                </a:lnTo>
                <a:close/>
                <a:moveTo>
                  <a:pt x="17346" y="2402"/>
                </a:moveTo>
                <a:lnTo>
                  <a:pt x="17331" y="2438"/>
                </a:lnTo>
                <a:lnTo>
                  <a:pt x="17221" y="2394"/>
                </a:lnTo>
                <a:lnTo>
                  <a:pt x="17235" y="2358"/>
                </a:lnTo>
                <a:lnTo>
                  <a:pt x="17346" y="2402"/>
                </a:lnTo>
                <a:close/>
                <a:moveTo>
                  <a:pt x="17165" y="2329"/>
                </a:moveTo>
                <a:lnTo>
                  <a:pt x="17150" y="2366"/>
                </a:lnTo>
                <a:lnTo>
                  <a:pt x="17040" y="2321"/>
                </a:lnTo>
                <a:lnTo>
                  <a:pt x="17055" y="2285"/>
                </a:lnTo>
                <a:lnTo>
                  <a:pt x="17165" y="2329"/>
                </a:lnTo>
                <a:close/>
                <a:moveTo>
                  <a:pt x="16984" y="2257"/>
                </a:moveTo>
                <a:lnTo>
                  <a:pt x="16970" y="2293"/>
                </a:lnTo>
                <a:lnTo>
                  <a:pt x="16860" y="2249"/>
                </a:lnTo>
                <a:lnTo>
                  <a:pt x="16874" y="2213"/>
                </a:lnTo>
                <a:lnTo>
                  <a:pt x="16984" y="2257"/>
                </a:lnTo>
                <a:close/>
                <a:moveTo>
                  <a:pt x="16803" y="2184"/>
                </a:moveTo>
                <a:lnTo>
                  <a:pt x="16789" y="2220"/>
                </a:lnTo>
                <a:lnTo>
                  <a:pt x="16679" y="2176"/>
                </a:lnTo>
                <a:lnTo>
                  <a:pt x="16693" y="2140"/>
                </a:lnTo>
                <a:lnTo>
                  <a:pt x="16803" y="2184"/>
                </a:lnTo>
                <a:close/>
                <a:moveTo>
                  <a:pt x="16623" y="2112"/>
                </a:moveTo>
                <a:lnTo>
                  <a:pt x="16608" y="2148"/>
                </a:lnTo>
                <a:lnTo>
                  <a:pt x="16498" y="2103"/>
                </a:lnTo>
                <a:lnTo>
                  <a:pt x="16512" y="2067"/>
                </a:lnTo>
                <a:lnTo>
                  <a:pt x="16623" y="2112"/>
                </a:lnTo>
                <a:close/>
                <a:moveTo>
                  <a:pt x="16442" y="2039"/>
                </a:moveTo>
                <a:lnTo>
                  <a:pt x="16427" y="2075"/>
                </a:lnTo>
                <a:lnTo>
                  <a:pt x="16317" y="2031"/>
                </a:lnTo>
                <a:lnTo>
                  <a:pt x="16332" y="1995"/>
                </a:lnTo>
                <a:lnTo>
                  <a:pt x="16442" y="2039"/>
                </a:lnTo>
                <a:close/>
                <a:moveTo>
                  <a:pt x="16261" y="1966"/>
                </a:moveTo>
                <a:lnTo>
                  <a:pt x="16247" y="2002"/>
                </a:lnTo>
                <a:lnTo>
                  <a:pt x="16137" y="1958"/>
                </a:lnTo>
                <a:lnTo>
                  <a:pt x="16151" y="1922"/>
                </a:lnTo>
                <a:lnTo>
                  <a:pt x="16261" y="1966"/>
                </a:lnTo>
                <a:close/>
                <a:moveTo>
                  <a:pt x="16080" y="1894"/>
                </a:moveTo>
                <a:lnTo>
                  <a:pt x="16066" y="1930"/>
                </a:lnTo>
                <a:lnTo>
                  <a:pt x="15956" y="1885"/>
                </a:lnTo>
                <a:lnTo>
                  <a:pt x="15970" y="1849"/>
                </a:lnTo>
                <a:lnTo>
                  <a:pt x="16080" y="1894"/>
                </a:lnTo>
                <a:close/>
                <a:moveTo>
                  <a:pt x="15900" y="1821"/>
                </a:moveTo>
                <a:lnTo>
                  <a:pt x="15885" y="1857"/>
                </a:lnTo>
                <a:lnTo>
                  <a:pt x="15775" y="1813"/>
                </a:lnTo>
                <a:lnTo>
                  <a:pt x="15789" y="1777"/>
                </a:lnTo>
                <a:lnTo>
                  <a:pt x="15900" y="1821"/>
                </a:lnTo>
                <a:close/>
                <a:moveTo>
                  <a:pt x="15719" y="1748"/>
                </a:moveTo>
                <a:lnTo>
                  <a:pt x="15704" y="1784"/>
                </a:lnTo>
                <a:lnTo>
                  <a:pt x="15594" y="1740"/>
                </a:lnTo>
                <a:lnTo>
                  <a:pt x="15609" y="1704"/>
                </a:lnTo>
                <a:lnTo>
                  <a:pt x="15719" y="1748"/>
                </a:lnTo>
                <a:close/>
                <a:moveTo>
                  <a:pt x="15538" y="1676"/>
                </a:moveTo>
                <a:lnTo>
                  <a:pt x="15524" y="1712"/>
                </a:lnTo>
                <a:lnTo>
                  <a:pt x="15414" y="1668"/>
                </a:lnTo>
                <a:lnTo>
                  <a:pt x="15428" y="1632"/>
                </a:lnTo>
                <a:lnTo>
                  <a:pt x="15538" y="1676"/>
                </a:lnTo>
                <a:close/>
                <a:moveTo>
                  <a:pt x="15357" y="1603"/>
                </a:moveTo>
                <a:lnTo>
                  <a:pt x="15343" y="1639"/>
                </a:lnTo>
                <a:lnTo>
                  <a:pt x="15233" y="1595"/>
                </a:lnTo>
                <a:lnTo>
                  <a:pt x="15247" y="1559"/>
                </a:lnTo>
                <a:lnTo>
                  <a:pt x="15357" y="1603"/>
                </a:lnTo>
                <a:close/>
                <a:moveTo>
                  <a:pt x="15177" y="1530"/>
                </a:moveTo>
                <a:lnTo>
                  <a:pt x="15162" y="1566"/>
                </a:lnTo>
                <a:lnTo>
                  <a:pt x="15052" y="1522"/>
                </a:lnTo>
                <a:lnTo>
                  <a:pt x="15066" y="1486"/>
                </a:lnTo>
                <a:lnTo>
                  <a:pt x="15177" y="1530"/>
                </a:lnTo>
                <a:close/>
                <a:moveTo>
                  <a:pt x="14996" y="1458"/>
                </a:moveTo>
                <a:lnTo>
                  <a:pt x="14981" y="1494"/>
                </a:lnTo>
                <a:lnTo>
                  <a:pt x="14871" y="1450"/>
                </a:lnTo>
                <a:lnTo>
                  <a:pt x="14886" y="1414"/>
                </a:lnTo>
                <a:lnTo>
                  <a:pt x="14996" y="1458"/>
                </a:lnTo>
                <a:close/>
                <a:moveTo>
                  <a:pt x="14815" y="1385"/>
                </a:moveTo>
                <a:lnTo>
                  <a:pt x="14801" y="1421"/>
                </a:lnTo>
                <a:lnTo>
                  <a:pt x="14691" y="1377"/>
                </a:lnTo>
                <a:lnTo>
                  <a:pt x="14705" y="1341"/>
                </a:lnTo>
                <a:lnTo>
                  <a:pt x="14815" y="1385"/>
                </a:lnTo>
                <a:close/>
                <a:moveTo>
                  <a:pt x="14634" y="1313"/>
                </a:moveTo>
                <a:lnTo>
                  <a:pt x="14620" y="1349"/>
                </a:lnTo>
                <a:lnTo>
                  <a:pt x="14510" y="1304"/>
                </a:lnTo>
                <a:lnTo>
                  <a:pt x="14524" y="1268"/>
                </a:lnTo>
                <a:lnTo>
                  <a:pt x="14634" y="1313"/>
                </a:lnTo>
                <a:close/>
                <a:moveTo>
                  <a:pt x="14454" y="1240"/>
                </a:moveTo>
                <a:lnTo>
                  <a:pt x="14439" y="1276"/>
                </a:lnTo>
                <a:lnTo>
                  <a:pt x="14329" y="1232"/>
                </a:lnTo>
                <a:lnTo>
                  <a:pt x="14343" y="1196"/>
                </a:lnTo>
                <a:lnTo>
                  <a:pt x="14454" y="1240"/>
                </a:lnTo>
                <a:close/>
                <a:moveTo>
                  <a:pt x="14273" y="1167"/>
                </a:moveTo>
                <a:lnTo>
                  <a:pt x="14258" y="1203"/>
                </a:lnTo>
                <a:lnTo>
                  <a:pt x="14148" y="1159"/>
                </a:lnTo>
                <a:lnTo>
                  <a:pt x="14163" y="1123"/>
                </a:lnTo>
                <a:lnTo>
                  <a:pt x="14273" y="1167"/>
                </a:lnTo>
                <a:close/>
                <a:moveTo>
                  <a:pt x="14071" y="535"/>
                </a:moveTo>
                <a:lnTo>
                  <a:pt x="14105" y="555"/>
                </a:lnTo>
                <a:lnTo>
                  <a:pt x="14044" y="657"/>
                </a:lnTo>
                <a:lnTo>
                  <a:pt x="14011" y="637"/>
                </a:lnTo>
                <a:lnTo>
                  <a:pt x="14071" y="535"/>
                </a:lnTo>
                <a:close/>
                <a:moveTo>
                  <a:pt x="14176" y="361"/>
                </a:moveTo>
                <a:lnTo>
                  <a:pt x="14209" y="381"/>
                </a:lnTo>
                <a:lnTo>
                  <a:pt x="14148" y="482"/>
                </a:lnTo>
                <a:lnTo>
                  <a:pt x="14115" y="462"/>
                </a:lnTo>
                <a:lnTo>
                  <a:pt x="14176" y="361"/>
                </a:lnTo>
                <a:close/>
                <a:moveTo>
                  <a:pt x="14280" y="186"/>
                </a:moveTo>
                <a:lnTo>
                  <a:pt x="14313" y="206"/>
                </a:lnTo>
                <a:lnTo>
                  <a:pt x="14252" y="308"/>
                </a:lnTo>
                <a:lnTo>
                  <a:pt x="14219" y="288"/>
                </a:lnTo>
                <a:lnTo>
                  <a:pt x="14280" y="186"/>
                </a:lnTo>
                <a:close/>
                <a:moveTo>
                  <a:pt x="14384" y="12"/>
                </a:moveTo>
                <a:lnTo>
                  <a:pt x="14417" y="32"/>
                </a:lnTo>
                <a:lnTo>
                  <a:pt x="14356" y="133"/>
                </a:lnTo>
                <a:lnTo>
                  <a:pt x="14323" y="114"/>
                </a:lnTo>
                <a:lnTo>
                  <a:pt x="14384" y="12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180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568EB-7A65-4947-8FCE-4211D6C0A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0850" y="6358068"/>
            <a:ext cx="6804000" cy="288000"/>
          </a:xfrm>
          <a:prstGeom prst="rect">
            <a:avLst/>
          </a:prstGeom>
          <a:noFill/>
        </p:spPr>
        <p:txBody>
          <a:bodyPr vert="horz" wrap="none" lIns="0" tIns="1440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cap="none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9pPr>
          </a:lstStyle>
          <a:p>
            <a:endParaRPr lang="de-DE" dirty="0"/>
          </a:p>
        </p:txBody>
      </p:sp>
      <p:pic>
        <p:nvPicPr>
          <p:cNvPr id="10" name="Grafik 9" hidden="1">
            <a:extLst>
              <a:ext uri="{FF2B5EF4-FFF2-40B4-BE49-F238E27FC236}">
                <a16:creationId xmlns:a16="http://schemas.microsoft.com/office/drawing/2014/main" id="{4D759283-1FCD-4FDD-A2C1-388AF6E4C11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C577E2-94BA-405A-9ADC-403B5C1D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366838"/>
            <a:ext cx="8243887" cy="10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FA682E-5CF8-4B4C-B86B-5237CEB1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2579689"/>
            <a:ext cx="8243888" cy="3621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6AEA1-1BD2-418B-A501-5FE09F89F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4738" y="6358067"/>
            <a:ext cx="720000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9pPr>
          </a:lstStyle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5" name="Logo UPD">
            <a:extLst>
              <a:ext uri="{FF2B5EF4-FFF2-40B4-BE49-F238E27FC236}">
                <a16:creationId xmlns:a16="http://schemas.microsoft.com/office/drawing/2014/main" id="{DD0C6D0A-3746-490C-A4C3-86266A150DA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1212480" cy="417366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4388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68" r:id="rId5"/>
    <p:sldLayoutId id="2147483661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hdr="0" ftr="0" dt="0"/>
  <p:txStyles>
    <p:titleStyle>
      <a:lvl1pPr marL="0" indent="0" algn="l" defTabSz="685800" rtl="0" eaLnBrk="1" latinLnBrk="0" hangingPunct="1">
        <a:lnSpc>
          <a:spcPct val="93000"/>
        </a:lnSpc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685800" rtl="0" eaLnBrk="1" latinLnBrk="0" hangingPunct="1">
        <a:lnSpc>
          <a:spcPct val="100000"/>
        </a:lnSpc>
        <a:spcBef>
          <a:spcPts val="0"/>
        </a:spcBef>
        <a:buFont typeface="DejaVuSansMonoPowerline" charset="0"/>
        <a:buChar char="◯"/>
        <a:tabLst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266700" algn="l" defTabSz="6858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100000"/>
        <a:buFont typeface="FiraMonoForPowerline-Bold" charset="0"/>
        <a:buChar char="◯"/>
        <a:tabLst/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66700" indent="-266700" algn="l" defTabSz="68580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</a:schemeClr>
        </a:buClr>
        <a:buSzPct val="70000"/>
        <a:buFont typeface="Wingdings 2" panose="05020102010507070707" pitchFamily="18" charset="2"/>
        <a:buChar char=""/>
        <a:tabLst/>
        <a:defRPr sz="2000" b="0" kern="1200">
          <a:solidFill>
            <a:schemeClr val="tx1">
              <a:lumMod val="50000"/>
            </a:schemeClr>
          </a:solidFill>
          <a:latin typeface="+mj-lt"/>
          <a:ea typeface="+mn-ea"/>
          <a:cs typeface="+mn-cs"/>
        </a:defRPr>
      </a:lvl3pPr>
      <a:lvl4pPr marL="468000" indent="-234000" algn="l" defTabSz="68580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</a:schemeClr>
        </a:buClr>
        <a:buSzPct val="7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23888" indent="-138113" algn="l" defTabSz="685800" rtl="0" eaLnBrk="1" latinLnBrk="0" hangingPunct="1">
        <a:lnSpc>
          <a:spcPct val="104000"/>
        </a:lnSpc>
        <a:spcBef>
          <a:spcPts val="0"/>
        </a:spcBef>
        <a:buClr>
          <a:schemeClr val="tx1">
            <a:lumMod val="50000"/>
          </a:schemeClr>
        </a:buClr>
        <a:buFont typeface="Arial" panose="020B0604020202020204" pitchFamily="34" charset="0"/>
        <a:buChar char="•"/>
        <a:tabLst/>
        <a:defRPr lang="de-DE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Bildplatzhalter 27">
            <a:extLst>
              <a:ext uri="{FF2B5EF4-FFF2-40B4-BE49-F238E27FC236}">
                <a16:creationId xmlns:a16="http://schemas.microsoft.com/office/drawing/2014/main" id="{EBB41F53-2AAF-4488-9CA0-6973D78E541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406" r="406"/>
          <a:stretch>
            <a:fillRect/>
          </a:stretch>
        </p:blipFill>
        <p:spPr/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E478570F-3099-4148-82FA-1FF498746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18" y="3655645"/>
            <a:ext cx="5040000" cy="648000"/>
          </a:xfrm>
        </p:spPr>
        <p:txBody>
          <a:bodyPr/>
          <a:lstStyle/>
          <a:p>
            <a:r>
              <a:rPr lang="de-DE" dirty="0" err="1"/>
              <a:t>Dice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19" name="Vertikaler Textplatzhalter 18">
            <a:extLst>
              <a:ext uri="{FF2B5EF4-FFF2-40B4-BE49-F238E27FC236}">
                <a16:creationId xmlns:a16="http://schemas.microsoft.com/office/drawing/2014/main" id="{568FEE85-4FE6-4B57-AF6B-A2BA8450385C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2" y="4331564"/>
            <a:ext cx="6931095" cy="644792"/>
          </a:xfrm>
        </p:spPr>
        <p:txBody>
          <a:bodyPr/>
          <a:lstStyle/>
          <a:p>
            <a:r>
              <a:rPr lang="de-DE" dirty="0"/>
              <a:t>Knowledge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fusion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7D2C2-0CA2-4ED5-B5FD-ABC78DFEFD60}"/>
              </a:ext>
            </a:extLst>
          </p:cNvPr>
          <p:cNvSpPr txBox="1"/>
          <p:nvPr/>
        </p:nvSpPr>
        <p:spPr>
          <a:xfrm>
            <a:off x="-67475" y="5131894"/>
            <a:ext cx="469134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cap="all" dirty="0" err="1">
                <a:solidFill>
                  <a:schemeClr val="accent1"/>
                </a:solidFill>
                <a:latin typeface="+mj-lt"/>
              </a:rPr>
              <a:t>Advisor</a:t>
            </a:r>
            <a:r>
              <a:rPr lang="de-DE" dirty="0"/>
              <a:t> : </a:t>
            </a:r>
            <a:r>
              <a:rPr lang="de-DE" sz="2000" b="1" cap="all" dirty="0">
                <a:solidFill>
                  <a:schemeClr val="tx2"/>
                </a:solidFill>
                <a:latin typeface="+mj-lt"/>
              </a:rPr>
              <a:t>Dr. Rer. Nat.</a:t>
            </a:r>
            <a:r>
              <a:rPr lang="de-DE" dirty="0"/>
              <a:t> </a:t>
            </a:r>
            <a:r>
              <a:rPr lang="de-DE" sz="2000" b="1" cap="all" dirty="0">
                <a:solidFill>
                  <a:schemeClr val="tx2"/>
                </a:solidFill>
                <a:latin typeface="+mj-lt"/>
              </a:rPr>
              <a:t>Mohamed</a:t>
            </a:r>
            <a:r>
              <a:rPr lang="de-DE" dirty="0"/>
              <a:t> </a:t>
            </a:r>
            <a:r>
              <a:rPr lang="de-DE" sz="2000" b="1" cap="all" dirty="0">
                <a:solidFill>
                  <a:schemeClr val="tx2"/>
                </a:solidFill>
                <a:latin typeface="+mj-lt"/>
              </a:rPr>
              <a:t>Sherif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59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3" y="1116468"/>
            <a:ext cx="8243887" cy="561353"/>
          </a:xfrm>
        </p:spPr>
        <p:txBody>
          <a:bodyPr/>
          <a:lstStyle/>
          <a:p>
            <a:r>
              <a:rPr lang="en-GB" dirty="0"/>
              <a:t>Document Similarities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1832115"/>
            <a:ext cx="8243888" cy="4063861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de-DE" sz="2400" dirty="0"/>
              <a:t>Jaccard </a:t>
            </a:r>
            <a:r>
              <a:rPr lang="de-DE" sz="2400" dirty="0" err="1"/>
              <a:t>Similarity</a:t>
            </a:r>
            <a:endParaRPr lang="de-DE" sz="24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de-DE" sz="2400" dirty="0" err="1"/>
              <a:t>Weighted</a:t>
            </a:r>
            <a:r>
              <a:rPr lang="de-DE" sz="2400" dirty="0"/>
              <a:t> Jaccard </a:t>
            </a:r>
            <a:r>
              <a:rPr lang="de-DE" sz="2400" dirty="0" err="1"/>
              <a:t>Similarity</a:t>
            </a:r>
            <a:endParaRPr lang="de-DE" sz="24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de-DE" sz="2400" dirty="0" err="1"/>
              <a:t>Dice</a:t>
            </a:r>
            <a:r>
              <a:rPr lang="de-DE" sz="2400" dirty="0"/>
              <a:t> </a:t>
            </a:r>
            <a:r>
              <a:rPr lang="de-DE" sz="2400" dirty="0" err="1"/>
              <a:t>Similarity</a:t>
            </a:r>
            <a:endParaRPr lang="de-DE" sz="24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de-DE" sz="2400" dirty="0"/>
              <a:t>TF-IDF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Cosine</a:t>
            </a:r>
            <a:r>
              <a:rPr lang="de-DE" sz="2400" dirty="0"/>
              <a:t> </a:t>
            </a:r>
            <a:r>
              <a:rPr lang="de-DE" sz="2400" dirty="0" err="1"/>
              <a:t>Similarity</a:t>
            </a:r>
            <a:endParaRPr lang="de-DE" sz="24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de-DE" sz="2400" dirty="0"/>
              <a:t>Bert </a:t>
            </a:r>
            <a:r>
              <a:rPr lang="de-DE" sz="2400" dirty="0" err="1"/>
              <a:t>Similarity</a:t>
            </a:r>
            <a:endParaRPr lang="de-DE" sz="2400" dirty="0"/>
          </a:p>
          <a:p>
            <a:pPr marL="0" indent="0">
              <a:lnSpc>
                <a:spcPct val="150000"/>
              </a:lnSpc>
              <a:buClr>
                <a:srgbClr val="00B0F0"/>
              </a:buClr>
              <a:buNone/>
            </a:pPr>
            <a:endParaRPr lang="de-DE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10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5000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3" y="1116468"/>
            <a:ext cx="8243887" cy="561353"/>
          </a:xfrm>
        </p:spPr>
        <p:txBody>
          <a:bodyPr/>
          <a:lstStyle/>
          <a:p>
            <a:r>
              <a:rPr lang="en-GB" dirty="0"/>
              <a:t>Output – Bert Similarity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11</a:t>
            </a:fld>
            <a:endParaRPr lang="de-DE" sz="1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124D3B3-D4A8-42DA-BCAB-02E0FCC5B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3387" y="1677819"/>
            <a:ext cx="7789983" cy="4522956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6FF0CB-FD89-46CB-AEBF-ACDEA351ECFF}"/>
              </a:ext>
            </a:extLst>
          </p:cNvPr>
          <p:cNvSpPr/>
          <p:nvPr/>
        </p:nvSpPr>
        <p:spPr>
          <a:xfrm>
            <a:off x="1459525" y="5197766"/>
            <a:ext cx="4870939" cy="543769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0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3" y="1116468"/>
            <a:ext cx="8243887" cy="561353"/>
          </a:xfrm>
        </p:spPr>
        <p:txBody>
          <a:bodyPr/>
          <a:lstStyle/>
          <a:p>
            <a:r>
              <a:rPr lang="en-GB" dirty="0"/>
              <a:t>Benchmarking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12</a:t>
            </a:fld>
            <a:endParaRPr lang="de-DE" sz="1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AE56E4-405C-4513-BA77-A0B7F1EB7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945966"/>
              </p:ext>
            </p:extLst>
          </p:nvPr>
        </p:nvGraphicFramePr>
        <p:xfrm>
          <a:off x="449263" y="1677819"/>
          <a:ext cx="7973769" cy="3147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3216">
                  <a:extLst>
                    <a:ext uri="{9D8B030D-6E8A-4147-A177-3AD203B41FA5}">
                      <a16:colId xmlns:a16="http://schemas.microsoft.com/office/drawing/2014/main" val="1993118410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20560670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137346526"/>
                    </a:ext>
                  </a:extLst>
                </a:gridCol>
                <a:gridCol w="720969">
                  <a:extLst>
                    <a:ext uri="{9D8B030D-6E8A-4147-A177-3AD203B41FA5}">
                      <a16:colId xmlns:a16="http://schemas.microsoft.com/office/drawing/2014/main" val="141587424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014659129"/>
                    </a:ext>
                  </a:extLst>
                </a:gridCol>
                <a:gridCol w="720969">
                  <a:extLst>
                    <a:ext uri="{9D8B030D-6E8A-4147-A177-3AD203B41FA5}">
                      <a16:colId xmlns:a16="http://schemas.microsoft.com/office/drawing/2014/main" val="2533517008"/>
                    </a:ext>
                  </a:extLst>
                </a:gridCol>
                <a:gridCol w="1652953">
                  <a:extLst>
                    <a:ext uri="{9D8B030D-6E8A-4147-A177-3AD203B41FA5}">
                      <a16:colId xmlns:a16="http://schemas.microsoft.com/office/drawing/2014/main" val="770408228"/>
                    </a:ext>
                  </a:extLst>
                </a:gridCol>
              </a:tblGrid>
              <a:tr h="312017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Dataset Pairs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Mutual Agreement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65806245"/>
                  </a:ext>
                </a:extLst>
              </a:tr>
              <a:tr h="312017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(</a:t>
                      </a:r>
                      <a:r>
                        <a:rPr lang="de-DE" sz="1800" dirty="0" err="1"/>
                        <a:t>dbtune_org_jamendo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data_nobel</a:t>
                      </a:r>
                      <a:r>
                        <a:rPr lang="de-DE" sz="1800" dirty="0"/>
                        <a:t>)</a:t>
                      </a:r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18281100"/>
                  </a:ext>
                </a:extLst>
              </a:tr>
              <a:tr h="31201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dbtune_org_jamendo</a:t>
                      </a: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ctr" defTabSz="685800" rtl="0" eaLnBrk="1" latinLnBrk="0" hangingPunct="1"/>
                      <a:r>
                        <a:rPr lang="de-D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data_ox_ac</a:t>
                      </a: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9895296"/>
                  </a:ext>
                </a:extLst>
              </a:tr>
              <a:tr h="31201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cdrewu_eagle</a:t>
                      </a: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imagesnippets</a:t>
                      </a: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57531422"/>
                  </a:ext>
                </a:extLst>
              </a:tr>
              <a:tr h="31201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cdrewu_eagle</a:t>
                      </a: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dbtune_org_magna</a:t>
                      </a: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1855818"/>
                  </a:ext>
                </a:extLst>
              </a:tr>
            </a:tbl>
          </a:graphicData>
        </a:graphic>
      </p:graphicFrame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B25462AF-2E21-4A13-9A19-9DEE2E3E6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1598" y="2443410"/>
            <a:ext cx="422031" cy="422031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6A8352D-29FB-494C-8802-27290FB21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4116" y="2433583"/>
            <a:ext cx="422031" cy="422031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7C262742-2EA3-4954-9113-0A88CC367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6634" y="2456599"/>
            <a:ext cx="422031" cy="422031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82FB477D-3FAC-4408-BC3B-4DBE0AD71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2200" y="2443410"/>
            <a:ext cx="422031" cy="422031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6A9B1348-B675-4F7F-8CEE-04D78627C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5037" y="2456599"/>
            <a:ext cx="422031" cy="422031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433376A6-EF17-4638-B937-E2C985965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5707" y="2443410"/>
            <a:ext cx="474785" cy="474785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65124981-58AB-4F41-9204-5EB66CAF9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1196" y="3006971"/>
            <a:ext cx="422031" cy="42203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DC0C802F-622B-483A-9345-8112DF4F4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6951" y="3017475"/>
            <a:ext cx="422031" cy="422031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5569D89A-D224-44F5-8673-B9F5CECB7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0043" y="3017475"/>
            <a:ext cx="422031" cy="422031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AF7878C-B94D-4FE2-A5AC-E7BED51B8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8461" y="3042139"/>
            <a:ext cx="422031" cy="422031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ADF1DAC8-DF25-4C5B-ADAD-A2745863F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7723" y="3017475"/>
            <a:ext cx="422031" cy="422031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60F6CB15-20DB-4007-A337-248AB6051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1076" y="3040284"/>
            <a:ext cx="422031" cy="422031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E4FA266F-F5D3-4F5C-8C43-C7E811986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4315" y="3665574"/>
            <a:ext cx="422031" cy="422031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4053F10F-D66B-40CB-B758-C84FCD32B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6951" y="3657408"/>
            <a:ext cx="474785" cy="474785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5C8D1EF4-7C65-45B9-BA7E-B4415702F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1406" y="3683784"/>
            <a:ext cx="422031" cy="422031"/>
          </a:xfrm>
          <a:prstGeom prst="rect">
            <a:avLst/>
          </a:prstGeom>
        </p:spPr>
      </p:pic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1B7829F2-1F64-4671-9CDA-53A8C030C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0038" y="3666557"/>
            <a:ext cx="422031" cy="422031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22B4BF4F-3B8B-4316-B2A0-767589BE0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5906" y="3666962"/>
            <a:ext cx="422031" cy="422031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4766DD72-D082-4531-B078-A7BFBE58B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5037" y="3699238"/>
            <a:ext cx="422031" cy="422031"/>
          </a:xfrm>
          <a:prstGeom prst="rect">
            <a:avLst/>
          </a:prstGeom>
        </p:spPr>
      </p:pic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46FEF8F3-7ADD-4CD0-BA4F-4190BB20B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3660" y="4290975"/>
            <a:ext cx="474785" cy="474785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42C89E48-98C9-428D-911D-E0B017E94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45298" y="4283743"/>
            <a:ext cx="474785" cy="474785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3F16B072-42EE-4380-B413-D3DF83361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4402" y="4310121"/>
            <a:ext cx="422031" cy="422031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ECAC6AFF-21E0-4776-ADB4-02684ECE8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3322" y="4310838"/>
            <a:ext cx="422031" cy="422031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B5140358-6A48-4D1B-A33D-032A5DC2E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7723" y="4310119"/>
            <a:ext cx="422031" cy="422031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C7FD7319-CCF4-46E0-AA6C-48260CF6A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5037" y="4290975"/>
            <a:ext cx="422031" cy="42203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C5D957D-5692-46B7-ACF5-1204E2D0735E}"/>
              </a:ext>
            </a:extLst>
          </p:cNvPr>
          <p:cNvSpPr txBox="1"/>
          <p:nvPr/>
        </p:nvSpPr>
        <p:spPr>
          <a:xfrm>
            <a:off x="449263" y="5288340"/>
            <a:ext cx="2338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A1, A5 – Software Engineers</a:t>
            </a:r>
          </a:p>
          <a:p>
            <a:r>
              <a:rPr lang="en-IN" sz="1600" dirty="0"/>
              <a:t>A2 – Mechanical Engineer</a:t>
            </a:r>
          </a:p>
          <a:p>
            <a:r>
              <a:rPr lang="en-IN" sz="1600" dirty="0"/>
              <a:t>A3 – Civil Engineer</a:t>
            </a:r>
          </a:p>
          <a:p>
            <a:r>
              <a:rPr lang="en-IN" sz="1600" dirty="0"/>
              <a:t>A4 – Electrical Engineer</a:t>
            </a:r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9661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3" y="1116468"/>
            <a:ext cx="8243887" cy="561353"/>
          </a:xfrm>
        </p:spPr>
        <p:txBody>
          <a:bodyPr/>
          <a:lstStyle/>
          <a:p>
            <a:r>
              <a:rPr lang="en-GB" dirty="0"/>
              <a:t>Benchmarking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13</a:t>
            </a:fld>
            <a:endParaRPr lang="de-DE" sz="1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AE56E4-405C-4513-BA77-A0B7F1EB7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89401"/>
              </p:ext>
            </p:extLst>
          </p:nvPr>
        </p:nvGraphicFramePr>
        <p:xfrm>
          <a:off x="449260" y="1677818"/>
          <a:ext cx="8008940" cy="4494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45174">
                  <a:extLst>
                    <a:ext uri="{9D8B030D-6E8A-4147-A177-3AD203B41FA5}">
                      <a16:colId xmlns:a16="http://schemas.microsoft.com/office/drawing/2014/main" val="1993118410"/>
                    </a:ext>
                  </a:extLst>
                </a:gridCol>
                <a:gridCol w="1650273">
                  <a:extLst>
                    <a:ext uri="{9D8B030D-6E8A-4147-A177-3AD203B41FA5}">
                      <a16:colId xmlns:a16="http://schemas.microsoft.com/office/drawing/2014/main" val="220560670"/>
                    </a:ext>
                  </a:extLst>
                </a:gridCol>
                <a:gridCol w="1339401">
                  <a:extLst>
                    <a:ext uri="{9D8B030D-6E8A-4147-A177-3AD203B41FA5}">
                      <a16:colId xmlns:a16="http://schemas.microsoft.com/office/drawing/2014/main" val="137346526"/>
                    </a:ext>
                  </a:extLst>
                </a:gridCol>
                <a:gridCol w="1174092">
                  <a:extLst>
                    <a:ext uri="{9D8B030D-6E8A-4147-A177-3AD203B41FA5}">
                      <a16:colId xmlns:a16="http://schemas.microsoft.com/office/drawing/2014/main" val="141587424"/>
                    </a:ext>
                  </a:extLst>
                </a:gridCol>
              </a:tblGrid>
              <a:tr h="820352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Algorithms</a:t>
                      </a:r>
                      <a:endParaRPr lang="de-DE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Precision Score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Recall Score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F1 Score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65806245"/>
                  </a:ext>
                </a:extLst>
              </a:tr>
              <a:tr h="56629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Tf-idf</a:t>
                      </a: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Cosine</a:t>
                      </a: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Similarity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0.94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0.85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0.892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18281100"/>
                  </a:ext>
                </a:extLst>
              </a:tr>
              <a:tr h="621546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Jaccard </a:t>
                      </a:r>
                      <a:r>
                        <a:rPr lang="de-D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Similarity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0.94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0.80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0.863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439895296"/>
                  </a:ext>
                </a:extLst>
              </a:tr>
              <a:tr h="621546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Weighted</a:t>
                      </a: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Jaccard </a:t>
                      </a:r>
                      <a:r>
                        <a:rPr lang="de-D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Similarity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0.97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0.87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0.884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57531422"/>
                  </a:ext>
                </a:extLst>
              </a:tr>
              <a:tr h="621546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Dice</a:t>
                      </a: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Similarity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0.97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0.69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0.804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21855818"/>
                  </a:ext>
                </a:extLst>
              </a:tr>
              <a:tr h="621546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Bert </a:t>
                      </a:r>
                      <a:r>
                        <a:rPr lang="de-D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Similarity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0.97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0.80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0.874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3245876"/>
                  </a:ext>
                </a:extLst>
              </a:tr>
              <a:tr h="621546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LIMES Framework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0.73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0.843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73791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34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More Document Similarities can be added</a:t>
            </a:r>
            <a:endParaRPr lang="en-GB" sz="2400" dirty="0"/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Trying the approaches on bigger datasets ( &gt; 1GB)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Using dedicated Knowledge Graph matching approach like Tapioca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14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62173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25" y="1344209"/>
            <a:ext cx="7954510" cy="561353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75" y="2227946"/>
            <a:ext cx="7867426" cy="4063861"/>
          </a:xfrm>
        </p:spPr>
        <p:txBody>
          <a:bodyPr/>
          <a:lstStyle/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KG Matching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Ontology Matching</a:t>
            </a:r>
          </a:p>
          <a:p>
            <a:pPr marL="560075" lvl="3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GB" sz="2400" dirty="0"/>
              <a:t>SOWMYA KAMARTH RAMESH, KRISHNA MADHAV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Instance Matching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Data Consolidation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Summary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15</a:t>
            </a:fld>
            <a:endParaRPr lang="de-DE" sz="1800" dirty="0"/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C0B9912F-1196-4647-87CD-FDA39CCF3796}"/>
              </a:ext>
            </a:extLst>
          </p:cNvPr>
          <p:cNvSpPr/>
          <p:nvPr/>
        </p:nvSpPr>
        <p:spPr>
          <a:xfrm>
            <a:off x="54429" y="2922577"/>
            <a:ext cx="525462" cy="337457"/>
          </a:xfrm>
          <a:prstGeom prst="notch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42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>
            <a:spLocks noGrp="1"/>
          </p:cNvSpPr>
          <p:nvPr>
            <p:ph type="title"/>
          </p:nvPr>
        </p:nvSpPr>
        <p:spPr>
          <a:xfrm>
            <a:off x="450000" y="1363317"/>
            <a:ext cx="8244000" cy="4209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" dirty="0">
                <a:solidFill>
                  <a:srgbClr val="00B0F0"/>
                </a:solidFill>
                <a:ea typeface="Arial"/>
                <a:cs typeface="Arial"/>
                <a:sym typeface="Arial"/>
              </a:rPr>
              <a:t>Goals</a:t>
            </a:r>
            <a:endParaRPr dirty="0"/>
          </a:p>
        </p:txBody>
      </p:sp>
      <p:sp>
        <p:nvSpPr>
          <p:cNvPr id="306" name="Google Shape;306;p40"/>
          <p:cNvSpPr txBox="1">
            <a:spLocks noGrp="1"/>
          </p:cNvSpPr>
          <p:nvPr>
            <p:ph type="body" idx="1"/>
          </p:nvPr>
        </p:nvSpPr>
        <p:spPr>
          <a:xfrm>
            <a:off x="450000" y="2141882"/>
            <a:ext cx="8244000" cy="3048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58775" indent="-358775">
              <a:lnSpc>
                <a:spcPct val="15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2400" dirty="0">
                <a:sym typeface="Arial"/>
              </a:rPr>
              <a:t>Integrating with DEER framework</a:t>
            </a:r>
            <a:endParaRPr sz="2400" dirty="0">
              <a:sym typeface="Arial"/>
            </a:endParaRP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2400" dirty="0">
                <a:sym typeface="Arial"/>
              </a:rPr>
              <a:t>Implementation of another matching system (FCA)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2400" dirty="0">
                <a:sym typeface="Arial"/>
              </a:rPr>
              <a:t>Benchmarking our Operator</a:t>
            </a: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30BF4-CC05-4C0B-B3F4-F6BAE91D43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 sz="18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34AACC-0916-4567-8BAB-5FAD1952887E}"/>
              </a:ext>
            </a:extLst>
          </p:cNvPr>
          <p:cNvSpPr txBox="1">
            <a:spLocks/>
          </p:cNvSpPr>
          <p:nvPr/>
        </p:nvSpPr>
        <p:spPr>
          <a:xfrm>
            <a:off x="450113" y="4408313"/>
            <a:ext cx="8243887" cy="5613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3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Technologies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4D718B-65BD-4D9D-8BA0-C73A4D32378A}"/>
              </a:ext>
            </a:extLst>
          </p:cNvPr>
          <p:cNvSpPr txBox="1">
            <a:spLocks/>
          </p:cNvSpPr>
          <p:nvPr/>
        </p:nvSpPr>
        <p:spPr>
          <a:xfrm>
            <a:off x="556018" y="4969666"/>
            <a:ext cx="2768073" cy="18260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DejaVuSansMonoPowerline" charset="0"/>
              <a:buChar char="◯"/>
              <a:tabLst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FiraMonoForPowerline-Bold" charset="0"/>
              <a:buChar char="◯"/>
              <a:tabLst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266700" indent="-2667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0000"/>
              <a:buFont typeface="Wingdings 2" panose="05020102010507070707" pitchFamily="18" charset="2"/>
              <a:buChar char=""/>
              <a:tabLst/>
              <a:defRPr sz="2000" b="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468000" indent="-234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 JAVA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 DEER</a:t>
            </a:r>
          </a:p>
          <a:p>
            <a:pPr marL="0" indent="0">
              <a:lnSpc>
                <a:spcPct val="150000"/>
              </a:lnSpc>
              <a:buClr>
                <a:srgbClr val="00B0F0"/>
              </a:buClr>
              <a:buNone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3A58-87E5-4832-A60E-266016EB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Configuration File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D4097-8871-4D29-B441-9D04AB79F3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 sz="1800"/>
          </a:p>
        </p:txBody>
      </p:sp>
      <p:pic>
        <p:nvPicPr>
          <p:cNvPr id="28" name="Google Shape;313;p41">
            <a:extLst>
              <a:ext uri="{FF2B5EF4-FFF2-40B4-BE49-F238E27FC236}">
                <a16:creationId xmlns:a16="http://schemas.microsoft.com/office/drawing/2014/main" id="{3B54CBB4-965A-4D77-9A6C-1103F5DA9BD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75" y="2533031"/>
            <a:ext cx="7027455" cy="2705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66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3A58-87E5-4832-A60E-266016EB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our Operator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D4097-8871-4D29-B441-9D04AB79F3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 sz="18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068638-0616-4FDC-A9F9-4B11A94B18D6}"/>
              </a:ext>
            </a:extLst>
          </p:cNvPr>
          <p:cNvSpPr/>
          <p:nvPr/>
        </p:nvSpPr>
        <p:spPr>
          <a:xfrm>
            <a:off x="6021619" y="3013744"/>
            <a:ext cx="1439501" cy="1044000"/>
          </a:xfrm>
          <a:prstGeom prst="roundRect">
            <a:avLst/>
          </a:prstGeom>
          <a:ln w="47625"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224787-8CC5-47B7-A404-0DDE0A95121D}"/>
              </a:ext>
            </a:extLst>
          </p:cNvPr>
          <p:cNvSpPr/>
          <p:nvPr/>
        </p:nvSpPr>
        <p:spPr>
          <a:xfrm>
            <a:off x="5937570" y="3147182"/>
            <a:ext cx="1439501" cy="1044000"/>
          </a:xfrm>
          <a:prstGeom prst="roundRect">
            <a:avLst/>
          </a:prstGeom>
          <a:ln w="47625"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E62B7D-4946-4209-872C-EAE041C70C96}"/>
              </a:ext>
            </a:extLst>
          </p:cNvPr>
          <p:cNvSpPr/>
          <p:nvPr/>
        </p:nvSpPr>
        <p:spPr>
          <a:xfrm>
            <a:off x="5844740" y="3314210"/>
            <a:ext cx="1439501" cy="1044000"/>
          </a:xfrm>
          <a:prstGeom prst="roundRect">
            <a:avLst/>
          </a:prstGeom>
          <a:ln w="47625"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3DC1DD-E623-424B-B78C-322B7497B23A}"/>
              </a:ext>
            </a:extLst>
          </p:cNvPr>
          <p:cNvSpPr/>
          <p:nvPr/>
        </p:nvSpPr>
        <p:spPr>
          <a:xfrm>
            <a:off x="6830598" y="3888500"/>
            <a:ext cx="194843" cy="228600"/>
          </a:xfrm>
          <a:prstGeom prst="ellipse">
            <a:avLst/>
          </a:prstGeom>
          <a:ln w="47625"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762499-0FF8-4FF1-A3A7-162CDAC1BA64}"/>
              </a:ext>
            </a:extLst>
          </p:cNvPr>
          <p:cNvSpPr/>
          <p:nvPr/>
        </p:nvSpPr>
        <p:spPr>
          <a:xfrm>
            <a:off x="6733896" y="3442947"/>
            <a:ext cx="142073" cy="159372"/>
          </a:xfrm>
          <a:prstGeom prst="ellipse">
            <a:avLst/>
          </a:prstGeom>
          <a:ln w="47625"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D31201-77F0-4A34-AE3A-CCC72303ADEB}"/>
              </a:ext>
            </a:extLst>
          </p:cNvPr>
          <p:cNvSpPr/>
          <p:nvPr/>
        </p:nvSpPr>
        <p:spPr>
          <a:xfrm>
            <a:off x="6001354" y="3957218"/>
            <a:ext cx="194843" cy="228600"/>
          </a:xfrm>
          <a:prstGeom prst="ellipse">
            <a:avLst/>
          </a:prstGeom>
          <a:ln w="47625"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9A548A-EA53-40C7-B197-918553C8D6A2}"/>
              </a:ext>
            </a:extLst>
          </p:cNvPr>
          <p:cNvSpPr/>
          <p:nvPr/>
        </p:nvSpPr>
        <p:spPr>
          <a:xfrm>
            <a:off x="6111030" y="3440481"/>
            <a:ext cx="194843" cy="228600"/>
          </a:xfrm>
          <a:prstGeom prst="ellipse">
            <a:avLst/>
          </a:prstGeom>
          <a:ln w="47625"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660E67-7360-40EC-A267-DCE122CACD43}"/>
              </a:ext>
            </a:extLst>
          </p:cNvPr>
          <p:cNvSpPr/>
          <p:nvPr/>
        </p:nvSpPr>
        <p:spPr>
          <a:xfrm>
            <a:off x="6417270" y="3669081"/>
            <a:ext cx="194843" cy="228600"/>
          </a:xfrm>
          <a:prstGeom prst="ellipse">
            <a:avLst/>
          </a:prstGeom>
          <a:ln w="47625"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045A64-D72F-4A65-8B78-4D48B783F92F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6277339" y="3635603"/>
            <a:ext cx="168465" cy="66956"/>
          </a:xfrm>
          <a:prstGeom prst="line">
            <a:avLst/>
          </a:prstGeom>
          <a:ln w="47625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DA37CC-BF4F-4FD0-8D81-E884FBF12664}"/>
              </a:ext>
            </a:extLst>
          </p:cNvPr>
          <p:cNvCxnSpPr>
            <a:cxnSpLocks/>
            <a:stCxn id="13" idx="7"/>
            <a:endCxn id="10" idx="3"/>
          </p:cNvCxnSpPr>
          <p:nvPr/>
        </p:nvCxnSpPr>
        <p:spPr>
          <a:xfrm flipV="1">
            <a:off x="6583579" y="3578983"/>
            <a:ext cx="171123" cy="123579"/>
          </a:xfrm>
          <a:prstGeom prst="line">
            <a:avLst/>
          </a:prstGeom>
          <a:ln w="47625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3DC0EB-365F-4EA9-B4A9-C67D2068A95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6196197" y="3864206"/>
            <a:ext cx="249607" cy="178755"/>
          </a:xfrm>
          <a:prstGeom prst="line">
            <a:avLst/>
          </a:prstGeom>
          <a:ln w="47625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607FC6-B322-4783-A1B4-53E3F69D801D}"/>
              </a:ext>
            </a:extLst>
          </p:cNvPr>
          <p:cNvCxnSpPr>
            <a:cxnSpLocks/>
          </p:cNvCxnSpPr>
          <p:nvPr/>
        </p:nvCxnSpPr>
        <p:spPr>
          <a:xfrm>
            <a:off x="6612805" y="3834561"/>
            <a:ext cx="234662" cy="126240"/>
          </a:xfrm>
          <a:prstGeom prst="line">
            <a:avLst/>
          </a:prstGeom>
          <a:ln w="47625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B65EEB8B-AFDD-4BEB-A552-A9D7BBA29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5164" y="2478165"/>
            <a:ext cx="914400" cy="914400"/>
          </a:xfrm>
          <a:prstGeom prst="rect">
            <a:avLst/>
          </a:prstGeom>
        </p:spPr>
      </p:pic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42D58BF2-BCE7-4084-AC19-AD6AAC305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8833" y="4042958"/>
            <a:ext cx="914400" cy="914400"/>
          </a:xfrm>
          <a:prstGeom prst="rect">
            <a:avLst/>
          </a:prstGeom>
        </p:spPr>
      </p:pic>
      <p:pic>
        <p:nvPicPr>
          <p:cNvPr id="20" name="Graphic 19" descr="Gears with solid fill">
            <a:extLst>
              <a:ext uri="{FF2B5EF4-FFF2-40B4-BE49-F238E27FC236}">
                <a16:creationId xmlns:a16="http://schemas.microsoft.com/office/drawing/2014/main" id="{BDB4A2AD-C374-4C9E-8C3B-11A727D8E1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5256" y="3232418"/>
            <a:ext cx="1048214" cy="104821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842EAA-1F98-4CBF-B445-C82DFFA2EAFB}"/>
              </a:ext>
            </a:extLst>
          </p:cNvPr>
          <p:cNvCxnSpPr>
            <a:cxnSpLocks/>
          </p:cNvCxnSpPr>
          <p:nvPr/>
        </p:nvCxnSpPr>
        <p:spPr>
          <a:xfrm>
            <a:off x="2242563" y="2917914"/>
            <a:ext cx="1041883" cy="46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53D632-8ED6-47D7-BCEE-E13EF7719D96}"/>
              </a:ext>
            </a:extLst>
          </p:cNvPr>
          <p:cNvCxnSpPr>
            <a:cxnSpLocks/>
          </p:cNvCxnSpPr>
          <p:nvPr/>
        </p:nvCxnSpPr>
        <p:spPr>
          <a:xfrm flipV="1">
            <a:off x="2230154" y="4105683"/>
            <a:ext cx="1057454" cy="50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7C6056-3E81-4EE0-9555-D18133F65C0B}"/>
              </a:ext>
            </a:extLst>
          </p:cNvPr>
          <p:cNvCxnSpPr>
            <a:cxnSpLocks/>
          </p:cNvCxnSpPr>
          <p:nvPr/>
        </p:nvCxnSpPr>
        <p:spPr>
          <a:xfrm>
            <a:off x="4553820" y="3798825"/>
            <a:ext cx="1068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469E09-3B4A-4A8F-BB58-95F3703BB1F7}"/>
              </a:ext>
            </a:extLst>
          </p:cNvPr>
          <p:cNvSpPr txBox="1"/>
          <p:nvPr/>
        </p:nvSpPr>
        <p:spPr>
          <a:xfrm>
            <a:off x="1429709" y="3365280"/>
            <a:ext cx="827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03A11A-0FE2-47FF-BA6A-07FA7792B485}"/>
              </a:ext>
            </a:extLst>
          </p:cNvPr>
          <p:cNvSpPr txBox="1"/>
          <p:nvPr/>
        </p:nvSpPr>
        <p:spPr>
          <a:xfrm>
            <a:off x="1422691" y="4967938"/>
            <a:ext cx="77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930DF6-CD7E-48BA-8559-815BBFDDD430}"/>
              </a:ext>
            </a:extLst>
          </p:cNvPr>
          <p:cNvSpPr txBox="1"/>
          <p:nvPr/>
        </p:nvSpPr>
        <p:spPr>
          <a:xfrm>
            <a:off x="3152278" y="4365233"/>
            <a:ext cx="175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LogMap or FCA</a:t>
            </a:r>
            <a:endParaRPr lang="en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Matcher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6FF4FA-1D5F-423F-B389-33D73F1E15DB}"/>
              </a:ext>
            </a:extLst>
          </p:cNvPr>
          <p:cNvSpPr txBox="1"/>
          <p:nvPr/>
        </p:nvSpPr>
        <p:spPr>
          <a:xfrm>
            <a:off x="6043836" y="4461922"/>
            <a:ext cx="1189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Output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RDF dataset</a:t>
            </a:r>
            <a:endParaRPr lang="en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89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1E26-003C-4128-8467-77857677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Matching Operator</a:t>
            </a:r>
            <a:endParaRPr lang="en-IN" dirty="0"/>
          </a:p>
        </p:txBody>
      </p:sp>
      <p:sp>
        <p:nvSpPr>
          <p:cNvPr id="5" name="Google Shape;306;p40">
            <a:extLst>
              <a:ext uri="{FF2B5EF4-FFF2-40B4-BE49-F238E27FC236}">
                <a16:creationId xmlns:a16="http://schemas.microsoft.com/office/drawing/2014/main" id="{607BFF28-E387-4352-98FF-BF49FE0C20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0850" y="2459935"/>
            <a:ext cx="8244000" cy="3048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58775" indent="-358775">
              <a:lnSpc>
                <a:spcPct val="15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2400" dirty="0">
                <a:sym typeface="Arial"/>
              </a:rPr>
              <a:t>Dynamically fetching RDF datasets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2400" dirty="0">
                <a:sym typeface="Arial"/>
              </a:rPr>
              <a:t>Accessing SPARQL endpoints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2400" dirty="0">
                <a:sym typeface="Arial"/>
              </a:rPr>
              <a:t>Storing Ontologies in local file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2400" dirty="0">
                <a:sym typeface="Arial"/>
              </a:rPr>
              <a:t>Generating Matched Mappings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2400" dirty="0">
                <a:sym typeface="Arial"/>
              </a:rPr>
              <a:t>Reificated Output</a:t>
            </a:r>
          </a:p>
          <a:p>
            <a:pPr>
              <a:lnSpc>
                <a:spcPct val="150000"/>
              </a:lnSpc>
              <a:buClr>
                <a:srgbClr val="00B0F0"/>
              </a:buClr>
              <a:buSzPct val="100000"/>
              <a:buFont typeface="Arial"/>
              <a:buChar char="❏"/>
            </a:pPr>
            <a:endParaRPr lang="en" dirty="0">
              <a:solidFill>
                <a:srgbClr val="2A2A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011883-34CD-4625-986F-4E66818609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 sz="1800"/>
          </a:p>
        </p:txBody>
      </p:sp>
    </p:spTree>
    <p:extLst>
      <p:ext uri="{BB962C8B-B14F-4D97-AF65-F5344CB8AC3E}">
        <p14:creationId xmlns:p14="http://schemas.microsoft.com/office/powerpoint/2010/main" val="105839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</a:t>
            </a:fld>
            <a:endParaRPr lang="de-DE" sz="1800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B52C5068-7FFE-403C-850D-54C231998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"/>
          <a:stretch/>
        </p:blipFill>
        <p:spPr>
          <a:xfrm>
            <a:off x="1303220" y="1872058"/>
            <a:ext cx="4162835" cy="36210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14372-024B-4E57-9CF4-0B7E7C495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43" y="1583769"/>
            <a:ext cx="1987624" cy="414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529475-897F-479C-9788-F7C27C6B0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80" y="2354797"/>
            <a:ext cx="2870348" cy="414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B1E40A-BF23-40B2-925F-DECD016C8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55" y="3682601"/>
            <a:ext cx="2781192" cy="512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094661-8E3A-4184-9E3B-EB809A82F2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21" y="5367667"/>
            <a:ext cx="3675907" cy="77452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A0EC39A-69D2-427E-99F5-99996C410BC1}"/>
              </a:ext>
            </a:extLst>
          </p:cNvPr>
          <p:cNvSpPr txBox="1">
            <a:spLocks/>
          </p:cNvSpPr>
          <p:nvPr/>
        </p:nvSpPr>
        <p:spPr>
          <a:xfrm>
            <a:off x="579891" y="1214659"/>
            <a:ext cx="7954510" cy="5613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3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KG Fusion?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61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8644-DF3B-4497-A8A0-BBACDD13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792C4-7809-4123-8AEC-79B1029D6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63" y="2157412"/>
            <a:ext cx="8018876" cy="26531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60B5E-66C0-4915-91EB-8A5E6782A1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69933-3318-45D7-B160-17C34DBEB268}"/>
              </a:ext>
            </a:extLst>
          </p:cNvPr>
          <p:cNvSpPr/>
          <p:nvPr/>
        </p:nvSpPr>
        <p:spPr>
          <a:xfrm>
            <a:off x="5457825" y="2906427"/>
            <a:ext cx="1552576" cy="1894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9E8CE-B7E9-4A23-BCDC-121D490385E3}"/>
              </a:ext>
            </a:extLst>
          </p:cNvPr>
          <p:cNvSpPr/>
          <p:nvPr/>
        </p:nvSpPr>
        <p:spPr>
          <a:xfrm>
            <a:off x="5457825" y="3669014"/>
            <a:ext cx="1466851" cy="1894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307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8644-DF3B-4497-A8A0-BBACDD13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1E1968-026D-42A1-B3E1-1981DD7B0F0B}"/>
              </a:ext>
            </a:extLst>
          </p:cNvPr>
          <p:cNvSpPr txBox="1"/>
          <p:nvPr/>
        </p:nvSpPr>
        <p:spPr>
          <a:xfrm>
            <a:off x="449263" y="5288340"/>
            <a:ext cx="233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A1, A2 – Software Engineers</a:t>
            </a:r>
          </a:p>
          <a:p>
            <a:r>
              <a:rPr lang="en-IN" sz="1600" dirty="0"/>
              <a:t>A3 – Mechanical Engineer</a:t>
            </a:r>
          </a:p>
          <a:p>
            <a:endParaRPr lang="en-IN" sz="16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EE155B8-A40B-4FBC-BBD7-E9E1AED47B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 sz="1800"/>
          </a:p>
        </p:txBody>
      </p:sp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F45B5CBB-1B5E-4BFD-8BB9-61D10605D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56629"/>
              </p:ext>
            </p:extLst>
          </p:nvPr>
        </p:nvGraphicFramePr>
        <p:xfrm>
          <a:off x="449263" y="2257186"/>
          <a:ext cx="8018873" cy="25431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72936">
                  <a:extLst>
                    <a:ext uri="{9D8B030D-6E8A-4147-A177-3AD203B41FA5}">
                      <a16:colId xmlns:a16="http://schemas.microsoft.com/office/drawing/2014/main" val="1993118410"/>
                    </a:ext>
                  </a:extLst>
                </a:gridCol>
                <a:gridCol w="862817">
                  <a:extLst>
                    <a:ext uri="{9D8B030D-6E8A-4147-A177-3AD203B41FA5}">
                      <a16:colId xmlns:a16="http://schemas.microsoft.com/office/drawing/2014/main" val="220560670"/>
                    </a:ext>
                  </a:extLst>
                </a:gridCol>
                <a:gridCol w="809721">
                  <a:extLst>
                    <a:ext uri="{9D8B030D-6E8A-4147-A177-3AD203B41FA5}">
                      <a16:colId xmlns:a16="http://schemas.microsoft.com/office/drawing/2014/main" val="137346526"/>
                    </a:ext>
                  </a:extLst>
                </a:gridCol>
                <a:gridCol w="783172">
                  <a:extLst>
                    <a:ext uri="{9D8B030D-6E8A-4147-A177-3AD203B41FA5}">
                      <a16:colId xmlns:a16="http://schemas.microsoft.com/office/drawing/2014/main" val="141587424"/>
                    </a:ext>
                  </a:extLst>
                </a:gridCol>
                <a:gridCol w="2190227">
                  <a:extLst>
                    <a:ext uri="{9D8B030D-6E8A-4147-A177-3AD203B41FA5}">
                      <a16:colId xmlns:a16="http://schemas.microsoft.com/office/drawing/2014/main" val="770408228"/>
                    </a:ext>
                  </a:extLst>
                </a:gridCol>
              </a:tblGrid>
              <a:tr h="57576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Dataset Pairs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Mutual Agreement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65806245"/>
                  </a:ext>
                </a:extLst>
              </a:tr>
              <a:tr h="655793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NCI_overlapping_fma.owl,</a:t>
                      </a:r>
                    </a:p>
                    <a:p>
                      <a:pPr marL="0" algn="ctr" defTabSz="6858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FMA_overlapping_nci.owl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18281100"/>
                  </a:ext>
                </a:extLst>
              </a:tr>
              <a:tr h="655793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SNOMED_overlapping_fma.owl,</a:t>
                      </a:r>
                    </a:p>
                    <a:p>
                      <a:pPr marL="0" algn="ctr" defTabSz="6858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FMA_overlapping_snomed.owl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9895296"/>
                  </a:ext>
                </a:extLst>
              </a:tr>
              <a:tr h="65579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Conference.owl,</a:t>
                      </a:r>
                      <a:br>
                        <a:rPr lang="de-DE" sz="1800" dirty="0"/>
                      </a:br>
                      <a:r>
                        <a:rPr lang="de-DE" sz="1800" dirty="0"/>
                        <a:t>Ekaw.owl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57531422"/>
                  </a:ext>
                </a:extLst>
              </a:tr>
            </a:tbl>
          </a:graphicData>
        </a:graphic>
      </p:graphicFrame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E84CC8BA-A04B-46C5-981C-380D7D655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6547" y="2917375"/>
            <a:ext cx="422031" cy="422031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495CE5F3-AC86-4ED2-9E7C-AAA89F1E4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9337" y="4186413"/>
            <a:ext cx="422031" cy="422031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B4CB4C06-FB5F-4660-B28F-C34BC6C5F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5169" y="4186414"/>
            <a:ext cx="422031" cy="422031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561A2829-8123-4C9A-BF5B-44740F8B3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6547" y="3516205"/>
            <a:ext cx="422031" cy="422031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6EAA661D-FBA3-427F-B930-464D4FDC5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0455" y="4186413"/>
            <a:ext cx="422031" cy="422031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43DFDC25-3617-4C35-BA87-90DEB4C9E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8844" y="3516205"/>
            <a:ext cx="422031" cy="422031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B0711CB4-D5B4-401A-A16D-288614A2D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3049" y="2903078"/>
            <a:ext cx="422031" cy="422031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965EB729-B178-4598-BE46-A72ADD4C4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5169" y="3550540"/>
            <a:ext cx="422031" cy="422031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5D4F8C96-996F-4549-BC54-71F53BC79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8845" y="2903078"/>
            <a:ext cx="422031" cy="422031"/>
          </a:xfrm>
          <a:prstGeom prst="rect">
            <a:avLst/>
          </a:prstGeom>
        </p:spPr>
      </p:pic>
      <p:pic>
        <p:nvPicPr>
          <p:cNvPr id="42" name="Graphic 41" descr="Close">
            <a:extLst>
              <a:ext uri="{FF2B5EF4-FFF2-40B4-BE49-F238E27FC236}">
                <a16:creationId xmlns:a16="http://schemas.microsoft.com/office/drawing/2014/main" id="{C0BF019A-63C0-400F-8EA8-BFBAAF17A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2772" y="4186414"/>
            <a:ext cx="422031" cy="422031"/>
          </a:xfrm>
          <a:prstGeom prst="rect">
            <a:avLst/>
          </a:prstGeom>
        </p:spPr>
      </p:pic>
      <p:pic>
        <p:nvPicPr>
          <p:cNvPr id="43" name="Graphic 42" descr="Checkmark">
            <a:extLst>
              <a:ext uri="{FF2B5EF4-FFF2-40B4-BE49-F238E27FC236}">
                <a16:creationId xmlns:a16="http://schemas.microsoft.com/office/drawing/2014/main" id="{3E11D263-2456-496B-B756-D4C5ABB30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9552" y="2906019"/>
            <a:ext cx="422031" cy="422031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B9708D1B-7D2C-4502-92B6-82837EAC2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9551" y="3516205"/>
            <a:ext cx="422031" cy="42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98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D460-2D58-4168-943F-7F434F72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Benchmarking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472C-EE8B-4182-BC17-1931A7812A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 sz="18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298009-3C0C-4E7F-A5B7-F9AF1A990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70784"/>
              </p:ext>
            </p:extLst>
          </p:nvPr>
        </p:nvGraphicFramePr>
        <p:xfrm>
          <a:off x="449263" y="2260914"/>
          <a:ext cx="8008939" cy="26854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50528">
                  <a:extLst>
                    <a:ext uri="{9D8B030D-6E8A-4147-A177-3AD203B41FA5}">
                      <a16:colId xmlns:a16="http://schemas.microsoft.com/office/drawing/2014/main" val="1993118410"/>
                    </a:ext>
                  </a:extLst>
                </a:gridCol>
                <a:gridCol w="2345266">
                  <a:extLst>
                    <a:ext uri="{9D8B030D-6E8A-4147-A177-3AD203B41FA5}">
                      <a16:colId xmlns:a16="http://schemas.microsoft.com/office/drawing/2014/main" val="1296713144"/>
                    </a:ext>
                  </a:extLst>
                </a:gridCol>
                <a:gridCol w="1114966">
                  <a:extLst>
                    <a:ext uri="{9D8B030D-6E8A-4147-A177-3AD203B41FA5}">
                      <a16:colId xmlns:a16="http://schemas.microsoft.com/office/drawing/2014/main" val="220560670"/>
                    </a:ext>
                  </a:extLst>
                </a:gridCol>
                <a:gridCol w="904933">
                  <a:extLst>
                    <a:ext uri="{9D8B030D-6E8A-4147-A177-3AD203B41FA5}">
                      <a16:colId xmlns:a16="http://schemas.microsoft.com/office/drawing/2014/main" val="137346526"/>
                    </a:ext>
                  </a:extLst>
                </a:gridCol>
                <a:gridCol w="793246">
                  <a:extLst>
                    <a:ext uri="{9D8B030D-6E8A-4147-A177-3AD203B41FA5}">
                      <a16:colId xmlns:a16="http://schemas.microsoft.com/office/drawing/2014/main" val="141587424"/>
                    </a:ext>
                  </a:extLst>
                </a:gridCol>
              </a:tblGrid>
              <a:tr h="62806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Dataset Pairs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Matcher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Precision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Recall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F1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65806245"/>
                  </a:ext>
                </a:extLst>
              </a:tr>
              <a:tr h="308610"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NCI_overlapping_fma.owl,</a:t>
                      </a:r>
                    </a:p>
                    <a:p>
                      <a:pPr marL="0" algn="ctr" defTabSz="6858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FMA_overlapping_nci.owl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LogMap Matcher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0.94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0.92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0.93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18281100"/>
                  </a:ext>
                </a:extLst>
              </a:tr>
              <a:tr h="30861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FCA Matcher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0.91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0.93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0.92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14637755"/>
                  </a:ext>
                </a:extLst>
              </a:tr>
              <a:tr h="310773"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SNOMED_overlapping_fma.owl,</a:t>
                      </a:r>
                    </a:p>
                    <a:p>
                      <a:pPr marL="0" algn="ctr" defTabSz="6858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FMA_overlapping_snomed.owl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LogMap Matcher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0.92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0.91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0.91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439895296"/>
                  </a:ext>
                </a:extLst>
              </a:tr>
              <a:tr h="31077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FCA Matcher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0.93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0.86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0.89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86701615"/>
                  </a:ext>
                </a:extLst>
              </a:tr>
              <a:tr h="310773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Conference.owl,</a:t>
                      </a:r>
                      <a:br>
                        <a:rPr lang="de-DE" sz="1800" dirty="0"/>
                      </a:br>
                      <a:r>
                        <a:rPr lang="de-DE" sz="1800" dirty="0"/>
                        <a:t>Ekaw.owl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LogMap Matcher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0.94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0.87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0.90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01396245"/>
                  </a:ext>
                </a:extLst>
              </a:tr>
              <a:tr h="31077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FCA Matcher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0.92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0.87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0.89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49871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509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B8C2-A341-4CE7-AD85-94FD29ED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4" name="Google Shape;306;p40">
            <a:extLst>
              <a:ext uri="{FF2B5EF4-FFF2-40B4-BE49-F238E27FC236}">
                <a16:creationId xmlns:a16="http://schemas.microsoft.com/office/drawing/2014/main" id="{FE016C8F-590F-487C-B2E3-17749D53CF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0850" y="2460625"/>
            <a:ext cx="8243888" cy="3048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58775" indent="-358775">
              <a:lnSpc>
                <a:spcPct val="15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2400" dirty="0">
                <a:sym typeface="Arial"/>
              </a:rPr>
              <a:t>Improving timeout for SPARQL query execution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2400" dirty="0">
                <a:sym typeface="Arial"/>
              </a:rPr>
              <a:t>Working with dataset having triples pointing to invalid OWL files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2400" dirty="0">
                <a:sym typeface="Arial"/>
              </a:rPr>
              <a:t>Handling bigger dataset</a:t>
            </a:r>
          </a:p>
          <a:p>
            <a:pPr>
              <a:lnSpc>
                <a:spcPct val="150000"/>
              </a:lnSpc>
              <a:buClr>
                <a:srgbClr val="00B0F0"/>
              </a:buClr>
              <a:buSzPct val="100000"/>
              <a:buFont typeface="Arial"/>
              <a:buChar char="❏"/>
            </a:pPr>
            <a:endParaRPr lang="en" dirty="0">
              <a:solidFill>
                <a:srgbClr val="2A2A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B05A1-DADC-49CE-A20B-BBB5C0125E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 sz="1800"/>
          </a:p>
        </p:txBody>
      </p:sp>
    </p:spTree>
    <p:extLst>
      <p:ext uri="{BB962C8B-B14F-4D97-AF65-F5344CB8AC3E}">
        <p14:creationId xmlns:p14="http://schemas.microsoft.com/office/powerpoint/2010/main" val="3729723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91" y="1214659"/>
            <a:ext cx="7954510" cy="561353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76" y="2035110"/>
            <a:ext cx="7867426" cy="4063861"/>
          </a:xfrm>
        </p:spPr>
        <p:txBody>
          <a:bodyPr/>
          <a:lstStyle/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KG Matching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Ontology Matching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Instance Matching</a:t>
            </a:r>
          </a:p>
          <a:p>
            <a:pPr marL="544200" lvl="3" indent="-3429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GB" sz="2400" dirty="0"/>
              <a:t>KHALID KHAN, KHALID BIN HUDA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Data Consolidation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Summary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24</a:t>
            </a:fld>
            <a:endParaRPr lang="de-DE" sz="1800" dirty="0"/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C0B9912F-1196-4647-87CD-FDA39CCF3796}"/>
              </a:ext>
            </a:extLst>
          </p:cNvPr>
          <p:cNvSpPr/>
          <p:nvPr/>
        </p:nvSpPr>
        <p:spPr>
          <a:xfrm>
            <a:off x="54429" y="3260273"/>
            <a:ext cx="525462" cy="337457"/>
          </a:xfrm>
          <a:prstGeom prst="notch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907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1" y="1928193"/>
            <a:ext cx="8243888" cy="4063861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 Implement a technique for Instance Matching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 Creating a DEER Operator</a:t>
            </a:r>
          </a:p>
          <a:p>
            <a:pPr marL="0" indent="0">
              <a:lnSpc>
                <a:spcPct val="150000"/>
              </a:lnSpc>
              <a:buClr>
                <a:srgbClr val="00B0F0"/>
              </a:buClr>
              <a:buNone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25</a:t>
            </a:fld>
            <a:endParaRPr lang="de-DE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82DC37-474D-493A-92DA-0A946382B0A1}"/>
              </a:ext>
            </a:extLst>
          </p:cNvPr>
          <p:cNvSpPr txBox="1">
            <a:spLocks/>
          </p:cNvSpPr>
          <p:nvPr/>
        </p:nvSpPr>
        <p:spPr>
          <a:xfrm>
            <a:off x="449262" y="3256099"/>
            <a:ext cx="8243887" cy="5613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3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Technologies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0B8772-1855-488E-AC35-BB4EB6A67E4D}"/>
              </a:ext>
            </a:extLst>
          </p:cNvPr>
          <p:cNvSpPr txBox="1">
            <a:spLocks/>
          </p:cNvSpPr>
          <p:nvPr/>
        </p:nvSpPr>
        <p:spPr>
          <a:xfrm>
            <a:off x="516992" y="3817452"/>
            <a:ext cx="2768073" cy="18260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DejaVuSansMonoPowerline" charset="0"/>
              <a:buChar char="◯"/>
              <a:tabLst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FiraMonoForPowerline-Bold" charset="0"/>
              <a:buChar char="◯"/>
              <a:tabLst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266700" indent="-2667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0000"/>
              <a:buFont typeface="Wingdings 2" panose="05020102010507070707" pitchFamily="18" charset="2"/>
              <a:buChar char=""/>
              <a:tabLst/>
              <a:defRPr sz="2000" b="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468000" indent="-234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 JAVA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 DEER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 LIMES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547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Instance Matching Operator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26</a:t>
            </a:fld>
            <a:endParaRPr lang="de-DE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4DEA80-4498-4143-9640-5B9EBF5B8E97}"/>
              </a:ext>
            </a:extLst>
          </p:cNvPr>
          <p:cNvSpPr txBox="1">
            <a:spLocks/>
          </p:cNvSpPr>
          <p:nvPr/>
        </p:nvSpPr>
        <p:spPr>
          <a:xfrm>
            <a:off x="449261" y="2111200"/>
            <a:ext cx="8243888" cy="40638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DejaVuSansMonoPowerline" charset="0"/>
              <a:buChar char="◯"/>
              <a:tabLst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FiraMonoForPowerline-Bold" charset="0"/>
              <a:buChar char="◯"/>
              <a:tabLst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266700" indent="-2667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0000"/>
              <a:buFont typeface="Wingdings 2" panose="05020102010507070707" pitchFamily="18" charset="2"/>
              <a:buChar char=""/>
              <a:tabLst/>
              <a:defRPr sz="2000" b="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468000" indent="-234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 Named: InstanceMatchingOperator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 Highlights:</a:t>
            </a:r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Creating prefixes dynamically</a:t>
            </a:r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Calculate coverage of the properties</a:t>
            </a:r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Dynamically creating LIMES configuration</a:t>
            </a:r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Use Wombat simple algorithm</a:t>
            </a:r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Introducing Type-driven wombat simple</a:t>
            </a:r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marL="234000" lvl="3" indent="0">
              <a:lnSpc>
                <a:spcPct val="150000"/>
              </a:lnSpc>
              <a:buClr>
                <a:srgbClr val="00B0F0"/>
              </a:buClr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552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27</a:t>
            </a:fld>
            <a:endParaRPr lang="de-DE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DAB245-C164-4DC9-B476-E75680EDE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49" y="2076068"/>
            <a:ext cx="8890505" cy="285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8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28</a:t>
            </a:fld>
            <a:endParaRPr lang="de-DE" sz="1800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F6AA731-0286-4087-97B1-14F051E38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298" y="2626139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5D308-0012-4990-9CE8-89955D3FCD63}"/>
              </a:ext>
            </a:extLst>
          </p:cNvPr>
          <p:cNvSpPr txBox="1"/>
          <p:nvPr/>
        </p:nvSpPr>
        <p:spPr>
          <a:xfrm>
            <a:off x="366819" y="1896441"/>
            <a:ext cx="845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b="1" dirty="0"/>
              <a:t>Source Restrictions</a:t>
            </a:r>
            <a:r>
              <a:rPr lang="en-US" dirty="0"/>
              <a:t>: </a:t>
            </a:r>
            <a:r>
              <a:rPr lang="en-US" sz="1600" dirty="0"/>
              <a:t>"?s </a:t>
            </a:r>
            <a:r>
              <a:rPr lang="en-US" sz="1600" dirty="0" err="1"/>
              <a:t>rdf:type</a:t>
            </a:r>
            <a:r>
              <a:rPr lang="en-US" sz="1600" dirty="0"/>
              <a:t> </a:t>
            </a:r>
            <a:r>
              <a:rPr lang="en-US" sz="1600" dirty="0" err="1"/>
              <a:t>owl:Class</a:t>
            </a:r>
            <a:r>
              <a:rPr lang="en-US" sz="1600" dirty="0"/>
              <a:t>"</a:t>
            </a:r>
            <a:r>
              <a:rPr lang="en-US" sz="1400" dirty="0"/>
              <a:t>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21220C-86FD-4E83-A4D5-2080B3C88D3E}"/>
              </a:ext>
            </a:extLst>
          </p:cNvPr>
          <p:cNvSpPr txBox="1"/>
          <p:nvPr/>
        </p:nvSpPr>
        <p:spPr>
          <a:xfrm>
            <a:off x="0" y="5086921"/>
            <a:ext cx="3877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A8D94E2-61B8-43E7-90B1-7D14A35628FE}"/>
              </a:ext>
            </a:extLst>
          </p:cNvPr>
          <p:cNvSpPr/>
          <p:nvPr/>
        </p:nvSpPr>
        <p:spPr>
          <a:xfrm>
            <a:off x="3653447" y="4494588"/>
            <a:ext cx="2239547" cy="630414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wombat simple</a:t>
            </a:r>
          </a:p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82B741-CD35-4E87-836E-9892A7BD3ED8}"/>
              </a:ext>
            </a:extLst>
          </p:cNvPr>
          <p:cNvCxnSpPr>
            <a:cxnSpLocks/>
          </p:cNvCxnSpPr>
          <p:nvPr/>
        </p:nvCxnSpPr>
        <p:spPr>
          <a:xfrm flipH="1" flipV="1">
            <a:off x="4773220" y="2009555"/>
            <a:ext cx="1" cy="2485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181ACA-4336-44AD-AEB1-B36159BAB46D}"/>
              </a:ext>
            </a:extLst>
          </p:cNvPr>
          <p:cNvSpPr txBox="1"/>
          <p:nvPr/>
        </p:nvSpPr>
        <p:spPr>
          <a:xfrm>
            <a:off x="372189" y="1847291"/>
            <a:ext cx="5629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File source: </a:t>
            </a:r>
            <a:r>
              <a:rPr lang="en-US" sz="1600" b="1" dirty="0"/>
              <a:t>dbmi-icode-01_dbmi_pitt_edu.nt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A34EB5-88C3-43EB-917C-2772E68AC2B4}"/>
              </a:ext>
            </a:extLst>
          </p:cNvPr>
          <p:cNvSpPr txBox="1"/>
          <p:nvPr/>
        </p:nvSpPr>
        <p:spPr>
          <a:xfrm>
            <a:off x="5054759" y="1847291"/>
            <a:ext cx="404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Data File target: </a:t>
            </a:r>
            <a:r>
              <a:rPr lang="en-US" sz="1600" b="1" dirty="0"/>
              <a:t>agrovoc_uniroma2_it.nt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87EEB4-3AA5-418F-B493-83CD91929DB5}"/>
              </a:ext>
            </a:extLst>
          </p:cNvPr>
          <p:cNvSpPr txBox="1"/>
          <p:nvPr/>
        </p:nvSpPr>
        <p:spPr>
          <a:xfrm>
            <a:off x="5054759" y="2232736"/>
            <a:ext cx="5661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Target Restrictions:</a:t>
            </a:r>
            <a:r>
              <a:rPr lang="en-US" dirty="0"/>
              <a:t> </a:t>
            </a:r>
            <a:r>
              <a:rPr lang="en-US" sz="1600" dirty="0"/>
              <a:t>"?t </a:t>
            </a:r>
            <a:r>
              <a:rPr lang="en-US" sz="1600" dirty="0" err="1"/>
              <a:t>rdf:type</a:t>
            </a:r>
            <a:r>
              <a:rPr lang="en-US" sz="1600" dirty="0"/>
              <a:t> </a:t>
            </a:r>
            <a:r>
              <a:rPr lang="en-US" sz="1600" dirty="0" err="1"/>
              <a:t>skos:Concept</a:t>
            </a:r>
            <a:r>
              <a:rPr lang="en-US" sz="1600" dirty="0"/>
              <a:t>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C38005-272B-4CF3-A6CB-FA2494DD745B}"/>
              </a:ext>
            </a:extLst>
          </p:cNvPr>
          <p:cNvSpPr txBox="1"/>
          <p:nvPr/>
        </p:nvSpPr>
        <p:spPr>
          <a:xfrm>
            <a:off x="383710" y="2492043"/>
            <a:ext cx="5629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Properties matched: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047E1D-73F0-485C-AD05-F310A5B9F915}"/>
              </a:ext>
            </a:extLst>
          </p:cNvPr>
          <p:cNvSpPr txBox="1"/>
          <p:nvPr/>
        </p:nvSpPr>
        <p:spPr>
          <a:xfrm>
            <a:off x="5186034" y="2593603"/>
            <a:ext cx="32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Properties matched: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AAB976C-861F-40C8-BBC6-7AE1CC759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" y="5456253"/>
            <a:ext cx="9144000" cy="28800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B9ACB8-42D4-49A1-B426-ED32CCB21136}"/>
              </a:ext>
            </a:extLst>
          </p:cNvPr>
          <p:cNvCxnSpPr>
            <a:stCxn id="21" idx="2"/>
          </p:cNvCxnSpPr>
          <p:nvPr/>
        </p:nvCxnSpPr>
        <p:spPr>
          <a:xfrm flipH="1">
            <a:off x="4773220" y="5125004"/>
            <a:ext cx="1" cy="3312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3D3E96-1741-4B6A-B4A2-0C9A6A5D284B}"/>
              </a:ext>
            </a:extLst>
          </p:cNvPr>
          <p:cNvSpPr txBox="1"/>
          <p:nvPr/>
        </p:nvSpPr>
        <p:spPr>
          <a:xfrm>
            <a:off x="383710" y="2853543"/>
            <a:ext cx="32453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puob156:IAO_0000115</a:t>
            </a:r>
          </a:p>
          <a:p>
            <a:r>
              <a:rPr lang="en-US" sz="1600" dirty="0"/>
              <a:t>gefor191:hasOBONamespace</a:t>
            </a:r>
          </a:p>
          <a:p>
            <a:r>
              <a:rPr lang="en-US" sz="1600" dirty="0"/>
              <a:t>gefor335:id</a:t>
            </a:r>
          </a:p>
          <a:p>
            <a:r>
              <a:rPr lang="en-US" sz="1600" dirty="0"/>
              <a:t>w3200488:label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744C2-3E91-4C44-8ED3-5B48340AC512}"/>
              </a:ext>
            </a:extLst>
          </p:cNvPr>
          <p:cNvSpPr txBox="1"/>
          <p:nvPr/>
        </p:nvSpPr>
        <p:spPr>
          <a:xfrm>
            <a:off x="5186034" y="2980676"/>
            <a:ext cx="32030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w3200541:prefLabel</a:t>
            </a:r>
          </a:p>
          <a:p>
            <a:r>
              <a:rPr lang="en-US" sz="1600" dirty="0"/>
              <a:t>pudc237:created</a:t>
            </a:r>
          </a:p>
          <a:p>
            <a:r>
              <a:rPr lang="en-US" sz="1600" dirty="0"/>
              <a:t>pudc20:modified</a:t>
            </a:r>
          </a:p>
          <a:p>
            <a:r>
              <a:rPr lang="en-US" sz="1600" dirty="0"/>
              <a:t>w3200302:altLabel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4A4BBB8-9BD8-4222-86C2-3AE7C5E4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1366840"/>
            <a:ext cx="8243887" cy="561353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68985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4CD095-F846-4C74-866C-A491AA37259A}"/>
              </a:ext>
            </a:extLst>
          </p:cNvPr>
          <p:cNvCxnSpPr/>
          <p:nvPr/>
        </p:nvCxnSpPr>
        <p:spPr>
          <a:xfrm>
            <a:off x="5308055" y="4936014"/>
            <a:ext cx="0" cy="5716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1" y="1928193"/>
            <a:ext cx="8243888" cy="4063861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555555"/>
                </a:solidFill>
              </a:rPr>
              <a:t> For benchmarking we slightly modified simple wombat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555555"/>
                </a:solidFill>
              </a:rPr>
              <a:t> Added a step</a:t>
            </a:r>
            <a:r>
              <a:rPr lang="en-US" sz="2200" dirty="0">
                <a:solidFill>
                  <a:srgbClr val="555555"/>
                </a:solidFill>
              </a:rPr>
              <a:t> </a:t>
            </a:r>
            <a:r>
              <a:rPr lang="en-US" sz="2400" dirty="0">
                <a:solidFill>
                  <a:srgbClr val="555555"/>
                </a:solidFill>
              </a:rPr>
              <a:t>to classify properties based on data type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555555"/>
                </a:solidFill>
              </a:rPr>
              <a:t> Use this classification while matching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555555"/>
                </a:solidFill>
              </a:rPr>
              <a:t> For example:</a:t>
            </a:r>
            <a:endParaRPr lang="en-GB" sz="2400" dirty="0">
              <a:solidFill>
                <a:srgbClr val="5555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73148" y="6395472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29</a:t>
            </a:fld>
            <a:endParaRPr lang="de-DE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D222FD-45E8-41B7-A47C-643094BD2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239194"/>
              </p:ext>
            </p:extLst>
          </p:nvPr>
        </p:nvGraphicFramePr>
        <p:xfrm>
          <a:off x="4666477" y="3954151"/>
          <a:ext cx="3508351" cy="97957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82928">
                  <a:extLst>
                    <a:ext uri="{9D8B030D-6E8A-4147-A177-3AD203B41FA5}">
                      <a16:colId xmlns:a16="http://schemas.microsoft.com/office/drawing/2014/main" val="1655411293"/>
                    </a:ext>
                  </a:extLst>
                </a:gridCol>
                <a:gridCol w="930418">
                  <a:extLst>
                    <a:ext uri="{9D8B030D-6E8A-4147-A177-3AD203B41FA5}">
                      <a16:colId xmlns:a16="http://schemas.microsoft.com/office/drawing/2014/main" val="640503052"/>
                    </a:ext>
                  </a:extLst>
                </a:gridCol>
                <a:gridCol w="1295005">
                  <a:extLst>
                    <a:ext uri="{9D8B030D-6E8A-4147-A177-3AD203B41FA5}">
                      <a16:colId xmlns:a16="http://schemas.microsoft.com/office/drawing/2014/main" val="3273171554"/>
                    </a:ext>
                  </a:extLst>
                </a:gridCol>
              </a:tblGrid>
              <a:tr h="3861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 dirty="0">
                          <a:solidFill>
                            <a:srgbClr val="7A7A7A"/>
                          </a:solidFill>
                          <a:effectLst/>
                        </a:rPr>
                        <a:t>Product Name</a:t>
                      </a:r>
                      <a:endParaRPr lang="en-US" sz="1200" b="1" cap="none" spc="0" dirty="0">
                        <a:solidFill>
                          <a:srgbClr val="7A7A7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79241" marB="79241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 dirty="0">
                          <a:solidFill>
                            <a:srgbClr val="7A7A7A"/>
                          </a:solidFill>
                          <a:effectLst/>
                        </a:rPr>
                        <a:t>Price</a:t>
                      </a:r>
                      <a:endParaRPr lang="en-US" sz="1200" b="1" cap="none" spc="0" dirty="0">
                        <a:solidFill>
                          <a:srgbClr val="7A7A7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79241" marB="79241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 dirty="0">
                          <a:solidFill>
                            <a:srgbClr val="7A7A7A"/>
                          </a:solidFill>
                          <a:effectLst/>
                        </a:rPr>
                        <a:t>Manufacturing Date</a:t>
                      </a:r>
                      <a:endParaRPr lang="en-US" sz="1200" b="1" cap="none" spc="0" dirty="0">
                        <a:solidFill>
                          <a:srgbClr val="7A7A7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79241" marB="79241" anchor="ctr"/>
                </a:tc>
                <a:extLst>
                  <a:ext uri="{0D108BD9-81ED-4DB2-BD59-A6C34878D82A}">
                    <a16:rowId xmlns:a16="http://schemas.microsoft.com/office/drawing/2014/main" val="3238604075"/>
                  </a:ext>
                </a:extLst>
              </a:tr>
              <a:tr h="2495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cap="none" spc="0" dirty="0">
                          <a:solidFill>
                            <a:srgbClr val="7A7A7A"/>
                          </a:solidFill>
                          <a:effectLst/>
                        </a:rPr>
                        <a:t>Floppy disk</a:t>
                      </a:r>
                      <a:endParaRPr lang="en-US" sz="1050" b="1" cap="none" spc="0" dirty="0">
                        <a:solidFill>
                          <a:srgbClr val="7A7A7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cap="none" spc="0" dirty="0">
                          <a:solidFill>
                            <a:srgbClr val="7A7A7A"/>
                          </a:solidFill>
                          <a:effectLst/>
                        </a:rPr>
                        <a:t>223</a:t>
                      </a:r>
                      <a:endParaRPr lang="en-US" sz="1050" cap="none" spc="0" dirty="0">
                        <a:solidFill>
                          <a:srgbClr val="7A7A7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cap="none" spc="0" dirty="0">
                          <a:solidFill>
                            <a:srgbClr val="7A7A7A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11-02-1997</a:t>
                      </a:r>
                    </a:p>
                  </a:txBody>
                  <a:tcPr marL="55468" marR="39620" marT="55028" marB="79241"/>
                </a:tc>
                <a:extLst>
                  <a:ext uri="{0D108BD9-81ED-4DB2-BD59-A6C34878D82A}">
                    <a16:rowId xmlns:a16="http://schemas.microsoft.com/office/drawing/2014/main" val="2671363826"/>
                  </a:ext>
                </a:extLst>
              </a:tr>
              <a:tr h="2505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cap="none" spc="0" dirty="0">
                          <a:solidFill>
                            <a:srgbClr val="7A7A7A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Mouse</a:t>
                      </a:r>
                    </a:p>
                  </a:txBody>
                  <a:tcPr marL="55468" marR="39620" marT="55028" marB="79241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cap="none" spc="0" dirty="0">
                          <a:solidFill>
                            <a:srgbClr val="7A7A7A"/>
                          </a:solidFill>
                          <a:effectLst/>
                        </a:rPr>
                        <a:t>250</a:t>
                      </a:r>
                      <a:endParaRPr lang="en-US" sz="1050" cap="none" spc="0" dirty="0">
                        <a:solidFill>
                          <a:srgbClr val="7A7A7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cap="none" spc="0" dirty="0">
                          <a:solidFill>
                            <a:srgbClr val="7A7A7A"/>
                          </a:solidFill>
                          <a:effectLst/>
                        </a:rPr>
                        <a:t>10-05-1998</a:t>
                      </a:r>
                      <a:endParaRPr lang="en-US" sz="1050" cap="none" spc="0" dirty="0">
                        <a:solidFill>
                          <a:srgbClr val="7A7A7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/>
                </a:tc>
                <a:extLst>
                  <a:ext uri="{0D108BD9-81ED-4DB2-BD59-A6C34878D82A}">
                    <a16:rowId xmlns:a16="http://schemas.microsoft.com/office/drawing/2014/main" val="145954992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65F13F-5973-4013-B45D-36B69E9BE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159349"/>
              </p:ext>
            </p:extLst>
          </p:nvPr>
        </p:nvGraphicFramePr>
        <p:xfrm>
          <a:off x="4669308" y="5529804"/>
          <a:ext cx="3508351" cy="93870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82928">
                  <a:extLst>
                    <a:ext uri="{9D8B030D-6E8A-4147-A177-3AD203B41FA5}">
                      <a16:colId xmlns:a16="http://schemas.microsoft.com/office/drawing/2014/main" val="156430788"/>
                    </a:ext>
                  </a:extLst>
                </a:gridCol>
                <a:gridCol w="929439">
                  <a:extLst>
                    <a:ext uri="{9D8B030D-6E8A-4147-A177-3AD203B41FA5}">
                      <a16:colId xmlns:a16="http://schemas.microsoft.com/office/drawing/2014/main" val="3101845725"/>
                    </a:ext>
                  </a:extLst>
                </a:gridCol>
                <a:gridCol w="1295984">
                  <a:extLst>
                    <a:ext uri="{9D8B030D-6E8A-4147-A177-3AD203B41FA5}">
                      <a16:colId xmlns:a16="http://schemas.microsoft.com/office/drawing/2014/main" val="3037821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 dirty="0">
                          <a:solidFill>
                            <a:srgbClr val="555555"/>
                          </a:solidFill>
                          <a:effectLst/>
                        </a:rPr>
                        <a:t>Label</a:t>
                      </a:r>
                      <a:endParaRPr lang="en-US" sz="1200" b="1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79241" marB="79241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 dirty="0">
                          <a:solidFill>
                            <a:srgbClr val="555555"/>
                          </a:solidFill>
                          <a:effectLst/>
                        </a:rPr>
                        <a:t>Retail Price</a:t>
                      </a:r>
                      <a:endParaRPr lang="en-US" sz="1200" b="1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79241" marB="79241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 dirty="0">
                          <a:solidFill>
                            <a:srgbClr val="555555"/>
                          </a:solidFill>
                          <a:effectLst/>
                        </a:rPr>
                        <a:t>Production Date</a:t>
                      </a:r>
                      <a:endParaRPr lang="en-US" sz="1200" b="1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79241" marB="79241" anchor="ctr"/>
                </a:tc>
                <a:extLst>
                  <a:ext uri="{0D108BD9-81ED-4DB2-BD59-A6C34878D82A}">
                    <a16:rowId xmlns:a16="http://schemas.microsoft.com/office/drawing/2014/main" val="4018934141"/>
                  </a:ext>
                </a:extLst>
              </a:tr>
              <a:tr h="2495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cap="none" spc="0" dirty="0">
                          <a:solidFill>
                            <a:srgbClr val="55555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Disk</a:t>
                      </a:r>
                    </a:p>
                  </a:txBody>
                  <a:tcPr marL="55468" marR="39620" marT="55028" marB="79241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cap="none" spc="0" dirty="0">
                          <a:solidFill>
                            <a:srgbClr val="555555"/>
                          </a:solidFill>
                          <a:effectLst/>
                        </a:rPr>
                        <a:t>250</a:t>
                      </a:r>
                      <a:endParaRPr lang="en-US" sz="105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cap="none" spc="0" dirty="0">
                          <a:solidFill>
                            <a:srgbClr val="555555"/>
                          </a:solidFill>
                          <a:effectLst/>
                        </a:rPr>
                        <a:t>12-05-2000</a:t>
                      </a:r>
                      <a:endParaRPr lang="en-US" sz="105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/>
                </a:tc>
                <a:extLst>
                  <a:ext uri="{0D108BD9-81ED-4DB2-BD59-A6C34878D82A}">
                    <a16:rowId xmlns:a16="http://schemas.microsoft.com/office/drawing/2014/main" val="1530853903"/>
                  </a:ext>
                </a:extLst>
              </a:tr>
              <a:tr h="2505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cap="none" spc="0" dirty="0">
                          <a:solidFill>
                            <a:srgbClr val="555555"/>
                          </a:solidFill>
                          <a:effectLst/>
                        </a:rPr>
                        <a:t>Screen</a:t>
                      </a:r>
                      <a:endParaRPr lang="en-US" sz="1050" b="1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cap="none" spc="0" dirty="0">
                          <a:solidFill>
                            <a:srgbClr val="555555"/>
                          </a:solidFill>
                          <a:effectLst/>
                        </a:rPr>
                        <a:t>500</a:t>
                      </a:r>
                      <a:endParaRPr lang="en-US" sz="105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cap="none" spc="0" dirty="0">
                          <a:solidFill>
                            <a:srgbClr val="55555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19-01-2020</a:t>
                      </a:r>
                    </a:p>
                  </a:txBody>
                  <a:tcPr marL="55468" marR="39620" marT="55028" marB="79241"/>
                </a:tc>
                <a:extLst>
                  <a:ext uri="{0D108BD9-81ED-4DB2-BD59-A6C34878D82A}">
                    <a16:rowId xmlns:a16="http://schemas.microsoft.com/office/drawing/2014/main" val="1081065422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A7833F-66AF-4695-A5F6-72241384427E}"/>
              </a:ext>
            </a:extLst>
          </p:cNvPr>
          <p:cNvCxnSpPr/>
          <p:nvPr/>
        </p:nvCxnSpPr>
        <p:spPr>
          <a:xfrm>
            <a:off x="6328782" y="4936012"/>
            <a:ext cx="0" cy="5937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5BD620-BF5B-48CB-B0DE-AC0BEA0F4502}"/>
              </a:ext>
            </a:extLst>
          </p:cNvPr>
          <p:cNvCxnSpPr/>
          <p:nvPr/>
        </p:nvCxnSpPr>
        <p:spPr>
          <a:xfrm>
            <a:off x="7392037" y="4936014"/>
            <a:ext cx="0" cy="5716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211EBE-8FB6-4460-A3D9-7BFF5A938CB9}"/>
              </a:ext>
            </a:extLst>
          </p:cNvPr>
          <p:cNvSpPr txBox="1"/>
          <p:nvPr/>
        </p:nvSpPr>
        <p:spPr>
          <a:xfrm>
            <a:off x="4911476" y="5079867"/>
            <a:ext cx="771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555555"/>
                </a:solidFill>
              </a:rPr>
              <a:t>String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26B73C-8246-47A8-A799-7BA8C3F76EC7}"/>
              </a:ext>
            </a:extLst>
          </p:cNvPr>
          <p:cNvSpPr txBox="1"/>
          <p:nvPr/>
        </p:nvSpPr>
        <p:spPr>
          <a:xfrm>
            <a:off x="5889671" y="5094903"/>
            <a:ext cx="771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555555"/>
                </a:solidFill>
              </a:rPr>
              <a:t>Vector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E5EEFA-8F10-4DC7-99EF-520173FD0195}"/>
              </a:ext>
            </a:extLst>
          </p:cNvPr>
          <p:cNvSpPr txBox="1"/>
          <p:nvPr/>
        </p:nvSpPr>
        <p:spPr>
          <a:xfrm>
            <a:off x="6830057" y="5093472"/>
            <a:ext cx="771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555555"/>
                </a:solidFill>
              </a:rPr>
              <a:t>Temporal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C86539-A974-4B36-A44A-6EDADFE6CE7E}"/>
              </a:ext>
            </a:extLst>
          </p:cNvPr>
          <p:cNvSpPr/>
          <p:nvPr/>
        </p:nvSpPr>
        <p:spPr>
          <a:xfrm>
            <a:off x="530356" y="4145878"/>
            <a:ext cx="2691312" cy="32897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GB" sz="1200" b="1" dirty="0">
                <a:solidFill>
                  <a:srgbClr val="555555"/>
                </a:solidFill>
              </a:rPr>
              <a:t>Vector Measure = [ </a:t>
            </a:r>
            <a:r>
              <a:rPr lang="en-GB" sz="1200" b="1" dirty="0" err="1">
                <a:solidFill>
                  <a:srgbClr val="555555"/>
                </a:solidFill>
              </a:rPr>
              <a:t>euclidean</a:t>
            </a:r>
            <a:r>
              <a:rPr lang="en-GB" sz="1200" b="1" dirty="0">
                <a:solidFill>
                  <a:srgbClr val="555555"/>
                </a:solidFill>
              </a:rPr>
              <a:t>,  </a:t>
            </a:r>
            <a:r>
              <a:rPr lang="en-GB" sz="1200" b="1" dirty="0" err="1">
                <a:solidFill>
                  <a:srgbClr val="555555"/>
                </a:solidFill>
              </a:rPr>
              <a:t>manhattan</a:t>
            </a:r>
            <a:r>
              <a:rPr lang="en-GB" sz="1200" b="1" dirty="0">
                <a:solidFill>
                  <a:srgbClr val="555555"/>
                </a:solidFill>
              </a:rPr>
              <a:t>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DBB557-29F4-46D3-A212-685DAE24C68B}"/>
              </a:ext>
            </a:extLst>
          </p:cNvPr>
          <p:cNvSpPr/>
          <p:nvPr/>
        </p:nvSpPr>
        <p:spPr>
          <a:xfrm>
            <a:off x="530356" y="4569140"/>
            <a:ext cx="2691312" cy="32897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GB" sz="1200" b="1" dirty="0">
                <a:solidFill>
                  <a:srgbClr val="555555"/>
                </a:solidFill>
              </a:rPr>
              <a:t>String Measures = [ </a:t>
            </a:r>
            <a:r>
              <a:rPr lang="en-US" sz="1200" b="1" dirty="0" err="1">
                <a:solidFill>
                  <a:srgbClr val="555555"/>
                </a:solidFill>
              </a:rPr>
              <a:t>jaccard</a:t>
            </a:r>
            <a:r>
              <a:rPr lang="en-US" sz="1200" b="1" dirty="0">
                <a:solidFill>
                  <a:srgbClr val="555555"/>
                </a:solidFill>
              </a:rPr>
              <a:t>, </a:t>
            </a:r>
            <a:r>
              <a:rPr lang="en-US" sz="1200" b="1" dirty="0" err="1">
                <a:solidFill>
                  <a:srgbClr val="555555"/>
                </a:solidFill>
              </a:rPr>
              <a:t>qgrams</a:t>
            </a:r>
            <a:r>
              <a:rPr lang="en-GB" sz="1200" b="1" dirty="0">
                <a:solidFill>
                  <a:srgbClr val="555555"/>
                </a:solidFill>
              </a:rPr>
              <a:t>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7D54C8-18D5-4DF2-8B56-FB497107E4AB}"/>
              </a:ext>
            </a:extLst>
          </p:cNvPr>
          <p:cNvSpPr/>
          <p:nvPr/>
        </p:nvSpPr>
        <p:spPr>
          <a:xfrm>
            <a:off x="534343" y="4983543"/>
            <a:ext cx="3616643" cy="358498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GB" sz="1200" b="1" dirty="0">
                <a:solidFill>
                  <a:srgbClr val="555555"/>
                </a:solidFill>
              </a:rPr>
              <a:t>Temporal Measure = [ </a:t>
            </a:r>
            <a:r>
              <a:rPr lang="en-US" sz="1200" b="1" dirty="0" err="1">
                <a:solidFill>
                  <a:srgbClr val="555555"/>
                </a:solidFill>
              </a:rPr>
              <a:t>tmp_predecessor</a:t>
            </a:r>
            <a:r>
              <a:rPr lang="en-US" sz="1200" b="1" dirty="0">
                <a:solidFill>
                  <a:srgbClr val="555555"/>
                </a:solidFill>
              </a:rPr>
              <a:t>, </a:t>
            </a:r>
            <a:r>
              <a:rPr lang="en-US" sz="1200" b="1" dirty="0" err="1">
                <a:solidFill>
                  <a:srgbClr val="555555"/>
                </a:solidFill>
              </a:rPr>
              <a:t>tmp_successor</a:t>
            </a:r>
            <a:r>
              <a:rPr lang="en-GB" sz="1200" b="1" dirty="0">
                <a:solidFill>
                  <a:srgbClr val="55555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320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91" y="1214659"/>
            <a:ext cx="7954510" cy="561353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76" y="2035110"/>
            <a:ext cx="7867426" cy="4063861"/>
          </a:xfrm>
        </p:spPr>
        <p:txBody>
          <a:bodyPr/>
          <a:lstStyle/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KG Matching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Ontology Matching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Instance Matching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Data Consolidation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Summary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49806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1334940"/>
            <a:ext cx="8243887" cy="525757"/>
          </a:xfrm>
        </p:spPr>
        <p:txBody>
          <a:bodyPr anchor="t">
            <a:noAutofit/>
          </a:bodyPr>
          <a:lstStyle/>
          <a:p>
            <a:r>
              <a:rPr lang="en-US" sz="3200" dirty="0"/>
              <a:t>Benchmarking Result</a:t>
            </a:r>
            <a:endParaRPr lang="en-GB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74738" y="6358067"/>
            <a:ext cx="720000" cy="28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0BC624C-2554-4659-A1D8-66347873820C}" type="slidenum">
              <a:rPr lang="de-DE" smtClean="0"/>
              <a:pPr>
                <a:spcAft>
                  <a:spcPts val="600"/>
                </a:spcAft>
              </a:pPr>
              <a:t>30</a:t>
            </a:fld>
            <a:endParaRPr lang="de-DE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791BC7-41C1-49DA-9705-40DB81920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600591"/>
              </p:ext>
            </p:extLst>
          </p:nvPr>
        </p:nvGraphicFramePr>
        <p:xfrm>
          <a:off x="538618" y="1966586"/>
          <a:ext cx="8154530" cy="416244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45832">
                  <a:extLst>
                    <a:ext uri="{9D8B030D-6E8A-4147-A177-3AD203B41FA5}">
                      <a16:colId xmlns:a16="http://schemas.microsoft.com/office/drawing/2014/main" val="1655411293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640503052"/>
                    </a:ext>
                  </a:extLst>
                </a:gridCol>
                <a:gridCol w="1312308">
                  <a:extLst>
                    <a:ext uri="{9D8B030D-6E8A-4147-A177-3AD203B41FA5}">
                      <a16:colId xmlns:a16="http://schemas.microsoft.com/office/drawing/2014/main" val="3273171554"/>
                    </a:ext>
                  </a:extLst>
                </a:gridCol>
                <a:gridCol w="1135965">
                  <a:extLst>
                    <a:ext uri="{9D8B030D-6E8A-4147-A177-3AD203B41FA5}">
                      <a16:colId xmlns:a16="http://schemas.microsoft.com/office/drawing/2014/main" val="2137317287"/>
                    </a:ext>
                  </a:extLst>
                </a:gridCol>
                <a:gridCol w="1284980">
                  <a:extLst>
                    <a:ext uri="{9D8B030D-6E8A-4147-A177-3AD203B41FA5}">
                      <a16:colId xmlns:a16="http://schemas.microsoft.com/office/drawing/2014/main" val="1497131327"/>
                    </a:ext>
                  </a:extLst>
                </a:gridCol>
                <a:gridCol w="1135965">
                  <a:extLst>
                    <a:ext uri="{9D8B030D-6E8A-4147-A177-3AD203B41FA5}">
                      <a16:colId xmlns:a16="http://schemas.microsoft.com/office/drawing/2014/main" val="2595453317"/>
                    </a:ext>
                  </a:extLst>
                </a:gridCol>
                <a:gridCol w="1135965">
                  <a:extLst>
                    <a:ext uri="{9D8B030D-6E8A-4147-A177-3AD203B41FA5}">
                      <a16:colId xmlns:a16="http://schemas.microsoft.com/office/drawing/2014/main" val="3418837112"/>
                    </a:ext>
                  </a:extLst>
                </a:gridCol>
              </a:tblGrid>
              <a:tr h="16149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solidFill>
                            <a:srgbClr val="555555"/>
                          </a:solidFill>
                          <a:effectLst/>
                        </a:rPr>
                        <a:t>Dataset</a:t>
                      </a:r>
                      <a:endParaRPr lang="en-US" sz="1600" b="1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79241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solidFill>
                            <a:srgbClr val="555555"/>
                          </a:solidFill>
                          <a:effectLst/>
                        </a:rPr>
                        <a:t>Execution Time Wombat Simple (</a:t>
                      </a:r>
                      <a:r>
                        <a:rPr lang="en-US" sz="1600" b="1" cap="none" spc="0" dirty="0" err="1">
                          <a:solidFill>
                            <a:srgbClr val="555555"/>
                          </a:solidFill>
                          <a:effectLst/>
                        </a:rPr>
                        <a:t>ms</a:t>
                      </a:r>
                      <a:r>
                        <a:rPr lang="en-US" sz="1600" b="1" cap="none" spc="0" dirty="0">
                          <a:solidFill>
                            <a:srgbClr val="555555"/>
                          </a:solidFill>
                          <a:effectLst/>
                        </a:rPr>
                        <a:t>)</a:t>
                      </a:r>
                      <a:endParaRPr lang="en-US" sz="1600" b="1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79241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solidFill>
                            <a:srgbClr val="555555"/>
                          </a:solidFill>
                          <a:effectLst/>
                        </a:rPr>
                        <a:t>Execution Time Type-Driven Wombat Simple (</a:t>
                      </a:r>
                      <a:r>
                        <a:rPr lang="en-US" sz="1600" b="1" cap="none" spc="0" dirty="0" err="1">
                          <a:solidFill>
                            <a:srgbClr val="555555"/>
                          </a:solidFill>
                          <a:effectLst/>
                        </a:rPr>
                        <a:t>ms</a:t>
                      </a:r>
                      <a:r>
                        <a:rPr lang="en-US" sz="1600" b="1" cap="none" spc="0" dirty="0">
                          <a:solidFill>
                            <a:srgbClr val="555555"/>
                          </a:solidFill>
                          <a:effectLst/>
                        </a:rPr>
                        <a:t>)</a:t>
                      </a:r>
                      <a:endParaRPr lang="en-US" sz="1600" b="1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79241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solidFill>
                            <a:srgbClr val="555555"/>
                          </a:solidFill>
                          <a:effectLst/>
                        </a:rPr>
                        <a:t>F-Measure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solidFill>
                            <a:srgbClr val="555555"/>
                          </a:solidFill>
                          <a:effectLst/>
                        </a:rPr>
                        <a:t>Wombat Simple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79241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solidFill>
                            <a:srgbClr val="555555"/>
                          </a:solidFill>
                          <a:effectLst/>
                        </a:rPr>
                        <a:t>F-Measure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solidFill>
                            <a:srgbClr val="555555"/>
                          </a:solidFill>
                          <a:effectLst/>
                        </a:rPr>
                        <a:t>Type-Driven Wombat Simple</a:t>
                      </a:r>
                      <a:endParaRPr lang="en-US" sz="1600" b="1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79241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solidFill>
                            <a:srgbClr val="555555"/>
                          </a:solidFill>
                          <a:effectLst/>
                        </a:rPr>
                        <a:t>Accuracy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solidFill>
                            <a:srgbClr val="555555"/>
                          </a:solidFill>
                          <a:effectLst/>
                        </a:rPr>
                        <a:t>Wombat Simple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79241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solidFill>
                            <a:srgbClr val="555555"/>
                          </a:solidFill>
                          <a:effectLst/>
                        </a:rPr>
                        <a:t>Accuracy Type-Driven Wombat Simple</a:t>
                      </a:r>
                      <a:endParaRPr lang="en-US" sz="1600" b="1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79241" marB="79241" anchor="ctr"/>
                </a:tc>
                <a:extLst>
                  <a:ext uri="{0D108BD9-81ED-4DB2-BD59-A6C34878D82A}">
                    <a16:rowId xmlns:a16="http://schemas.microsoft.com/office/drawing/2014/main" val="3238604075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rgbClr val="555555"/>
                          </a:solidFill>
                          <a:effectLst/>
                        </a:rPr>
                        <a:t>Amazon and Google</a:t>
                      </a:r>
                      <a:endParaRPr lang="en-US" sz="1400" b="1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27821 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16006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0.415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0.423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0.999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0.999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extLst>
                  <a:ext uri="{0D108BD9-81ED-4DB2-BD59-A6C34878D82A}">
                    <a16:rowId xmlns:a16="http://schemas.microsoft.com/office/drawing/2014/main" val="2671363826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 err="1">
                          <a:solidFill>
                            <a:srgbClr val="555555"/>
                          </a:solidFill>
                          <a:effectLst/>
                        </a:rPr>
                        <a:t>Abt</a:t>
                      </a:r>
                      <a:r>
                        <a:rPr lang="en-US" sz="1400" b="1" cap="none" spc="0" dirty="0">
                          <a:solidFill>
                            <a:srgbClr val="555555"/>
                          </a:solidFill>
                          <a:effectLst/>
                        </a:rPr>
                        <a:t>-Buy</a:t>
                      </a:r>
                      <a:endParaRPr lang="en-US" sz="1400" b="1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3969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2693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0.104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0.028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0.987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0.986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extLst>
                  <a:ext uri="{0D108BD9-81ED-4DB2-BD59-A6C34878D82A}">
                    <a16:rowId xmlns:a16="http://schemas.microsoft.com/office/drawing/2014/main" val="1459549921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rgbClr val="555555"/>
                          </a:solidFill>
                          <a:effectLst/>
                        </a:rPr>
                        <a:t>DBLP-ACM</a:t>
                      </a:r>
                      <a:endParaRPr lang="en-US" sz="1400" b="1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64038 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53567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0.889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0.900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0.999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0.999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extLst>
                  <a:ext uri="{0D108BD9-81ED-4DB2-BD59-A6C34878D82A}">
                    <a16:rowId xmlns:a16="http://schemas.microsoft.com/office/drawing/2014/main" val="1124342321"/>
                  </a:ext>
                </a:extLst>
              </a:tr>
              <a:tr h="528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rgbClr val="555555"/>
                          </a:solidFill>
                          <a:effectLst/>
                        </a:rPr>
                        <a:t>Person 1</a:t>
                      </a:r>
                      <a:endParaRPr lang="en-US" sz="1400" b="1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6985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6181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0.803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0.805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0.997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0.997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extLst>
                  <a:ext uri="{0D108BD9-81ED-4DB2-BD59-A6C34878D82A}">
                    <a16:rowId xmlns:a16="http://schemas.microsoft.com/office/drawing/2014/main" val="4122093497"/>
                  </a:ext>
                </a:extLst>
              </a:tr>
              <a:tr h="479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rgbClr val="555555"/>
                          </a:solidFill>
                          <a:effectLst/>
                        </a:rPr>
                        <a:t>Restaurants</a:t>
                      </a:r>
                      <a:endParaRPr lang="en-US" sz="1400" b="1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8944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8053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0.447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0.467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0.999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rgbClr val="555555"/>
                          </a:solidFill>
                          <a:effectLst/>
                        </a:rPr>
                        <a:t>0.999</a:t>
                      </a:r>
                      <a:endParaRPr lang="en-US" sz="1400" cap="none" spc="0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8" marR="39620" marT="55028" marB="79241" anchor="ctr"/>
                </a:tc>
                <a:extLst>
                  <a:ext uri="{0D108BD9-81ED-4DB2-BD59-A6C34878D82A}">
                    <a16:rowId xmlns:a16="http://schemas.microsoft.com/office/drawing/2014/main" val="3018589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958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sldNum" idx="12"/>
          </p:nvPr>
        </p:nvSpPr>
        <p:spPr>
          <a:xfrm>
            <a:off x="7974738" y="6358067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00000000-1234-1234-1234-123412341234}" type="slidenum">
              <a:rPr lang="en-US" smtClean="0"/>
              <a:pPr/>
              <a:t>31</a:t>
            </a:fld>
            <a:endParaRPr sz="18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8DBD81-FE69-48FF-9C71-E1A933CCE1DF}"/>
              </a:ext>
            </a:extLst>
          </p:cNvPr>
          <p:cNvSpPr txBox="1">
            <a:spLocks/>
          </p:cNvSpPr>
          <p:nvPr/>
        </p:nvSpPr>
        <p:spPr>
          <a:xfrm>
            <a:off x="449263" y="1366838"/>
            <a:ext cx="8243887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3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Work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AC41A0-480B-4649-952C-A3C3B9B4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60" y="1928859"/>
            <a:ext cx="8243888" cy="4063861"/>
          </a:xfrm>
        </p:spPr>
        <p:txBody>
          <a:bodyPr/>
          <a:lstStyle/>
          <a:p>
            <a:pPr marL="358775" indent="-358775">
              <a:lnSpc>
                <a:spcPct val="150000"/>
              </a:lnSpc>
              <a:buClr>
                <a:srgbClr val="00B0F0"/>
              </a:buClr>
              <a:buSzPts val="2000"/>
              <a:buFont typeface="Wingdings" panose="05000000000000000000" pitchFamily="2" charset="2"/>
              <a:buChar char="q"/>
            </a:pPr>
            <a:r>
              <a:rPr lang="en-US" sz="2400" dirty="0"/>
              <a:t>Implementing a more sophisticated Data type classifier. Use this classification while matching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SzPts val="2000"/>
              <a:buFont typeface="Wingdings" panose="05000000000000000000" pitchFamily="2" charset="2"/>
              <a:buChar char="q"/>
            </a:pPr>
            <a:r>
              <a:rPr lang="en-US" sz="2400" dirty="0"/>
              <a:t>For a better performance use parallel programming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GB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91" y="1214659"/>
            <a:ext cx="7954510" cy="561353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76" y="2035110"/>
            <a:ext cx="7867426" cy="4063861"/>
          </a:xfrm>
        </p:spPr>
        <p:txBody>
          <a:bodyPr/>
          <a:lstStyle/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KG Matching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Ontology Matching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Instance Matching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Data Consolidation</a:t>
            </a:r>
          </a:p>
          <a:p>
            <a:pPr marL="560075" lvl="3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GB" sz="2400" dirty="0"/>
              <a:t>PHILIP COUTINHO DE SOUSA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Summary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32</a:t>
            </a:fld>
            <a:endParaRPr lang="de-DE" sz="1800" dirty="0"/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C0B9912F-1196-4647-87CD-FDA39CCF3796}"/>
              </a:ext>
            </a:extLst>
          </p:cNvPr>
          <p:cNvSpPr/>
          <p:nvPr/>
        </p:nvSpPr>
        <p:spPr>
          <a:xfrm>
            <a:off x="54429" y="3809105"/>
            <a:ext cx="525462" cy="337457"/>
          </a:xfrm>
          <a:prstGeom prst="notch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174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1" y="1928191"/>
            <a:ext cx="8243888" cy="4063861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 Merge Data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 Flexible Usage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0" indent="0">
              <a:lnSpc>
                <a:spcPct val="150000"/>
              </a:lnSpc>
              <a:buClr>
                <a:srgbClr val="00B0F0"/>
              </a:buClr>
              <a:buNone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33</a:t>
            </a:fld>
            <a:endParaRPr lang="de-DE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82DC37-474D-493A-92DA-0A946382B0A1}"/>
              </a:ext>
            </a:extLst>
          </p:cNvPr>
          <p:cNvSpPr txBox="1">
            <a:spLocks/>
          </p:cNvSpPr>
          <p:nvPr/>
        </p:nvSpPr>
        <p:spPr>
          <a:xfrm>
            <a:off x="449261" y="3679444"/>
            <a:ext cx="8243887" cy="5613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3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Technologies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0B8772-1855-488E-AC35-BB4EB6A67E4D}"/>
              </a:ext>
            </a:extLst>
          </p:cNvPr>
          <p:cNvSpPr txBox="1">
            <a:spLocks/>
          </p:cNvSpPr>
          <p:nvPr/>
        </p:nvSpPr>
        <p:spPr>
          <a:xfrm>
            <a:off x="449260" y="4165957"/>
            <a:ext cx="2768073" cy="18260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DejaVuSansMonoPowerline" charset="0"/>
              <a:buChar char="◯"/>
              <a:tabLst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FiraMonoForPowerline-Bold" charset="0"/>
              <a:buChar char="◯"/>
              <a:tabLst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266700" indent="-2667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0000"/>
              <a:buFont typeface="Wingdings 2" panose="05020102010507070707" pitchFamily="18" charset="2"/>
              <a:buChar char=""/>
              <a:tabLst/>
              <a:defRPr sz="2000" b="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468000" indent="-234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 JAVA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 DEER</a:t>
            </a:r>
          </a:p>
          <a:p>
            <a:pPr marL="0" indent="0">
              <a:lnSpc>
                <a:spcPct val="150000"/>
              </a:lnSpc>
              <a:buClr>
                <a:srgbClr val="00B0F0"/>
              </a:buClr>
              <a:buNone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2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Consolidation Operator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34</a:t>
            </a:fld>
            <a:endParaRPr lang="de-DE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4DEA80-4498-4143-9640-5B9EBF5B8E97}"/>
              </a:ext>
            </a:extLst>
          </p:cNvPr>
          <p:cNvSpPr txBox="1">
            <a:spLocks/>
          </p:cNvSpPr>
          <p:nvPr/>
        </p:nvSpPr>
        <p:spPr>
          <a:xfrm>
            <a:off x="449261" y="2111198"/>
            <a:ext cx="8243888" cy="40638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DejaVuSansMonoPowerline" charset="0"/>
              <a:buChar char="◯"/>
              <a:tabLst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FiraMonoForPowerline-Bold" charset="0"/>
              <a:buChar char="◯"/>
              <a:tabLst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266700" indent="-2667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0000"/>
              <a:buFont typeface="Wingdings 2" panose="05020102010507070707" pitchFamily="18" charset="2"/>
              <a:buChar char=""/>
              <a:tabLst/>
              <a:defRPr sz="2000" b="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468000" indent="-234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 Name: </a:t>
            </a:r>
            <a:r>
              <a:rPr lang="en-US" sz="2400" dirty="0" err="1"/>
              <a:t>ConsolidationOperator</a:t>
            </a:r>
            <a:endParaRPr lang="en-US" sz="24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 Idea:</a:t>
            </a:r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Source </a:t>
            </a:r>
            <a:r>
              <a:rPr lang="en-US" sz="2200" dirty="0" err="1"/>
              <a:t>sameAs</a:t>
            </a:r>
            <a:r>
              <a:rPr lang="en-US" sz="2200" dirty="0"/>
              <a:t> Target</a:t>
            </a:r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 err="1"/>
              <a:t>MatchableProperties</a:t>
            </a:r>
            <a:r>
              <a:rPr lang="en-US" sz="2200" dirty="0"/>
              <a:t> </a:t>
            </a:r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Use </a:t>
            </a:r>
            <a:r>
              <a:rPr lang="en-US" sz="2200" dirty="0" err="1"/>
              <a:t>FusionStrategies</a:t>
            </a:r>
            <a:r>
              <a:rPr lang="en-US" sz="2200" dirty="0"/>
              <a:t> on Properties 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Highlights</a:t>
            </a:r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Easily expandable</a:t>
            </a:r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marL="234000" lvl="3" indent="0">
              <a:lnSpc>
                <a:spcPct val="150000"/>
              </a:lnSpc>
              <a:buClr>
                <a:srgbClr val="00B0F0"/>
              </a:buClr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35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Consolidation Strategies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77B4D283-7B2B-4A3D-95A6-F5EAE62049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0850" y="2136775"/>
          <a:ext cx="824388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3981">
                  <a:extLst>
                    <a:ext uri="{9D8B030D-6E8A-4147-A177-3AD203B41FA5}">
                      <a16:colId xmlns:a16="http://schemas.microsoft.com/office/drawing/2014/main" val="3426985782"/>
                    </a:ext>
                  </a:extLst>
                </a:gridCol>
                <a:gridCol w="1373981">
                  <a:extLst>
                    <a:ext uri="{9D8B030D-6E8A-4147-A177-3AD203B41FA5}">
                      <a16:colId xmlns:a16="http://schemas.microsoft.com/office/drawing/2014/main" val="3248674432"/>
                    </a:ext>
                  </a:extLst>
                </a:gridCol>
                <a:gridCol w="1373981">
                  <a:extLst>
                    <a:ext uri="{9D8B030D-6E8A-4147-A177-3AD203B41FA5}">
                      <a16:colId xmlns:a16="http://schemas.microsoft.com/office/drawing/2014/main" val="904504428"/>
                    </a:ext>
                  </a:extLst>
                </a:gridCol>
                <a:gridCol w="1373981">
                  <a:extLst>
                    <a:ext uri="{9D8B030D-6E8A-4147-A177-3AD203B41FA5}">
                      <a16:colId xmlns:a16="http://schemas.microsoft.com/office/drawing/2014/main" val="2970312656"/>
                    </a:ext>
                  </a:extLst>
                </a:gridCol>
                <a:gridCol w="1373981">
                  <a:extLst>
                    <a:ext uri="{9D8B030D-6E8A-4147-A177-3AD203B41FA5}">
                      <a16:colId xmlns:a16="http://schemas.microsoft.com/office/drawing/2014/main" val="796788967"/>
                    </a:ext>
                  </a:extLst>
                </a:gridCol>
                <a:gridCol w="1373981">
                  <a:extLst>
                    <a:ext uri="{9D8B030D-6E8A-4147-A177-3AD203B41FA5}">
                      <a16:colId xmlns:a16="http://schemas.microsoft.com/office/drawing/2014/main" val="2456554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61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1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82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5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6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9122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73148" y="6395472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35</a:t>
            </a:fld>
            <a:endParaRPr lang="de-DE" sz="180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0F814AB8-3196-46C2-B6DF-E1722F413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765713"/>
              </p:ext>
            </p:extLst>
          </p:nvPr>
        </p:nvGraphicFramePr>
        <p:xfrm>
          <a:off x="449262" y="2136774"/>
          <a:ext cx="8018335" cy="398992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80163">
                  <a:extLst>
                    <a:ext uri="{9D8B030D-6E8A-4147-A177-3AD203B41FA5}">
                      <a16:colId xmlns:a16="http://schemas.microsoft.com/office/drawing/2014/main" val="2515949190"/>
                    </a:ext>
                  </a:extLst>
                </a:gridCol>
                <a:gridCol w="1265128">
                  <a:extLst>
                    <a:ext uri="{9D8B030D-6E8A-4147-A177-3AD203B41FA5}">
                      <a16:colId xmlns:a16="http://schemas.microsoft.com/office/drawing/2014/main" val="2948111624"/>
                    </a:ext>
                  </a:extLst>
                </a:gridCol>
                <a:gridCol w="1277655">
                  <a:extLst>
                    <a:ext uri="{9D8B030D-6E8A-4147-A177-3AD203B41FA5}">
                      <a16:colId xmlns:a16="http://schemas.microsoft.com/office/drawing/2014/main" val="722894483"/>
                    </a:ext>
                  </a:extLst>
                </a:gridCol>
                <a:gridCol w="1290181">
                  <a:extLst>
                    <a:ext uri="{9D8B030D-6E8A-4147-A177-3AD203B41FA5}">
                      <a16:colId xmlns:a16="http://schemas.microsoft.com/office/drawing/2014/main" val="2759581796"/>
                    </a:ext>
                  </a:extLst>
                </a:gridCol>
                <a:gridCol w="1168819">
                  <a:extLst>
                    <a:ext uri="{9D8B030D-6E8A-4147-A177-3AD203B41FA5}">
                      <a16:colId xmlns:a16="http://schemas.microsoft.com/office/drawing/2014/main" val="4221891880"/>
                    </a:ext>
                  </a:extLst>
                </a:gridCol>
                <a:gridCol w="1336389">
                  <a:extLst>
                    <a:ext uri="{9D8B030D-6E8A-4147-A177-3AD203B41FA5}">
                      <a16:colId xmlns:a16="http://schemas.microsoft.com/office/drawing/2014/main" val="22237876"/>
                    </a:ext>
                  </a:extLst>
                </a:gridCol>
              </a:tblGrid>
              <a:tr h="415413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Strategy</a:t>
                      </a:r>
                      <a:endParaRPr lang="de-D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Fallback</a:t>
                      </a:r>
                      <a:endParaRPr lang="de-D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772019"/>
                  </a:ext>
                </a:extLst>
              </a:tr>
              <a:tr h="415413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Standard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Avg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Take 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398475"/>
                  </a:ext>
                </a:extLst>
              </a:tr>
              <a:tr h="415413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Precise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Take 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061730"/>
                  </a:ext>
                </a:extLst>
              </a:tr>
              <a:tr h="613553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Expertise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Take 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645007"/>
                  </a:ext>
                </a:extLst>
              </a:tr>
              <a:tr h="613553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Expertise 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Take </a:t>
                      </a:r>
                    </a:p>
                    <a:p>
                      <a:pPr algn="ctr"/>
                      <a:r>
                        <a:rPr lang="de-DE" sz="1800" dirty="0"/>
                        <a:t>Target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54284"/>
                  </a:ext>
                </a:extLst>
              </a:tr>
              <a:tr h="87650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Min/Max/Average/Union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Min/Max/</a:t>
                      </a:r>
                      <a:r>
                        <a:rPr lang="de-DE" sz="1800" dirty="0" err="1"/>
                        <a:t>Avg</a:t>
                      </a:r>
                      <a:r>
                        <a:rPr lang="de-DE" sz="1800" dirty="0"/>
                        <a:t>/Union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Min/Max/</a:t>
                      </a:r>
                      <a:r>
                        <a:rPr lang="de-DE" sz="1800" dirty="0" err="1"/>
                        <a:t>Avg</a:t>
                      </a:r>
                      <a:r>
                        <a:rPr lang="de-DE" sz="1800" dirty="0"/>
                        <a:t>/ -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Min/Max/</a:t>
                      </a:r>
                      <a:r>
                        <a:rPr lang="de-DE" sz="1800" dirty="0" err="1"/>
                        <a:t>Avg</a:t>
                      </a:r>
                      <a:r>
                        <a:rPr lang="de-DE" sz="1800" dirty="0"/>
                        <a:t>/ 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Take 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524858"/>
                  </a:ext>
                </a:extLst>
              </a:tr>
              <a:tr h="613553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Voting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Max Voting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Max Voting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Max Voting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Max Voting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Take 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3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208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36</a:t>
            </a:fld>
            <a:endParaRPr lang="de-DE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0008D-0012-4F87-987A-0340A6D4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61" y="2166938"/>
            <a:ext cx="8243887" cy="27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51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37</a:t>
            </a:fld>
            <a:endParaRPr lang="de-DE" sz="18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4A4BBB8-9BD8-4222-86C2-3AE7C5E4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61353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E201D7FC-EC77-4506-A125-FA51E3D47695}"/>
              </a:ext>
            </a:extLst>
          </p:cNvPr>
          <p:cNvSpPr txBox="1"/>
          <p:nvPr/>
        </p:nvSpPr>
        <p:spPr>
          <a:xfrm>
            <a:off x="449261" y="3013313"/>
            <a:ext cx="3928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	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93AB0641-B7C4-4504-8009-E3D7144E37C4}"/>
              </a:ext>
            </a:extLst>
          </p:cNvPr>
          <p:cNvSpPr txBox="1"/>
          <p:nvPr/>
        </p:nvSpPr>
        <p:spPr>
          <a:xfrm>
            <a:off x="4764375" y="3013312"/>
            <a:ext cx="3928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D114EB-8ACB-4A65-A95C-28DAE6F1C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60" y="2053720"/>
            <a:ext cx="8243887" cy="362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87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38</a:t>
            </a:fld>
            <a:endParaRPr lang="de-DE" sz="18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4A4BBB8-9BD8-4222-86C2-3AE7C5E4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61353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E201D7FC-EC77-4506-A125-FA51E3D47695}"/>
              </a:ext>
            </a:extLst>
          </p:cNvPr>
          <p:cNvSpPr txBox="1"/>
          <p:nvPr/>
        </p:nvSpPr>
        <p:spPr>
          <a:xfrm>
            <a:off x="449261" y="3013313"/>
            <a:ext cx="3928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	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93AB0641-B7C4-4504-8009-E3D7144E37C4}"/>
              </a:ext>
            </a:extLst>
          </p:cNvPr>
          <p:cNvSpPr txBox="1"/>
          <p:nvPr/>
        </p:nvSpPr>
        <p:spPr>
          <a:xfrm>
            <a:off x="4764375" y="3013312"/>
            <a:ext cx="3928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	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2FF1146E-8CD7-44B3-BA50-0AA2CD0F3794}"/>
              </a:ext>
            </a:extLst>
          </p:cNvPr>
          <p:cNvSpPr txBox="1"/>
          <p:nvPr/>
        </p:nvSpPr>
        <p:spPr>
          <a:xfrm>
            <a:off x="449261" y="2060848"/>
            <a:ext cx="8455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&lt;http://data.nobelprize.org/resource/laureate/448&gt; &lt;http://xmlns.com/foaf/0.1/name&gt; "</a:t>
            </a:r>
            <a:r>
              <a:rPr lang="en-US" sz="1400" dirty="0">
                <a:highlight>
                  <a:srgbClr val="FFFF00"/>
                </a:highlight>
              </a:rPr>
              <a:t>Richard J. Roberts</a:t>
            </a:r>
            <a:r>
              <a:rPr lang="en-US" sz="1400" dirty="0"/>
              <a:t>"^^&lt;http://www.w3.org/2001/XMLSchema#string&gt; 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400" dirty="0"/>
              <a:t>&lt;http://sparql.cwrc.ca/ontologies/cwrc#26ad3610-a0bb-4e62-8fbc-d6be9ccbbdf6-partof-327d5213ef&gt; &lt;http://xmlns.com/foaf/0.1/name&gt; " </a:t>
            </a:r>
            <a:r>
              <a:rPr lang="en-US" sz="1400" dirty="0">
                <a:highlight>
                  <a:srgbClr val="FFFF00"/>
                </a:highlight>
              </a:rPr>
              <a:t>Richard J Lane</a:t>
            </a:r>
            <a:r>
              <a:rPr lang="en-US" sz="1400" dirty="0"/>
              <a:t>"^^&lt;http://www.w3.org/2001/XMLSchema#string&gt; .</a:t>
            </a:r>
          </a:p>
          <a:p>
            <a:endParaRPr lang="en-US" sz="1400"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FC7F3F8E-484D-4B70-A777-37CFD24BD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39179"/>
              </p:ext>
            </p:extLst>
          </p:nvPr>
        </p:nvGraphicFramePr>
        <p:xfrm>
          <a:off x="1371600" y="3532334"/>
          <a:ext cx="6272064" cy="27835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36032">
                  <a:extLst>
                    <a:ext uri="{9D8B030D-6E8A-4147-A177-3AD203B41FA5}">
                      <a16:colId xmlns:a16="http://schemas.microsoft.com/office/drawing/2014/main" val="133061002"/>
                    </a:ext>
                  </a:extLst>
                </a:gridCol>
                <a:gridCol w="3136032">
                  <a:extLst>
                    <a:ext uri="{9D8B030D-6E8A-4147-A177-3AD203B41FA5}">
                      <a16:colId xmlns:a16="http://schemas.microsoft.com/office/drawing/2014/main" val="3105505196"/>
                    </a:ext>
                  </a:extLst>
                </a:gridCol>
              </a:tblGrid>
              <a:tr h="400401">
                <a:tc>
                  <a:txBody>
                    <a:bodyPr/>
                    <a:lstStyle/>
                    <a:p>
                      <a:r>
                        <a:rPr lang="de-DE" sz="1800" dirty="0" err="1"/>
                        <a:t>Strategy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/>
                        <a:t>Result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339689"/>
                  </a:ext>
                </a:extLst>
              </a:tr>
              <a:tr h="397195">
                <a:tc>
                  <a:txBody>
                    <a:bodyPr/>
                    <a:lstStyle/>
                    <a:p>
                      <a:r>
                        <a:rPr lang="de-DE" sz="1600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Roberts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101232"/>
                  </a:ext>
                </a:extLst>
              </a:tr>
              <a:tr h="397195">
                <a:tc>
                  <a:txBody>
                    <a:bodyPr/>
                    <a:lstStyle/>
                    <a:p>
                      <a:r>
                        <a:rPr lang="de-DE" sz="1600" dirty="0" err="1"/>
                        <a:t>Precise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5460"/>
                  </a:ext>
                </a:extLst>
              </a:tr>
              <a:tr h="397195">
                <a:tc>
                  <a:txBody>
                    <a:bodyPr/>
                    <a:lstStyle/>
                    <a:p>
                      <a:r>
                        <a:rPr lang="de-DE" sz="1600" dirty="0" err="1"/>
                        <a:t>ExpertiseSource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Roberts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21473"/>
                  </a:ext>
                </a:extLst>
              </a:tr>
              <a:tr h="397195">
                <a:tc>
                  <a:txBody>
                    <a:bodyPr/>
                    <a:lstStyle/>
                    <a:p>
                      <a:r>
                        <a:rPr lang="de-DE" sz="1600" dirty="0" err="1"/>
                        <a:t>ExpertiseTarget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9452"/>
                  </a:ext>
                </a:extLst>
              </a:tr>
              <a:tr h="397195">
                <a:tc>
                  <a:txBody>
                    <a:bodyPr/>
                    <a:lstStyle/>
                    <a:p>
                      <a:r>
                        <a:rPr lang="de-DE" sz="1600" dirty="0"/>
                        <a:t>Min/Max/Average/Union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Lane/Roberts/ - / RJ Roberts RJ Lane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48070"/>
                  </a:ext>
                </a:extLst>
              </a:tr>
              <a:tr h="397195">
                <a:tc>
                  <a:txBody>
                    <a:bodyPr/>
                    <a:lstStyle/>
                    <a:p>
                      <a:r>
                        <a:rPr lang="de-DE" sz="1600" dirty="0"/>
                        <a:t>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Not </a:t>
                      </a:r>
                      <a:r>
                        <a:rPr lang="de-DE" sz="1600" dirty="0" err="1"/>
                        <a:t>Applicable</a:t>
                      </a:r>
                      <a:r>
                        <a:rPr lang="de-DE" sz="1600" dirty="0"/>
                        <a:t> -&gt; Source -&gt; Roberts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4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08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sldNum" idx="12"/>
          </p:nvPr>
        </p:nvSpPr>
        <p:spPr>
          <a:xfrm>
            <a:off x="7974738" y="6358067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fld id="{00000000-1234-1234-1234-123412341234}" type="slidenum">
              <a:rPr lang="en-US" smtClean="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None/>
              </a:pPr>
              <a:t>39</a:t>
            </a:fld>
            <a:endParaRPr sz="18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8DBD81-FE69-48FF-9C71-E1A933CCE1DF}"/>
              </a:ext>
            </a:extLst>
          </p:cNvPr>
          <p:cNvSpPr txBox="1">
            <a:spLocks/>
          </p:cNvSpPr>
          <p:nvPr/>
        </p:nvSpPr>
        <p:spPr>
          <a:xfrm>
            <a:off x="449261" y="1366838"/>
            <a:ext cx="8243887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3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Work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AC41A0-480B-4649-952C-A3C3B9B4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60" y="1928857"/>
            <a:ext cx="8243888" cy="4063861"/>
          </a:xfrm>
        </p:spPr>
        <p:txBody>
          <a:bodyPr/>
          <a:lstStyle/>
          <a:p>
            <a:pPr marL="358775" indent="-358775">
              <a:lnSpc>
                <a:spcPct val="150000"/>
              </a:lnSpc>
              <a:buClr>
                <a:srgbClr val="00B0F0"/>
              </a:buClr>
              <a:buSzPts val="2000"/>
              <a:buFont typeface="Wingdings" panose="05000000000000000000" pitchFamily="2" charset="2"/>
              <a:buChar char="q"/>
            </a:pPr>
            <a:r>
              <a:rPr lang="en-US" sz="2400" dirty="0"/>
              <a:t>Matchable Properties from Previous Groups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SzPts val="2000"/>
              <a:buFont typeface="Wingdings" panose="05000000000000000000" pitchFamily="2" charset="2"/>
              <a:buChar char="q"/>
            </a:pPr>
            <a:r>
              <a:rPr lang="en-US" sz="2400" dirty="0"/>
              <a:t>More Advance Fusion Strategies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SzPts val="2000"/>
              <a:buFont typeface="Wingdings" panose="05000000000000000000" pitchFamily="2" charset="2"/>
              <a:buChar char="q"/>
            </a:pPr>
            <a:r>
              <a:rPr lang="en-US" sz="2400" dirty="0"/>
              <a:t>Different Output Formats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SzPts val="2000"/>
              <a:buFont typeface="Wingdings" panose="05000000000000000000" pitchFamily="2" charset="2"/>
              <a:buChar char="q"/>
            </a:pPr>
            <a:r>
              <a:rPr lang="en-US" sz="2400" dirty="0"/>
              <a:t>New Output format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SzPts val="2000"/>
              <a:buFont typeface="Wingdings" panose="05000000000000000000" pitchFamily="2" charset="2"/>
              <a:buChar char="q"/>
            </a:pPr>
            <a:r>
              <a:rPr lang="en-US" sz="2400" dirty="0"/>
              <a:t>Reification - Configuration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GB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91" y="1214659"/>
            <a:ext cx="7954510" cy="561353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76" y="2035110"/>
            <a:ext cx="7867426" cy="4063861"/>
          </a:xfrm>
        </p:spPr>
        <p:txBody>
          <a:bodyPr/>
          <a:lstStyle/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KG Matching</a:t>
            </a:r>
          </a:p>
          <a:p>
            <a:pPr marL="560075" lvl="3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GB" sz="2400" dirty="0"/>
              <a:t>CHAITALI SUHAS BAGWE, RAVITEJA KANAGARLA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Ontology Matching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Instance Matching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Data Consolidation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Summary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4</a:t>
            </a:fld>
            <a:endParaRPr lang="de-DE" sz="1800" dirty="0"/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C0B9912F-1196-4647-87CD-FDA39CCF3796}"/>
              </a:ext>
            </a:extLst>
          </p:cNvPr>
          <p:cNvSpPr/>
          <p:nvPr/>
        </p:nvSpPr>
        <p:spPr>
          <a:xfrm>
            <a:off x="54429" y="2188030"/>
            <a:ext cx="525462" cy="337457"/>
          </a:xfrm>
          <a:prstGeom prst="notch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233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91" y="1214659"/>
            <a:ext cx="7954510" cy="561353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76" y="2035110"/>
            <a:ext cx="7867426" cy="4063861"/>
          </a:xfrm>
        </p:spPr>
        <p:txBody>
          <a:bodyPr/>
          <a:lstStyle/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KG Matching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Ontology Matching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Instance Matching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Data Consolidation</a:t>
            </a:r>
          </a:p>
          <a:p>
            <a:pPr marL="358775" indent="-3587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Summary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40</a:t>
            </a:fld>
            <a:endParaRPr lang="de-DE" sz="1800" dirty="0"/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C0B9912F-1196-4647-87CD-FDA39CCF3796}"/>
              </a:ext>
            </a:extLst>
          </p:cNvPr>
          <p:cNvSpPr/>
          <p:nvPr/>
        </p:nvSpPr>
        <p:spPr>
          <a:xfrm>
            <a:off x="54429" y="4364276"/>
            <a:ext cx="525462" cy="337457"/>
          </a:xfrm>
          <a:prstGeom prst="notch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07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sldNum" idx="12"/>
          </p:nvPr>
        </p:nvSpPr>
        <p:spPr>
          <a:xfrm>
            <a:off x="7974738" y="6358067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00000000-1234-1234-1234-123412341234}" type="slidenum">
              <a:rPr lang="en-US" smtClean="0"/>
              <a:pPr/>
              <a:t>41</a:t>
            </a:fld>
            <a:endParaRPr sz="180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3BAECE1-9C4C-4EC8-8B56-8EA3D6CF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91" y="1214659"/>
            <a:ext cx="7954510" cy="561353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13" name="AutoShape 2" descr="image">
            <a:extLst>
              <a:ext uri="{FF2B5EF4-FFF2-40B4-BE49-F238E27FC236}">
                <a16:creationId xmlns:a16="http://schemas.microsoft.com/office/drawing/2014/main" id="{9DDAD88C-3D8A-4E93-B2DC-00AD83945E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40" y="2805115"/>
            <a:ext cx="90773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1" name="Content Placeholder 8">
            <a:extLst>
              <a:ext uri="{FF2B5EF4-FFF2-40B4-BE49-F238E27FC236}">
                <a16:creationId xmlns:a16="http://schemas.microsoft.com/office/drawing/2014/main" id="{6A02063C-685C-44C3-80B0-AF5A13DB3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"/>
          <a:stretch/>
        </p:blipFill>
        <p:spPr>
          <a:xfrm>
            <a:off x="2225042" y="1962460"/>
            <a:ext cx="4162835" cy="3621087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73098B1-82F2-43F9-99FB-2F77EE1C02DF}"/>
              </a:ext>
            </a:extLst>
          </p:cNvPr>
          <p:cNvSpPr txBox="1"/>
          <p:nvPr/>
        </p:nvSpPr>
        <p:spPr>
          <a:xfrm>
            <a:off x="5176897" y="1213344"/>
            <a:ext cx="3145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600" dirty="0"/>
              <a:t>LIMES Framework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600" dirty="0"/>
              <a:t>Document Similarity Algorithms i.e. Bert, Dice, Jaccard, Weighted Jaccard, </a:t>
            </a:r>
            <a:r>
              <a:rPr lang="en-IN" sz="1600" dirty="0" err="1"/>
              <a:t>Tfidf</a:t>
            </a:r>
            <a:r>
              <a:rPr lang="en-IN" sz="1600" dirty="0"/>
              <a:t>-Cosine.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3C4A52-9333-43D8-8135-15CB47291F8E}"/>
              </a:ext>
            </a:extLst>
          </p:cNvPr>
          <p:cNvSpPr txBox="1"/>
          <p:nvPr/>
        </p:nvSpPr>
        <p:spPr>
          <a:xfrm>
            <a:off x="6466547" y="2782671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 err="1"/>
              <a:t>LogMap</a:t>
            </a:r>
            <a:endParaRPr lang="en-I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/>
              <a:t>FCA-Map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C62717-C087-4B83-98E7-92E9BE8921FD}"/>
              </a:ext>
            </a:extLst>
          </p:cNvPr>
          <p:cNvSpPr txBox="1"/>
          <p:nvPr/>
        </p:nvSpPr>
        <p:spPr>
          <a:xfrm>
            <a:off x="6294374" y="4134939"/>
            <a:ext cx="2849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/>
              <a:t>Type-driven Wombat Simple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/>
              <a:t>Simple Wombat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C1DDB-C14B-431E-811F-AEAC8EE69F01}"/>
              </a:ext>
            </a:extLst>
          </p:cNvPr>
          <p:cNvSpPr txBox="1"/>
          <p:nvPr/>
        </p:nvSpPr>
        <p:spPr>
          <a:xfrm>
            <a:off x="5085374" y="5585329"/>
            <a:ext cx="24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/>
              <a:t>Strategy </a:t>
            </a:r>
            <a:r>
              <a:rPr lang="en-IN" dirty="0" err="1"/>
              <a:t>Dispatchmap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728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9FF1-83DC-4565-834E-320CC5BB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/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D7224-EAD9-45FA-BC9A-4DC6AA5F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IN" sz="3200" dirty="0">
                <a:solidFill>
                  <a:schemeClr val="accent1"/>
                </a:solidFill>
              </a:rPr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0AA82-2DBD-495A-8D60-23508E7A2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42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18572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Find out the similar Knowledge Bases</a:t>
            </a:r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Using LIMES for Linked Open Data Metadata for link matching</a:t>
            </a:r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Using various document matching techniques for datasets in Hobbit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Create a KG Matching operator using DEER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Give output to the next group i.e., Ontology Matching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5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0365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569765-E521-47D5-A02A-E1E920B4E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85" y="51527"/>
            <a:ext cx="4103200" cy="3438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match KGs using LIMES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1928193"/>
            <a:ext cx="8243888" cy="4272583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Collect the metadata from Linked Open Data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Identify the metadata to be used for KG matching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6</a:t>
            </a:fld>
            <a:endParaRPr lang="de-DE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C051F3-1DD7-4B0B-81E8-B3A3E7412D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451" b="41407"/>
          <a:stretch/>
        </p:blipFill>
        <p:spPr>
          <a:xfrm>
            <a:off x="770787" y="3234275"/>
            <a:ext cx="3302062" cy="2966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08CFB5-4E13-4D60-9472-85399EFD3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786" y="3234274"/>
            <a:ext cx="3115454" cy="2979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FC3FBB-5831-4B49-88E8-3A22235B4409}"/>
              </a:ext>
            </a:extLst>
          </p:cNvPr>
          <p:cNvSpPr/>
          <p:nvPr/>
        </p:nvSpPr>
        <p:spPr>
          <a:xfrm>
            <a:off x="1160585" y="5627077"/>
            <a:ext cx="1143000" cy="29893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882F44-5043-490B-BAE0-EA5357492BC4}"/>
              </a:ext>
            </a:extLst>
          </p:cNvPr>
          <p:cNvSpPr/>
          <p:nvPr/>
        </p:nvSpPr>
        <p:spPr>
          <a:xfrm>
            <a:off x="4571204" y="4805583"/>
            <a:ext cx="1143000" cy="29893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09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390B19-5C1B-4F17-A2CC-B1ED208D5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676" y="0"/>
            <a:ext cx="3031324" cy="26315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8" y="1057277"/>
            <a:ext cx="8243887" cy="561353"/>
          </a:xfrm>
        </p:spPr>
        <p:txBody>
          <a:bodyPr/>
          <a:lstStyle/>
          <a:p>
            <a:r>
              <a:rPr lang="en-US" dirty="0"/>
              <a:t>Steps to match KGs using LIMES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1736866"/>
            <a:ext cx="8243888" cy="4063861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Create a DEER Operator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Pass the collected metadata to LIMES framework via DEER Operator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 Store the matched KGs in a RDF model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7</a:t>
            </a:fld>
            <a:endParaRPr lang="de-DE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67A91-F703-4CA9-8CE0-D391E77E0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38" y="2825131"/>
            <a:ext cx="7728325" cy="26763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F53780-82DF-4268-AB78-223F289B2A0B}"/>
              </a:ext>
            </a:extLst>
          </p:cNvPr>
          <p:cNvSpPr/>
          <p:nvPr/>
        </p:nvSpPr>
        <p:spPr>
          <a:xfrm>
            <a:off x="4259007" y="5061901"/>
            <a:ext cx="2069256" cy="29921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40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3" y="1015002"/>
            <a:ext cx="8243887" cy="561353"/>
          </a:xfrm>
        </p:spPr>
        <p:txBody>
          <a:bodyPr/>
          <a:lstStyle/>
          <a:p>
            <a:r>
              <a:rPr lang="en-GB" dirty="0"/>
              <a:t>Limes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8</a:t>
            </a:fld>
            <a:endParaRPr lang="de-DE" sz="1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AAE1B68-E3B8-4A12-97AC-AD79198E9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182" y="2196424"/>
            <a:ext cx="8161639" cy="312741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2C4F9-FD67-4455-ABFC-5321A5C1AD8A}"/>
              </a:ext>
            </a:extLst>
          </p:cNvPr>
          <p:cNvSpPr/>
          <p:nvPr/>
        </p:nvSpPr>
        <p:spPr>
          <a:xfrm>
            <a:off x="4343415" y="3080827"/>
            <a:ext cx="1944845" cy="34817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38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EEB14B7-8C47-4B23-9379-FCA149E5D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052" y="98913"/>
            <a:ext cx="4534056" cy="11671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3" y="1116468"/>
            <a:ext cx="8243887" cy="561353"/>
          </a:xfrm>
        </p:spPr>
        <p:txBody>
          <a:bodyPr/>
          <a:lstStyle/>
          <a:p>
            <a:r>
              <a:rPr lang="en-GB" dirty="0"/>
              <a:t>Steps to match KGs using Document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1832115"/>
            <a:ext cx="8243888" cy="4063861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Pre-processing hobbit datasets</a:t>
            </a:r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Find and split all literals in the dataset into 1-gram token</a:t>
            </a:r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Remove all </a:t>
            </a:r>
            <a:r>
              <a:rPr lang="en-US" sz="2200" dirty="0" err="1"/>
              <a:t>stopwords</a:t>
            </a:r>
            <a:r>
              <a:rPr lang="en-US" sz="2200" dirty="0"/>
              <a:t>, spaces, numbers and special characters</a:t>
            </a:r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Count the frequency of each token</a:t>
            </a:r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Sort the tokens according to their frequency and store them in a list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Apply Document Similarities</a:t>
            </a:r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Matching each datasets against all datasets present</a:t>
            </a:r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Creating RDF model to store the matched similarities</a:t>
            </a:r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9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3529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 MASTER UNIVERSITÄT PADERBORN">
  <a:themeElements>
    <a:clrScheme name="UNIVERSITÄT PADERBORN">
      <a:dk1>
        <a:srgbClr val="555555"/>
      </a:dk1>
      <a:lt1>
        <a:sysClr val="window" lastClr="FFFFFF"/>
      </a:lt1>
      <a:dk2>
        <a:srgbClr val="00205B"/>
      </a:dk2>
      <a:lt2>
        <a:srgbClr val="C7C9C7"/>
      </a:lt2>
      <a:accent1>
        <a:srgbClr val="18B0E2"/>
      </a:accent1>
      <a:accent2>
        <a:srgbClr val="D73367"/>
      </a:accent2>
      <a:accent3>
        <a:srgbClr val="007FB9"/>
      </a:accent3>
      <a:accent4>
        <a:srgbClr val="A4C424"/>
      </a:accent4>
      <a:accent5>
        <a:srgbClr val="F29512"/>
      </a:accent5>
      <a:accent6>
        <a:srgbClr val="A93983"/>
      </a:accent6>
      <a:hlink>
        <a:srgbClr val="555555"/>
      </a:hlink>
      <a:folHlink>
        <a:srgbClr val="555555"/>
      </a:folHlink>
    </a:clrScheme>
    <a:fontScheme name="UNIVERSITÄT PADERBOR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UPD_01.potx" id="{80B59CCB-93C5-4A60-A435-0EEA5096093B}" vid="{F90AA9D4-5DD9-4CCF-9F66-61777D3683D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PPT_UPD_Arial_01 (002)</Template>
  <TotalTime>2</TotalTime>
  <Words>1340</Words>
  <Application>Microsoft Office PowerPoint</Application>
  <PresentationFormat>On-screen Show (4:3)</PresentationFormat>
  <Paragraphs>589</Paragraphs>
  <Slides>42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Arial Narrow</vt:lpstr>
      <vt:lpstr>Calibri</vt:lpstr>
      <vt:lpstr>DejaVuSansMonoPowerline</vt:lpstr>
      <vt:lpstr>FiraMonoForPowerline-Bold</vt:lpstr>
      <vt:lpstr>Wingdings</vt:lpstr>
      <vt:lpstr>Wingdings 2</vt:lpstr>
      <vt:lpstr>POWERPOINT MASTER UNIVERSITÄT PADERBORN</vt:lpstr>
      <vt:lpstr>Dice group</vt:lpstr>
      <vt:lpstr>PowerPoint Presentation</vt:lpstr>
      <vt:lpstr>Overview</vt:lpstr>
      <vt:lpstr>Overview</vt:lpstr>
      <vt:lpstr>Goals</vt:lpstr>
      <vt:lpstr>Steps to match KGs using LIMES</vt:lpstr>
      <vt:lpstr>Steps to match KGs using LIMES</vt:lpstr>
      <vt:lpstr>Limes Output</vt:lpstr>
      <vt:lpstr>Steps to match KGs using Document Similarity</vt:lpstr>
      <vt:lpstr>Document Similarities Algorithms</vt:lpstr>
      <vt:lpstr>Output – Bert Similarity</vt:lpstr>
      <vt:lpstr>Benchmarking</vt:lpstr>
      <vt:lpstr>Benchmarking</vt:lpstr>
      <vt:lpstr>Future works</vt:lpstr>
      <vt:lpstr>Overview</vt:lpstr>
      <vt:lpstr>Goals</vt:lpstr>
      <vt:lpstr>Configuration File</vt:lpstr>
      <vt:lpstr>Overview of our Operator</vt:lpstr>
      <vt:lpstr>Ontology Matching Operator</vt:lpstr>
      <vt:lpstr>Output</vt:lpstr>
      <vt:lpstr>Benchmarking</vt:lpstr>
      <vt:lpstr>Benchmarking</vt:lpstr>
      <vt:lpstr>Future Work</vt:lpstr>
      <vt:lpstr>Overview</vt:lpstr>
      <vt:lpstr>GOAL</vt:lpstr>
      <vt:lpstr>Instance Matching Operator</vt:lpstr>
      <vt:lpstr>Configuration File</vt:lpstr>
      <vt:lpstr>Example</vt:lpstr>
      <vt:lpstr>Benchmarking</vt:lpstr>
      <vt:lpstr>Benchmarking Result</vt:lpstr>
      <vt:lpstr>PowerPoint Presentation</vt:lpstr>
      <vt:lpstr>Overview</vt:lpstr>
      <vt:lpstr>Goal</vt:lpstr>
      <vt:lpstr>Consolidation Operator</vt:lpstr>
      <vt:lpstr>Consolidation Strategies</vt:lpstr>
      <vt:lpstr>Configuration File</vt:lpstr>
      <vt:lpstr>Example</vt:lpstr>
      <vt:lpstr>Example</vt:lpstr>
      <vt:lpstr>PowerPoint Presentation</vt:lpstr>
      <vt:lpstr>Overview</vt:lpstr>
      <vt:lpstr>Summary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FACHBEREICH ODER INSTITUTION</dc:title>
  <dc:creator>Cramer, Christina</dc:creator>
  <cp:lastModifiedBy>Chaitali Bagwe</cp:lastModifiedBy>
  <cp:revision>55</cp:revision>
  <dcterms:created xsi:type="dcterms:W3CDTF">2018-04-26T11:38:10Z</dcterms:created>
  <dcterms:modified xsi:type="dcterms:W3CDTF">2022-02-15T10:16:39Z</dcterms:modified>
</cp:coreProperties>
</file>