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6" r:id="rId2"/>
    <p:sldId id="287" r:id="rId3"/>
    <p:sldId id="288" r:id="rId4"/>
    <p:sldId id="306" r:id="rId5"/>
    <p:sldId id="289" r:id="rId6"/>
    <p:sldId id="290" r:id="rId7"/>
    <p:sldId id="291" r:id="rId8"/>
    <p:sldId id="292" r:id="rId9"/>
    <p:sldId id="293" r:id="rId10"/>
    <p:sldId id="294" r:id="rId11"/>
    <p:sldId id="295" r:id="rId12"/>
    <p:sldId id="296" r:id="rId13"/>
    <p:sldId id="297" r:id="rId14"/>
    <p:sldId id="307" r:id="rId15"/>
    <p:sldId id="298" r:id="rId16"/>
    <p:sldId id="308" r:id="rId17"/>
    <p:sldId id="299" r:id="rId18"/>
    <p:sldId id="309" r:id="rId19"/>
    <p:sldId id="300" r:id="rId20"/>
    <p:sldId id="310" r:id="rId21"/>
    <p:sldId id="301" r:id="rId22"/>
    <p:sldId id="311" r:id="rId23"/>
    <p:sldId id="312" r:id="rId24"/>
    <p:sldId id="302" r:id="rId25"/>
    <p:sldId id="303"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341F"/>
    <a:srgbClr val="F2EFE9"/>
    <a:srgbClr val="91BBD9"/>
    <a:srgbClr val="8E9C90"/>
    <a:srgbClr val="CACFCF"/>
    <a:srgbClr val="255170"/>
    <a:srgbClr val="3B5F8F"/>
    <a:srgbClr val="F5FFFF"/>
    <a:srgbClr val="FAF5FF"/>
    <a:srgbClr val="737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75417-3F63-E670-6922-C7D258D00CD0}" v="32" dt="2024-12-01T19:32:10.031"/>
    <p1510:client id="{6F52DB17-2670-2E5E-8B62-0B1732A531A1}" v="22" dt="2024-12-01T18:37:55.043"/>
    <p1510:client id="{70BC1F41-0C54-41EB-7446-BC99843D2615}" v="129" dt="2024-12-01T18:32:15.475"/>
    <p1510:client id="{CC3872DB-F328-1C7C-EF5C-035D59B1B9BA}" v="52" dt="2024-12-01T17:32:02.574"/>
    <p1510:client id="{DB23BFBD-338A-E4CF-1A68-3A5EB9C2C9BE}" v="103" dt="2024-12-02T16:20:54.444"/>
    <p1510:client id="{E991336F-8146-63B4-EF80-CDA3B3C124E7}" v="28" dt="2024-12-02T16:47:31.258"/>
    <p1510:client id="{EFE14F87-60D8-42D6-9942-53CD11DB7780}" v="2" dt="2024-12-02T15:00:4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72" d="100"/>
          <a:sy n="72" d="100"/>
        </p:scale>
        <p:origin x="216"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EAE6F-351B-41EE-9916-C53984A6B56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13E7B17-77A6-47EC-A953-FA2735EE069D}">
      <dgm:prSet/>
      <dgm:spPr/>
      <dgm:t>
        <a:bodyPr/>
        <a:lstStyle/>
        <a:p>
          <a:r>
            <a:rPr lang="en-US"/>
            <a:t>Compliance Frameworks Overview</a:t>
          </a:r>
        </a:p>
      </dgm:t>
    </dgm:pt>
    <dgm:pt modelId="{C5365B44-C299-487C-95EB-2CFC30F97011}" type="parTrans" cxnId="{777FEBBB-DD01-483D-BB2A-F7667A52D1F8}">
      <dgm:prSet/>
      <dgm:spPr/>
      <dgm:t>
        <a:bodyPr/>
        <a:lstStyle/>
        <a:p>
          <a:endParaRPr lang="en-US"/>
        </a:p>
      </dgm:t>
    </dgm:pt>
    <dgm:pt modelId="{00EDE56F-FFEA-4436-9A0C-005E9D382575}" type="sibTrans" cxnId="{777FEBBB-DD01-483D-BB2A-F7667A52D1F8}">
      <dgm:prSet/>
      <dgm:spPr/>
      <dgm:t>
        <a:bodyPr/>
        <a:lstStyle/>
        <a:p>
          <a:endParaRPr lang="en-US"/>
        </a:p>
      </dgm:t>
    </dgm:pt>
    <dgm:pt modelId="{20F78347-BA1D-48F2-91BF-7668985B8065}">
      <dgm:prSet/>
      <dgm:spPr/>
      <dgm:t>
        <a:bodyPr/>
        <a:lstStyle/>
        <a:p>
          <a:r>
            <a:rPr lang="en-US"/>
            <a:t>NIST 800-171 &amp; Its Control Families</a:t>
          </a:r>
        </a:p>
      </dgm:t>
    </dgm:pt>
    <dgm:pt modelId="{A7346A49-5E4A-4A88-8663-498E91A80E42}" type="parTrans" cxnId="{9D37982F-EB6C-44C1-B4CD-9BD654D3EEE6}">
      <dgm:prSet/>
      <dgm:spPr/>
      <dgm:t>
        <a:bodyPr/>
        <a:lstStyle/>
        <a:p>
          <a:endParaRPr lang="en-US"/>
        </a:p>
      </dgm:t>
    </dgm:pt>
    <dgm:pt modelId="{4ED29336-6FE2-42E9-8AFB-7B2D3B8C9738}" type="sibTrans" cxnId="{9D37982F-EB6C-44C1-B4CD-9BD654D3EEE6}">
      <dgm:prSet/>
      <dgm:spPr/>
      <dgm:t>
        <a:bodyPr/>
        <a:lstStyle/>
        <a:p>
          <a:endParaRPr lang="en-US"/>
        </a:p>
      </dgm:t>
    </dgm:pt>
    <dgm:pt modelId="{FB0369E8-D052-4E71-9463-96215E35F100}">
      <dgm:prSet/>
      <dgm:spPr/>
      <dgm:t>
        <a:bodyPr/>
        <a:lstStyle/>
        <a:p>
          <a:r>
            <a:rPr lang="en-US"/>
            <a:t>Assessing Risk and Mitigation Types</a:t>
          </a:r>
        </a:p>
      </dgm:t>
    </dgm:pt>
    <dgm:pt modelId="{B67E9295-6404-4BD2-9B2B-D5BA5C92C3C4}" type="parTrans" cxnId="{F668004E-B554-4FE6-93DE-7D1A80142DDC}">
      <dgm:prSet/>
      <dgm:spPr/>
      <dgm:t>
        <a:bodyPr/>
        <a:lstStyle/>
        <a:p>
          <a:endParaRPr lang="en-US"/>
        </a:p>
      </dgm:t>
    </dgm:pt>
    <dgm:pt modelId="{857D5F57-28D1-49BB-9F1B-534FD225C3FC}" type="sibTrans" cxnId="{F668004E-B554-4FE6-93DE-7D1A80142DDC}">
      <dgm:prSet/>
      <dgm:spPr/>
      <dgm:t>
        <a:bodyPr/>
        <a:lstStyle/>
        <a:p>
          <a:endParaRPr lang="en-US"/>
        </a:p>
      </dgm:t>
    </dgm:pt>
    <dgm:pt modelId="{E6E43C0D-6AD0-4EBC-A257-560127136C6B}">
      <dgm:prSet/>
      <dgm:spPr/>
      <dgm:t>
        <a:bodyPr/>
        <a:lstStyle/>
        <a:p>
          <a:r>
            <a:rPr lang="en-US"/>
            <a:t>Detailed Analysis of Compliance Failures</a:t>
          </a:r>
        </a:p>
      </dgm:t>
    </dgm:pt>
    <dgm:pt modelId="{4FDFD95E-79CA-4982-B765-74A479AEC659}" type="parTrans" cxnId="{EEBAFB1E-33B6-4C29-8D74-0E021F94E2F6}">
      <dgm:prSet/>
      <dgm:spPr/>
      <dgm:t>
        <a:bodyPr/>
        <a:lstStyle/>
        <a:p>
          <a:endParaRPr lang="en-US"/>
        </a:p>
      </dgm:t>
    </dgm:pt>
    <dgm:pt modelId="{C4C9CD9F-BC08-45D5-A9EA-42F8DBD61D98}" type="sibTrans" cxnId="{EEBAFB1E-33B6-4C29-8D74-0E021F94E2F6}">
      <dgm:prSet/>
      <dgm:spPr/>
      <dgm:t>
        <a:bodyPr/>
        <a:lstStyle/>
        <a:p>
          <a:endParaRPr lang="en-US"/>
        </a:p>
      </dgm:t>
    </dgm:pt>
    <dgm:pt modelId="{15629045-4CE5-439D-8460-B8B1D0D1CBBB}">
      <dgm:prSet/>
      <dgm:spPr/>
      <dgm:t>
        <a:bodyPr/>
        <a:lstStyle/>
        <a:p>
          <a:r>
            <a:rPr lang="en-US"/>
            <a:t>Mitigation Strategy</a:t>
          </a:r>
        </a:p>
      </dgm:t>
    </dgm:pt>
    <dgm:pt modelId="{B221238B-49B5-454B-A247-ED010750B18C}" type="parTrans" cxnId="{17A909AE-32E3-4567-8337-CE8C8E1182D8}">
      <dgm:prSet/>
      <dgm:spPr/>
      <dgm:t>
        <a:bodyPr/>
        <a:lstStyle/>
        <a:p>
          <a:endParaRPr lang="en-US"/>
        </a:p>
      </dgm:t>
    </dgm:pt>
    <dgm:pt modelId="{FACED3B2-783A-4480-AC23-B1157BB6E679}" type="sibTrans" cxnId="{17A909AE-32E3-4567-8337-CE8C8E1182D8}">
      <dgm:prSet/>
      <dgm:spPr/>
      <dgm:t>
        <a:bodyPr/>
        <a:lstStyle/>
        <a:p>
          <a:endParaRPr lang="en-US"/>
        </a:p>
      </dgm:t>
    </dgm:pt>
    <dgm:pt modelId="{475C0E8F-5A4D-4040-8798-C1773B27F149}">
      <dgm:prSet/>
      <dgm:spPr/>
      <dgm:t>
        <a:bodyPr/>
        <a:lstStyle/>
        <a:p>
          <a:r>
            <a:rPr lang="en-US"/>
            <a:t>Project Overview</a:t>
          </a:r>
        </a:p>
      </dgm:t>
    </dgm:pt>
    <dgm:pt modelId="{3E1A6EDB-3578-0D41-AD19-CDD0B2F95C05}" type="parTrans" cxnId="{6EC02CB9-29BE-B54B-A16D-D9C73F5882D4}">
      <dgm:prSet/>
      <dgm:spPr/>
      <dgm:t>
        <a:bodyPr/>
        <a:lstStyle/>
        <a:p>
          <a:endParaRPr lang="en-US"/>
        </a:p>
      </dgm:t>
    </dgm:pt>
    <dgm:pt modelId="{FE911A24-E804-BF46-A25C-AE2126FAF337}" type="sibTrans" cxnId="{6EC02CB9-29BE-B54B-A16D-D9C73F5882D4}">
      <dgm:prSet/>
      <dgm:spPr/>
      <dgm:t>
        <a:bodyPr/>
        <a:lstStyle/>
        <a:p>
          <a:endParaRPr lang="en-US"/>
        </a:p>
      </dgm:t>
    </dgm:pt>
    <dgm:pt modelId="{DD261885-B190-439B-8E97-7234899882EA}" type="pres">
      <dgm:prSet presAssocID="{DC7EAE6F-351B-41EE-9916-C53984A6B564}" presName="vert0" presStyleCnt="0">
        <dgm:presLayoutVars>
          <dgm:dir/>
          <dgm:animOne val="branch"/>
          <dgm:animLvl val="lvl"/>
        </dgm:presLayoutVars>
      </dgm:prSet>
      <dgm:spPr/>
    </dgm:pt>
    <dgm:pt modelId="{13267D4C-2B2A-2742-8ECB-172DFD8CDF2D}" type="pres">
      <dgm:prSet presAssocID="{475C0E8F-5A4D-4040-8798-C1773B27F149}" presName="thickLine" presStyleLbl="alignNode1" presStyleIdx="0" presStyleCnt="6"/>
      <dgm:spPr/>
    </dgm:pt>
    <dgm:pt modelId="{EF3A7374-BFBF-5F4C-ABA4-72FF1170CEE7}" type="pres">
      <dgm:prSet presAssocID="{475C0E8F-5A4D-4040-8798-C1773B27F149}" presName="horz1" presStyleCnt="0"/>
      <dgm:spPr/>
    </dgm:pt>
    <dgm:pt modelId="{95341B6E-2C06-9D41-B195-78A14D3A8B94}" type="pres">
      <dgm:prSet presAssocID="{475C0E8F-5A4D-4040-8798-C1773B27F149}" presName="tx1" presStyleLbl="revTx" presStyleIdx="0" presStyleCnt="6"/>
      <dgm:spPr/>
    </dgm:pt>
    <dgm:pt modelId="{616720B8-BB09-2F44-9ECD-9742C8529FBC}" type="pres">
      <dgm:prSet presAssocID="{475C0E8F-5A4D-4040-8798-C1773B27F149}" presName="vert1" presStyleCnt="0"/>
      <dgm:spPr/>
    </dgm:pt>
    <dgm:pt modelId="{4222352F-1EAA-41AE-9446-EFBCE9621121}" type="pres">
      <dgm:prSet presAssocID="{413E7B17-77A6-47EC-A953-FA2735EE069D}" presName="thickLine" presStyleLbl="alignNode1" presStyleIdx="1" presStyleCnt="6"/>
      <dgm:spPr/>
    </dgm:pt>
    <dgm:pt modelId="{C425FED8-8CE9-4889-A685-46D101B9EF8B}" type="pres">
      <dgm:prSet presAssocID="{413E7B17-77A6-47EC-A953-FA2735EE069D}" presName="horz1" presStyleCnt="0"/>
      <dgm:spPr/>
    </dgm:pt>
    <dgm:pt modelId="{770CBA24-4581-4FC2-836F-4A701E3512BF}" type="pres">
      <dgm:prSet presAssocID="{413E7B17-77A6-47EC-A953-FA2735EE069D}" presName="tx1" presStyleLbl="revTx" presStyleIdx="1" presStyleCnt="6"/>
      <dgm:spPr/>
    </dgm:pt>
    <dgm:pt modelId="{7F592C7B-0E72-483D-B502-186166BFB8AB}" type="pres">
      <dgm:prSet presAssocID="{413E7B17-77A6-47EC-A953-FA2735EE069D}" presName="vert1" presStyleCnt="0"/>
      <dgm:spPr/>
    </dgm:pt>
    <dgm:pt modelId="{EFD40F69-CC82-4B90-9D56-6864EF0128B8}" type="pres">
      <dgm:prSet presAssocID="{20F78347-BA1D-48F2-91BF-7668985B8065}" presName="thickLine" presStyleLbl="alignNode1" presStyleIdx="2" presStyleCnt="6"/>
      <dgm:spPr/>
    </dgm:pt>
    <dgm:pt modelId="{99D9E1B9-ACD7-4A8E-9D41-BA546F4E5D9B}" type="pres">
      <dgm:prSet presAssocID="{20F78347-BA1D-48F2-91BF-7668985B8065}" presName="horz1" presStyleCnt="0"/>
      <dgm:spPr/>
    </dgm:pt>
    <dgm:pt modelId="{3522D025-CE84-4382-A3AF-376B5AFB661B}" type="pres">
      <dgm:prSet presAssocID="{20F78347-BA1D-48F2-91BF-7668985B8065}" presName="tx1" presStyleLbl="revTx" presStyleIdx="2" presStyleCnt="6"/>
      <dgm:spPr/>
    </dgm:pt>
    <dgm:pt modelId="{C3ACE86C-E054-410E-92BC-79E8FFFD51C4}" type="pres">
      <dgm:prSet presAssocID="{20F78347-BA1D-48F2-91BF-7668985B8065}" presName="vert1" presStyleCnt="0"/>
      <dgm:spPr/>
    </dgm:pt>
    <dgm:pt modelId="{A937391A-98A3-4949-8462-7DF73D4D1DCA}" type="pres">
      <dgm:prSet presAssocID="{FB0369E8-D052-4E71-9463-96215E35F100}" presName="thickLine" presStyleLbl="alignNode1" presStyleIdx="3" presStyleCnt="6"/>
      <dgm:spPr/>
    </dgm:pt>
    <dgm:pt modelId="{F00ED922-91C3-4D7F-B450-A19D98ACD4BF}" type="pres">
      <dgm:prSet presAssocID="{FB0369E8-D052-4E71-9463-96215E35F100}" presName="horz1" presStyleCnt="0"/>
      <dgm:spPr/>
    </dgm:pt>
    <dgm:pt modelId="{EB214AE3-23B7-420C-B095-48008C6B2E73}" type="pres">
      <dgm:prSet presAssocID="{FB0369E8-D052-4E71-9463-96215E35F100}" presName="tx1" presStyleLbl="revTx" presStyleIdx="3" presStyleCnt="6"/>
      <dgm:spPr/>
    </dgm:pt>
    <dgm:pt modelId="{2BB5EB48-ADC7-4BAE-AEAC-22789E685B9F}" type="pres">
      <dgm:prSet presAssocID="{FB0369E8-D052-4E71-9463-96215E35F100}" presName="vert1" presStyleCnt="0"/>
      <dgm:spPr/>
    </dgm:pt>
    <dgm:pt modelId="{99C6C164-BB9B-4285-BA31-ED203EBAF358}" type="pres">
      <dgm:prSet presAssocID="{E6E43C0D-6AD0-4EBC-A257-560127136C6B}" presName="thickLine" presStyleLbl="alignNode1" presStyleIdx="4" presStyleCnt="6"/>
      <dgm:spPr/>
    </dgm:pt>
    <dgm:pt modelId="{894925DF-1A4F-4658-BE3C-CD16AED7252E}" type="pres">
      <dgm:prSet presAssocID="{E6E43C0D-6AD0-4EBC-A257-560127136C6B}" presName="horz1" presStyleCnt="0"/>
      <dgm:spPr/>
    </dgm:pt>
    <dgm:pt modelId="{98A82744-6721-435D-B91E-622E675FFB34}" type="pres">
      <dgm:prSet presAssocID="{E6E43C0D-6AD0-4EBC-A257-560127136C6B}" presName="tx1" presStyleLbl="revTx" presStyleIdx="4" presStyleCnt="6"/>
      <dgm:spPr/>
    </dgm:pt>
    <dgm:pt modelId="{E6566C3A-EA1C-4643-AD83-359514A838E7}" type="pres">
      <dgm:prSet presAssocID="{E6E43C0D-6AD0-4EBC-A257-560127136C6B}" presName="vert1" presStyleCnt="0"/>
      <dgm:spPr/>
    </dgm:pt>
    <dgm:pt modelId="{485C4FA0-41A1-4C31-884A-15599861DB43}" type="pres">
      <dgm:prSet presAssocID="{15629045-4CE5-439D-8460-B8B1D0D1CBBB}" presName="thickLine" presStyleLbl="alignNode1" presStyleIdx="5" presStyleCnt="6"/>
      <dgm:spPr/>
    </dgm:pt>
    <dgm:pt modelId="{198CD4AD-0870-4E68-BEBA-BBDB1C48768B}" type="pres">
      <dgm:prSet presAssocID="{15629045-4CE5-439D-8460-B8B1D0D1CBBB}" presName="horz1" presStyleCnt="0"/>
      <dgm:spPr/>
    </dgm:pt>
    <dgm:pt modelId="{ED0455CD-E07E-491D-82B4-5D366442914A}" type="pres">
      <dgm:prSet presAssocID="{15629045-4CE5-439D-8460-B8B1D0D1CBBB}" presName="tx1" presStyleLbl="revTx" presStyleIdx="5" presStyleCnt="6"/>
      <dgm:spPr/>
    </dgm:pt>
    <dgm:pt modelId="{20725AAB-CD7E-4EAA-8745-9281CFFAFF66}" type="pres">
      <dgm:prSet presAssocID="{15629045-4CE5-439D-8460-B8B1D0D1CBBB}" presName="vert1" presStyleCnt="0"/>
      <dgm:spPr/>
    </dgm:pt>
  </dgm:ptLst>
  <dgm:cxnLst>
    <dgm:cxn modelId="{4E1E010C-FECF-E54C-90C1-18822635FFBE}" type="presOf" srcId="{413E7B17-77A6-47EC-A953-FA2735EE069D}" destId="{770CBA24-4581-4FC2-836F-4A701E3512BF}" srcOrd="0" destOrd="0" presId="urn:microsoft.com/office/officeart/2008/layout/LinedList"/>
    <dgm:cxn modelId="{9594E012-BFDF-BB4D-9880-FCA502C9F589}" type="presOf" srcId="{E6E43C0D-6AD0-4EBC-A257-560127136C6B}" destId="{98A82744-6721-435D-B91E-622E675FFB34}" srcOrd="0" destOrd="0" presId="urn:microsoft.com/office/officeart/2008/layout/LinedList"/>
    <dgm:cxn modelId="{EEBAFB1E-33B6-4C29-8D74-0E021F94E2F6}" srcId="{DC7EAE6F-351B-41EE-9916-C53984A6B564}" destId="{E6E43C0D-6AD0-4EBC-A257-560127136C6B}" srcOrd="4" destOrd="0" parTransId="{4FDFD95E-79CA-4982-B765-74A479AEC659}" sibTransId="{C4C9CD9F-BC08-45D5-A9EA-42F8DBD61D98}"/>
    <dgm:cxn modelId="{9D37982F-EB6C-44C1-B4CD-9BD654D3EEE6}" srcId="{DC7EAE6F-351B-41EE-9916-C53984A6B564}" destId="{20F78347-BA1D-48F2-91BF-7668985B8065}" srcOrd="2" destOrd="0" parTransId="{A7346A49-5E4A-4A88-8663-498E91A80E42}" sibTransId="{4ED29336-6FE2-42E9-8AFB-7B2D3B8C9738}"/>
    <dgm:cxn modelId="{F668004E-B554-4FE6-93DE-7D1A80142DDC}" srcId="{DC7EAE6F-351B-41EE-9916-C53984A6B564}" destId="{FB0369E8-D052-4E71-9463-96215E35F100}" srcOrd="3" destOrd="0" parTransId="{B67E9295-6404-4BD2-9B2B-D5BA5C92C3C4}" sibTransId="{857D5F57-28D1-49BB-9F1B-534FD225C3FC}"/>
    <dgm:cxn modelId="{17A909AE-32E3-4567-8337-CE8C8E1182D8}" srcId="{DC7EAE6F-351B-41EE-9916-C53984A6B564}" destId="{15629045-4CE5-439D-8460-B8B1D0D1CBBB}" srcOrd="5" destOrd="0" parTransId="{B221238B-49B5-454B-A247-ED010750B18C}" sibTransId="{FACED3B2-783A-4480-AC23-B1157BB6E679}"/>
    <dgm:cxn modelId="{CE7132B0-8081-A845-A9C7-CDAADB532B4A}" type="presOf" srcId="{FB0369E8-D052-4E71-9463-96215E35F100}" destId="{EB214AE3-23B7-420C-B095-48008C6B2E73}" srcOrd="0" destOrd="0" presId="urn:microsoft.com/office/officeart/2008/layout/LinedList"/>
    <dgm:cxn modelId="{6EC02CB9-29BE-B54B-A16D-D9C73F5882D4}" srcId="{DC7EAE6F-351B-41EE-9916-C53984A6B564}" destId="{475C0E8F-5A4D-4040-8798-C1773B27F149}" srcOrd="0" destOrd="0" parTransId="{3E1A6EDB-3578-0D41-AD19-CDD0B2F95C05}" sibTransId="{FE911A24-E804-BF46-A25C-AE2126FAF337}"/>
    <dgm:cxn modelId="{777FEBBB-DD01-483D-BB2A-F7667A52D1F8}" srcId="{DC7EAE6F-351B-41EE-9916-C53984A6B564}" destId="{413E7B17-77A6-47EC-A953-FA2735EE069D}" srcOrd="1" destOrd="0" parTransId="{C5365B44-C299-487C-95EB-2CFC30F97011}" sibTransId="{00EDE56F-FFEA-4436-9A0C-005E9D382575}"/>
    <dgm:cxn modelId="{1E5F79CF-878A-9740-B75D-13CBA76B519B}" type="presOf" srcId="{DC7EAE6F-351B-41EE-9916-C53984A6B564}" destId="{DD261885-B190-439B-8E97-7234899882EA}" srcOrd="0" destOrd="0" presId="urn:microsoft.com/office/officeart/2008/layout/LinedList"/>
    <dgm:cxn modelId="{E61C9EDA-0042-AC47-A993-528B90060B8F}" type="presOf" srcId="{20F78347-BA1D-48F2-91BF-7668985B8065}" destId="{3522D025-CE84-4382-A3AF-376B5AFB661B}" srcOrd="0" destOrd="0" presId="urn:microsoft.com/office/officeart/2008/layout/LinedList"/>
    <dgm:cxn modelId="{DBFBF6DA-A7FF-C846-B98B-EA0991E50237}" type="presOf" srcId="{475C0E8F-5A4D-4040-8798-C1773B27F149}" destId="{95341B6E-2C06-9D41-B195-78A14D3A8B94}" srcOrd="0" destOrd="0" presId="urn:microsoft.com/office/officeart/2008/layout/LinedList"/>
    <dgm:cxn modelId="{50D99DE1-C7E6-FF40-B372-4F436BB43494}" type="presOf" srcId="{15629045-4CE5-439D-8460-B8B1D0D1CBBB}" destId="{ED0455CD-E07E-491D-82B4-5D366442914A}" srcOrd="0" destOrd="0" presId="urn:microsoft.com/office/officeart/2008/layout/LinedList"/>
    <dgm:cxn modelId="{CF3A53D5-690F-104A-A8CD-06A55802C102}" type="presParOf" srcId="{DD261885-B190-439B-8E97-7234899882EA}" destId="{13267D4C-2B2A-2742-8ECB-172DFD8CDF2D}" srcOrd="0" destOrd="0" presId="urn:microsoft.com/office/officeart/2008/layout/LinedList"/>
    <dgm:cxn modelId="{C101A0A7-F62A-9E49-9694-647D555F67DF}" type="presParOf" srcId="{DD261885-B190-439B-8E97-7234899882EA}" destId="{EF3A7374-BFBF-5F4C-ABA4-72FF1170CEE7}" srcOrd="1" destOrd="0" presId="urn:microsoft.com/office/officeart/2008/layout/LinedList"/>
    <dgm:cxn modelId="{745E2F65-B3C6-534A-B947-39567D235EB0}" type="presParOf" srcId="{EF3A7374-BFBF-5F4C-ABA4-72FF1170CEE7}" destId="{95341B6E-2C06-9D41-B195-78A14D3A8B94}" srcOrd="0" destOrd="0" presId="urn:microsoft.com/office/officeart/2008/layout/LinedList"/>
    <dgm:cxn modelId="{FF833436-B783-4F40-ADEE-B6F11A5E5A28}" type="presParOf" srcId="{EF3A7374-BFBF-5F4C-ABA4-72FF1170CEE7}" destId="{616720B8-BB09-2F44-9ECD-9742C8529FBC}" srcOrd="1" destOrd="0" presId="urn:microsoft.com/office/officeart/2008/layout/LinedList"/>
    <dgm:cxn modelId="{C91100DF-8624-3440-AF5A-F83024804315}" type="presParOf" srcId="{DD261885-B190-439B-8E97-7234899882EA}" destId="{4222352F-1EAA-41AE-9446-EFBCE9621121}" srcOrd="2" destOrd="0" presId="urn:microsoft.com/office/officeart/2008/layout/LinedList"/>
    <dgm:cxn modelId="{8CFA2CC2-420C-224C-9CB0-0C0FF879FF91}" type="presParOf" srcId="{DD261885-B190-439B-8E97-7234899882EA}" destId="{C425FED8-8CE9-4889-A685-46D101B9EF8B}" srcOrd="3" destOrd="0" presId="urn:microsoft.com/office/officeart/2008/layout/LinedList"/>
    <dgm:cxn modelId="{E049F6A3-EB9C-C74B-9607-A3D54792308D}" type="presParOf" srcId="{C425FED8-8CE9-4889-A685-46D101B9EF8B}" destId="{770CBA24-4581-4FC2-836F-4A701E3512BF}" srcOrd="0" destOrd="0" presId="urn:microsoft.com/office/officeart/2008/layout/LinedList"/>
    <dgm:cxn modelId="{240A6E1C-0954-2747-B849-0B69D78E649B}" type="presParOf" srcId="{C425FED8-8CE9-4889-A685-46D101B9EF8B}" destId="{7F592C7B-0E72-483D-B502-186166BFB8AB}" srcOrd="1" destOrd="0" presId="urn:microsoft.com/office/officeart/2008/layout/LinedList"/>
    <dgm:cxn modelId="{A1F50634-51D6-DE49-97C4-DCA936BE4309}" type="presParOf" srcId="{DD261885-B190-439B-8E97-7234899882EA}" destId="{EFD40F69-CC82-4B90-9D56-6864EF0128B8}" srcOrd="4" destOrd="0" presId="urn:microsoft.com/office/officeart/2008/layout/LinedList"/>
    <dgm:cxn modelId="{85EBA0F2-B6E4-C640-A151-2E15B5EB5E9D}" type="presParOf" srcId="{DD261885-B190-439B-8E97-7234899882EA}" destId="{99D9E1B9-ACD7-4A8E-9D41-BA546F4E5D9B}" srcOrd="5" destOrd="0" presId="urn:microsoft.com/office/officeart/2008/layout/LinedList"/>
    <dgm:cxn modelId="{982CB87C-3A35-1A48-9A86-CB21432B2A80}" type="presParOf" srcId="{99D9E1B9-ACD7-4A8E-9D41-BA546F4E5D9B}" destId="{3522D025-CE84-4382-A3AF-376B5AFB661B}" srcOrd="0" destOrd="0" presId="urn:microsoft.com/office/officeart/2008/layout/LinedList"/>
    <dgm:cxn modelId="{39D11605-4C58-7741-BF27-A21C615DEA52}" type="presParOf" srcId="{99D9E1B9-ACD7-4A8E-9D41-BA546F4E5D9B}" destId="{C3ACE86C-E054-410E-92BC-79E8FFFD51C4}" srcOrd="1" destOrd="0" presId="urn:microsoft.com/office/officeart/2008/layout/LinedList"/>
    <dgm:cxn modelId="{1FBA80D7-E668-7F4D-A6A4-11C663F2B271}" type="presParOf" srcId="{DD261885-B190-439B-8E97-7234899882EA}" destId="{A937391A-98A3-4949-8462-7DF73D4D1DCA}" srcOrd="6" destOrd="0" presId="urn:microsoft.com/office/officeart/2008/layout/LinedList"/>
    <dgm:cxn modelId="{CB2EDADA-F014-4142-A395-904CDB979F72}" type="presParOf" srcId="{DD261885-B190-439B-8E97-7234899882EA}" destId="{F00ED922-91C3-4D7F-B450-A19D98ACD4BF}" srcOrd="7" destOrd="0" presId="urn:microsoft.com/office/officeart/2008/layout/LinedList"/>
    <dgm:cxn modelId="{2A99FCBA-0411-1046-B209-1E3854CB93C0}" type="presParOf" srcId="{F00ED922-91C3-4D7F-B450-A19D98ACD4BF}" destId="{EB214AE3-23B7-420C-B095-48008C6B2E73}" srcOrd="0" destOrd="0" presId="urn:microsoft.com/office/officeart/2008/layout/LinedList"/>
    <dgm:cxn modelId="{4CB79C57-9728-5B4A-8CC5-EBD109F2D2F3}" type="presParOf" srcId="{F00ED922-91C3-4D7F-B450-A19D98ACD4BF}" destId="{2BB5EB48-ADC7-4BAE-AEAC-22789E685B9F}" srcOrd="1" destOrd="0" presId="urn:microsoft.com/office/officeart/2008/layout/LinedList"/>
    <dgm:cxn modelId="{75EB7A12-E8F7-3A46-8823-F9F8B97023B1}" type="presParOf" srcId="{DD261885-B190-439B-8E97-7234899882EA}" destId="{99C6C164-BB9B-4285-BA31-ED203EBAF358}" srcOrd="8" destOrd="0" presId="urn:microsoft.com/office/officeart/2008/layout/LinedList"/>
    <dgm:cxn modelId="{FD60CEB2-73D2-7844-B3B2-72D5D3E776D7}" type="presParOf" srcId="{DD261885-B190-439B-8E97-7234899882EA}" destId="{894925DF-1A4F-4658-BE3C-CD16AED7252E}" srcOrd="9" destOrd="0" presId="urn:microsoft.com/office/officeart/2008/layout/LinedList"/>
    <dgm:cxn modelId="{2952AC5D-172C-8E41-95BF-31332BA0D2C1}" type="presParOf" srcId="{894925DF-1A4F-4658-BE3C-CD16AED7252E}" destId="{98A82744-6721-435D-B91E-622E675FFB34}" srcOrd="0" destOrd="0" presId="urn:microsoft.com/office/officeart/2008/layout/LinedList"/>
    <dgm:cxn modelId="{5FC96323-7F6E-7C4A-A20A-D910D458973B}" type="presParOf" srcId="{894925DF-1A4F-4658-BE3C-CD16AED7252E}" destId="{E6566C3A-EA1C-4643-AD83-359514A838E7}" srcOrd="1" destOrd="0" presId="urn:microsoft.com/office/officeart/2008/layout/LinedList"/>
    <dgm:cxn modelId="{3EEED5CC-2080-E141-B1BB-34A49D361BCE}" type="presParOf" srcId="{DD261885-B190-439B-8E97-7234899882EA}" destId="{485C4FA0-41A1-4C31-884A-15599861DB43}" srcOrd="10" destOrd="0" presId="urn:microsoft.com/office/officeart/2008/layout/LinedList"/>
    <dgm:cxn modelId="{7E582957-B6AD-8C42-A205-B3BE83148FEA}" type="presParOf" srcId="{DD261885-B190-439B-8E97-7234899882EA}" destId="{198CD4AD-0870-4E68-BEBA-BBDB1C48768B}" srcOrd="11" destOrd="0" presId="urn:microsoft.com/office/officeart/2008/layout/LinedList"/>
    <dgm:cxn modelId="{6A51A446-9875-D342-8A55-4A69B0FBABF6}" type="presParOf" srcId="{198CD4AD-0870-4E68-BEBA-BBDB1C48768B}" destId="{ED0455CD-E07E-491D-82B4-5D366442914A}" srcOrd="0" destOrd="0" presId="urn:microsoft.com/office/officeart/2008/layout/LinedList"/>
    <dgm:cxn modelId="{E4BB95B4-D89E-4944-B69B-CA01CF3E5D00}" type="presParOf" srcId="{198CD4AD-0870-4E68-BEBA-BBDB1C48768B}" destId="{20725AAB-CD7E-4EAA-8745-9281CFFAFF6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b="0" i="0" u="none" strike="noStrike">
              <a:solidFill>
                <a:srgbClr val="000000"/>
              </a:solidFill>
              <a:effectLst/>
            </a:rPr>
            <a:t>Allowing unrestricted access to all ports opens the network to potential scans and intrusions from malicious users or malware, especially from known and sensitive ports</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 </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Avoidance</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Implement a process to scan and remediate overly permissive network ACLs by restricting access to only the minimum required ports and applying a Zero Trust approach.</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a:effectLst/>
            </a:rPr>
            <a:t>Family: Access Control</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No</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No</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0" i="0" u="none" strike="noStrike">
              <a:solidFill>
                <a:srgbClr val="000000"/>
              </a:solidFill>
              <a:effectLst/>
            </a:rPr>
            <a:t>This type of mitigation is appropriate as the ACL should prevent any unnecessary access rather than relying on external controls, aligning with a Zero Trust model.</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59673A49-D45A-1E4C-B0F5-7E66219BCB90}">
      <dgm:prSet phldrT="[Text]"/>
      <dgm:spPr/>
      <dgm:t>
        <a:bodyPr/>
        <a:lstStyle/>
        <a:p>
          <a:r>
            <a:rPr lang="en-US"/>
            <a:t>Controls: </a:t>
          </a:r>
          <a:r>
            <a:rPr lang="en-US" b="0" i="0" u="none" strike="noStrike">
              <a:solidFill>
                <a:srgbClr val="000000"/>
              </a:solidFill>
              <a:effectLst/>
            </a:rPr>
            <a:t>3.1.1, 3.1.2, 3.1.3, 3.1.14, 3.1.2</a:t>
          </a:r>
          <a:endParaRPr lang="en-US"/>
        </a:p>
      </dgm:t>
    </dgm:pt>
    <dgm:pt modelId="{AF4206AD-F18A-3B44-9D8B-0705E34FBB4B}" type="parTrans" cxnId="{1E1441A9-6027-5340-AB1C-1B22E6C2A01B}">
      <dgm:prSet/>
      <dgm:spPr/>
    </dgm:pt>
    <dgm:pt modelId="{FBA3FF8B-9BA0-D948-B481-ED953412BE93}" type="sibTrans" cxnId="{1E1441A9-6027-5340-AB1C-1B22E6C2A01B}">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9AEB2159-EE75-B44B-8AA6-453ED424A55A}" type="presOf" srcId="{59673A49-D45A-1E4C-B0F5-7E66219BCB90}" destId="{CB4088EF-13B8-E84E-9879-F2114393C6D3}" srcOrd="0" destOrd="1"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1E1441A9-6027-5340-AB1C-1B22E6C2A01B}" srcId="{AC4AC774-50C1-9B4B-A5C3-08620E577E7A}" destId="{59673A49-D45A-1E4C-B0F5-7E66219BCB90}" srcOrd="1" destOrd="0" parTransId="{AF4206AD-F18A-3B44-9D8B-0705E34FBB4B}" sibTransId="{FBA3FF8B-9BA0-D948-B481-ED953412BE93}"/>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a:t>The absence of VPC Flow Logs means lacking critical visibility into the network traffic within the VPC. </a:t>
          </a:r>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03B8ABAB-2A2C-0745-B2C2-1008CE36CB4C}">
      <dgm:prSet phldrT="[Text]"/>
      <dgm:spPr/>
      <dgm:t>
        <a:bodyPr/>
        <a:lstStyle/>
        <a:p>
          <a:r>
            <a:rPr lang="en-US"/>
            <a:t>Limited ability to detect potential threats or investigate incidents effectively.</a:t>
          </a:r>
        </a:p>
      </dgm:t>
    </dgm:pt>
    <dgm:pt modelId="{B3DD6246-41EA-9F4F-943E-73D1D9FB1A2C}" type="parTrans" cxnId="{8BD29942-3672-CB4E-8F0A-7A6CE247E78E}">
      <dgm:prSet/>
      <dgm:spPr/>
      <dgm:t>
        <a:bodyPr/>
        <a:lstStyle/>
        <a:p>
          <a:endParaRPr lang="en-US"/>
        </a:p>
      </dgm:t>
    </dgm:pt>
    <dgm:pt modelId="{9E2EC7BB-12DD-204D-8C6F-3AF7CCE086A8}" type="sibTrans" cxnId="{8BD29942-3672-CB4E-8F0A-7A6CE247E78E}">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Unlikely</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latin typeface="-webkit-standard"/>
            </a:rPr>
            <a:t>Enable VPC Flow Logs for packet rejects to ensure network activity can be monitored and analyzed</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a:effectLst/>
            </a:rPr>
            <a:t>Families: Audit and Accountability</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Yes</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Yes</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0"/>
            <a:t>Enabling VPC Flow Logs is a feasible step to enhance our security posture and directly addresses the potential threat.</a:t>
          </a:r>
          <a:r>
            <a:rPr lang="en-US">
              <a:effectLst/>
              <a:latin typeface="Aptos" panose="020B0004020202020204" pitchFamily="34" charset="0"/>
              <a:ea typeface="Aptos" panose="020B0004020202020204" pitchFamily="34" charset="0"/>
              <a:cs typeface="Times New Roman" panose="02020603050405020304" pitchFamily="18" charset="0"/>
            </a:rPr>
            <a:t> </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2F7FC420-D76A-9648-93D9-941BACB3FFDB}">
      <dgm:prSet phldrT="[Text]"/>
      <dgm:spPr/>
      <dgm:t>
        <a:bodyPr/>
        <a:lstStyle/>
        <a:p>
          <a:r>
            <a:rPr lang="en-US"/>
            <a:t>Controls: </a:t>
          </a:r>
          <a:r>
            <a:rPr lang="en-US" b="0"/>
            <a:t>3.3.1, 3.3.3, 3.6.1, 3.6.2, 3.13.1, 3.14.6, 3.14.7</a:t>
          </a:r>
          <a:endParaRPr lang="en-US"/>
        </a:p>
      </dgm:t>
    </dgm:pt>
    <dgm:pt modelId="{6B361127-5378-954B-84B6-1F9D7681758D}" type="parTrans" cxnId="{8C5EF8E2-987E-534A-97FC-610A387A6060}">
      <dgm:prSet/>
      <dgm:spPr/>
    </dgm:pt>
    <dgm:pt modelId="{DFE6EAEC-8B39-BD4A-9937-073BC21D91F6}" type="sibTrans" cxnId="{8C5EF8E2-987E-534A-97FC-610A387A6060}">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603A5011-0C8B-4148-9DA9-01CA9A033237}" type="presOf" srcId="{03B8ABAB-2A2C-0745-B2C2-1008CE36CB4C}" destId="{CD43A3BE-DEFD-CC40-A601-F7586B1A9544}"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8BD29942-3672-CB4E-8F0A-7A6CE247E78E}" srcId="{807FF2EE-228A-674C-8098-5770785D0EA9}" destId="{03B8ABAB-2A2C-0745-B2C2-1008CE36CB4C}" srcOrd="1" destOrd="0" parTransId="{B3DD6246-41EA-9F4F-943E-73D1D9FB1A2C}" sibTransId="{9E2EC7BB-12DD-204D-8C6F-3AF7CCE086A8}"/>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8C5EF8E2-987E-534A-97FC-610A387A6060}" srcId="{AC4AC774-50C1-9B4B-A5C3-08620E577E7A}" destId="{2F7FC420-D76A-9648-93D9-941BACB3FFDB}" srcOrd="1" destOrd="0" parTransId="{6B361127-5378-954B-84B6-1F9D7681758D}" sibTransId="{DFE6EAEC-8B39-BD4A-9937-073BC21D91F6}"/>
    <dgm:cxn modelId="{4F3A92E6-700C-2146-A3C3-99344172F692}" type="presOf" srcId="{2F7FC420-D76A-9648-93D9-941BACB3FFDB}" destId="{CB4088EF-13B8-E84E-9879-F2114393C6D3}" srcOrd="0" destOrd="1"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a:t>A lack of a Web Application Firewall (WAF) ACL attached to the Application Load Balancer (ALB) increases exposure to potential web-based attacks, which could compromise system integrity and data confidentiality.</a:t>
          </a:r>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Moderate</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a:t>Configure a WAF ACL in the AWS Management Console and attach it to the ALB to ensure traffic filtering and protection from common web threats.</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a:effectLst/>
            </a:rPr>
            <a:t>Family: </a:t>
          </a:r>
          <a:r>
            <a:rPr lang="en-US" b="0"/>
            <a:t>System and Communications Protection (SC)</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No</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No</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a:t>Adding a WAF ACL will directly decrease the chance of successful attacks by filtering malicious traffic.</a:t>
          </a:r>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C8EAF1D5-8CF0-FB43-ACC7-0D96DF5365B6}">
      <dgm:prSet phldrT="[Text]"/>
      <dgm:spPr/>
      <dgm:t>
        <a:bodyPr/>
        <a:lstStyle/>
        <a:p>
          <a:pPr>
            <a:buFont typeface="Arial" panose="020B0604020202020204" pitchFamily="34" charset="0"/>
            <a:buChar char="•"/>
          </a:pPr>
          <a:r>
            <a:rPr lang="en-US" b="0"/>
            <a:t>Controls: 3.13.1, 3.13.5</a:t>
          </a:r>
          <a:endParaRPr lang="en-US"/>
        </a:p>
      </dgm:t>
    </dgm:pt>
    <dgm:pt modelId="{93300972-0D17-6F42-B1B3-C3911BEDEC7C}" type="parTrans" cxnId="{25CF4391-5ADE-8A41-98FE-92F678574481}">
      <dgm:prSet/>
      <dgm:spPr/>
    </dgm:pt>
    <dgm:pt modelId="{411A03D8-E440-4045-880E-3B8839832551}" type="sibTrans" cxnId="{25CF4391-5ADE-8A41-98FE-92F678574481}">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CF4391-5ADE-8A41-98FE-92F678574481}" srcId="{AC4AC774-50C1-9B4B-A5C3-08620E577E7A}" destId="{C8EAF1D5-8CF0-FB43-ACC7-0D96DF5365B6}" srcOrd="1" destOrd="0" parTransId="{93300972-0D17-6F42-B1B3-C3911BEDEC7C}" sibTransId="{411A03D8-E440-4045-880E-3B883983255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A65DEAA-60FC-1940-A1E3-6BD94A0B155E}" type="presOf" srcId="{C8EAF1D5-8CF0-FB43-ACC7-0D96DF5365B6}" destId="{CB4088EF-13B8-E84E-9879-F2114393C6D3}" srcOrd="0" destOrd="1"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b="0" i="0" u="none" strike="noStrike">
              <a:solidFill>
                <a:srgbClr val="000000"/>
              </a:solidFill>
              <a:effectLst/>
              <a:latin typeface="-webkit-standard"/>
            </a:rPr>
            <a:t>Elastic Load Balancer (ELB) does not have deletion protection enabled. This increases the risk of accidental or unauthorized deletion, which could lead to service disruption.</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Moderate</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 </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Avoidance</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latin typeface="-webkit-standard"/>
            </a:rPr>
            <a:t>Enable deletion protection in the AWS console for the ELB, as it is not enabled by default.</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b="0"/>
            <a:t>Family: Configuration Management (CM)</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No</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No</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0" i="0" u="none" strike="noStrike">
              <a:solidFill>
                <a:srgbClr val="000000"/>
              </a:solidFill>
              <a:effectLst/>
              <a:latin typeface="-webkit-standard"/>
            </a:rPr>
            <a:t>Enabling deletion protection will directly prevent unauthorized or accidental deletion of the ELB, ensuring resource stability.</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6048791F-892A-2D44-BCD4-FE36A6D090D4}">
      <dgm:prSet phldrT="[Text]"/>
      <dgm:spPr/>
      <dgm:t>
        <a:bodyPr/>
        <a:lstStyle/>
        <a:p>
          <a:endParaRPr lang="en-US"/>
        </a:p>
      </dgm:t>
    </dgm:pt>
    <dgm:pt modelId="{1F5F6817-F15A-6F4C-914F-E95F5724DBB8}" type="parTrans" cxnId="{0C60FE44-E4EC-6041-835C-03874A8C0705}">
      <dgm:prSet/>
      <dgm:spPr/>
    </dgm:pt>
    <dgm:pt modelId="{D2536756-662D-0841-A838-B37B9DFC71EF}" type="sibTrans" cxnId="{0C60FE44-E4EC-6041-835C-03874A8C0705}">
      <dgm:prSet/>
      <dgm:spPr/>
    </dgm:pt>
    <dgm:pt modelId="{45A6224B-490A-1845-9B3A-F4512346DDC8}">
      <dgm:prSet phldrT="[Text]"/>
      <dgm:spPr/>
      <dgm:t>
        <a:bodyPr/>
        <a:lstStyle/>
        <a:p>
          <a:pPr>
            <a:buFont typeface="Arial" panose="020B0604020202020204" pitchFamily="34" charset="0"/>
            <a:buChar char="•"/>
          </a:pPr>
          <a:r>
            <a:rPr lang="en-US" b="0"/>
            <a:t>Control IDs: 3.4.1, 3.13.2</a:t>
          </a:r>
          <a:endParaRPr lang="en-US"/>
        </a:p>
      </dgm:t>
    </dgm:pt>
    <dgm:pt modelId="{6C0C336F-CC62-2446-BA0C-301964BD86C8}" type="parTrans" cxnId="{5BCE96FE-1275-ED46-92F7-884E90174E84}">
      <dgm:prSet/>
      <dgm:spPr/>
    </dgm:pt>
    <dgm:pt modelId="{E7A8691B-5441-F847-B6F5-162C578DB350}" type="sibTrans" cxnId="{5BCE96FE-1275-ED46-92F7-884E90174E84}">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32BA4843-BA01-E24D-86E9-2FDAE2373020}" type="presOf" srcId="{7ABF24E2-C407-A947-B572-1322ED271067}" destId="{B017C69A-E8C0-6647-AB9D-25C0ABA19403}" srcOrd="0" destOrd="1" presId="urn:microsoft.com/office/officeart/2005/8/layout/list1"/>
    <dgm:cxn modelId="{0C60FE44-E4EC-6041-835C-03874A8C0705}" srcId="{AC4AC774-50C1-9B4B-A5C3-08620E577E7A}" destId="{6048791F-892A-2D44-BCD4-FE36A6D090D4}" srcOrd="2" destOrd="0" parTransId="{1F5F6817-F15A-6F4C-914F-E95F5724DBB8}" sibTransId="{D2536756-662D-0841-A838-B37B9DFC71EF}"/>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EFD6B393-32D6-F441-A332-ED262D2B0D6F}" type="presOf" srcId="{45A6224B-490A-1845-9B3A-F4512346DDC8}" destId="{CB4088EF-13B8-E84E-9879-F2114393C6D3}" srcOrd="0" destOrd="1"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C21B18F9-7B9B-1645-A392-C7BBBD2D1B19}" type="presOf" srcId="{6048791F-892A-2D44-BCD4-FE36A6D090D4}" destId="{CB4088EF-13B8-E84E-9879-F2114393C6D3}" srcOrd="0" destOrd="2" presId="urn:microsoft.com/office/officeart/2005/8/layout/list1"/>
    <dgm:cxn modelId="{5BCE96FE-1275-ED46-92F7-884E90174E84}" srcId="{AC4AC774-50C1-9B4B-A5C3-08620E577E7A}" destId="{45A6224B-490A-1845-9B3A-F4512346DDC8}" srcOrd="1" destOrd="0" parTransId="{6C0C336F-CC62-2446-BA0C-301964BD86C8}" sibTransId="{E7A8691B-5441-F847-B6F5-162C578DB350}"/>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a:t>Unmonitored changes to route tables could result in unintended network traffic patterns or unauthorized access</a:t>
          </a:r>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Moderate </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a:t>Configure CloudWatch metric filters and alarms to monitor specific events, such as route table creation, replacement, deletion, or disassociation. Use an SNS topic to receive alerts for real-time monitoring.</a:t>
          </a:r>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b="0"/>
            <a:t>Family: Incident Response (IR)</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a:t>Setting up monitoring and alerts will allow for quick detection and response to changes in route tables, reducing the risk of unauthorized or unintended modifications.</a:t>
          </a:r>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b="0" i="0" u="none" strike="noStrike">
              <a:solidFill>
                <a:srgbClr val="000000"/>
              </a:solidFill>
              <a:effectLst/>
              <a:latin typeface="-webkit-standard"/>
            </a:rPr>
            <a:t>. Without monitoring, unauthorized changes could go undetected.</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Medium</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Medium </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1" i="0" u="none" strike="noStrike">
              <a:solidFill>
                <a:srgbClr val="000000"/>
              </a:solidFill>
              <a:effectLst/>
            </a:rPr>
            <a:t>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Configure a log metric filter and alarm in CloudWatch to monitor for unauthorized changes to NACL</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502A1F82-6D97-5E40-AFC7-CE582CB1BD25}">
      <dgm:prSet phldrT="[Text]"/>
      <dgm:spPr/>
      <dgm:t>
        <a:bodyPr/>
        <a:lstStyle/>
        <a:p>
          <a:r>
            <a:rPr lang="en-US" b="0" i="0" u="none" strike="noStrike">
              <a:solidFill>
                <a:srgbClr val="000000"/>
              </a:solidFill>
              <a:effectLst/>
            </a:rPr>
            <a:t>This will help detect malicious or accidental changes to network controls</a:t>
          </a:r>
          <a:endParaRPr lang="en-US"/>
        </a:p>
      </dgm:t>
    </dgm:pt>
    <dgm:pt modelId="{F87CA505-7DCC-1146-9678-59F69CCF85C8}" type="parTrans" cxnId="{05AB434E-06EB-024A-B11F-089BF1067061}">
      <dgm:prSet/>
      <dgm:spPr/>
      <dgm:t>
        <a:bodyPr/>
        <a:lstStyle/>
        <a:p>
          <a:endParaRPr lang="en-US"/>
        </a:p>
      </dgm:t>
    </dgm:pt>
    <dgm:pt modelId="{F5D056F3-B1C2-084A-A41F-ED0E1B657B2B}" type="sibTrans" cxnId="{05AB434E-06EB-024A-B11F-089BF1067061}">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b="1">
              <a:effectLst/>
            </a:rPr>
            <a:t>Families: </a:t>
          </a:r>
          <a:r>
            <a:rPr lang="en-US">
              <a:effectLst/>
            </a:rPr>
            <a:t>Audit and Accountability (AU), Incident Response (IR)</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 </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Yes</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Yes</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0" i="0" u="none" strike="noStrike">
              <a:solidFill>
                <a:srgbClr val="000000"/>
              </a:solidFill>
              <a:effectLst/>
              <a:latin typeface="-webkit-standard"/>
            </a:rPr>
            <a:t>By implementing log metric filters and alarms, we can reduce the likelihood and response time to unauthorized changes</a:t>
          </a:r>
          <a:r>
            <a:rPr lang="en-US">
              <a:effectLst/>
              <a:latin typeface="Aptos" panose="020B0004020202020204" pitchFamily="34" charset="0"/>
              <a:ea typeface="Aptos" panose="020B0004020202020204" pitchFamily="34" charset="0"/>
              <a:cs typeface="Times New Roman" panose="02020603050405020304" pitchFamily="18" charset="0"/>
            </a:rPr>
            <a:t> </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6CA34CB9-6654-8445-AC29-B9FD097809B0}">
      <dgm:prSet phldrT="[Text]"/>
      <dgm:spPr/>
      <dgm:t>
        <a:bodyPr/>
        <a:lstStyle/>
        <a:p>
          <a:r>
            <a:rPr lang="en-US">
              <a:effectLst/>
            </a:rPr>
            <a:t> </a:t>
          </a:r>
          <a:r>
            <a:rPr lang="en-US" b="1">
              <a:effectLst/>
            </a:rPr>
            <a:t>Controls: </a:t>
          </a:r>
          <a:r>
            <a:rPr lang="en-US">
              <a:effectLst/>
            </a:rPr>
            <a:t>3.6 .1 Audit Events, 3.6.2 Content of Audit Records, Incident Monitoring &amp; Detection</a:t>
          </a:r>
          <a:endParaRPr lang="en-US"/>
        </a:p>
      </dgm:t>
    </dgm:pt>
    <dgm:pt modelId="{A9D1952A-D208-B945-B0E3-6ADD9C624C48}" type="parTrans" cxnId="{824AAE86-C6C1-B547-836F-B9E3B6217B22}">
      <dgm:prSet/>
      <dgm:spPr/>
      <dgm:t>
        <a:bodyPr/>
        <a:lstStyle/>
        <a:p>
          <a:endParaRPr lang="en-US"/>
        </a:p>
      </dgm:t>
    </dgm:pt>
    <dgm:pt modelId="{6149C783-F83C-4D47-85B9-E76FBE18A570}" type="sibTrans" cxnId="{824AAE86-C6C1-B547-836F-B9E3B6217B22}">
      <dgm:prSet/>
      <dgm:spPr/>
      <dgm:t>
        <a:bodyPr/>
        <a:lstStyle/>
        <a:p>
          <a:endParaRPr lang="en-US"/>
        </a:p>
      </dgm:t>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84345233-ACA9-E14F-B872-60BB9D89DF45}" type="presOf" srcId="{502A1F82-6D97-5E40-AFC7-CE582CB1BD25}" destId="{4B9A2438-670B-2E47-8DB6-22A76972B794}" srcOrd="0" destOrd="1" presId="urn:microsoft.com/office/officeart/2005/8/layout/list1"/>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05AB434E-06EB-024A-B11F-089BF1067061}" srcId="{917BE3D3-0C4F-4F46-BB91-9905249BD28E}" destId="{502A1F82-6D97-5E40-AFC7-CE582CB1BD25}" srcOrd="1" destOrd="0" parTransId="{F87CA505-7DCC-1146-9678-59F69CCF85C8}" sibTransId="{F5D056F3-B1C2-084A-A41F-ED0E1B657B2B}"/>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824AAE86-C6C1-B547-836F-B9E3B6217B22}" srcId="{AC4AC774-50C1-9B4B-A5C3-08620E577E7A}" destId="{6CA34CB9-6654-8445-AC29-B9FD097809B0}" srcOrd="1" destOrd="0" parTransId="{A9D1952A-D208-B945-B0E3-6ADD9C624C48}" sibTransId="{6149C783-F83C-4D47-85B9-E76FBE18A570}"/>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739067D2-CB7F-D743-95AF-40C98F64D467}" type="presOf" srcId="{6CA34CB9-6654-8445-AC29-B9FD097809B0}" destId="{CB4088EF-13B8-E84E-9879-F2114393C6D3}" srcOrd="0" destOrd="1" presId="urn:microsoft.com/office/officeart/2005/8/layout/list1"/>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7EAE6F-351B-41EE-9916-C53984A6B564}"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413E7B17-77A6-47EC-A953-FA2735EE069D}">
      <dgm:prSet/>
      <dgm:spPr/>
      <dgm:t>
        <a:bodyPr/>
        <a:lstStyle/>
        <a:p>
          <a:pPr>
            <a:lnSpc>
              <a:spcPct val="100000"/>
            </a:lnSpc>
          </a:pPr>
          <a:r>
            <a:rPr lang="en-US" b="0" i="0" u="none"/>
            <a:t>FOCUS ON PROTECTING CUI</a:t>
          </a:r>
          <a:endParaRPr lang="en-US"/>
        </a:p>
      </dgm:t>
    </dgm:pt>
    <dgm:pt modelId="{C5365B44-C299-487C-95EB-2CFC30F97011}" type="parTrans" cxnId="{777FEBBB-DD01-483D-BB2A-F7667A52D1F8}">
      <dgm:prSet/>
      <dgm:spPr/>
      <dgm:t>
        <a:bodyPr/>
        <a:lstStyle/>
        <a:p>
          <a:endParaRPr lang="en-US"/>
        </a:p>
      </dgm:t>
    </dgm:pt>
    <dgm:pt modelId="{00EDE56F-FFEA-4436-9A0C-005E9D382575}" type="sibTrans" cxnId="{777FEBBB-DD01-483D-BB2A-F7667A52D1F8}">
      <dgm:prSet/>
      <dgm:spPr/>
      <dgm:t>
        <a:bodyPr/>
        <a:lstStyle/>
        <a:p>
          <a:endParaRPr lang="en-US"/>
        </a:p>
      </dgm:t>
    </dgm:pt>
    <dgm:pt modelId="{20F78347-BA1D-48F2-91BF-7668985B8065}">
      <dgm:prSet/>
      <dgm:spPr/>
      <dgm:t>
        <a:bodyPr/>
        <a:lstStyle/>
        <a:p>
          <a:pPr>
            <a:lnSpc>
              <a:spcPct val="100000"/>
            </a:lnSpc>
          </a:pPr>
          <a:r>
            <a:rPr lang="en-US" b="0" i="0" u="none"/>
            <a:t>REGULATORY COMPLIANCE</a:t>
          </a:r>
          <a:endParaRPr lang="en-US"/>
        </a:p>
      </dgm:t>
    </dgm:pt>
    <dgm:pt modelId="{A7346A49-5E4A-4A88-8663-498E91A80E42}" type="parTrans" cxnId="{9D37982F-EB6C-44C1-B4CD-9BD654D3EEE6}">
      <dgm:prSet/>
      <dgm:spPr/>
      <dgm:t>
        <a:bodyPr/>
        <a:lstStyle/>
        <a:p>
          <a:endParaRPr lang="en-US"/>
        </a:p>
      </dgm:t>
    </dgm:pt>
    <dgm:pt modelId="{4ED29336-6FE2-42E9-8AFB-7B2D3B8C9738}" type="sibTrans" cxnId="{9D37982F-EB6C-44C1-B4CD-9BD654D3EEE6}">
      <dgm:prSet/>
      <dgm:spPr/>
      <dgm:t>
        <a:bodyPr/>
        <a:lstStyle/>
        <a:p>
          <a:endParaRPr lang="en-US"/>
        </a:p>
      </dgm:t>
    </dgm:pt>
    <dgm:pt modelId="{FB0369E8-D052-4E71-9463-96215E35F100}">
      <dgm:prSet/>
      <dgm:spPr/>
      <dgm:t>
        <a:bodyPr/>
        <a:lstStyle/>
        <a:p>
          <a:pPr>
            <a:lnSpc>
              <a:spcPct val="100000"/>
            </a:lnSpc>
          </a:pPr>
          <a:r>
            <a:rPr lang="en-US" b="0" i="0" u="none"/>
            <a:t>COMPREHENSIVE YET ACHIEVEABLE </a:t>
          </a:r>
          <a:endParaRPr lang="en-US"/>
        </a:p>
      </dgm:t>
    </dgm:pt>
    <dgm:pt modelId="{B67E9295-6404-4BD2-9B2B-D5BA5C92C3C4}" type="parTrans" cxnId="{F668004E-B554-4FE6-93DE-7D1A80142DDC}">
      <dgm:prSet/>
      <dgm:spPr/>
      <dgm:t>
        <a:bodyPr/>
        <a:lstStyle/>
        <a:p>
          <a:endParaRPr lang="en-US"/>
        </a:p>
      </dgm:t>
    </dgm:pt>
    <dgm:pt modelId="{857D5F57-28D1-49BB-9F1B-534FD225C3FC}" type="sibTrans" cxnId="{F668004E-B554-4FE6-93DE-7D1A80142DDC}">
      <dgm:prSet/>
      <dgm:spPr/>
      <dgm:t>
        <a:bodyPr/>
        <a:lstStyle/>
        <a:p>
          <a:endParaRPr lang="en-US"/>
        </a:p>
      </dgm:t>
    </dgm:pt>
    <dgm:pt modelId="{E6E43C0D-6AD0-4EBC-A257-560127136C6B}">
      <dgm:prSet/>
      <dgm:spPr/>
      <dgm:t>
        <a:bodyPr/>
        <a:lstStyle/>
        <a:p>
          <a:pPr>
            <a:lnSpc>
              <a:spcPct val="100000"/>
            </a:lnSpc>
          </a:pPr>
          <a:r>
            <a:rPr lang="en-US" b="0" i="0" u="none"/>
            <a:t>FLEXIBLE AND ADAPTABLE</a:t>
          </a:r>
          <a:endParaRPr lang="en-US"/>
        </a:p>
      </dgm:t>
    </dgm:pt>
    <dgm:pt modelId="{4FDFD95E-79CA-4982-B765-74A479AEC659}" type="parTrans" cxnId="{EEBAFB1E-33B6-4C29-8D74-0E021F94E2F6}">
      <dgm:prSet/>
      <dgm:spPr/>
      <dgm:t>
        <a:bodyPr/>
        <a:lstStyle/>
        <a:p>
          <a:endParaRPr lang="en-US"/>
        </a:p>
      </dgm:t>
    </dgm:pt>
    <dgm:pt modelId="{C4C9CD9F-BC08-45D5-A9EA-42F8DBD61D98}" type="sibTrans" cxnId="{EEBAFB1E-33B6-4C29-8D74-0E021F94E2F6}">
      <dgm:prSet/>
      <dgm:spPr/>
      <dgm:t>
        <a:bodyPr/>
        <a:lstStyle/>
        <a:p>
          <a:endParaRPr lang="en-US"/>
        </a:p>
      </dgm:t>
    </dgm:pt>
    <dgm:pt modelId="{F0B136FC-7619-144A-9815-7222236373DB}">
      <dgm:prSet/>
      <dgm:spPr/>
      <dgm:t>
        <a:bodyPr/>
        <a:lstStyle/>
        <a:p>
          <a:pPr>
            <a:lnSpc>
              <a:spcPct val="100000"/>
            </a:lnSpc>
          </a:pPr>
          <a:r>
            <a:rPr lang="en-US" b="0" i="0" u="none"/>
            <a:t>GOVERNMENT-ENDORSED CREDIBILITY</a:t>
          </a:r>
          <a:endParaRPr lang="en-US"/>
        </a:p>
      </dgm:t>
    </dgm:pt>
    <dgm:pt modelId="{80D88DF8-EC5D-FC48-BBEB-A045F7A201F3}" type="parTrans" cxnId="{29CCD8E1-628F-994A-8BF6-596E0813338F}">
      <dgm:prSet/>
      <dgm:spPr/>
      <dgm:t>
        <a:bodyPr/>
        <a:lstStyle/>
        <a:p>
          <a:endParaRPr lang="en-US"/>
        </a:p>
      </dgm:t>
    </dgm:pt>
    <dgm:pt modelId="{BB7D0D86-12BA-A849-8F25-2BC6FECE8A9E}" type="sibTrans" cxnId="{29CCD8E1-628F-994A-8BF6-596E0813338F}">
      <dgm:prSet/>
      <dgm:spPr/>
      <dgm:t>
        <a:bodyPr/>
        <a:lstStyle/>
        <a:p>
          <a:endParaRPr lang="en-US"/>
        </a:p>
      </dgm:t>
    </dgm:pt>
    <dgm:pt modelId="{1CE1BF1D-9144-4CEF-9E2B-98886F89C9DC}" type="pres">
      <dgm:prSet presAssocID="{DC7EAE6F-351B-41EE-9916-C53984A6B564}" presName="root" presStyleCnt="0">
        <dgm:presLayoutVars>
          <dgm:dir/>
          <dgm:resizeHandles val="exact"/>
        </dgm:presLayoutVars>
      </dgm:prSet>
      <dgm:spPr/>
    </dgm:pt>
    <dgm:pt modelId="{1125D0BC-99E5-4942-B6A3-41E48FA3CDC6}" type="pres">
      <dgm:prSet presAssocID="{413E7B17-77A6-47EC-A953-FA2735EE069D}" presName="compNode" presStyleCnt="0"/>
      <dgm:spPr/>
    </dgm:pt>
    <dgm:pt modelId="{7B1C4744-8441-4BF9-B53E-5F438C506045}" type="pres">
      <dgm:prSet presAssocID="{413E7B17-77A6-47EC-A953-FA2735EE069D}" presName="bgRect" presStyleLbl="bgShp" presStyleIdx="0" presStyleCnt="5"/>
      <dgm:spPr>
        <a:solidFill>
          <a:schemeClr val="accent1">
            <a:lumMod val="40000"/>
            <a:lumOff val="60000"/>
          </a:schemeClr>
        </a:solidFill>
      </dgm:spPr>
    </dgm:pt>
    <dgm:pt modelId="{963865ED-E3FE-49F2-85BC-2419064EFD74}" type="pres">
      <dgm:prSet presAssocID="{413E7B17-77A6-47EC-A953-FA2735EE06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7DC21F04-09A1-416F-9E4F-AE3029DFE0B3}" type="pres">
      <dgm:prSet presAssocID="{413E7B17-77A6-47EC-A953-FA2735EE069D}" presName="spaceRect" presStyleCnt="0"/>
      <dgm:spPr/>
    </dgm:pt>
    <dgm:pt modelId="{593A6154-7CA7-42CB-80F4-4F99D67D9305}" type="pres">
      <dgm:prSet presAssocID="{413E7B17-77A6-47EC-A953-FA2735EE069D}" presName="parTx" presStyleLbl="revTx" presStyleIdx="0" presStyleCnt="5">
        <dgm:presLayoutVars>
          <dgm:chMax val="0"/>
          <dgm:chPref val="0"/>
        </dgm:presLayoutVars>
      </dgm:prSet>
      <dgm:spPr/>
    </dgm:pt>
    <dgm:pt modelId="{602FCD7E-EDCD-4787-94A4-6A74054E58B4}" type="pres">
      <dgm:prSet presAssocID="{00EDE56F-FFEA-4436-9A0C-005E9D382575}" presName="sibTrans" presStyleCnt="0"/>
      <dgm:spPr/>
    </dgm:pt>
    <dgm:pt modelId="{183F955D-1613-4E72-9479-56CFCBDF7912}" type="pres">
      <dgm:prSet presAssocID="{20F78347-BA1D-48F2-91BF-7668985B8065}" presName="compNode" presStyleCnt="0"/>
      <dgm:spPr/>
    </dgm:pt>
    <dgm:pt modelId="{51D9990E-2E72-4BD7-BC1C-0BCCD597A1E3}" type="pres">
      <dgm:prSet presAssocID="{20F78347-BA1D-48F2-91BF-7668985B8065}" presName="bgRect" presStyleLbl="bgShp" presStyleIdx="1" presStyleCnt="5"/>
      <dgm:spPr>
        <a:solidFill>
          <a:schemeClr val="accent1">
            <a:lumMod val="40000"/>
            <a:lumOff val="60000"/>
          </a:schemeClr>
        </a:solidFill>
      </dgm:spPr>
    </dgm:pt>
    <dgm:pt modelId="{474E3E56-26E2-43E8-A0D0-3C831C9BECE2}" type="pres">
      <dgm:prSet presAssocID="{20F78347-BA1D-48F2-91BF-7668985B80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DDB152C1-023D-45BF-93A1-3DAA5E68D8B0}" type="pres">
      <dgm:prSet presAssocID="{20F78347-BA1D-48F2-91BF-7668985B8065}" presName="spaceRect" presStyleCnt="0"/>
      <dgm:spPr/>
    </dgm:pt>
    <dgm:pt modelId="{D63814EE-DF3C-4932-82F1-6DB668A27C83}" type="pres">
      <dgm:prSet presAssocID="{20F78347-BA1D-48F2-91BF-7668985B8065}" presName="parTx" presStyleLbl="revTx" presStyleIdx="1" presStyleCnt="5">
        <dgm:presLayoutVars>
          <dgm:chMax val="0"/>
          <dgm:chPref val="0"/>
        </dgm:presLayoutVars>
      </dgm:prSet>
      <dgm:spPr/>
    </dgm:pt>
    <dgm:pt modelId="{209DF6CA-4AC9-4737-A4B4-132F9CDEEB6F}" type="pres">
      <dgm:prSet presAssocID="{4ED29336-6FE2-42E9-8AFB-7B2D3B8C9738}" presName="sibTrans" presStyleCnt="0"/>
      <dgm:spPr/>
    </dgm:pt>
    <dgm:pt modelId="{D6CE30DE-66B0-4F89-9682-24A364211B19}" type="pres">
      <dgm:prSet presAssocID="{FB0369E8-D052-4E71-9463-96215E35F100}" presName="compNode" presStyleCnt="0"/>
      <dgm:spPr/>
    </dgm:pt>
    <dgm:pt modelId="{911E3E5C-39B9-4B5C-8860-24F69A16BC40}" type="pres">
      <dgm:prSet presAssocID="{FB0369E8-D052-4E71-9463-96215E35F100}" presName="bgRect" presStyleLbl="bgShp" presStyleIdx="2" presStyleCnt="5"/>
      <dgm:spPr>
        <a:solidFill>
          <a:schemeClr val="accent1">
            <a:lumMod val="40000"/>
            <a:lumOff val="60000"/>
          </a:schemeClr>
        </a:solidFill>
      </dgm:spPr>
    </dgm:pt>
    <dgm:pt modelId="{7243F523-4D4C-4811-8A34-8130AC06E3E5}" type="pres">
      <dgm:prSet presAssocID="{FB0369E8-D052-4E71-9463-96215E35F1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34EDF32-C2F0-4278-9C25-4D36621AAA32}" type="pres">
      <dgm:prSet presAssocID="{FB0369E8-D052-4E71-9463-96215E35F100}" presName="spaceRect" presStyleCnt="0"/>
      <dgm:spPr/>
    </dgm:pt>
    <dgm:pt modelId="{78FCE0CC-A78A-4FB4-A799-A688BFA01288}" type="pres">
      <dgm:prSet presAssocID="{FB0369E8-D052-4E71-9463-96215E35F100}" presName="parTx" presStyleLbl="revTx" presStyleIdx="2" presStyleCnt="5">
        <dgm:presLayoutVars>
          <dgm:chMax val="0"/>
          <dgm:chPref val="0"/>
        </dgm:presLayoutVars>
      </dgm:prSet>
      <dgm:spPr/>
    </dgm:pt>
    <dgm:pt modelId="{8091AE66-8947-4CD7-83F7-6133D954A2D2}" type="pres">
      <dgm:prSet presAssocID="{857D5F57-28D1-49BB-9F1B-534FD225C3FC}" presName="sibTrans" presStyleCnt="0"/>
      <dgm:spPr/>
    </dgm:pt>
    <dgm:pt modelId="{BD8F0D62-6DE3-4BA5-9E20-B4001D86227F}" type="pres">
      <dgm:prSet presAssocID="{E6E43C0D-6AD0-4EBC-A257-560127136C6B}" presName="compNode" presStyleCnt="0"/>
      <dgm:spPr/>
    </dgm:pt>
    <dgm:pt modelId="{433A9D67-2764-4896-929A-DB949834C432}" type="pres">
      <dgm:prSet presAssocID="{E6E43C0D-6AD0-4EBC-A257-560127136C6B}" presName="bgRect" presStyleLbl="bgShp" presStyleIdx="3" presStyleCnt="5"/>
      <dgm:spPr>
        <a:solidFill>
          <a:schemeClr val="accent1">
            <a:lumMod val="40000"/>
            <a:lumOff val="60000"/>
          </a:schemeClr>
        </a:solidFill>
      </dgm:spPr>
    </dgm:pt>
    <dgm:pt modelId="{F806D21E-F6B6-4458-94DF-F8CF912A889C}" type="pres">
      <dgm:prSet presAssocID="{E6E43C0D-6AD0-4EBC-A257-560127136C6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6F43499-2114-4B92-AB1B-A24D2F768A13}" type="pres">
      <dgm:prSet presAssocID="{E6E43C0D-6AD0-4EBC-A257-560127136C6B}" presName="spaceRect" presStyleCnt="0"/>
      <dgm:spPr/>
    </dgm:pt>
    <dgm:pt modelId="{B6BAB430-2D36-444D-8A9E-F24D91C3B872}" type="pres">
      <dgm:prSet presAssocID="{E6E43C0D-6AD0-4EBC-A257-560127136C6B}" presName="parTx" presStyleLbl="revTx" presStyleIdx="3" presStyleCnt="5">
        <dgm:presLayoutVars>
          <dgm:chMax val="0"/>
          <dgm:chPref val="0"/>
        </dgm:presLayoutVars>
      </dgm:prSet>
      <dgm:spPr/>
    </dgm:pt>
    <dgm:pt modelId="{44E02C8C-9A8C-4712-8069-A56E7C32DCE0}" type="pres">
      <dgm:prSet presAssocID="{C4C9CD9F-BC08-45D5-A9EA-42F8DBD61D98}" presName="sibTrans" presStyleCnt="0"/>
      <dgm:spPr/>
    </dgm:pt>
    <dgm:pt modelId="{6E255F6D-F2FF-4DEF-A592-EC1A29B4ACFE}" type="pres">
      <dgm:prSet presAssocID="{F0B136FC-7619-144A-9815-7222236373DB}" presName="compNode" presStyleCnt="0"/>
      <dgm:spPr/>
    </dgm:pt>
    <dgm:pt modelId="{AB8BBB4C-37F6-4B90-94C7-8E99339B7DC9}" type="pres">
      <dgm:prSet presAssocID="{F0B136FC-7619-144A-9815-7222236373DB}" presName="bgRect" presStyleLbl="bgShp" presStyleIdx="4" presStyleCnt="5"/>
      <dgm:spPr>
        <a:solidFill>
          <a:schemeClr val="accent1">
            <a:lumMod val="40000"/>
            <a:lumOff val="60000"/>
          </a:schemeClr>
        </a:solidFill>
      </dgm:spPr>
    </dgm:pt>
    <dgm:pt modelId="{1FE13361-FEF6-467A-9585-C53877A24EE5}" type="pres">
      <dgm:prSet presAssocID="{F0B136FC-7619-144A-9815-7222236373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AE3EEB0E-BFF4-4166-AFF9-9341D545FBB8}" type="pres">
      <dgm:prSet presAssocID="{F0B136FC-7619-144A-9815-7222236373DB}" presName="spaceRect" presStyleCnt="0"/>
      <dgm:spPr/>
    </dgm:pt>
    <dgm:pt modelId="{8533AA9F-7627-440F-8EE6-E6FD645B5F90}" type="pres">
      <dgm:prSet presAssocID="{F0B136FC-7619-144A-9815-7222236373DB}" presName="parTx" presStyleLbl="revTx" presStyleIdx="4" presStyleCnt="5">
        <dgm:presLayoutVars>
          <dgm:chMax val="0"/>
          <dgm:chPref val="0"/>
        </dgm:presLayoutVars>
      </dgm:prSet>
      <dgm:spPr/>
    </dgm:pt>
  </dgm:ptLst>
  <dgm:cxnLst>
    <dgm:cxn modelId="{CBCAC308-F659-954D-AEEE-0B9ED3A573F3}" type="presOf" srcId="{E6E43C0D-6AD0-4EBC-A257-560127136C6B}" destId="{B6BAB430-2D36-444D-8A9E-F24D91C3B872}" srcOrd="0" destOrd="0" presId="urn:microsoft.com/office/officeart/2018/2/layout/IconVerticalSolidList"/>
    <dgm:cxn modelId="{7CBA891D-B0D6-8C47-BD8F-03FCC09144DF}" type="presOf" srcId="{20F78347-BA1D-48F2-91BF-7668985B8065}" destId="{D63814EE-DF3C-4932-82F1-6DB668A27C83}" srcOrd="0" destOrd="0" presId="urn:microsoft.com/office/officeart/2018/2/layout/IconVerticalSolidList"/>
    <dgm:cxn modelId="{EEBAFB1E-33B6-4C29-8D74-0E021F94E2F6}" srcId="{DC7EAE6F-351B-41EE-9916-C53984A6B564}" destId="{E6E43C0D-6AD0-4EBC-A257-560127136C6B}" srcOrd="3" destOrd="0" parTransId="{4FDFD95E-79CA-4982-B765-74A479AEC659}" sibTransId="{C4C9CD9F-BC08-45D5-A9EA-42F8DBD61D98}"/>
    <dgm:cxn modelId="{9D37982F-EB6C-44C1-B4CD-9BD654D3EEE6}" srcId="{DC7EAE6F-351B-41EE-9916-C53984A6B564}" destId="{20F78347-BA1D-48F2-91BF-7668985B8065}" srcOrd="1" destOrd="0" parTransId="{A7346A49-5E4A-4A88-8663-498E91A80E42}" sibTransId="{4ED29336-6FE2-42E9-8AFB-7B2D3B8C9738}"/>
    <dgm:cxn modelId="{45E75F35-EF6A-CC44-AAA5-5E9D4F8B1F16}" type="presOf" srcId="{F0B136FC-7619-144A-9815-7222236373DB}" destId="{8533AA9F-7627-440F-8EE6-E6FD645B5F90}" srcOrd="0" destOrd="0" presId="urn:microsoft.com/office/officeart/2018/2/layout/IconVerticalSolidList"/>
    <dgm:cxn modelId="{F668004E-B554-4FE6-93DE-7D1A80142DDC}" srcId="{DC7EAE6F-351B-41EE-9916-C53984A6B564}" destId="{FB0369E8-D052-4E71-9463-96215E35F100}" srcOrd="2" destOrd="0" parTransId="{B67E9295-6404-4BD2-9B2B-D5BA5C92C3C4}" sibTransId="{857D5F57-28D1-49BB-9F1B-534FD225C3FC}"/>
    <dgm:cxn modelId="{1F9E9E61-CB98-C247-B24D-7B00B65BB67E}" type="presOf" srcId="{413E7B17-77A6-47EC-A953-FA2735EE069D}" destId="{593A6154-7CA7-42CB-80F4-4F99D67D9305}" srcOrd="0" destOrd="0" presId="urn:microsoft.com/office/officeart/2018/2/layout/IconVerticalSolidList"/>
    <dgm:cxn modelId="{3109D46B-E299-274D-A877-E06CB30F8B10}" type="presOf" srcId="{DC7EAE6F-351B-41EE-9916-C53984A6B564}" destId="{1CE1BF1D-9144-4CEF-9E2B-98886F89C9DC}" srcOrd="0" destOrd="0" presId="urn:microsoft.com/office/officeart/2018/2/layout/IconVerticalSolidList"/>
    <dgm:cxn modelId="{777FEBBB-DD01-483D-BB2A-F7667A52D1F8}" srcId="{DC7EAE6F-351B-41EE-9916-C53984A6B564}" destId="{413E7B17-77A6-47EC-A953-FA2735EE069D}" srcOrd="0" destOrd="0" parTransId="{C5365B44-C299-487C-95EB-2CFC30F97011}" sibTransId="{00EDE56F-FFEA-4436-9A0C-005E9D382575}"/>
    <dgm:cxn modelId="{29CCD8E1-628F-994A-8BF6-596E0813338F}" srcId="{DC7EAE6F-351B-41EE-9916-C53984A6B564}" destId="{F0B136FC-7619-144A-9815-7222236373DB}" srcOrd="4" destOrd="0" parTransId="{80D88DF8-EC5D-FC48-BBEB-A045F7A201F3}" sibTransId="{BB7D0D86-12BA-A849-8F25-2BC6FECE8A9E}"/>
    <dgm:cxn modelId="{9C7D04EB-1593-F247-9872-5716A55C2041}" type="presOf" srcId="{FB0369E8-D052-4E71-9463-96215E35F100}" destId="{78FCE0CC-A78A-4FB4-A799-A688BFA01288}" srcOrd="0" destOrd="0" presId="urn:microsoft.com/office/officeart/2018/2/layout/IconVerticalSolidList"/>
    <dgm:cxn modelId="{B74F7B7C-14C1-7445-8143-5662E533A964}" type="presParOf" srcId="{1CE1BF1D-9144-4CEF-9E2B-98886F89C9DC}" destId="{1125D0BC-99E5-4942-B6A3-41E48FA3CDC6}" srcOrd="0" destOrd="0" presId="urn:microsoft.com/office/officeart/2018/2/layout/IconVerticalSolidList"/>
    <dgm:cxn modelId="{10F0C790-A56A-7C4F-AB9D-0D555E680DC7}" type="presParOf" srcId="{1125D0BC-99E5-4942-B6A3-41E48FA3CDC6}" destId="{7B1C4744-8441-4BF9-B53E-5F438C506045}" srcOrd="0" destOrd="0" presId="urn:microsoft.com/office/officeart/2018/2/layout/IconVerticalSolidList"/>
    <dgm:cxn modelId="{BDD2E0D8-C0BA-8F43-B496-8DF351822D0D}" type="presParOf" srcId="{1125D0BC-99E5-4942-B6A3-41E48FA3CDC6}" destId="{963865ED-E3FE-49F2-85BC-2419064EFD74}" srcOrd="1" destOrd="0" presId="urn:microsoft.com/office/officeart/2018/2/layout/IconVerticalSolidList"/>
    <dgm:cxn modelId="{932AADCF-17CE-4443-967A-1CAAC2748D20}" type="presParOf" srcId="{1125D0BC-99E5-4942-B6A3-41E48FA3CDC6}" destId="{7DC21F04-09A1-416F-9E4F-AE3029DFE0B3}" srcOrd="2" destOrd="0" presId="urn:microsoft.com/office/officeart/2018/2/layout/IconVerticalSolidList"/>
    <dgm:cxn modelId="{4E72343A-E560-3B43-B122-0A84B4DC3454}" type="presParOf" srcId="{1125D0BC-99E5-4942-B6A3-41E48FA3CDC6}" destId="{593A6154-7CA7-42CB-80F4-4F99D67D9305}" srcOrd="3" destOrd="0" presId="urn:microsoft.com/office/officeart/2018/2/layout/IconVerticalSolidList"/>
    <dgm:cxn modelId="{8A38969E-1C37-BE4C-B40E-7F1ABF1766C9}" type="presParOf" srcId="{1CE1BF1D-9144-4CEF-9E2B-98886F89C9DC}" destId="{602FCD7E-EDCD-4787-94A4-6A74054E58B4}" srcOrd="1" destOrd="0" presId="urn:microsoft.com/office/officeart/2018/2/layout/IconVerticalSolidList"/>
    <dgm:cxn modelId="{3ED528D8-9A95-C848-902D-00088A65A3C0}" type="presParOf" srcId="{1CE1BF1D-9144-4CEF-9E2B-98886F89C9DC}" destId="{183F955D-1613-4E72-9479-56CFCBDF7912}" srcOrd="2" destOrd="0" presId="urn:microsoft.com/office/officeart/2018/2/layout/IconVerticalSolidList"/>
    <dgm:cxn modelId="{C10B4339-8734-F044-85C2-ADC8C48F0C2F}" type="presParOf" srcId="{183F955D-1613-4E72-9479-56CFCBDF7912}" destId="{51D9990E-2E72-4BD7-BC1C-0BCCD597A1E3}" srcOrd="0" destOrd="0" presId="urn:microsoft.com/office/officeart/2018/2/layout/IconVerticalSolidList"/>
    <dgm:cxn modelId="{BE3419C8-0A70-AA4D-93C2-ED0631AF38D2}" type="presParOf" srcId="{183F955D-1613-4E72-9479-56CFCBDF7912}" destId="{474E3E56-26E2-43E8-A0D0-3C831C9BECE2}" srcOrd="1" destOrd="0" presId="urn:microsoft.com/office/officeart/2018/2/layout/IconVerticalSolidList"/>
    <dgm:cxn modelId="{6288A446-4EE4-A948-B066-2E5BAFD5F576}" type="presParOf" srcId="{183F955D-1613-4E72-9479-56CFCBDF7912}" destId="{DDB152C1-023D-45BF-93A1-3DAA5E68D8B0}" srcOrd="2" destOrd="0" presId="urn:microsoft.com/office/officeart/2018/2/layout/IconVerticalSolidList"/>
    <dgm:cxn modelId="{1AB6B127-0246-DB46-8943-1B4A9E61F0BF}" type="presParOf" srcId="{183F955D-1613-4E72-9479-56CFCBDF7912}" destId="{D63814EE-DF3C-4932-82F1-6DB668A27C83}" srcOrd="3" destOrd="0" presId="urn:microsoft.com/office/officeart/2018/2/layout/IconVerticalSolidList"/>
    <dgm:cxn modelId="{10E2D5A8-0F80-DE48-8849-F5F952CBCA73}" type="presParOf" srcId="{1CE1BF1D-9144-4CEF-9E2B-98886F89C9DC}" destId="{209DF6CA-4AC9-4737-A4B4-132F9CDEEB6F}" srcOrd="3" destOrd="0" presId="urn:microsoft.com/office/officeart/2018/2/layout/IconVerticalSolidList"/>
    <dgm:cxn modelId="{24F66B0A-5350-2247-8F80-7A5E69CF1A89}" type="presParOf" srcId="{1CE1BF1D-9144-4CEF-9E2B-98886F89C9DC}" destId="{D6CE30DE-66B0-4F89-9682-24A364211B19}" srcOrd="4" destOrd="0" presId="urn:microsoft.com/office/officeart/2018/2/layout/IconVerticalSolidList"/>
    <dgm:cxn modelId="{AEDE97DC-2DEB-AF46-BDA5-E6809C935875}" type="presParOf" srcId="{D6CE30DE-66B0-4F89-9682-24A364211B19}" destId="{911E3E5C-39B9-4B5C-8860-24F69A16BC40}" srcOrd="0" destOrd="0" presId="urn:microsoft.com/office/officeart/2018/2/layout/IconVerticalSolidList"/>
    <dgm:cxn modelId="{1B9647DD-B55B-1148-9AAB-4BBB0F2E9199}" type="presParOf" srcId="{D6CE30DE-66B0-4F89-9682-24A364211B19}" destId="{7243F523-4D4C-4811-8A34-8130AC06E3E5}" srcOrd="1" destOrd="0" presId="urn:microsoft.com/office/officeart/2018/2/layout/IconVerticalSolidList"/>
    <dgm:cxn modelId="{1CE9B060-31CE-E145-98A8-828B16BFABA1}" type="presParOf" srcId="{D6CE30DE-66B0-4F89-9682-24A364211B19}" destId="{234EDF32-C2F0-4278-9C25-4D36621AAA32}" srcOrd="2" destOrd="0" presId="urn:microsoft.com/office/officeart/2018/2/layout/IconVerticalSolidList"/>
    <dgm:cxn modelId="{DD54F724-C020-A64B-9932-81E67C5BB223}" type="presParOf" srcId="{D6CE30DE-66B0-4F89-9682-24A364211B19}" destId="{78FCE0CC-A78A-4FB4-A799-A688BFA01288}" srcOrd="3" destOrd="0" presId="urn:microsoft.com/office/officeart/2018/2/layout/IconVerticalSolidList"/>
    <dgm:cxn modelId="{A8852628-9640-3B4D-9760-5EC9A9862A6D}" type="presParOf" srcId="{1CE1BF1D-9144-4CEF-9E2B-98886F89C9DC}" destId="{8091AE66-8947-4CD7-83F7-6133D954A2D2}" srcOrd="5" destOrd="0" presId="urn:microsoft.com/office/officeart/2018/2/layout/IconVerticalSolidList"/>
    <dgm:cxn modelId="{BC7B087D-C6A2-0E4F-A958-5DCDFF0F303C}" type="presParOf" srcId="{1CE1BF1D-9144-4CEF-9E2B-98886F89C9DC}" destId="{BD8F0D62-6DE3-4BA5-9E20-B4001D86227F}" srcOrd="6" destOrd="0" presId="urn:microsoft.com/office/officeart/2018/2/layout/IconVerticalSolidList"/>
    <dgm:cxn modelId="{B81F651E-4F10-C440-935F-9ED7D650449E}" type="presParOf" srcId="{BD8F0D62-6DE3-4BA5-9E20-B4001D86227F}" destId="{433A9D67-2764-4896-929A-DB949834C432}" srcOrd="0" destOrd="0" presId="urn:microsoft.com/office/officeart/2018/2/layout/IconVerticalSolidList"/>
    <dgm:cxn modelId="{75602C5A-D959-E44A-86E5-0548B4BAE846}" type="presParOf" srcId="{BD8F0D62-6DE3-4BA5-9E20-B4001D86227F}" destId="{F806D21E-F6B6-4458-94DF-F8CF912A889C}" srcOrd="1" destOrd="0" presId="urn:microsoft.com/office/officeart/2018/2/layout/IconVerticalSolidList"/>
    <dgm:cxn modelId="{CF2C0284-E2BB-0B40-857A-416E85805C08}" type="presParOf" srcId="{BD8F0D62-6DE3-4BA5-9E20-B4001D86227F}" destId="{76F43499-2114-4B92-AB1B-A24D2F768A13}" srcOrd="2" destOrd="0" presId="urn:microsoft.com/office/officeart/2018/2/layout/IconVerticalSolidList"/>
    <dgm:cxn modelId="{7D09CE4A-AC4C-BC4A-9D0A-4237F35621DD}" type="presParOf" srcId="{BD8F0D62-6DE3-4BA5-9E20-B4001D86227F}" destId="{B6BAB430-2D36-444D-8A9E-F24D91C3B872}" srcOrd="3" destOrd="0" presId="urn:microsoft.com/office/officeart/2018/2/layout/IconVerticalSolidList"/>
    <dgm:cxn modelId="{9E6F302B-880C-6144-B096-75076004C817}" type="presParOf" srcId="{1CE1BF1D-9144-4CEF-9E2B-98886F89C9DC}" destId="{44E02C8C-9A8C-4712-8069-A56E7C32DCE0}" srcOrd="7" destOrd="0" presId="urn:microsoft.com/office/officeart/2018/2/layout/IconVerticalSolidList"/>
    <dgm:cxn modelId="{65DA1BDB-B21E-1A4A-B87D-A696E96FFACF}" type="presParOf" srcId="{1CE1BF1D-9144-4CEF-9E2B-98886F89C9DC}" destId="{6E255F6D-F2FF-4DEF-A592-EC1A29B4ACFE}" srcOrd="8" destOrd="0" presId="urn:microsoft.com/office/officeart/2018/2/layout/IconVerticalSolidList"/>
    <dgm:cxn modelId="{FCC62279-19C0-A047-84DC-3EBEF1DB0294}" type="presParOf" srcId="{6E255F6D-F2FF-4DEF-A592-EC1A29B4ACFE}" destId="{AB8BBB4C-37F6-4B90-94C7-8E99339B7DC9}" srcOrd="0" destOrd="0" presId="urn:microsoft.com/office/officeart/2018/2/layout/IconVerticalSolidList"/>
    <dgm:cxn modelId="{D6A9408D-32B7-DD40-93B1-A007EC3628B3}" type="presParOf" srcId="{6E255F6D-F2FF-4DEF-A592-EC1A29B4ACFE}" destId="{1FE13361-FEF6-467A-9585-C53877A24EE5}" srcOrd="1" destOrd="0" presId="urn:microsoft.com/office/officeart/2018/2/layout/IconVerticalSolidList"/>
    <dgm:cxn modelId="{9C662820-EC5A-5A4B-A638-15E77796DFA4}" type="presParOf" srcId="{6E255F6D-F2FF-4DEF-A592-EC1A29B4ACFE}" destId="{AE3EEB0E-BFF4-4166-AFF9-9341D545FBB8}" srcOrd="2" destOrd="0" presId="urn:microsoft.com/office/officeart/2018/2/layout/IconVerticalSolidList"/>
    <dgm:cxn modelId="{A7D5A8D4-94F2-4846-A187-9CAA4D34BCD3}" type="presParOf" srcId="{6E255F6D-F2FF-4DEF-A592-EC1A29B4ACFE}" destId="{8533AA9F-7627-440F-8EE6-E6FD645B5F9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98CCA4-EBEE-48EC-A7D0-B4E5F54DA2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96D6B54-5D08-44C4-90D1-8DD257097590}">
      <dgm:prSet/>
      <dgm:spPr/>
      <dgm:t>
        <a:bodyPr/>
        <a:lstStyle/>
        <a:p>
          <a:pPr>
            <a:lnSpc>
              <a:spcPct val="100000"/>
            </a:lnSpc>
          </a:pPr>
          <a:endParaRPr lang="en-US"/>
        </a:p>
      </dgm:t>
    </dgm:pt>
    <dgm:pt modelId="{CB4B9D2F-FC20-428B-8D6D-205C67642757}" type="parTrans" cxnId="{AB1A1117-1F80-4DA3-95EA-FB4696F7CA2C}">
      <dgm:prSet/>
      <dgm:spPr/>
      <dgm:t>
        <a:bodyPr/>
        <a:lstStyle/>
        <a:p>
          <a:endParaRPr lang="en-US"/>
        </a:p>
      </dgm:t>
    </dgm:pt>
    <dgm:pt modelId="{1C0C568A-7C1B-425A-9398-90A03A318EE9}" type="sibTrans" cxnId="{AB1A1117-1F80-4DA3-95EA-FB4696F7CA2C}">
      <dgm:prSet/>
      <dgm:spPr/>
      <dgm:t>
        <a:bodyPr/>
        <a:lstStyle/>
        <a:p>
          <a:endParaRPr lang="en-US"/>
        </a:p>
      </dgm:t>
    </dgm:pt>
    <dgm:pt modelId="{065D9810-4126-4B47-83F4-DDA97F0F7762}">
      <dgm:prSet/>
      <dgm:spPr/>
      <dgm:t>
        <a:bodyPr/>
        <a:lstStyle/>
        <a:p>
          <a:pPr>
            <a:lnSpc>
              <a:spcPct val="100000"/>
            </a:lnSpc>
          </a:pPr>
          <a:endParaRPr lang="en-US"/>
        </a:p>
      </dgm:t>
    </dgm:pt>
    <dgm:pt modelId="{BEF1591D-E15E-BE4D-A45C-E87C9D4C8B7B}" type="parTrans" cxnId="{A2D00FB0-6C23-614E-8C74-9DB552DE0AA1}">
      <dgm:prSet/>
      <dgm:spPr/>
      <dgm:t>
        <a:bodyPr/>
        <a:lstStyle/>
        <a:p>
          <a:endParaRPr lang="en-US"/>
        </a:p>
      </dgm:t>
    </dgm:pt>
    <dgm:pt modelId="{A7409FE1-7E58-8348-B9AA-602B3620720E}" type="sibTrans" cxnId="{A2D00FB0-6C23-614E-8C74-9DB552DE0AA1}">
      <dgm:prSet/>
      <dgm:spPr/>
      <dgm:t>
        <a:bodyPr/>
        <a:lstStyle/>
        <a:p>
          <a:endParaRPr lang="en-US"/>
        </a:p>
      </dgm:t>
    </dgm:pt>
    <dgm:pt modelId="{E5014BC5-6529-424C-8F23-CCB95B9DED89}" type="pres">
      <dgm:prSet presAssocID="{CB98CCA4-EBEE-48EC-A7D0-B4E5F54DA2E3}" presName="root" presStyleCnt="0">
        <dgm:presLayoutVars>
          <dgm:dir/>
          <dgm:resizeHandles val="exact"/>
        </dgm:presLayoutVars>
      </dgm:prSet>
      <dgm:spPr/>
    </dgm:pt>
    <dgm:pt modelId="{74442EA9-76E5-4A19-83B1-C611A2323DAE}" type="pres">
      <dgm:prSet presAssocID="{E96D6B54-5D08-44C4-90D1-8DD257097590}" presName="compNode" presStyleCnt="0"/>
      <dgm:spPr/>
    </dgm:pt>
    <dgm:pt modelId="{EE8E49EB-1DC5-419F-B2D8-68046D84BD7E}" type="pres">
      <dgm:prSet presAssocID="{E96D6B54-5D08-44C4-90D1-8DD257097590}" presName="iconRect" presStyleLbl="node1" presStyleIdx="0" presStyleCnt="2" custScaleX="87699" custScaleY="87843" custLinFactNeighborX="-20218" custLinFactNeighborY="-3107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dgm:spPr>
      <dgm:extLst>
        <a:ext uri="{E40237B7-FDA0-4F09-8148-C483321AD2D9}">
          <dgm14:cNvPr xmlns:dgm14="http://schemas.microsoft.com/office/drawing/2010/diagram" id="0" name="" descr="Document with solid fill"/>
        </a:ext>
      </dgm:extLst>
    </dgm:pt>
    <dgm:pt modelId="{CA94C2A3-A57E-4C21-BF3A-D725032933CF}" type="pres">
      <dgm:prSet presAssocID="{E96D6B54-5D08-44C4-90D1-8DD257097590}" presName="spaceRect" presStyleCnt="0"/>
      <dgm:spPr/>
    </dgm:pt>
    <dgm:pt modelId="{A33D229C-1CAD-4323-A5B3-B1FCCB081C0B}" type="pres">
      <dgm:prSet presAssocID="{E96D6B54-5D08-44C4-90D1-8DD257097590}" presName="textRect" presStyleLbl="revTx" presStyleIdx="0" presStyleCnt="2" custScaleY="197559" custLinFactNeighborX="16035" custLinFactNeighborY="-53820">
        <dgm:presLayoutVars>
          <dgm:chMax val="1"/>
          <dgm:chPref val="1"/>
        </dgm:presLayoutVars>
      </dgm:prSet>
      <dgm:spPr/>
    </dgm:pt>
    <dgm:pt modelId="{E048D530-E4D0-2344-A837-D8E09F40670F}" type="pres">
      <dgm:prSet presAssocID="{1C0C568A-7C1B-425A-9398-90A03A318EE9}" presName="sibTrans" presStyleCnt="0"/>
      <dgm:spPr/>
    </dgm:pt>
    <dgm:pt modelId="{2253716C-7CAC-5140-8EFD-ED607FF7415A}" type="pres">
      <dgm:prSet presAssocID="{065D9810-4126-4B47-83F4-DDA97F0F7762}" presName="compNode" presStyleCnt="0"/>
      <dgm:spPr/>
    </dgm:pt>
    <dgm:pt modelId="{F458E1D7-EE1C-D649-A8D8-BB6ECFBD7FAB}" type="pres">
      <dgm:prSet presAssocID="{065D9810-4126-4B47-83F4-DDA97F0F7762}" presName="iconRect" presStyleLbl="node1" presStyleIdx="1" presStyleCnt="2" custScaleX="91619" custScaleY="85929" custLinFactNeighborX="-3409" custLinFactNeighborY="-3031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nfused person with solid fill"/>
        </a:ext>
      </dgm:extLst>
    </dgm:pt>
    <dgm:pt modelId="{8676AA98-1D94-0349-86EA-17AFE3357EDD}" type="pres">
      <dgm:prSet presAssocID="{065D9810-4126-4B47-83F4-DDA97F0F7762}" presName="spaceRect" presStyleCnt="0"/>
      <dgm:spPr/>
    </dgm:pt>
    <dgm:pt modelId="{E1D5E086-5721-9A47-BE3E-7995AB797042}" type="pres">
      <dgm:prSet presAssocID="{065D9810-4126-4B47-83F4-DDA97F0F7762}" presName="textRect" presStyleLbl="revTx" presStyleIdx="1" presStyleCnt="2">
        <dgm:presLayoutVars>
          <dgm:chMax val="1"/>
          <dgm:chPref val="1"/>
        </dgm:presLayoutVars>
      </dgm:prSet>
      <dgm:spPr/>
    </dgm:pt>
  </dgm:ptLst>
  <dgm:cxnLst>
    <dgm:cxn modelId="{AB1A1117-1F80-4DA3-95EA-FB4696F7CA2C}" srcId="{CB98CCA4-EBEE-48EC-A7D0-B4E5F54DA2E3}" destId="{E96D6B54-5D08-44C4-90D1-8DD257097590}" srcOrd="0" destOrd="0" parTransId="{CB4B9D2F-FC20-428B-8D6D-205C67642757}" sibTransId="{1C0C568A-7C1B-425A-9398-90A03A318EE9}"/>
    <dgm:cxn modelId="{D04AC770-FA53-43A1-97CC-30A859CB0C3C}" type="presOf" srcId="{CB98CCA4-EBEE-48EC-A7D0-B4E5F54DA2E3}" destId="{E5014BC5-6529-424C-8F23-CCB95B9DED89}" srcOrd="0" destOrd="0" presId="urn:microsoft.com/office/officeart/2018/2/layout/IconLabelList"/>
    <dgm:cxn modelId="{39E8CE82-0EC0-42E4-A3A1-5406B940BB20}" type="presOf" srcId="{E96D6B54-5D08-44C4-90D1-8DD257097590}" destId="{A33D229C-1CAD-4323-A5B3-B1FCCB081C0B}" srcOrd="0" destOrd="0" presId="urn:microsoft.com/office/officeart/2018/2/layout/IconLabelList"/>
    <dgm:cxn modelId="{A2D00FB0-6C23-614E-8C74-9DB552DE0AA1}" srcId="{CB98CCA4-EBEE-48EC-A7D0-B4E5F54DA2E3}" destId="{065D9810-4126-4B47-83F4-DDA97F0F7762}" srcOrd="1" destOrd="0" parTransId="{BEF1591D-E15E-BE4D-A45C-E87C9D4C8B7B}" sibTransId="{A7409FE1-7E58-8348-B9AA-602B3620720E}"/>
    <dgm:cxn modelId="{53D9DBEE-ED4D-6849-86BE-675C4C3D6684}" type="presOf" srcId="{065D9810-4126-4B47-83F4-DDA97F0F7762}" destId="{E1D5E086-5721-9A47-BE3E-7995AB797042}" srcOrd="0" destOrd="0" presId="urn:microsoft.com/office/officeart/2018/2/layout/IconLabelList"/>
    <dgm:cxn modelId="{73BE103B-AD6A-4E48-9428-445140A6A47F}" type="presParOf" srcId="{E5014BC5-6529-424C-8F23-CCB95B9DED89}" destId="{74442EA9-76E5-4A19-83B1-C611A2323DAE}" srcOrd="0" destOrd="0" presId="urn:microsoft.com/office/officeart/2018/2/layout/IconLabelList"/>
    <dgm:cxn modelId="{B0EBE529-5E8E-4615-97AA-2AEFBC484CC9}" type="presParOf" srcId="{74442EA9-76E5-4A19-83B1-C611A2323DAE}" destId="{EE8E49EB-1DC5-419F-B2D8-68046D84BD7E}" srcOrd="0" destOrd="0" presId="urn:microsoft.com/office/officeart/2018/2/layout/IconLabelList"/>
    <dgm:cxn modelId="{EAD30C4F-FD23-4BC0-9091-38BCE21B95E1}" type="presParOf" srcId="{74442EA9-76E5-4A19-83B1-C611A2323DAE}" destId="{CA94C2A3-A57E-4C21-BF3A-D725032933CF}" srcOrd="1" destOrd="0" presId="urn:microsoft.com/office/officeart/2018/2/layout/IconLabelList"/>
    <dgm:cxn modelId="{53F08351-426C-4983-BC84-EA6C25B2D9CC}" type="presParOf" srcId="{74442EA9-76E5-4A19-83B1-C611A2323DAE}" destId="{A33D229C-1CAD-4323-A5B3-B1FCCB081C0B}" srcOrd="2" destOrd="0" presId="urn:microsoft.com/office/officeart/2018/2/layout/IconLabelList"/>
    <dgm:cxn modelId="{3F018877-0B58-124B-9E59-65BF752FD944}" type="presParOf" srcId="{E5014BC5-6529-424C-8F23-CCB95B9DED89}" destId="{E048D530-E4D0-2344-A837-D8E09F40670F}" srcOrd="1" destOrd="0" presId="urn:microsoft.com/office/officeart/2018/2/layout/IconLabelList"/>
    <dgm:cxn modelId="{AD6B28DD-1DE4-4C4A-9769-85B16182DAD8}" type="presParOf" srcId="{E5014BC5-6529-424C-8F23-CCB95B9DED89}" destId="{2253716C-7CAC-5140-8EFD-ED607FF7415A}" srcOrd="2" destOrd="0" presId="urn:microsoft.com/office/officeart/2018/2/layout/IconLabelList"/>
    <dgm:cxn modelId="{127BD483-A469-7348-8434-34F218FCD048}" type="presParOf" srcId="{2253716C-7CAC-5140-8EFD-ED607FF7415A}" destId="{F458E1D7-EE1C-D649-A8D8-BB6ECFBD7FAB}" srcOrd="0" destOrd="0" presId="urn:microsoft.com/office/officeart/2018/2/layout/IconLabelList"/>
    <dgm:cxn modelId="{C2583291-FBDA-2843-BCBD-59519CD81C90}" type="presParOf" srcId="{2253716C-7CAC-5140-8EFD-ED607FF7415A}" destId="{8676AA98-1D94-0349-86EA-17AFE3357EDD}" srcOrd="1" destOrd="0" presId="urn:microsoft.com/office/officeart/2018/2/layout/IconLabelList"/>
    <dgm:cxn modelId="{2E3B6D69-2266-2C43-AD26-257DEB630B6A}" type="presParOf" srcId="{2253716C-7CAC-5140-8EFD-ED607FF7415A}" destId="{E1D5E086-5721-9A47-BE3E-7995AB79704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00304-077C-4B27-AF12-40E84811114F}"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82488034-C990-4541-B78F-C258192B5954}">
      <dgm:prSet/>
      <dgm:spPr/>
      <dgm:t>
        <a:bodyPr/>
        <a:lstStyle/>
        <a:p>
          <a:pPr>
            <a:lnSpc>
              <a:spcPct val="100000"/>
            </a:lnSpc>
          </a:pPr>
          <a:r>
            <a:rPr lang="en-US"/>
            <a:t>Risk = Likelihood x Impact</a:t>
          </a:r>
        </a:p>
      </dgm:t>
    </dgm:pt>
    <dgm:pt modelId="{1FF16969-FEE5-4879-B098-3802BD6558C7}" type="parTrans" cxnId="{2D33CE72-E3C1-4793-A824-02F3A5592AAB}">
      <dgm:prSet/>
      <dgm:spPr/>
      <dgm:t>
        <a:bodyPr/>
        <a:lstStyle/>
        <a:p>
          <a:endParaRPr lang="en-US"/>
        </a:p>
      </dgm:t>
    </dgm:pt>
    <dgm:pt modelId="{7A55AF8E-69D6-41B6-BA2F-A1FBF4813A4A}" type="sibTrans" cxnId="{2D33CE72-E3C1-4793-A824-02F3A5592AAB}">
      <dgm:prSet/>
      <dgm:spPr/>
      <dgm:t>
        <a:bodyPr/>
        <a:lstStyle/>
        <a:p>
          <a:endParaRPr lang="en-US"/>
        </a:p>
      </dgm:t>
    </dgm:pt>
    <dgm:pt modelId="{D421C2D5-9664-4E9D-B524-B9C4D2BA91CB}">
      <dgm:prSet/>
      <dgm:spPr/>
      <dgm:t>
        <a:bodyPr/>
        <a:lstStyle/>
        <a:p>
          <a:pPr>
            <a:lnSpc>
              <a:spcPct val="100000"/>
            </a:lnSpc>
          </a:pPr>
          <a:r>
            <a:rPr lang="en-US"/>
            <a:t>Likelihood = f(vulnerabilities, exposure, threats, mitigating controls)</a:t>
          </a:r>
        </a:p>
      </dgm:t>
    </dgm:pt>
    <dgm:pt modelId="{36FC6A55-D8B6-49BD-BF59-656028808598}" type="parTrans" cxnId="{3ED62544-2997-4F0B-BB1B-6ADB75849665}">
      <dgm:prSet/>
      <dgm:spPr/>
      <dgm:t>
        <a:bodyPr/>
        <a:lstStyle/>
        <a:p>
          <a:endParaRPr lang="en-US"/>
        </a:p>
      </dgm:t>
    </dgm:pt>
    <dgm:pt modelId="{2F5F5640-A7B8-41C1-930E-8FC92A678633}" type="sibTrans" cxnId="{3ED62544-2997-4F0B-BB1B-6ADB75849665}">
      <dgm:prSet/>
      <dgm:spPr/>
      <dgm:t>
        <a:bodyPr/>
        <a:lstStyle/>
        <a:p>
          <a:endParaRPr lang="en-US"/>
        </a:p>
      </dgm:t>
    </dgm:pt>
    <dgm:pt modelId="{141B40FC-654C-407F-ACAF-A6F823DCAEF6}">
      <dgm:prSet/>
      <dgm:spPr/>
      <dgm:t>
        <a:bodyPr/>
        <a:lstStyle/>
        <a:p>
          <a:pPr>
            <a:lnSpc>
              <a:spcPct val="100000"/>
            </a:lnSpc>
          </a:pPr>
          <a:r>
            <a:rPr lang="en-US"/>
            <a:t>Impact = g(business criticality) </a:t>
          </a:r>
        </a:p>
      </dgm:t>
    </dgm:pt>
    <dgm:pt modelId="{EC5F72E1-69BB-4D4F-B845-8905C5860409}" type="parTrans" cxnId="{78DFB1C1-ED1A-4883-8C8C-31E9A1902199}">
      <dgm:prSet/>
      <dgm:spPr/>
      <dgm:t>
        <a:bodyPr/>
        <a:lstStyle/>
        <a:p>
          <a:endParaRPr lang="en-US"/>
        </a:p>
      </dgm:t>
    </dgm:pt>
    <dgm:pt modelId="{2F3BE709-EA02-435A-A885-92CCEB712911}" type="sibTrans" cxnId="{78DFB1C1-ED1A-4883-8C8C-31E9A1902199}">
      <dgm:prSet/>
      <dgm:spPr/>
      <dgm:t>
        <a:bodyPr/>
        <a:lstStyle/>
        <a:p>
          <a:endParaRPr lang="en-US"/>
        </a:p>
      </dgm:t>
    </dgm:pt>
    <dgm:pt modelId="{4C463BD0-6495-466E-AB34-E9966055DB22}" type="pres">
      <dgm:prSet presAssocID="{57A00304-077C-4B27-AF12-40E84811114F}" presName="root" presStyleCnt="0">
        <dgm:presLayoutVars>
          <dgm:dir/>
          <dgm:resizeHandles val="exact"/>
        </dgm:presLayoutVars>
      </dgm:prSet>
      <dgm:spPr/>
    </dgm:pt>
    <dgm:pt modelId="{8EDD92BD-8369-4EC4-A342-C692E7628218}" type="pres">
      <dgm:prSet presAssocID="{82488034-C990-4541-B78F-C258192B5954}" presName="compNode" presStyleCnt="0"/>
      <dgm:spPr/>
    </dgm:pt>
    <dgm:pt modelId="{BBAAD87A-6449-4086-BF6A-8F4EB716CF27}" type="pres">
      <dgm:prSet presAssocID="{82488034-C990-4541-B78F-C258192B5954}" presName="bgRect" presStyleLbl="bgShp" presStyleIdx="0" presStyleCnt="3"/>
      <dgm:spPr>
        <a:solidFill>
          <a:schemeClr val="tx2">
            <a:lumMod val="25000"/>
            <a:lumOff val="75000"/>
          </a:schemeClr>
        </a:solidFill>
      </dgm:spPr>
    </dgm:pt>
    <dgm:pt modelId="{268A068E-FD51-481F-8CCB-ED7863D40314}" type="pres">
      <dgm:prSet presAssocID="{82488034-C990-4541-B78F-C258192B59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09693C16-DC49-4099-9FD4-0E0860523F4A}" type="pres">
      <dgm:prSet presAssocID="{82488034-C990-4541-B78F-C258192B5954}" presName="spaceRect" presStyleCnt="0"/>
      <dgm:spPr/>
    </dgm:pt>
    <dgm:pt modelId="{7E02F2B1-8215-4A9E-A932-F7570BE9C56D}" type="pres">
      <dgm:prSet presAssocID="{82488034-C990-4541-B78F-C258192B5954}" presName="parTx" presStyleLbl="revTx" presStyleIdx="0" presStyleCnt="3">
        <dgm:presLayoutVars>
          <dgm:chMax val="0"/>
          <dgm:chPref val="0"/>
        </dgm:presLayoutVars>
      </dgm:prSet>
      <dgm:spPr/>
    </dgm:pt>
    <dgm:pt modelId="{A9C7A817-2260-4CBE-AC22-892C139A327F}" type="pres">
      <dgm:prSet presAssocID="{7A55AF8E-69D6-41B6-BA2F-A1FBF4813A4A}" presName="sibTrans" presStyleCnt="0"/>
      <dgm:spPr/>
    </dgm:pt>
    <dgm:pt modelId="{249CE153-1E84-4F6B-B46A-C30876B1B661}" type="pres">
      <dgm:prSet presAssocID="{D421C2D5-9664-4E9D-B524-B9C4D2BA91CB}" presName="compNode" presStyleCnt="0"/>
      <dgm:spPr/>
    </dgm:pt>
    <dgm:pt modelId="{FE937740-0303-44DB-B532-66FE39B6B921}" type="pres">
      <dgm:prSet presAssocID="{D421C2D5-9664-4E9D-B524-B9C4D2BA91CB}" presName="bgRect" presStyleLbl="bgShp" presStyleIdx="1" presStyleCnt="3"/>
      <dgm:spPr>
        <a:solidFill>
          <a:schemeClr val="tx2">
            <a:lumMod val="50000"/>
            <a:lumOff val="50000"/>
          </a:schemeClr>
        </a:solidFill>
      </dgm:spPr>
    </dgm:pt>
    <dgm:pt modelId="{C3982074-6168-4D04-BC17-F02D7ACB1BF3}" type="pres">
      <dgm:prSet presAssocID="{D421C2D5-9664-4E9D-B524-B9C4D2BA91C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ce outline"/>
        </a:ext>
      </dgm:extLst>
    </dgm:pt>
    <dgm:pt modelId="{6E70685C-5180-4B21-9FC7-EC8918092387}" type="pres">
      <dgm:prSet presAssocID="{D421C2D5-9664-4E9D-B524-B9C4D2BA91CB}" presName="spaceRect" presStyleCnt="0"/>
      <dgm:spPr/>
    </dgm:pt>
    <dgm:pt modelId="{65F137CC-4943-43B3-B562-D97D650E6530}" type="pres">
      <dgm:prSet presAssocID="{D421C2D5-9664-4E9D-B524-B9C4D2BA91CB}" presName="parTx" presStyleLbl="revTx" presStyleIdx="1" presStyleCnt="3">
        <dgm:presLayoutVars>
          <dgm:chMax val="0"/>
          <dgm:chPref val="0"/>
        </dgm:presLayoutVars>
      </dgm:prSet>
      <dgm:spPr/>
    </dgm:pt>
    <dgm:pt modelId="{718C614D-89CE-4BC6-B60B-B68DE7CC6A9A}" type="pres">
      <dgm:prSet presAssocID="{2F5F5640-A7B8-41C1-930E-8FC92A678633}" presName="sibTrans" presStyleCnt="0"/>
      <dgm:spPr/>
    </dgm:pt>
    <dgm:pt modelId="{938B6F22-EF09-4F1D-9C51-446D858479A1}" type="pres">
      <dgm:prSet presAssocID="{141B40FC-654C-407F-ACAF-A6F823DCAEF6}" presName="compNode" presStyleCnt="0"/>
      <dgm:spPr/>
    </dgm:pt>
    <dgm:pt modelId="{41EA5375-98BE-4AC9-ACBC-ECE710910232}" type="pres">
      <dgm:prSet presAssocID="{141B40FC-654C-407F-ACAF-A6F823DCAEF6}" presName="bgRect" presStyleLbl="bgShp" presStyleIdx="2" presStyleCnt="3"/>
      <dgm:spPr>
        <a:solidFill>
          <a:schemeClr val="tx2">
            <a:lumMod val="90000"/>
            <a:lumOff val="10000"/>
          </a:schemeClr>
        </a:solidFill>
      </dgm:spPr>
    </dgm:pt>
    <dgm:pt modelId="{E3301573-D701-4CD7-ACA8-A5AE02C2E405}" type="pres">
      <dgm:prSet presAssocID="{141B40FC-654C-407F-ACAF-A6F823DCAEF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ause And Effect with solid fill"/>
        </a:ext>
      </dgm:extLst>
    </dgm:pt>
    <dgm:pt modelId="{A918E676-26C8-4745-85CC-6108AD866099}" type="pres">
      <dgm:prSet presAssocID="{141B40FC-654C-407F-ACAF-A6F823DCAEF6}" presName="spaceRect" presStyleCnt="0"/>
      <dgm:spPr/>
    </dgm:pt>
    <dgm:pt modelId="{FE95A0AA-AFE7-47D2-B730-F63AFF48DBC8}" type="pres">
      <dgm:prSet presAssocID="{141B40FC-654C-407F-ACAF-A6F823DCAEF6}" presName="parTx" presStyleLbl="revTx" presStyleIdx="2" presStyleCnt="3">
        <dgm:presLayoutVars>
          <dgm:chMax val="0"/>
          <dgm:chPref val="0"/>
        </dgm:presLayoutVars>
      </dgm:prSet>
      <dgm:spPr/>
    </dgm:pt>
  </dgm:ptLst>
  <dgm:cxnLst>
    <dgm:cxn modelId="{93297C34-AD65-6B40-90B7-BB1E35BBDAEB}" type="presOf" srcId="{141B40FC-654C-407F-ACAF-A6F823DCAEF6}" destId="{FE95A0AA-AFE7-47D2-B730-F63AFF48DBC8}" srcOrd="0" destOrd="0" presId="urn:microsoft.com/office/officeart/2018/2/layout/IconVerticalSolidList"/>
    <dgm:cxn modelId="{3ED62544-2997-4F0B-BB1B-6ADB75849665}" srcId="{57A00304-077C-4B27-AF12-40E84811114F}" destId="{D421C2D5-9664-4E9D-B524-B9C4D2BA91CB}" srcOrd="1" destOrd="0" parTransId="{36FC6A55-D8B6-49BD-BF59-656028808598}" sibTransId="{2F5F5640-A7B8-41C1-930E-8FC92A678633}"/>
    <dgm:cxn modelId="{FE9C2552-0E23-AA43-A1D6-48217FB242D7}" type="presOf" srcId="{57A00304-077C-4B27-AF12-40E84811114F}" destId="{4C463BD0-6495-466E-AB34-E9966055DB22}" srcOrd="0" destOrd="0" presId="urn:microsoft.com/office/officeart/2018/2/layout/IconVerticalSolidList"/>
    <dgm:cxn modelId="{2D33CE72-E3C1-4793-A824-02F3A5592AAB}" srcId="{57A00304-077C-4B27-AF12-40E84811114F}" destId="{82488034-C990-4541-B78F-C258192B5954}" srcOrd="0" destOrd="0" parTransId="{1FF16969-FEE5-4879-B098-3802BD6558C7}" sibTransId="{7A55AF8E-69D6-41B6-BA2F-A1FBF4813A4A}"/>
    <dgm:cxn modelId="{625A2CA4-C177-C348-9B84-068AE5EFB07F}" type="presOf" srcId="{D421C2D5-9664-4E9D-B524-B9C4D2BA91CB}" destId="{65F137CC-4943-43B3-B562-D97D650E6530}" srcOrd="0" destOrd="0" presId="urn:microsoft.com/office/officeart/2018/2/layout/IconVerticalSolidList"/>
    <dgm:cxn modelId="{69C596BE-BC32-E84B-A6AE-8DC7345BB407}" type="presOf" srcId="{82488034-C990-4541-B78F-C258192B5954}" destId="{7E02F2B1-8215-4A9E-A932-F7570BE9C56D}" srcOrd="0" destOrd="0" presId="urn:microsoft.com/office/officeart/2018/2/layout/IconVerticalSolidList"/>
    <dgm:cxn modelId="{78DFB1C1-ED1A-4883-8C8C-31E9A1902199}" srcId="{57A00304-077C-4B27-AF12-40E84811114F}" destId="{141B40FC-654C-407F-ACAF-A6F823DCAEF6}" srcOrd="2" destOrd="0" parTransId="{EC5F72E1-69BB-4D4F-B845-8905C5860409}" sibTransId="{2F3BE709-EA02-435A-A885-92CCEB712911}"/>
    <dgm:cxn modelId="{DF4C3571-4520-D44E-AE84-F28224D8B599}" type="presParOf" srcId="{4C463BD0-6495-466E-AB34-E9966055DB22}" destId="{8EDD92BD-8369-4EC4-A342-C692E7628218}" srcOrd="0" destOrd="0" presId="urn:microsoft.com/office/officeart/2018/2/layout/IconVerticalSolidList"/>
    <dgm:cxn modelId="{4429E236-4C0C-D148-A912-D0B7AEBF03B2}" type="presParOf" srcId="{8EDD92BD-8369-4EC4-A342-C692E7628218}" destId="{BBAAD87A-6449-4086-BF6A-8F4EB716CF27}" srcOrd="0" destOrd="0" presId="urn:microsoft.com/office/officeart/2018/2/layout/IconVerticalSolidList"/>
    <dgm:cxn modelId="{B81CE90A-FF47-5042-93A7-9C29C6EFE2D0}" type="presParOf" srcId="{8EDD92BD-8369-4EC4-A342-C692E7628218}" destId="{268A068E-FD51-481F-8CCB-ED7863D40314}" srcOrd="1" destOrd="0" presId="urn:microsoft.com/office/officeart/2018/2/layout/IconVerticalSolidList"/>
    <dgm:cxn modelId="{617254C3-6A58-6F4C-9B6D-04E0D577BC36}" type="presParOf" srcId="{8EDD92BD-8369-4EC4-A342-C692E7628218}" destId="{09693C16-DC49-4099-9FD4-0E0860523F4A}" srcOrd="2" destOrd="0" presId="urn:microsoft.com/office/officeart/2018/2/layout/IconVerticalSolidList"/>
    <dgm:cxn modelId="{A9FBA311-2B3E-8349-97DB-9EF347572D72}" type="presParOf" srcId="{8EDD92BD-8369-4EC4-A342-C692E7628218}" destId="{7E02F2B1-8215-4A9E-A932-F7570BE9C56D}" srcOrd="3" destOrd="0" presId="urn:microsoft.com/office/officeart/2018/2/layout/IconVerticalSolidList"/>
    <dgm:cxn modelId="{D6EEC013-8E63-7F41-94AB-754C6E966D84}" type="presParOf" srcId="{4C463BD0-6495-466E-AB34-E9966055DB22}" destId="{A9C7A817-2260-4CBE-AC22-892C139A327F}" srcOrd="1" destOrd="0" presId="urn:microsoft.com/office/officeart/2018/2/layout/IconVerticalSolidList"/>
    <dgm:cxn modelId="{E6AFA6C6-AD65-E644-8385-59E3BD7BECE3}" type="presParOf" srcId="{4C463BD0-6495-466E-AB34-E9966055DB22}" destId="{249CE153-1E84-4F6B-B46A-C30876B1B661}" srcOrd="2" destOrd="0" presId="urn:microsoft.com/office/officeart/2018/2/layout/IconVerticalSolidList"/>
    <dgm:cxn modelId="{D3EA204D-5E62-ED4F-8D27-FCB2CD31707F}" type="presParOf" srcId="{249CE153-1E84-4F6B-B46A-C30876B1B661}" destId="{FE937740-0303-44DB-B532-66FE39B6B921}" srcOrd="0" destOrd="0" presId="urn:microsoft.com/office/officeart/2018/2/layout/IconVerticalSolidList"/>
    <dgm:cxn modelId="{3D430ED6-32CD-8746-939C-2CF0B528AD97}" type="presParOf" srcId="{249CE153-1E84-4F6B-B46A-C30876B1B661}" destId="{C3982074-6168-4D04-BC17-F02D7ACB1BF3}" srcOrd="1" destOrd="0" presId="urn:microsoft.com/office/officeart/2018/2/layout/IconVerticalSolidList"/>
    <dgm:cxn modelId="{1911CBB2-6F82-4C4F-B240-49B0890FE039}" type="presParOf" srcId="{249CE153-1E84-4F6B-B46A-C30876B1B661}" destId="{6E70685C-5180-4B21-9FC7-EC8918092387}" srcOrd="2" destOrd="0" presId="urn:microsoft.com/office/officeart/2018/2/layout/IconVerticalSolidList"/>
    <dgm:cxn modelId="{1452B0CD-A0B0-A345-A085-7BE69AA6504F}" type="presParOf" srcId="{249CE153-1E84-4F6B-B46A-C30876B1B661}" destId="{65F137CC-4943-43B3-B562-D97D650E6530}" srcOrd="3" destOrd="0" presId="urn:microsoft.com/office/officeart/2018/2/layout/IconVerticalSolidList"/>
    <dgm:cxn modelId="{78D531FD-F86A-094B-89EC-2030A8ADE946}" type="presParOf" srcId="{4C463BD0-6495-466E-AB34-E9966055DB22}" destId="{718C614D-89CE-4BC6-B60B-B68DE7CC6A9A}" srcOrd="3" destOrd="0" presId="urn:microsoft.com/office/officeart/2018/2/layout/IconVerticalSolidList"/>
    <dgm:cxn modelId="{E6F09DD4-B0F4-4943-8A0B-9AA26E0EEEB0}" type="presParOf" srcId="{4C463BD0-6495-466E-AB34-E9966055DB22}" destId="{938B6F22-EF09-4F1D-9C51-446D858479A1}" srcOrd="4" destOrd="0" presId="urn:microsoft.com/office/officeart/2018/2/layout/IconVerticalSolidList"/>
    <dgm:cxn modelId="{780C39C0-C63B-EE47-96C3-5FBBF4CEA458}" type="presParOf" srcId="{938B6F22-EF09-4F1D-9C51-446D858479A1}" destId="{41EA5375-98BE-4AC9-ACBC-ECE710910232}" srcOrd="0" destOrd="0" presId="urn:microsoft.com/office/officeart/2018/2/layout/IconVerticalSolidList"/>
    <dgm:cxn modelId="{030E39AD-3DA9-2140-92A9-62CE6219A459}" type="presParOf" srcId="{938B6F22-EF09-4F1D-9C51-446D858479A1}" destId="{E3301573-D701-4CD7-ACA8-A5AE02C2E405}" srcOrd="1" destOrd="0" presId="urn:microsoft.com/office/officeart/2018/2/layout/IconVerticalSolidList"/>
    <dgm:cxn modelId="{60CC6F69-570C-7F4B-BF43-B279554053E6}" type="presParOf" srcId="{938B6F22-EF09-4F1D-9C51-446D858479A1}" destId="{A918E676-26C8-4745-85CC-6108AD866099}" srcOrd="2" destOrd="0" presId="urn:microsoft.com/office/officeart/2018/2/layout/IconVerticalSolidList"/>
    <dgm:cxn modelId="{1076425D-4B6B-3C47-ACBB-D4C189A81E12}" type="presParOf" srcId="{938B6F22-EF09-4F1D-9C51-446D858479A1}" destId="{FE95A0AA-AFE7-47D2-B730-F63AFF48DBC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7EAE6F-351B-41EE-9916-C53984A6B564}"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413E7B17-77A6-47EC-A953-FA2735EE069D}">
      <dgm:prSet/>
      <dgm:spPr/>
      <dgm:t>
        <a:bodyPr/>
        <a:lstStyle/>
        <a:p>
          <a:pPr>
            <a:lnSpc>
              <a:spcPct val="100000"/>
            </a:lnSpc>
            <a:defRPr cap="all"/>
          </a:pPr>
          <a:r>
            <a:rPr lang="en-US" b="1"/>
            <a:t>Avoidance</a:t>
          </a:r>
        </a:p>
        <a:p>
          <a:pPr>
            <a:lnSpc>
              <a:spcPct val="100000"/>
            </a:lnSpc>
            <a:defRPr cap="all"/>
          </a:pPr>
          <a:r>
            <a:rPr lang="en-US">
              <a:solidFill>
                <a:schemeClr val="tx2"/>
              </a:solidFill>
            </a:rPr>
            <a:t>A company might avoid using certain software if it’s known to have security vulnerabilities</a:t>
          </a:r>
          <a:endParaRPr lang="en-US"/>
        </a:p>
      </dgm:t>
    </dgm:pt>
    <dgm:pt modelId="{C5365B44-C299-487C-95EB-2CFC30F97011}" type="parTrans" cxnId="{777FEBBB-DD01-483D-BB2A-F7667A52D1F8}">
      <dgm:prSet/>
      <dgm:spPr/>
      <dgm:t>
        <a:bodyPr/>
        <a:lstStyle/>
        <a:p>
          <a:endParaRPr lang="en-US"/>
        </a:p>
      </dgm:t>
    </dgm:pt>
    <dgm:pt modelId="{00EDE56F-FFEA-4436-9A0C-005E9D382575}" type="sibTrans" cxnId="{777FEBBB-DD01-483D-BB2A-F7667A52D1F8}">
      <dgm:prSet/>
      <dgm:spPr/>
      <dgm:t>
        <a:bodyPr/>
        <a:lstStyle/>
        <a:p>
          <a:endParaRPr lang="en-US"/>
        </a:p>
      </dgm:t>
    </dgm:pt>
    <dgm:pt modelId="{20F78347-BA1D-48F2-91BF-7668985B8065}">
      <dgm:prSet/>
      <dgm:spPr/>
      <dgm:t>
        <a:bodyPr/>
        <a:lstStyle/>
        <a:p>
          <a:pPr>
            <a:lnSpc>
              <a:spcPct val="100000"/>
            </a:lnSpc>
            <a:defRPr cap="all"/>
          </a:pPr>
          <a:r>
            <a:rPr lang="en-US" b="1"/>
            <a:t>Reduction</a:t>
          </a:r>
        </a:p>
        <a:p>
          <a:pPr>
            <a:lnSpc>
              <a:spcPct val="100000"/>
            </a:lnSpc>
            <a:defRPr cap="all"/>
          </a:pPr>
          <a:r>
            <a:rPr lang="en-US"/>
            <a:t> </a:t>
          </a:r>
          <a:r>
            <a:rPr lang="en-US">
              <a:solidFill>
                <a:schemeClr val="tx2"/>
              </a:solidFill>
            </a:rPr>
            <a:t>enhancing firewall protections to reduce the chance of unauthorized access</a:t>
          </a:r>
          <a:endParaRPr lang="en-US"/>
        </a:p>
      </dgm:t>
    </dgm:pt>
    <dgm:pt modelId="{A7346A49-5E4A-4A88-8663-498E91A80E42}" type="parTrans" cxnId="{9D37982F-EB6C-44C1-B4CD-9BD654D3EEE6}">
      <dgm:prSet/>
      <dgm:spPr/>
      <dgm:t>
        <a:bodyPr/>
        <a:lstStyle/>
        <a:p>
          <a:endParaRPr lang="en-US"/>
        </a:p>
      </dgm:t>
    </dgm:pt>
    <dgm:pt modelId="{4ED29336-6FE2-42E9-8AFB-7B2D3B8C9738}" type="sibTrans" cxnId="{9D37982F-EB6C-44C1-B4CD-9BD654D3EEE6}">
      <dgm:prSet/>
      <dgm:spPr/>
      <dgm:t>
        <a:bodyPr/>
        <a:lstStyle/>
        <a:p>
          <a:endParaRPr lang="en-US"/>
        </a:p>
      </dgm:t>
    </dgm:pt>
    <dgm:pt modelId="{FB0369E8-D052-4E71-9463-96215E35F100}">
      <dgm:prSet/>
      <dgm:spPr/>
      <dgm:t>
        <a:bodyPr/>
        <a:lstStyle/>
        <a:p>
          <a:pPr>
            <a:lnSpc>
              <a:spcPct val="100000"/>
            </a:lnSpc>
            <a:defRPr cap="all"/>
          </a:pPr>
          <a:r>
            <a:rPr lang="en-US" b="1"/>
            <a:t>Transference</a:t>
          </a:r>
        </a:p>
        <a:p>
          <a:pPr>
            <a:lnSpc>
              <a:spcPct val="100000"/>
            </a:lnSpc>
            <a:defRPr cap="all"/>
          </a:pPr>
          <a:r>
            <a:rPr lang="en-US">
              <a:solidFill>
                <a:schemeClr val="tx2"/>
              </a:solidFill>
            </a:rPr>
            <a:t>an organization might use cloud storage providers to handle data security responsibilities</a:t>
          </a:r>
          <a:endParaRPr lang="en-US"/>
        </a:p>
      </dgm:t>
    </dgm:pt>
    <dgm:pt modelId="{B67E9295-6404-4BD2-9B2B-D5BA5C92C3C4}" type="parTrans" cxnId="{F668004E-B554-4FE6-93DE-7D1A80142DDC}">
      <dgm:prSet/>
      <dgm:spPr/>
      <dgm:t>
        <a:bodyPr/>
        <a:lstStyle/>
        <a:p>
          <a:endParaRPr lang="en-US"/>
        </a:p>
      </dgm:t>
    </dgm:pt>
    <dgm:pt modelId="{857D5F57-28D1-49BB-9F1B-534FD225C3FC}" type="sibTrans" cxnId="{F668004E-B554-4FE6-93DE-7D1A80142DDC}">
      <dgm:prSet/>
      <dgm:spPr/>
      <dgm:t>
        <a:bodyPr/>
        <a:lstStyle/>
        <a:p>
          <a:endParaRPr lang="en-US"/>
        </a:p>
      </dgm:t>
    </dgm:pt>
    <dgm:pt modelId="{E6E43C0D-6AD0-4EBC-A257-560127136C6B}">
      <dgm:prSet/>
      <dgm:spPr/>
      <dgm:t>
        <a:bodyPr/>
        <a:lstStyle/>
        <a:p>
          <a:pPr>
            <a:lnSpc>
              <a:spcPct val="100000"/>
            </a:lnSpc>
            <a:defRPr cap="all"/>
          </a:pPr>
          <a:r>
            <a:rPr lang="en-US" b="1"/>
            <a:t>Acceptance</a:t>
          </a:r>
        </a:p>
        <a:p>
          <a:pPr>
            <a:lnSpc>
              <a:spcPct val="100000"/>
            </a:lnSpc>
            <a:defRPr cap="all"/>
          </a:pPr>
          <a:r>
            <a:rPr lang="en-US">
              <a:solidFill>
                <a:schemeClr val="tx2"/>
              </a:solidFill>
            </a:rPr>
            <a:t>a minor risk with low likelihood and impact might be accepted as is</a:t>
          </a:r>
          <a:endParaRPr lang="en-US"/>
        </a:p>
      </dgm:t>
    </dgm:pt>
    <dgm:pt modelId="{4FDFD95E-79CA-4982-B765-74A479AEC659}" type="parTrans" cxnId="{EEBAFB1E-33B6-4C29-8D74-0E021F94E2F6}">
      <dgm:prSet/>
      <dgm:spPr/>
      <dgm:t>
        <a:bodyPr/>
        <a:lstStyle/>
        <a:p>
          <a:endParaRPr lang="en-US"/>
        </a:p>
      </dgm:t>
    </dgm:pt>
    <dgm:pt modelId="{C4C9CD9F-BC08-45D5-A9EA-42F8DBD61D98}" type="sibTrans" cxnId="{EEBAFB1E-33B6-4C29-8D74-0E021F94E2F6}">
      <dgm:prSet/>
      <dgm:spPr/>
      <dgm:t>
        <a:bodyPr/>
        <a:lstStyle/>
        <a:p>
          <a:endParaRPr lang="en-US"/>
        </a:p>
      </dgm:t>
    </dgm:pt>
    <dgm:pt modelId="{CC72C605-F2B9-4A3E-8698-493002BBAA31}" type="pres">
      <dgm:prSet presAssocID="{DC7EAE6F-351B-41EE-9916-C53984A6B564}" presName="root" presStyleCnt="0">
        <dgm:presLayoutVars>
          <dgm:dir/>
          <dgm:resizeHandles val="exact"/>
        </dgm:presLayoutVars>
      </dgm:prSet>
      <dgm:spPr/>
    </dgm:pt>
    <dgm:pt modelId="{49FDAF61-1816-4786-8995-CE64CE553B5C}" type="pres">
      <dgm:prSet presAssocID="{413E7B17-77A6-47EC-A953-FA2735EE069D}" presName="compNode" presStyleCnt="0"/>
      <dgm:spPr/>
    </dgm:pt>
    <dgm:pt modelId="{105F7198-128C-47FE-A3B0-3852EF1CC7A9}" type="pres">
      <dgm:prSet presAssocID="{413E7B17-77A6-47EC-A953-FA2735EE069D}" presName="iconBgRect" presStyleLbl="bgShp" presStyleIdx="0" presStyleCnt="4"/>
      <dgm:spPr>
        <a:prstGeom prst="round2DiagRect">
          <a:avLst>
            <a:gd name="adj1" fmla="val 29727"/>
            <a:gd name="adj2" fmla="val 0"/>
          </a:avLst>
        </a:prstGeom>
      </dgm:spPr>
    </dgm:pt>
    <dgm:pt modelId="{3480993B-5462-4E65-9403-00B910041FE6}" type="pres">
      <dgm:prSet presAssocID="{413E7B17-77A6-47EC-A953-FA2735EE06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4370DB81-0B02-4A82-8A9C-95FADDE83A33}" type="pres">
      <dgm:prSet presAssocID="{413E7B17-77A6-47EC-A953-FA2735EE069D}" presName="spaceRect" presStyleCnt="0"/>
      <dgm:spPr/>
    </dgm:pt>
    <dgm:pt modelId="{CABFE7DB-343F-41E2-BDD7-225F29780237}" type="pres">
      <dgm:prSet presAssocID="{413E7B17-77A6-47EC-A953-FA2735EE069D}" presName="textRect" presStyleLbl="revTx" presStyleIdx="0" presStyleCnt="4">
        <dgm:presLayoutVars>
          <dgm:chMax val="1"/>
          <dgm:chPref val="1"/>
        </dgm:presLayoutVars>
      </dgm:prSet>
      <dgm:spPr/>
    </dgm:pt>
    <dgm:pt modelId="{09C11096-E40E-4599-BDC4-6CFD60566272}" type="pres">
      <dgm:prSet presAssocID="{00EDE56F-FFEA-4436-9A0C-005E9D382575}" presName="sibTrans" presStyleCnt="0"/>
      <dgm:spPr/>
    </dgm:pt>
    <dgm:pt modelId="{A9CDA1C7-34F1-4D8F-8A82-56840B85B2D1}" type="pres">
      <dgm:prSet presAssocID="{20F78347-BA1D-48F2-91BF-7668985B8065}" presName="compNode" presStyleCnt="0"/>
      <dgm:spPr/>
    </dgm:pt>
    <dgm:pt modelId="{507500F0-4237-4067-9C71-5B0DE4871154}" type="pres">
      <dgm:prSet presAssocID="{20F78347-BA1D-48F2-91BF-7668985B8065}" presName="iconBgRect" presStyleLbl="bgShp" presStyleIdx="1" presStyleCnt="4"/>
      <dgm:spPr>
        <a:prstGeom prst="round2DiagRect">
          <a:avLst>
            <a:gd name="adj1" fmla="val 29727"/>
            <a:gd name="adj2" fmla="val 0"/>
          </a:avLst>
        </a:prstGeom>
      </dgm:spPr>
    </dgm:pt>
    <dgm:pt modelId="{80772247-F8A8-417D-B46A-A181EACCF394}" type="pres">
      <dgm:prSet presAssocID="{20F78347-BA1D-48F2-91BF-7668985B80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4B18304-ECD9-4C83-B913-156C2CBE4529}" type="pres">
      <dgm:prSet presAssocID="{20F78347-BA1D-48F2-91BF-7668985B8065}" presName="spaceRect" presStyleCnt="0"/>
      <dgm:spPr/>
    </dgm:pt>
    <dgm:pt modelId="{34DDF2E4-909C-48BF-9E05-507545D78149}" type="pres">
      <dgm:prSet presAssocID="{20F78347-BA1D-48F2-91BF-7668985B8065}" presName="textRect" presStyleLbl="revTx" presStyleIdx="1" presStyleCnt="4">
        <dgm:presLayoutVars>
          <dgm:chMax val="1"/>
          <dgm:chPref val="1"/>
        </dgm:presLayoutVars>
      </dgm:prSet>
      <dgm:spPr/>
    </dgm:pt>
    <dgm:pt modelId="{F57F9E98-6175-4A55-A99B-0DE696CA67F9}" type="pres">
      <dgm:prSet presAssocID="{4ED29336-6FE2-42E9-8AFB-7B2D3B8C9738}" presName="sibTrans" presStyleCnt="0"/>
      <dgm:spPr/>
    </dgm:pt>
    <dgm:pt modelId="{1030F742-174A-4D67-B5C7-1ECA7E6C6C7B}" type="pres">
      <dgm:prSet presAssocID="{FB0369E8-D052-4E71-9463-96215E35F100}" presName="compNode" presStyleCnt="0"/>
      <dgm:spPr/>
    </dgm:pt>
    <dgm:pt modelId="{79A10B7A-66A8-4BD4-ACBE-55023D31D57A}" type="pres">
      <dgm:prSet presAssocID="{FB0369E8-D052-4E71-9463-96215E35F100}" presName="iconBgRect" presStyleLbl="bgShp" presStyleIdx="2" presStyleCnt="4"/>
      <dgm:spPr>
        <a:prstGeom prst="round2DiagRect">
          <a:avLst>
            <a:gd name="adj1" fmla="val 29727"/>
            <a:gd name="adj2" fmla="val 0"/>
          </a:avLst>
        </a:prstGeom>
      </dgm:spPr>
    </dgm:pt>
    <dgm:pt modelId="{6E5A85F6-4EDF-4E7D-8DC6-124F878DBC9E}" type="pres">
      <dgm:prSet presAssocID="{FB0369E8-D052-4E71-9463-96215E35F1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9543928B-E225-491F-8FB9-D3C35856F489}" type="pres">
      <dgm:prSet presAssocID="{FB0369E8-D052-4E71-9463-96215E35F100}" presName="spaceRect" presStyleCnt="0"/>
      <dgm:spPr/>
    </dgm:pt>
    <dgm:pt modelId="{CF848F7C-CC5B-44B3-9526-99C0433EFC34}" type="pres">
      <dgm:prSet presAssocID="{FB0369E8-D052-4E71-9463-96215E35F100}" presName="textRect" presStyleLbl="revTx" presStyleIdx="2" presStyleCnt="4">
        <dgm:presLayoutVars>
          <dgm:chMax val="1"/>
          <dgm:chPref val="1"/>
        </dgm:presLayoutVars>
      </dgm:prSet>
      <dgm:spPr/>
    </dgm:pt>
    <dgm:pt modelId="{F305A769-7906-4745-B2B4-B8617A7D7966}" type="pres">
      <dgm:prSet presAssocID="{857D5F57-28D1-49BB-9F1B-534FD225C3FC}" presName="sibTrans" presStyleCnt="0"/>
      <dgm:spPr/>
    </dgm:pt>
    <dgm:pt modelId="{69482939-E5EC-4D08-9B16-A493E3C5623B}" type="pres">
      <dgm:prSet presAssocID="{E6E43C0D-6AD0-4EBC-A257-560127136C6B}" presName="compNode" presStyleCnt="0"/>
      <dgm:spPr/>
    </dgm:pt>
    <dgm:pt modelId="{EC6E66F5-039F-4066-A6C7-917AB73C2168}" type="pres">
      <dgm:prSet presAssocID="{E6E43C0D-6AD0-4EBC-A257-560127136C6B}" presName="iconBgRect" presStyleLbl="bgShp" presStyleIdx="3" presStyleCnt="4"/>
      <dgm:spPr>
        <a:prstGeom prst="round2DiagRect">
          <a:avLst>
            <a:gd name="adj1" fmla="val 29727"/>
            <a:gd name="adj2" fmla="val 0"/>
          </a:avLst>
        </a:prstGeom>
      </dgm:spPr>
    </dgm:pt>
    <dgm:pt modelId="{B9359D1E-6A16-4A13-BDFB-A8CA4D3D36C8}" type="pres">
      <dgm:prSet presAssocID="{E6E43C0D-6AD0-4EBC-A257-560127136C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9C19C1D-034B-48AC-911C-E96D4143ADFC}" type="pres">
      <dgm:prSet presAssocID="{E6E43C0D-6AD0-4EBC-A257-560127136C6B}" presName="spaceRect" presStyleCnt="0"/>
      <dgm:spPr/>
    </dgm:pt>
    <dgm:pt modelId="{018D01C7-9C8C-4F69-9DB5-847E4CE1FD52}" type="pres">
      <dgm:prSet presAssocID="{E6E43C0D-6AD0-4EBC-A257-560127136C6B}" presName="textRect" presStyleLbl="revTx" presStyleIdx="3" presStyleCnt="4">
        <dgm:presLayoutVars>
          <dgm:chMax val="1"/>
          <dgm:chPref val="1"/>
        </dgm:presLayoutVars>
      </dgm:prSet>
      <dgm:spPr/>
    </dgm:pt>
  </dgm:ptLst>
  <dgm:cxnLst>
    <dgm:cxn modelId="{DF467A16-86D0-E149-88AB-686E723F71C9}" type="presOf" srcId="{413E7B17-77A6-47EC-A953-FA2735EE069D}" destId="{CABFE7DB-343F-41E2-BDD7-225F29780237}" srcOrd="0" destOrd="0" presId="urn:microsoft.com/office/officeart/2018/5/layout/IconLeafLabelList"/>
    <dgm:cxn modelId="{F39BF518-771B-AD43-B24C-0381B80DEE2B}" type="presOf" srcId="{E6E43C0D-6AD0-4EBC-A257-560127136C6B}" destId="{018D01C7-9C8C-4F69-9DB5-847E4CE1FD52}" srcOrd="0" destOrd="0" presId="urn:microsoft.com/office/officeart/2018/5/layout/IconLeafLabelList"/>
    <dgm:cxn modelId="{EEBAFB1E-33B6-4C29-8D74-0E021F94E2F6}" srcId="{DC7EAE6F-351B-41EE-9916-C53984A6B564}" destId="{E6E43C0D-6AD0-4EBC-A257-560127136C6B}" srcOrd="3" destOrd="0" parTransId="{4FDFD95E-79CA-4982-B765-74A479AEC659}" sibTransId="{C4C9CD9F-BC08-45D5-A9EA-42F8DBD61D98}"/>
    <dgm:cxn modelId="{9D37982F-EB6C-44C1-B4CD-9BD654D3EEE6}" srcId="{DC7EAE6F-351B-41EE-9916-C53984A6B564}" destId="{20F78347-BA1D-48F2-91BF-7668985B8065}" srcOrd="1" destOrd="0" parTransId="{A7346A49-5E4A-4A88-8663-498E91A80E42}" sibTransId="{4ED29336-6FE2-42E9-8AFB-7B2D3B8C9738}"/>
    <dgm:cxn modelId="{F668004E-B554-4FE6-93DE-7D1A80142DDC}" srcId="{DC7EAE6F-351B-41EE-9916-C53984A6B564}" destId="{FB0369E8-D052-4E71-9463-96215E35F100}" srcOrd="2" destOrd="0" parTransId="{B67E9295-6404-4BD2-9B2B-D5BA5C92C3C4}" sibTransId="{857D5F57-28D1-49BB-9F1B-534FD225C3FC}"/>
    <dgm:cxn modelId="{2EEAC774-6B3B-DB41-A176-FD5DD4CF04F4}" type="presOf" srcId="{FB0369E8-D052-4E71-9463-96215E35F100}" destId="{CF848F7C-CC5B-44B3-9526-99C0433EFC34}" srcOrd="0" destOrd="0" presId="urn:microsoft.com/office/officeart/2018/5/layout/IconLeafLabelList"/>
    <dgm:cxn modelId="{5741CE7D-3009-E74E-B57F-3B09AF94E07E}" type="presOf" srcId="{DC7EAE6F-351B-41EE-9916-C53984A6B564}" destId="{CC72C605-F2B9-4A3E-8698-493002BBAA31}" srcOrd="0" destOrd="0" presId="urn:microsoft.com/office/officeart/2018/5/layout/IconLeafLabelList"/>
    <dgm:cxn modelId="{4DE200A0-7D35-3944-BBCB-5676B31B8726}" type="presOf" srcId="{20F78347-BA1D-48F2-91BF-7668985B8065}" destId="{34DDF2E4-909C-48BF-9E05-507545D78149}" srcOrd="0" destOrd="0" presId="urn:microsoft.com/office/officeart/2018/5/layout/IconLeafLabelList"/>
    <dgm:cxn modelId="{777FEBBB-DD01-483D-BB2A-F7667A52D1F8}" srcId="{DC7EAE6F-351B-41EE-9916-C53984A6B564}" destId="{413E7B17-77A6-47EC-A953-FA2735EE069D}" srcOrd="0" destOrd="0" parTransId="{C5365B44-C299-487C-95EB-2CFC30F97011}" sibTransId="{00EDE56F-FFEA-4436-9A0C-005E9D382575}"/>
    <dgm:cxn modelId="{913AEE4F-70E1-7E44-91D0-A47EA241ACB0}" type="presParOf" srcId="{CC72C605-F2B9-4A3E-8698-493002BBAA31}" destId="{49FDAF61-1816-4786-8995-CE64CE553B5C}" srcOrd="0" destOrd="0" presId="urn:microsoft.com/office/officeart/2018/5/layout/IconLeafLabelList"/>
    <dgm:cxn modelId="{9B9C471F-2740-DD4C-87CE-31BB68DCA498}" type="presParOf" srcId="{49FDAF61-1816-4786-8995-CE64CE553B5C}" destId="{105F7198-128C-47FE-A3B0-3852EF1CC7A9}" srcOrd="0" destOrd="0" presId="urn:microsoft.com/office/officeart/2018/5/layout/IconLeafLabelList"/>
    <dgm:cxn modelId="{A7CFC48D-2C44-0B41-B9F9-BC4797DFFF2C}" type="presParOf" srcId="{49FDAF61-1816-4786-8995-CE64CE553B5C}" destId="{3480993B-5462-4E65-9403-00B910041FE6}" srcOrd="1" destOrd="0" presId="urn:microsoft.com/office/officeart/2018/5/layout/IconLeafLabelList"/>
    <dgm:cxn modelId="{7A67F6FB-EDBE-AA4A-9BE6-7E3A483F9F85}" type="presParOf" srcId="{49FDAF61-1816-4786-8995-CE64CE553B5C}" destId="{4370DB81-0B02-4A82-8A9C-95FADDE83A33}" srcOrd="2" destOrd="0" presId="urn:microsoft.com/office/officeart/2018/5/layout/IconLeafLabelList"/>
    <dgm:cxn modelId="{411B0F2E-6F4B-EF4E-BCD5-0EB54D842FBF}" type="presParOf" srcId="{49FDAF61-1816-4786-8995-CE64CE553B5C}" destId="{CABFE7DB-343F-41E2-BDD7-225F29780237}" srcOrd="3" destOrd="0" presId="urn:microsoft.com/office/officeart/2018/5/layout/IconLeafLabelList"/>
    <dgm:cxn modelId="{F19DEDF0-F0ED-AD48-96FF-8B154CA95EBB}" type="presParOf" srcId="{CC72C605-F2B9-4A3E-8698-493002BBAA31}" destId="{09C11096-E40E-4599-BDC4-6CFD60566272}" srcOrd="1" destOrd="0" presId="urn:microsoft.com/office/officeart/2018/5/layout/IconLeafLabelList"/>
    <dgm:cxn modelId="{B7E81FA1-9722-D644-9C16-B3A2BA5EBFB2}" type="presParOf" srcId="{CC72C605-F2B9-4A3E-8698-493002BBAA31}" destId="{A9CDA1C7-34F1-4D8F-8A82-56840B85B2D1}" srcOrd="2" destOrd="0" presId="urn:microsoft.com/office/officeart/2018/5/layout/IconLeafLabelList"/>
    <dgm:cxn modelId="{87A2167C-92A6-2B46-B14E-AE9BB1327599}" type="presParOf" srcId="{A9CDA1C7-34F1-4D8F-8A82-56840B85B2D1}" destId="{507500F0-4237-4067-9C71-5B0DE4871154}" srcOrd="0" destOrd="0" presId="urn:microsoft.com/office/officeart/2018/5/layout/IconLeafLabelList"/>
    <dgm:cxn modelId="{BB319A5B-D8E4-F44E-8887-B6E0766181B9}" type="presParOf" srcId="{A9CDA1C7-34F1-4D8F-8A82-56840B85B2D1}" destId="{80772247-F8A8-417D-B46A-A181EACCF394}" srcOrd="1" destOrd="0" presId="urn:microsoft.com/office/officeart/2018/5/layout/IconLeafLabelList"/>
    <dgm:cxn modelId="{932EF9BA-EAAA-D642-90B7-B695064895BC}" type="presParOf" srcId="{A9CDA1C7-34F1-4D8F-8A82-56840B85B2D1}" destId="{54B18304-ECD9-4C83-B913-156C2CBE4529}" srcOrd="2" destOrd="0" presId="urn:microsoft.com/office/officeart/2018/5/layout/IconLeafLabelList"/>
    <dgm:cxn modelId="{59B1F169-B401-084D-8E70-15AA45FDC929}" type="presParOf" srcId="{A9CDA1C7-34F1-4D8F-8A82-56840B85B2D1}" destId="{34DDF2E4-909C-48BF-9E05-507545D78149}" srcOrd="3" destOrd="0" presId="urn:microsoft.com/office/officeart/2018/5/layout/IconLeafLabelList"/>
    <dgm:cxn modelId="{2F4AE71F-B909-334C-9973-375E40EDFA03}" type="presParOf" srcId="{CC72C605-F2B9-4A3E-8698-493002BBAA31}" destId="{F57F9E98-6175-4A55-A99B-0DE696CA67F9}" srcOrd="3" destOrd="0" presId="urn:microsoft.com/office/officeart/2018/5/layout/IconLeafLabelList"/>
    <dgm:cxn modelId="{D414C593-56C6-664C-A664-6E5E78C33F26}" type="presParOf" srcId="{CC72C605-F2B9-4A3E-8698-493002BBAA31}" destId="{1030F742-174A-4D67-B5C7-1ECA7E6C6C7B}" srcOrd="4" destOrd="0" presId="urn:microsoft.com/office/officeart/2018/5/layout/IconLeafLabelList"/>
    <dgm:cxn modelId="{490B2CF2-DBCA-7247-8ADD-52B51416D12B}" type="presParOf" srcId="{1030F742-174A-4D67-B5C7-1ECA7E6C6C7B}" destId="{79A10B7A-66A8-4BD4-ACBE-55023D31D57A}" srcOrd="0" destOrd="0" presId="urn:microsoft.com/office/officeart/2018/5/layout/IconLeafLabelList"/>
    <dgm:cxn modelId="{ACDACACB-DE0B-1149-9755-2C93970EABB1}" type="presParOf" srcId="{1030F742-174A-4D67-B5C7-1ECA7E6C6C7B}" destId="{6E5A85F6-4EDF-4E7D-8DC6-124F878DBC9E}" srcOrd="1" destOrd="0" presId="urn:microsoft.com/office/officeart/2018/5/layout/IconLeafLabelList"/>
    <dgm:cxn modelId="{8ADA0F31-7143-1F43-A8EA-DF53FF9F97C3}" type="presParOf" srcId="{1030F742-174A-4D67-B5C7-1ECA7E6C6C7B}" destId="{9543928B-E225-491F-8FB9-D3C35856F489}" srcOrd="2" destOrd="0" presId="urn:microsoft.com/office/officeart/2018/5/layout/IconLeafLabelList"/>
    <dgm:cxn modelId="{C70D1F06-5D9E-6E44-BB25-0329EF744144}" type="presParOf" srcId="{1030F742-174A-4D67-B5C7-1ECA7E6C6C7B}" destId="{CF848F7C-CC5B-44B3-9526-99C0433EFC34}" srcOrd="3" destOrd="0" presId="urn:microsoft.com/office/officeart/2018/5/layout/IconLeafLabelList"/>
    <dgm:cxn modelId="{2FC76FFA-7F5F-D040-A2C2-210439DC5A34}" type="presParOf" srcId="{CC72C605-F2B9-4A3E-8698-493002BBAA31}" destId="{F305A769-7906-4745-B2B4-B8617A7D7966}" srcOrd="5" destOrd="0" presId="urn:microsoft.com/office/officeart/2018/5/layout/IconLeafLabelList"/>
    <dgm:cxn modelId="{9507DD02-59B2-BA45-9705-28F346DC450A}" type="presParOf" srcId="{CC72C605-F2B9-4A3E-8698-493002BBAA31}" destId="{69482939-E5EC-4D08-9B16-A493E3C5623B}" srcOrd="6" destOrd="0" presId="urn:microsoft.com/office/officeart/2018/5/layout/IconLeafLabelList"/>
    <dgm:cxn modelId="{BF177711-F97D-894D-BDCB-134C2DD2C1CA}" type="presParOf" srcId="{69482939-E5EC-4D08-9B16-A493E3C5623B}" destId="{EC6E66F5-039F-4066-A6C7-917AB73C2168}" srcOrd="0" destOrd="0" presId="urn:microsoft.com/office/officeart/2018/5/layout/IconLeafLabelList"/>
    <dgm:cxn modelId="{DED4992F-11FD-6E46-8DED-F08173C090F6}" type="presParOf" srcId="{69482939-E5EC-4D08-9B16-A493E3C5623B}" destId="{B9359D1E-6A16-4A13-BDFB-A8CA4D3D36C8}" srcOrd="1" destOrd="0" presId="urn:microsoft.com/office/officeart/2018/5/layout/IconLeafLabelList"/>
    <dgm:cxn modelId="{D2915EC6-5BAA-6A40-A6FE-602895F97238}" type="presParOf" srcId="{69482939-E5EC-4D08-9B16-A493E3C5623B}" destId="{99C19C1D-034B-48AC-911C-E96D4143ADFC}" srcOrd="2" destOrd="0" presId="urn:microsoft.com/office/officeart/2018/5/layout/IconLeafLabelList"/>
    <dgm:cxn modelId="{56EA005F-898B-8840-AD06-26E1E7AC24D1}" type="presParOf" srcId="{69482939-E5EC-4D08-9B16-A493E3C5623B}" destId="{018D01C7-9C8C-4F69-9DB5-847E4CE1FD5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a:effectLst/>
              <a:latin typeface="Aptos" panose="020B0004020202020204" pitchFamily="34" charset="0"/>
              <a:ea typeface="Aptos" panose="020B0004020202020204" pitchFamily="34" charset="0"/>
              <a:cs typeface="Times New Roman" panose="02020603050405020304" pitchFamily="18" charset="0"/>
            </a:rPr>
            <a:t>Unauthorized access to root account due to lack of MFA.</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03B8ABAB-2A2C-0745-B2C2-1008CE36CB4C}">
      <dgm:prSet phldrT="[Text]"/>
      <dgm:spPr/>
      <dgm:t>
        <a:bodyPr/>
        <a:lstStyle/>
        <a:p>
          <a:r>
            <a:rPr lang="en-US">
              <a:effectLst/>
              <a:latin typeface="Aptos" panose="020B0004020202020204" pitchFamily="34" charset="0"/>
              <a:ea typeface="Aptos" panose="020B0004020202020204" pitchFamily="34" charset="0"/>
              <a:cs typeface="Times New Roman" panose="02020603050405020304" pitchFamily="18" charset="0"/>
            </a:rPr>
            <a:t>High potential for account takeover.</a:t>
          </a:r>
          <a:endParaRPr lang="en-US"/>
        </a:p>
      </dgm:t>
    </dgm:pt>
    <dgm:pt modelId="{B3DD6246-41EA-9F4F-943E-73D1D9FB1A2C}" type="parTrans" cxnId="{8BD29942-3672-CB4E-8F0A-7A6CE247E78E}">
      <dgm:prSet/>
      <dgm:spPr/>
      <dgm:t>
        <a:bodyPr/>
        <a:lstStyle/>
        <a:p>
          <a:endParaRPr lang="en-US"/>
        </a:p>
      </dgm:t>
    </dgm:pt>
    <dgm:pt modelId="{9E2EC7BB-12DD-204D-8C6F-3AF7CCE086A8}" type="sibTrans" cxnId="{8BD29942-3672-CB4E-8F0A-7A6CE247E78E}">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Very Likely</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Very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Critical</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Avoidance</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AA82DA41-2428-FF44-80AB-96E0F425C292}">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E</a:t>
          </a:r>
          <a:r>
            <a:rPr lang="en-US" b="0" i="0" u="none" strike="noStrike">
              <a:solidFill>
                <a:srgbClr val="000000"/>
              </a:solidFill>
              <a:effectLst/>
            </a:rPr>
            <a:t>nabling MFA will completely eliminate the chance of an unauthorized user accessing the root account through this vulnerability.</a:t>
          </a:r>
          <a:endParaRPr lang="en-US"/>
        </a:p>
      </dgm:t>
    </dgm:pt>
    <dgm:pt modelId="{F4190E25-49EE-594B-B189-F669980997F3}" type="parTrans" cxnId="{11BF9DA2-EF94-134C-8314-876F8C60C72D}">
      <dgm:prSet/>
      <dgm:spPr/>
      <dgm:t>
        <a:bodyPr/>
        <a:lstStyle/>
        <a:p>
          <a:endParaRPr lang="en-US"/>
        </a:p>
      </dgm:t>
    </dgm:pt>
    <dgm:pt modelId="{812F6543-6B43-AE4E-BB92-794197FD5049}" type="sibTrans" cxnId="{11BF9DA2-EF94-134C-8314-876F8C60C72D}">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Use the IAM console to navigate to the dashboard and activate MFA for the root account</a:t>
          </a:r>
          <a:r>
            <a:rPr lang="en-US">
              <a:effectLst/>
            </a:rPr>
            <a:t>.</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502A1F82-6D97-5E40-AFC7-CE582CB1BD25}">
      <dgm:prSet phldrT="[Text]"/>
      <dgm:spPr/>
      <dgm:t>
        <a:bodyPr/>
        <a:lstStyle/>
        <a:p>
          <a:r>
            <a:rPr lang="en-US">
              <a:effectLst/>
            </a:rPr>
            <a:t>Use a dedicated MFA device.</a:t>
          </a:r>
          <a:endParaRPr lang="en-US"/>
        </a:p>
      </dgm:t>
    </dgm:pt>
    <dgm:pt modelId="{F87CA505-7DCC-1146-9678-59F69CCF85C8}" type="parTrans" cxnId="{05AB434E-06EB-024A-B11F-089BF1067061}">
      <dgm:prSet/>
      <dgm:spPr/>
      <dgm:t>
        <a:bodyPr/>
        <a:lstStyle/>
        <a:p>
          <a:endParaRPr lang="en-US"/>
        </a:p>
      </dgm:t>
    </dgm:pt>
    <dgm:pt modelId="{F5D056F3-B1C2-084A-A41F-ED0E1B657B2B}" type="sibTrans" cxnId="{05AB434E-06EB-024A-B11F-089BF1067061}">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b="0" i="0" u="none" strike="noStrike">
              <a:solidFill>
                <a:srgbClr val="000000"/>
              </a:solidFill>
              <a:effectLst/>
              <a:latin typeface="Aptos" panose="020B0004020202020204" pitchFamily="34" charset="0"/>
            </a:rPr>
            <a:t>Access Control and Identification &amp; Authentication</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a:t>
          </a:r>
          <a:r>
            <a:rPr lang="en-US" b="0">
              <a:effectLst/>
              <a:latin typeface="Aptos" panose="020B0004020202020204" pitchFamily="34" charset="0"/>
              <a:ea typeface="Aptos" panose="020B0004020202020204" pitchFamily="34" charset="0"/>
              <a:cs typeface="Times New Roman" panose="02020603050405020304" pitchFamily="18" charset="0"/>
            </a:rPr>
            <a:t>Mapped to NIST 800-53: Yes</a:t>
          </a:r>
          <a:endParaRPr lang="en-US" b="0"/>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a:t>Mapped to ISO 27001:2013: Yes</a:t>
          </a:r>
          <a:endParaRPr lang="en-US" b="0"/>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0"/>
            <a:t>Mapped to SOC2: Yes</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603A5011-0C8B-4148-9DA9-01CA9A033237}" type="presOf" srcId="{03B8ABAB-2A2C-0745-B2C2-1008CE36CB4C}" destId="{CD43A3BE-DEFD-CC40-A601-F7586B1A9544}"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64EAA021-6561-464E-AED5-4F78FDD7F3CC}" srcId="{7DE54635-38AE-6248-8B25-61DCA5C5F7A8}" destId="{AABECA50-F6B9-4B4E-B28B-A3ED72B637C0}" srcOrd="0" destOrd="0" parTransId="{C3CB49A9-5AE1-B14A-B571-9AA5A3D7F735}" sibTransId="{DD60CC80-0E5C-E941-A9D7-F9C5B1F8FE8D}"/>
    <dgm:cxn modelId="{4A256E23-A80F-5D40-B71A-9E384DEFD2BF}" type="presOf" srcId="{AA82DA41-2428-FF44-80AB-96E0F425C292}" destId="{F3C86EF1-64CE-E64D-AAAC-7169DB666E4A}" srcOrd="0" destOrd="1" presId="urn:microsoft.com/office/officeart/2005/8/layout/list1"/>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84345233-ACA9-E14F-B872-60BB9D89DF45}" type="presOf" srcId="{502A1F82-6D97-5E40-AFC7-CE582CB1BD25}" destId="{4B9A2438-670B-2E47-8DB6-22A76972B794}" srcOrd="0" destOrd="1" presId="urn:microsoft.com/office/officeart/2005/8/layout/list1"/>
    <dgm:cxn modelId="{8BD29942-3672-CB4E-8F0A-7A6CE247E78E}" srcId="{807FF2EE-228A-674C-8098-5770785D0EA9}" destId="{03B8ABAB-2A2C-0745-B2C2-1008CE36CB4C}" srcOrd="1" destOrd="0" parTransId="{B3DD6246-41EA-9F4F-943E-73D1D9FB1A2C}" sibTransId="{9E2EC7BB-12DD-204D-8C6F-3AF7CCE086A8}"/>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05AB434E-06EB-024A-B11F-089BF1067061}" srcId="{917BE3D3-0C4F-4F46-BB91-9905249BD28E}" destId="{502A1F82-6D97-5E40-AFC7-CE582CB1BD25}" srcOrd="1" destOrd="0" parTransId="{F87CA505-7DCC-1146-9678-59F69CCF85C8}" sibTransId="{F5D056F3-B1C2-084A-A41F-ED0E1B657B2B}"/>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11BF9DA2-EF94-134C-8314-876F8C60C72D}" srcId="{D381475E-8A6F-9846-ACCC-00CEF35B4E88}" destId="{AA82DA41-2428-FF44-80AB-96E0F425C292}" srcOrd="1" destOrd="0" parTransId="{F4190E25-49EE-594B-B189-F669980997F3}" sibTransId="{812F6543-6B43-AE4E-BB92-794197FD5049}"/>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b="0" i="0" u="none" strike="noStrike">
              <a:solidFill>
                <a:srgbClr val="000000"/>
              </a:solidFill>
              <a:effectLst/>
            </a:rPr>
            <a:t>Public access policies may inadvertently expose sensitive data in S3 buckets.</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a:ea typeface="Aptos" panose="020B0004020202020204" pitchFamily="34" charset="0"/>
              <a:cs typeface="Times New Roman"/>
            </a:rPr>
            <a:t>Likelihood and Impact</a:t>
          </a:r>
          <a:r>
            <a:rPr lang="en-US">
              <a:effectLst/>
              <a:latin typeface="Aptos"/>
              <a:ea typeface="Aptos" panose="020B0004020202020204" pitchFamily="34" charset="0"/>
              <a:cs typeface="Times New Roman"/>
            </a:rPr>
            <a:t>:</a:t>
          </a:r>
          <a:endParaRPr lang="en-US">
            <a:latin typeface="Aptos"/>
            <a:cs typeface="Times New Roman"/>
          </a:endParaRPr>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a:ea typeface="Aptos" panose="020B0004020202020204" pitchFamily="34" charset="0"/>
              <a:cs typeface="Times New Roman"/>
            </a:rPr>
            <a:t>Likelihood</a:t>
          </a:r>
          <a:r>
            <a:rPr lang="en-US">
              <a:effectLst/>
              <a:latin typeface="Aptos"/>
              <a:ea typeface="Aptos" panose="020B0004020202020204" pitchFamily="34" charset="0"/>
              <a:cs typeface="Times New Roman"/>
            </a:rPr>
            <a:t>: High</a:t>
          </a:r>
          <a:endParaRPr lang="en-US">
            <a:latin typeface="Aptos"/>
            <a:cs typeface="Times New Roman"/>
          </a:endParaRPr>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a:ea typeface="Aptos" panose="020B0004020202020204" pitchFamily="34" charset="0"/>
              <a:cs typeface="Times New Roman"/>
            </a:rPr>
            <a:t>Impact</a:t>
          </a:r>
          <a:r>
            <a:rPr lang="en-US">
              <a:effectLst/>
              <a:latin typeface="Aptos"/>
              <a:ea typeface="Aptos" panose="020B0004020202020204" pitchFamily="34" charset="0"/>
              <a:cs typeface="Times New Roman"/>
            </a:rPr>
            <a:t>: High</a:t>
          </a:r>
          <a:endParaRPr lang="en-US">
            <a:latin typeface="Aptos"/>
            <a:cs typeface="Times New Roman"/>
          </a:endParaRPr>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a:ea typeface="Aptos" panose="020B0004020202020204" pitchFamily="34" charset="0"/>
              <a:cs typeface="Times New Roman"/>
            </a:rPr>
            <a:t>Risk Priority</a:t>
          </a:r>
          <a:r>
            <a:rPr lang="en-US">
              <a:effectLst/>
              <a:latin typeface="Aptos"/>
              <a:ea typeface="Aptos" panose="020B0004020202020204" pitchFamily="34" charset="0"/>
              <a:cs typeface="Times New Roman"/>
            </a:rPr>
            <a:t>: High</a:t>
          </a:r>
          <a:endParaRPr lang="en-US">
            <a:latin typeface="Aptos"/>
            <a:cs typeface="Times New Roman"/>
          </a:endParaRPr>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a:ea typeface="Aptos" panose="020B0004020202020204" pitchFamily="34" charset="0"/>
              <a:cs typeface="Times New Roman"/>
            </a:rPr>
            <a:t>Recommended Mitigation  Type</a:t>
          </a:r>
          <a:endParaRPr lang="en-US">
            <a:latin typeface="Aptos"/>
            <a:cs typeface="Times New Roman"/>
          </a:endParaRPr>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a:ea typeface="Aptos" panose="020B0004020202020204" pitchFamily="34" charset="0"/>
              <a:cs typeface="Times New Roman"/>
            </a:rPr>
            <a:t>Type</a:t>
          </a:r>
          <a:r>
            <a:rPr lang="en-US">
              <a:effectLst/>
              <a:latin typeface="Aptos"/>
              <a:ea typeface="Aptos" panose="020B0004020202020204" pitchFamily="34" charset="0"/>
              <a:cs typeface="Times New Roman"/>
            </a:rPr>
            <a:t>: Avoidance</a:t>
          </a:r>
          <a:endParaRPr lang="en-US">
            <a:latin typeface="Aptos"/>
            <a:cs typeface="Times New Roman"/>
          </a:endParaRPr>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a:ea typeface="Aptos" panose="020B0004020202020204" pitchFamily="34" charset="0"/>
              <a:cs typeface="Times New Roman"/>
            </a:rPr>
            <a:t>Remediation Recommendation</a:t>
          </a:r>
          <a:endParaRPr lang="en-US">
            <a:latin typeface="Aptos"/>
            <a:cs typeface="Times New Roman"/>
          </a:endParaRPr>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Navigate to the S3 console in AWS, go to Account Settings, and enable "Block Public Access" for all S3 buckets</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AC4AC774-50C1-9B4B-A5C3-08620E577E7A}">
      <dgm:prSet phldrT="[Text]"/>
      <dgm:spPr/>
      <dgm:t>
        <a:bodyPr/>
        <a:lstStyle/>
        <a:p>
          <a:pPr>
            <a:defRPr b="1"/>
          </a:pPr>
          <a:r>
            <a:rPr lang="en-US" b="1">
              <a:effectLst/>
              <a:latin typeface="Aptos"/>
              <a:ea typeface="Aptos" panose="020B0004020202020204" pitchFamily="34" charset="0"/>
              <a:cs typeface="Times New Roman"/>
            </a:rPr>
            <a:t>NIST 800-171 Family &amp; Control</a:t>
          </a:r>
          <a:endParaRPr lang="en-US">
            <a:latin typeface="Aptos"/>
            <a:cs typeface="Times New Roman"/>
          </a:endParaRPr>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a:effectLst/>
            </a:rPr>
            <a:t>Families: Access Control (AC), Media Protection (MP)</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a:ea typeface="Aptos" panose="020B0004020202020204" pitchFamily="34" charset="0"/>
              <a:cs typeface="Times New Roman"/>
            </a:rPr>
            <a:t> Mapped to NIST 800-53: </a:t>
          </a:r>
          <a:r>
            <a:rPr lang="en-US" b="1">
              <a:latin typeface="Aptos"/>
              <a:cs typeface="Times New Roman"/>
            </a:rPr>
            <a:t>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a:t>
          </a:r>
          <a:r>
            <a:rPr lang="en-US" b="1">
              <a:latin typeface="Aptos Display" panose="02110004020202020204"/>
            </a:rPr>
            <a:t>Yes</a:t>
          </a:r>
          <a:endParaRPr lang="en-US" b="1"/>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a:t>
          </a:r>
          <a:r>
            <a:rPr lang="en-US" b="1">
              <a:latin typeface="Aptos Display" panose="02110004020202020204"/>
            </a:rPr>
            <a:t>No</a:t>
          </a:r>
          <a:endParaRPr lang="en-US" b="1"/>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a:ea typeface="Aptos" panose="020B0004020202020204" pitchFamily="34" charset="0"/>
              <a:cs typeface="Times New Roman"/>
            </a:rPr>
            <a:t>Reason</a:t>
          </a:r>
          <a:r>
            <a:rPr lang="en-US">
              <a:effectLst/>
              <a:latin typeface="Aptos"/>
              <a:ea typeface="Aptos" panose="020B0004020202020204" pitchFamily="34" charset="0"/>
              <a:cs typeface="Times New Roman"/>
            </a:rPr>
            <a:t>: E</a:t>
          </a:r>
          <a:r>
            <a:rPr lang="en-US" b="0" i="0" u="none" strike="noStrike">
              <a:solidFill>
                <a:srgbClr val="000000"/>
              </a:solidFill>
              <a:effectLst/>
            </a:rPr>
            <a:t>nabling the Block Public Access feature at the account level prevents any public access to S3 buckets, which eliminates the possibility of accidental exposure.</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D3FD1A5D-42AA-4146-BD4F-09B3545E0092}">
      <dgm:prSet phldrT="[Text]"/>
      <dgm:spPr/>
      <dgm:t>
        <a:bodyPr/>
        <a:lstStyle/>
        <a:p>
          <a:r>
            <a:rPr lang="en-US"/>
            <a:t>Controls:</a:t>
          </a:r>
        </a:p>
      </dgm:t>
    </dgm:pt>
    <dgm:pt modelId="{7A751C75-44AF-FA40-BF89-2217F8F17FF5}" type="parTrans" cxnId="{5F268E25-0A04-364E-9EE5-E12EB6AEA278}">
      <dgm:prSet/>
      <dgm:spPr/>
    </dgm:pt>
    <dgm:pt modelId="{84750E96-7FE9-1048-938D-26AC9F628E20}" type="sibTrans" cxnId="{5F268E25-0A04-364E-9EE5-E12EB6AEA278}">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5F268E25-0A04-364E-9EE5-E12EB6AEA278}" srcId="{AC4AC774-50C1-9B4B-A5C3-08620E577E7A}" destId="{D3FD1A5D-42AA-4146-BD4F-09B3545E0092}" srcOrd="1" destOrd="0" parTransId="{7A751C75-44AF-FA40-BF89-2217F8F17FF5}" sibTransId="{84750E96-7FE9-1048-938D-26AC9F628E20}"/>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7BBEA39E-DC18-0D4C-B81D-56A44978731A}" type="presOf" srcId="{D3FD1A5D-42AA-4146-BD4F-09B3545E0092}" destId="{CB4088EF-13B8-E84E-9879-F2114393C6D3}" srcOrd="0" destOrd="1"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FCDCB56D-56DA-A74D-B353-075F4481951D}">
      <dgm:prSet phldrT="[Text]"/>
      <dgm:spPr/>
      <dgm:t>
        <a:bodyPr/>
        <a:lstStyle/>
        <a:p>
          <a:r>
            <a:rPr lang="en-US" b="0" i="0" u="none" strike="noStrike">
              <a:solidFill>
                <a:srgbClr val="000000"/>
              </a:solidFill>
              <a:effectLst/>
            </a:rPr>
            <a:t>Unauthorized access to a critical account</a:t>
          </a:r>
          <a:endParaRPr lang="en-US"/>
        </a:p>
      </dgm:t>
    </dgm:pt>
    <dgm:pt modelId="{6D0BFE2B-F7EA-5F4F-A968-8735575CF956}" type="parTrans" cxnId="{C31F8F7D-0BFE-0A42-A957-D1126B2FFFBB}">
      <dgm:prSet/>
      <dgm:spPr/>
      <dgm:t>
        <a:bodyPr/>
        <a:lstStyle/>
        <a:p>
          <a:endParaRPr lang="en-US"/>
        </a:p>
      </dgm:t>
    </dgm:pt>
    <dgm:pt modelId="{5D9A3AEE-098E-544E-BD6A-E42C7B235CBB}" type="sibTrans" cxnId="{C31F8F7D-0BFE-0A42-A957-D1126B2FFFBB}">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Enable MFA for the user using either a virtual or, preferably, a hardware MFA device</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502A1F82-6D97-5E40-AFC7-CE582CB1BD25}">
      <dgm:prSet phldrT="[Text]"/>
      <dgm:spPr/>
      <dgm:t>
        <a:bodyPr/>
        <a:lstStyle/>
        <a:p>
          <a:r>
            <a:rPr lang="en-US" b="0" i="0" u="none" strike="noStrike">
              <a:solidFill>
                <a:srgbClr val="000000"/>
              </a:solidFill>
              <a:effectLst/>
            </a:rPr>
            <a:t>Hardware keys are recommended over virtual MFA for enhanced security.</a:t>
          </a:r>
          <a:endParaRPr lang="en-US"/>
        </a:p>
      </dgm:t>
    </dgm:pt>
    <dgm:pt modelId="{F87CA505-7DCC-1146-9678-59F69CCF85C8}" type="parTrans" cxnId="{05AB434E-06EB-024A-B11F-089BF1067061}">
      <dgm:prSet/>
      <dgm:spPr/>
      <dgm:t>
        <a:bodyPr/>
        <a:lstStyle/>
        <a:p>
          <a:endParaRPr lang="en-US"/>
        </a:p>
      </dgm:t>
    </dgm:pt>
    <dgm:pt modelId="{F5D056F3-B1C2-084A-A41F-ED0E1B657B2B}" type="sibTrans" cxnId="{05AB434E-06EB-024A-B11F-089BF1067061}">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a:effectLst/>
            </a:rPr>
            <a:t>Families: </a:t>
          </a:r>
          <a:r>
            <a:rPr lang="en-US" b="0" i="0" u="none" strike="noStrike">
              <a:solidFill>
                <a:srgbClr val="000000"/>
              </a:solidFill>
              <a:effectLst/>
            </a:rPr>
            <a:t>Access Control and Identification and Authentication </a:t>
          </a:r>
          <a:endParaRPr lang="en-US"/>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 Yes</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No</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a:t>
          </a:r>
          <a:r>
            <a:rPr lang="en-US" b="0" i="0" u="none" strike="noStrike">
              <a:solidFill>
                <a:srgbClr val="000000"/>
              </a:solidFill>
              <a:effectLst/>
            </a:rPr>
            <a:t>Enabling MFA will significantly reduce the risk by adding an extra layer of security, ensuring that access requires more than just the password.</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6A8E3A89-5ABA-AD48-86AB-AC0EB63C1571}">
      <dgm:prSet phldrT="[Text]"/>
      <dgm:spPr/>
      <dgm:t>
        <a:bodyPr/>
        <a:lstStyle/>
        <a:p>
          <a:r>
            <a:rPr lang="en-US"/>
            <a:t>Controls: </a:t>
          </a:r>
        </a:p>
      </dgm:t>
    </dgm:pt>
    <dgm:pt modelId="{0D23282C-1182-DC43-99C9-288DBA60F3C6}" type="parTrans" cxnId="{8CFD6AEB-F11C-0A47-80E0-1D7BFCE4E0F2}">
      <dgm:prSet/>
      <dgm:spPr/>
    </dgm:pt>
    <dgm:pt modelId="{DCF2992A-76F7-2945-9685-45DFC3B2B1C0}" type="sibTrans" cxnId="{8CFD6AEB-F11C-0A47-80E0-1D7BFCE4E0F2}">
      <dgm:prSet/>
      <dgm:spPr/>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84345233-ACA9-E14F-B872-60BB9D89DF45}" type="presOf" srcId="{502A1F82-6D97-5E40-AFC7-CE582CB1BD25}" destId="{4B9A2438-670B-2E47-8DB6-22A76972B794}" srcOrd="0" destOrd="1" presId="urn:microsoft.com/office/officeart/2005/8/layout/list1"/>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05AB434E-06EB-024A-B11F-089BF1067061}" srcId="{917BE3D3-0C4F-4F46-BB91-9905249BD28E}" destId="{502A1F82-6D97-5E40-AFC7-CE582CB1BD25}" srcOrd="1" destOrd="0" parTransId="{F87CA505-7DCC-1146-9678-59F69CCF85C8}" sibTransId="{F5D056F3-B1C2-084A-A41F-ED0E1B657B2B}"/>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C31F8F7D-0BFE-0A42-A957-D1126B2FFFBB}" srcId="{807FF2EE-228A-674C-8098-5770785D0EA9}" destId="{FCDCB56D-56DA-A74D-B353-075F4481951D}" srcOrd="0" destOrd="0" parTransId="{6D0BFE2B-F7EA-5F4F-A968-8735575CF956}" sibTransId="{5D9A3AEE-098E-544E-BD6A-E42C7B235CBB}"/>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A7D43291-7FBB-9640-8372-9705B16BEB97}" type="presOf" srcId="{6A8E3A89-5ABA-AD48-86AB-AC0EB63C1571}" destId="{CB4088EF-13B8-E84E-9879-F2114393C6D3}" srcOrd="0" destOrd="1"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8CFD6AEB-F11C-0A47-80E0-1D7BFCE4E0F2}" srcId="{AC4AC774-50C1-9B4B-A5C3-08620E577E7A}" destId="{6A8E3A89-5ABA-AD48-86AB-AC0EB63C1571}" srcOrd="1" destOrd="0" parTransId="{0D23282C-1182-DC43-99C9-288DBA60F3C6}" sibTransId="{DCF2992A-76F7-2945-9685-45DFC3B2B1C0}"/>
    <dgm:cxn modelId="{0252A2F6-98A2-154F-8698-FF243BCD31EF}" type="presOf" srcId="{FCDCB56D-56DA-A74D-B353-075F4481951D}" destId="{CD43A3BE-DEFD-CC40-A601-F7586B1A9544}" srcOrd="0" destOrd="0" presId="urn:microsoft.com/office/officeart/2005/8/layout/list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A64F13-6EB7-7D40-8566-F420BD53549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807FF2EE-228A-674C-8098-5770785D0EA9}">
      <dgm:prSet phldrT="[Text]"/>
      <dgm:spPr/>
      <dgm:t>
        <a:bodyPr/>
        <a:lstStyle/>
        <a:p>
          <a:r>
            <a:rPr lang="en-US" b="1"/>
            <a:t>Risk</a:t>
          </a:r>
        </a:p>
      </dgm:t>
    </dgm:pt>
    <dgm:pt modelId="{488A64EC-E82B-ED46-B5A4-F846B9E652E7}" type="parTrans" cxnId="{343DC508-4264-0841-A664-9D8EA9E1DBEC}">
      <dgm:prSet/>
      <dgm:spPr/>
      <dgm:t>
        <a:bodyPr/>
        <a:lstStyle/>
        <a:p>
          <a:endParaRPr lang="en-US"/>
        </a:p>
      </dgm:t>
    </dgm:pt>
    <dgm:pt modelId="{10440E5E-4455-5848-AF25-A952ED1D7FD1}" type="sibTrans" cxnId="{343DC508-4264-0841-A664-9D8EA9E1DBEC}">
      <dgm:prSet/>
      <dgm:spPr/>
      <dgm:t>
        <a:bodyPr/>
        <a:lstStyle/>
        <a:p>
          <a:endParaRPr lang="en-US"/>
        </a:p>
      </dgm:t>
    </dgm:pt>
    <dgm:pt modelId="{F27B29DE-5553-FD4C-B00A-1207FFED6FF7}">
      <dgm:prSet/>
      <dgm:spPr/>
      <dgm:t>
        <a:bodyPr/>
        <a:lstStyle/>
        <a:p>
          <a:r>
            <a:rPr lang="en-US" b="1"/>
            <a:t>Cross Framework Mapping</a:t>
          </a:r>
        </a:p>
      </dgm:t>
    </dgm:pt>
    <dgm:pt modelId="{096C8E2F-8B16-7040-BB8D-A5DD42C5576D}" type="parTrans" cxnId="{379B6D77-CA3C-8D41-A6D4-E276A7FE85DD}">
      <dgm:prSet/>
      <dgm:spPr/>
      <dgm:t>
        <a:bodyPr/>
        <a:lstStyle/>
        <a:p>
          <a:endParaRPr lang="en-US"/>
        </a:p>
      </dgm:t>
    </dgm:pt>
    <dgm:pt modelId="{E2FE8F5E-4415-F34C-AAD5-19E1849E9B35}" type="sibTrans" cxnId="{379B6D77-CA3C-8D41-A6D4-E276A7FE85DD}">
      <dgm:prSet/>
      <dgm:spPr/>
      <dgm:t>
        <a:bodyPr/>
        <a:lstStyle/>
        <a:p>
          <a:endParaRPr lang="en-US"/>
        </a:p>
      </dgm:t>
    </dgm:pt>
    <dgm:pt modelId="{03B8ABAB-2A2C-0745-B2C2-1008CE36CB4C}">
      <dgm:prSet phldrT="[Text]"/>
      <dgm:spPr/>
      <dgm:t>
        <a:bodyPr/>
        <a:lstStyle/>
        <a:p>
          <a:r>
            <a:rPr lang="en-US" b="0" i="0" u="none" strike="noStrike">
              <a:solidFill>
                <a:srgbClr val="000000"/>
              </a:solidFill>
              <a:effectLst/>
            </a:rPr>
            <a:t>Excessive access could lead to unauthorized or unintended actions that compromise the security of the system. </a:t>
          </a:r>
          <a:endParaRPr lang="en-US"/>
        </a:p>
      </dgm:t>
    </dgm:pt>
    <dgm:pt modelId="{B3DD6246-41EA-9F4F-943E-73D1D9FB1A2C}" type="parTrans" cxnId="{8BD29942-3672-CB4E-8F0A-7A6CE247E78E}">
      <dgm:prSet/>
      <dgm:spPr/>
      <dgm:t>
        <a:bodyPr/>
        <a:lstStyle/>
        <a:p>
          <a:endParaRPr lang="en-US"/>
        </a:p>
      </dgm:t>
    </dgm:pt>
    <dgm:pt modelId="{9E2EC7BB-12DD-204D-8C6F-3AF7CCE086A8}" type="sibTrans" cxnId="{8BD29942-3672-CB4E-8F0A-7A6CE247E78E}">
      <dgm:prSet/>
      <dgm:spPr/>
      <dgm:t>
        <a:bodyPr/>
        <a:lstStyle/>
        <a:p>
          <a:endParaRPr lang="en-US"/>
        </a:p>
      </dgm:t>
    </dgm:pt>
    <dgm:pt modelId="{7DE54635-38AE-6248-8B25-61DCA5C5F7A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a:effectLst/>
              <a:latin typeface="Aptos" panose="020B0004020202020204" pitchFamily="34" charset="0"/>
              <a:ea typeface="Aptos" panose="020B0004020202020204" pitchFamily="34" charset="0"/>
              <a:cs typeface="Times New Roman" panose="02020603050405020304" pitchFamily="18" charset="0"/>
            </a:rPr>
            <a:t>:</a:t>
          </a:r>
          <a:endParaRPr lang="en-US"/>
        </a:p>
      </dgm:t>
    </dgm:pt>
    <dgm:pt modelId="{4676CACB-B581-F84E-9FB5-B298A39CC6EB}" type="parTrans" cxnId="{C51F8307-E683-E54A-BB05-ACC812A91ECA}">
      <dgm:prSet/>
      <dgm:spPr/>
      <dgm:t>
        <a:bodyPr/>
        <a:lstStyle/>
        <a:p>
          <a:endParaRPr lang="en-US"/>
        </a:p>
      </dgm:t>
    </dgm:pt>
    <dgm:pt modelId="{F49E7F52-9561-284A-9A42-D3B73FC6F14E}" type="sibTrans" cxnId="{C51F8307-E683-E54A-BB05-ACC812A91ECA}">
      <dgm:prSet/>
      <dgm:spPr/>
      <dgm:t>
        <a:bodyPr/>
        <a:lstStyle/>
        <a:p>
          <a:endParaRPr lang="en-US"/>
        </a:p>
      </dgm:t>
    </dgm:pt>
    <dgm:pt modelId="{AABECA50-F6B9-4B4E-B28B-A3ED72B637C0}">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Likelihood</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C3CB49A9-5AE1-B14A-B571-9AA5A3D7F735}" type="parTrans" cxnId="{64EAA021-6561-464E-AED5-4F78FDD7F3CC}">
      <dgm:prSet/>
      <dgm:spPr/>
      <dgm:t>
        <a:bodyPr/>
        <a:lstStyle/>
        <a:p>
          <a:endParaRPr lang="en-US"/>
        </a:p>
      </dgm:t>
    </dgm:pt>
    <dgm:pt modelId="{DD60CC80-0E5C-E941-A9D7-F9C5B1F8FE8D}" type="sibTrans" cxnId="{64EAA021-6561-464E-AED5-4F78FDD7F3CC}">
      <dgm:prSet/>
      <dgm:spPr/>
      <dgm:t>
        <a:bodyPr/>
        <a:lstStyle/>
        <a:p>
          <a:endParaRPr lang="en-US"/>
        </a:p>
      </dgm:t>
    </dgm:pt>
    <dgm:pt modelId="{0E695CEB-140D-2749-8B23-1D6E3160E78B}">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Impact</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36C924B4-6830-FA42-93FF-C2EB6753D451}" type="parTrans" cxnId="{12D6F323-EFA1-F14B-9580-C1B4716B5697}">
      <dgm:prSet/>
      <dgm:spPr/>
      <dgm:t>
        <a:bodyPr/>
        <a:lstStyle/>
        <a:p>
          <a:endParaRPr lang="en-US"/>
        </a:p>
      </dgm:t>
    </dgm:pt>
    <dgm:pt modelId="{138E7E05-5350-5242-B8C9-76012F117B75}" type="sibTrans" cxnId="{12D6F323-EFA1-F14B-9580-C1B4716B5697}">
      <dgm:prSet/>
      <dgm:spPr/>
      <dgm:t>
        <a:bodyPr/>
        <a:lstStyle/>
        <a:p>
          <a:endParaRPr lang="en-US"/>
        </a:p>
      </dgm:t>
    </dgm:pt>
    <dgm:pt modelId="{2DEA5B50-2223-9E4A-9138-2A51FFC27BD7}">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Risk Priority</a:t>
          </a:r>
          <a:r>
            <a:rPr lang="en-US">
              <a:effectLst/>
              <a:latin typeface="Aptos" panose="020B0004020202020204" pitchFamily="34" charset="0"/>
              <a:ea typeface="Aptos" panose="020B0004020202020204" pitchFamily="34" charset="0"/>
              <a:cs typeface="Times New Roman" panose="02020603050405020304" pitchFamily="18" charset="0"/>
            </a:rPr>
            <a:t>: High</a:t>
          </a:r>
          <a:endParaRPr lang="en-US"/>
        </a:p>
      </dgm:t>
    </dgm:pt>
    <dgm:pt modelId="{59899914-BBA8-5948-8E02-53AA4F6C5DAE}" type="parTrans" cxnId="{BE7F67B5-5452-B144-A363-38F4DAC00572}">
      <dgm:prSet/>
      <dgm:spPr/>
      <dgm:t>
        <a:bodyPr/>
        <a:lstStyle/>
        <a:p>
          <a:endParaRPr lang="en-US"/>
        </a:p>
      </dgm:t>
    </dgm:pt>
    <dgm:pt modelId="{FC32AA96-88E5-4549-8EAC-2113E9EF0F23}" type="sibTrans" cxnId="{BE7F67B5-5452-B144-A363-38F4DAC00572}">
      <dgm:prSet/>
      <dgm:spPr/>
      <dgm:t>
        <a:bodyPr/>
        <a:lstStyle/>
        <a:p>
          <a:endParaRPr lang="en-US"/>
        </a:p>
      </dgm:t>
    </dgm:pt>
    <dgm:pt modelId="{D381475E-8A6F-9846-ACCC-00CEF35B4E88}">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a:p>
      </dgm:t>
    </dgm:pt>
    <dgm:pt modelId="{9E86D7C5-B335-4444-B58B-8DD6FB93EDAE}" type="parTrans" cxnId="{A6C93FD2-5E5B-3E48-9C1A-D7842CC2C625}">
      <dgm:prSet/>
      <dgm:spPr/>
      <dgm:t>
        <a:bodyPr/>
        <a:lstStyle/>
        <a:p>
          <a:endParaRPr lang="en-US"/>
        </a:p>
      </dgm:t>
    </dgm:pt>
    <dgm:pt modelId="{D07034CD-CDFE-E445-9CE7-61B2795A5024}" type="sibTrans" cxnId="{A6C93FD2-5E5B-3E48-9C1A-D7842CC2C625}">
      <dgm:prSet/>
      <dgm:spPr/>
      <dgm:t>
        <a:bodyPr/>
        <a:lstStyle/>
        <a:p>
          <a:endParaRPr lang="en-US"/>
        </a:p>
      </dgm:t>
    </dgm:pt>
    <dgm:pt modelId="{F5EA5D26-39E7-F045-87BB-F171B6751035}">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Type</a:t>
          </a:r>
          <a:r>
            <a:rPr lang="en-US">
              <a:effectLst/>
              <a:latin typeface="Aptos" panose="020B0004020202020204" pitchFamily="34" charset="0"/>
              <a:ea typeface="Aptos" panose="020B0004020202020204" pitchFamily="34" charset="0"/>
              <a:cs typeface="Times New Roman" panose="02020603050405020304" pitchFamily="18" charset="0"/>
            </a:rPr>
            <a:t>: Reduction</a:t>
          </a:r>
          <a:endParaRPr lang="en-US"/>
        </a:p>
      </dgm:t>
    </dgm:pt>
    <dgm:pt modelId="{E212F25D-AAFB-AE42-8F89-24A4073ECC39}" type="parTrans" cxnId="{EF0374C4-31A7-EE4A-B4C9-1A446E3C4B1C}">
      <dgm:prSet/>
      <dgm:spPr/>
      <dgm:t>
        <a:bodyPr/>
        <a:lstStyle/>
        <a:p>
          <a:endParaRPr lang="en-US"/>
        </a:p>
      </dgm:t>
    </dgm:pt>
    <dgm:pt modelId="{56CC26E3-162B-714A-BE92-E79209D81597}" type="sibTrans" cxnId="{EF0374C4-31A7-EE4A-B4C9-1A446E3C4B1C}">
      <dgm:prSet/>
      <dgm:spPr/>
      <dgm:t>
        <a:bodyPr/>
        <a:lstStyle/>
        <a:p>
          <a:endParaRPr lang="en-US"/>
        </a:p>
      </dgm:t>
    </dgm:pt>
    <dgm:pt modelId="{917BE3D3-0C4F-4F46-BB91-9905249BD28E}">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a:p>
      </dgm:t>
    </dgm:pt>
    <dgm:pt modelId="{156A9479-2896-9348-A861-63B04E4A7B5C}" type="parTrans" cxnId="{1068518C-E02A-8F4F-A4EB-F0204C903328}">
      <dgm:prSet/>
      <dgm:spPr/>
      <dgm:t>
        <a:bodyPr/>
        <a:lstStyle/>
        <a:p>
          <a:endParaRPr lang="en-US"/>
        </a:p>
      </dgm:t>
    </dgm:pt>
    <dgm:pt modelId="{7864E742-8F2F-6345-A97A-73C7780307ED}" type="sibTrans" cxnId="{1068518C-E02A-8F4F-A4EB-F0204C903328}">
      <dgm:prSet/>
      <dgm:spPr/>
      <dgm:t>
        <a:bodyPr/>
        <a:lstStyle/>
        <a:p>
          <a:endParaRPr lang="en-US"/>
        </a:p>
      </dgm:t>
    </dgm:pt>
    <dgm:pt modelId="{006B7894-5C54-DE4F-8C76-2442D8BDE9FE}">
      <dgm:prSet phldrT="[Text]"/>
      <dgm:spPr/>
      <dgm:t>
        <a:bodyPr/>
        <a:lstStyle/>
        <a:p>
          <a:r>
            <a:rPr lang="en-US" b="0" i="0" u="none" strike="noStrike">
              <a:solidFill>
                <a:srgbClr val="000000"/>
              </a:solidFill>
              <a:effectLst/>
            </a:rPr>
            <a:t>Remove the full administrative access ('*:*') from the IAM policy. </a:t>
          </a:r>
          <a:endParaRPr lang="en-US"/>
        </a:p>
      </dgm:t>
    </dgm:pt>
    <dgm:pt modelId="{E82A418B-F783-F942-B537-467757261522}" type="parTrans" cxnId="{EDB1798C-4B08-C141-AEDE-B6B22CC05A9D}">
      <dgm:prSet/>
      <dgm:spPr/>
      <dgm:t>
        <a:bodyPr/>
        <a:lstStyle/>
        <a:p>
          <a:endParaRPr lang="en-US"/>
        </a:p>
      </dgm:t>
    </dgm:pt>
    <dgm:pt modelId="{6431D58E-94B2-9643-A8FA-E5B7017E9BA2}" type="sibTrans" cxnId="{EDB1798C-4B08-C141-AEDE-B6B22CC05A9D}">
      <dgm:prSet/>
      <dgm:spPr/>
      <dgm:t>
        <a:bodyPr/>
        <a:lstStyle/>
        <a:p>
          <a:endParaRPr lang="en-US"/>
        </a:p>
      </dgm:t>
    </dgm:pt>
    <dgm:pt modelId="{502A1F82-6D97-5E40-AFC7-CE582CB1BD25}">
      <dgm:prSet phldrT="[Text]"/>
      <dgm:spPr/>
      <dgm:t>
        <a:bodyPr/>
        <a:lstStyle/>
        <a:p>
          <a:r>
            <a:rPr lang="en-US" b="0" i="0" u="none" strike="noStrike">
              <a:solidFill>
                <a:srgbClr val="000000"/>
              </a:solidFill>
              <a:effectLst/>
            </a:rPr>
            <a:t>Restrict permissions to only those necessary for the role to perform specific tasks</a:t>
          </a:r>
          <a:endParaRPr lang="en-US"/>
        </a:p>
      </dgm:t>
    </dgm:pt>
    <dgm:pt modelId="{F87CA505-7DCC-1146-9678-59F69CCF85C8}" type="parTrans" cxnId="{05AB434E-06EB-024A-B11F-089BF1067061}">
      <dgm:prSet/>
      <dgm:spPr/>
      <dgm:t>
        <a:bodyPr/>
        <a:lstStyle/>
        <a:p>
          <a:endParaRPr lang="en-US"/>
        </a:p>
      </dgm:t>
    </dgm:pt>
    <dgm:pt modelId="{F5D056F3-B1C2-084A-A41F-ED0E1B657B2B}" type="sibTrans" cxnId="{05AB434E-06EB-024A-B11F-089BF1067061}">
      <dgm:prSet/>
      <dgm:spPr/>
      <dgm:t>
        <a:bodyPr/>
        <a:lstStyle/>
        <a:p>
          <a:endParaRPr lang="en-US"/>
        </a:p>
      </dgm:t>
    </dgm:pt>
    <dgm:pt modelId="{AC4AC774-50C1-9B4B-A5C3-08620E577E7A}">
      <dgm:prSet phldrT="[Text]"/>
      <dgm:spPr/>
      <dgm:t>
        <a:bodyPr/>
        <a:lstStyle/>
        <a:p>
          <a:pPr>
            <a:defRPr b="1"/>
          </a:pPr>
          <a:r>
            <a:rPr lang="en-US" b="1">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a:p>
      </dgm:t>
    </dgm:pt>
    <dgm:pt modelId="{E17E7788-3F21-C14B-84CC-A3FCABC4D61E}" type="parTrans" cxnId="{68E40F01-E4B5-3D44-9C32-D09338B4E463}">
      <dgm:prSet/>
      <dgm:spPr/>
      <dgm:t>
        <a:bodyPr/>
        <a:lstStyle/>
        <a:p>
          <a:endParaRPr lang="en-US"/>
        </a:p>
      </dgm:t>
    </dgm:pt>
    <dgm:pt modelId="{96928A1E-E316-794B-BED1-430D02367C7F}" type="sibTrans" cxnId="{68E40F01-E4B5-3D44-9C32-D09338B4E463}">
      <dgm:prSet/>
      <dgm:spPr/>
      <dgm:t>
        <a:bodyPr/>
        <a:lstStyle/>
        <a:p>
          <a:endParaRPr lang="en-US"/>
        </a:p>
      </dgm:t>
    </dgm:pt>
    <dgm:pt modelId="{62986192-85B0-474A-BC7C-49F37E0B0DAC}">
      <dgm:prSet phldrT="[Text]"/>
      <dgm:spPr/>
      <dgm:t>
        <a:bodyPr/>
        <a:lstStyle/>
        <a:p>
          <a:r>
            <a:rPr lang="en-US" b="1">
              <a:effectLst/>
            </a:rPr>
            <a:t>Family: Access Control</a:t>
          </a:r>
          <a:endParaRPr lang="en-US" b="1"/>
        </a:p>
      </dgm:t>
    </dgm:pt>
    <dgm:pt modelId="{95AFAA40-B215-FF4F-9F0D-509F67174F32}" type="parTrans" cxnId="{6ABBC62C-DDC6-7F43-9ED7-B388C728B791}">
      <dgm:prSet/>
      <dgm:spPr/>
      <dgm:t>
        <a:bodyPr/>
        <a:lstStyle/>
        <a:p>
          <a:endParaRPr lang="en-US"/>
        </a:p>
      </dgm:t>
    </dgm:pt>
    <dgm:pt modelId="{787FE6E4-3A33-D341-A13E-BC9F39F3C22A}" type="sibTrans" cxnId="{6ABBC62C-DDC6-7F43-9ED7-B388C728B791}">
      <dgm:prSet/>
      <dgm:spPr/>
      <dgm:t>
        <a:bodyPr/>
        <a:lstStyle/>
        <a:p>
          <a:endParaRPr lang="en-US"/>
        </a:p>
      </dgm:t>
    </dgm:pt>
    <dgm:pt modelId="{59FAEE08-BDFE-BE40-9D9F-C6170922C244}">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b="1"/>
        </a:p>
      </dgm:t>
    </dgm:pt>
    <dgm:pt modelId="{E65D6971-8DDF-154B-A061-9AABF550F66F}" type="parTrans" cxnId="{13FEDB2F-D3E0-E643-83A6-7F26F3E9CB2C}">
      <dgm:prSet/>
      <dgm:spPr/>
      <dgm:t>
        <a:bodyPr/>
        <a:lstStyle/>
        <a:p>
          <a:endParaRPr lang="en-US"/>
        </a:p>
      </dgm:t>
    </dgm:pt>
    <dgm:pt modelId="{3C683EDD-49CB-5148-8ECF-ABCC754A9616}" type="sibTrans" cxnId="{13FEDB2F-D3E0-E643-83A6-7F26F3E9CB2C}">
      <dgm:prSet/>
      <dgm:spPr/>
      <dgm:t>
        <a:bodyPr/>
        <a:lstStyle/>
        <a:p>
          <a:endParaRPr lang="en-US"/>
        </a:p>
      </dgm:t>
    </dgm:pt>
    <dgm:pt modelId="{7ABF24E2-C407-A947-B572-1322ED271067}">
      <dgm:prSet phldrT="[Text]"/>
      <dgm:spPr/>
      <dgm:t>
        <a:bodyPr/>
        <a:lstStyle/>
        <a:p>
          <a:pPr>
            <a:buFont typeface="Arial" panose="020B0604020202020204" pitchFamily="34" charset="0"/>
            <a:buChar char="•"/>
          </a:pPr>
          <a:r>
            <a:rPr lang="en-US" b="1"/>
            <a:t>Mapped to ISO 27001:2013:Yes </a:t>
          </a:r>
        </a:p>
      </dgm:t>
    </dgm:pt>
    <dgm:pt modelId="{280F5642-2E07-7A47-964B-E6ADF481B0B7}" type="parTrans" cxnId="{1A5D2771-9403-EB4A-864C-CE0449EACF74}">
      <dgm:prSet/>
      <dgm:spPr/>
      <dgm:t>
        <a:bodyPr/>
        <a:lstStyle/>
        <a:p>
          <a:endParaRPr lang="en-US"/>
        </a:p>
      </dgm:t>
    </dgm:pt>
    <dgm:pt modelId="{810FE226-A0E3-924B-A282-85AA5ADB4D69}" type="sibTrans" cxnId="{1A5D2771-9403-EB4A-864C-CE0449EACF74}">
      <dgm:prSet/>
      <dgm:spPr/>
      <dgm:t>
        <a:bodyPr/>
        <a:lstStyle/>
        <a:p>
          <a:endParaRPr lang="en-US"/>
        </a:p>
      </dgm:t>
    </dgm:pt>
    <dgm:pt modelId="{10DBDD8F-9293-7746-80BF-E665EC41E417}">
      <dgm:prSet phldrT="[Text]"/>
      <dgm:spPr/>
      <dgm:t>
        <a:bodyPr/>
        <a:lstStyle/>
        <a:p>
          <a:r>
            <a:rPr lang="en-US" b="1"/>
            <a:t>Mapped to SOC2: Yes</a:t>
          </a:r>
        </a:p>
      </dgm:t>
    </dgm:pt>
    <dgm:pt modelId="{34C065B0-0EC3-4943-8BDB-D7EA549CF471}" type="parTrans" cxnId="{F2CADFAD-9631-8247-8E2D-AF52287BF3A1}">
      <dgm:prSet/>
      <dgm:spPr/>
      <dgm:t>
        <a:bodyPr/>
        <a:lstStyle/>
        <a:p>
          <a:endParaRPr lang="en-US"/>
        </a:p>
      </dgm:t>
    </dgm:pt>
    <dgm:pt modelId="{85C84BEC-7C4B-204F-9D16-47D373FDE6A9}" type="sibTrans" cxnId="{F2CADFAD-9631-8247-8E2D-AF52287BF3A1}">
      <dgm:prSet/>
      <dgm:spPr/>
      <dgm:t>
        <a:bodyPr/>
        <a:lstStyle/>
        <a:p>
          <a:endParaRPr lang="en-US"/>
        </a:p>
      </dgm:t>
    </dgm:pt>
    <dgm:pt modelId="{BF98818E-776A-1F4A-A4AD-EF1D17BB7E39}">
      <dgm:prSet phldrT="[Text]"/>
      <dgm:spPr/>
      <dgm:t>
        <a:bodyPr/>
        <a:lstStyle/>
        <a:p>
          <a:r>
            <a:rPr lang="en-US" b="1">
              <a:effectLst/>
              <a:latin typeface="Aptos" panose="020B0004020202020204" pitchFamily="34" charset="0"/>
              <a:ea typeface="Aptos" panose="020B0004020202020204" pitchFamily="34" charset="0"/>
              <a:cs typeface="Times New Roman" panose="02020603050405020304" pitchFamily="18" charset="0"/>
            </a:rPr>
            <a:t>Reason</a:t>
          </a:r>
          <a:r>
            <a:rPr lang="en-US">
              <a:effectLst/>
              <a:latin typeface="Aptos" panose="020B0004020202020204" pitchFamily="34" charset="0"/>
              <a:ea typeface="Aptos" panose="020B0004020202020204" pitchFamily="34" charset="0"/>
              <a:cs typeface="Times New Roman" panose="02020603050405020304" pitchFamily="18" charset="0"/>
            </a:rPr>
            <a:t>: R</a:t>
          </a:r>
          <a:r>
            <a:rPr lang="en-US" b="0" i="0" u="none" strike="noStrike">
              <a:solidFill>
                <a:srgbClr val="000000"/>
              </a:solidFill>
              <a:effectLst/>
            </a:rPr>
            <a:t>educing the scope of administrative privileges and implementing least-privilege access significantly minimizes potential exposure and protect sensitive resources.</a:t>
          </a:r>
          <a:endParaRPr lang="en-US"/>
        </a:p>
      </dgm:t>
    </dgm:pt>
    <dgm:pt modelId="{8DFA2E80-56D8-984A-B6D4-4BC42B71E1E3}" type="parTrans" cxnId="{2F275721-1A86-7D40-8A81-29EF6BFD5F56}">
      <dgm:prSet/>
      <dgm:spPr/>
      <dgm:t>
        <a:bodyPr/>
        <a:lstStyle/>
        <a:p>
          <a:endParaRPr lang="en-US"/>
        </a:p>
      </dgm:t>
    </dgm:pt>
    <dgm:pt modelId="{525504FA-00F6-4940-8368-D940AF1611CD}" type="sibTrans" cxnId="{2F275721-1A86-7D40-8A81-29EF6BFD5F56}">
      <dgm:prSet/>
      <dgm:spPr/>
      <dgm:t>
        <a:bodyPr/>
        <a:lstStyle/>
        <a:p>
          <a:endParaRPr lang="en-US"/>
        </a:p>
      </dgm:t>
    </dgm:pt>
    <dgm:pt modelId="{C80FBC3B-85EA-5845-91BB-A055894814DA}">
      <dgm:prSet phldrT="[Text]"/>
      <dgm:spPr/>
      <dgm:t>
        <a:bodyPr/>
        <a:lstStyle/>
        <a:p>
          <a:r>
            <a:rPr lang="en-US" b="1"/>
            <a:t>Controls: </a:t>
          </a:r>
          <a:r>
            <a:rPr lang="en-US" b="0" i="0" u="none" strike="noStrike">
              <a:solidFill>
                <a:srgbClr val="000000"/>
              </a:solidFill>
              <a:effectLst/>
            </a:rPr>
            <a:t>AC-2 (Account Management), AC-3 (Access Enforcement), AC-5 (Separation of Duties), AC-6 (Least Privilege), AC-7 (Unsuccessful Logon Attempts)</a:t>
          </a:r>
          <a:endParaRPr lang="en-US" b="1"/>
        </a:p>
      </dgm:t>
    </dgm:pt>
    <dgm:pt modelId="{D0440D49-BE57-674B-BE89-51E1EF5FE4F3}" type="parTrans" cxnId="{34DA3229-D2E1-3A48-B364-D9FBAFBA95D2}">
      <dgm:prSet/>
      <dgm:spPr/>
      <dgm:t>
        <a:bodyPr/>
        <a:lstStyle/>
        <a:p>
          <a:endParaRPr lang="en-US"/>
        </a:p>
      </dgm:t>
    </dgm:pt>
    <dgm:pt modelId="{73ACDF2F-22F3-754D-A35E-560A50883578}" type="sibTrans" cxnId="{34DA3229-D2E1-3A48-B364-D9FBAFBA95D2}">
      <dgm:prSet/>
      <dgm:spPr/>
      <dgm:t>
        <a:bodyPr/>
        <a:lstStyle/>
        <a:p>
          <a:endParaRPr lang="en-US"/>
        </a:p>
      </dgm:t>
    </dgm:pt>
    <dgm:pt modelId="{BFDA3D47-C305-084E-9445-31A63B4D52BE}">
      <dgm:prSet phldrT="[Text]"/>
      <dgm:spPr/>
      <dgm:t>
        <a:bodyPr/>
        <a:lstStyle/>
        <a:p>
          <a:pPr>
            <a:buFont typeface="Arial" panose="020B0604020202020204" pitchFamily="34" charset="0"/>
            <a:buChar char="•"/>
          </a:pPr>
          <a:r>
            <a:rPr lang="en-US" b="0" i="0" u="none" strike="noStrike">
              <a:solidFill>
                <a:srgbClr val="000000"/>
              </a:solidFill>
              <a:effectLst/>
            </a:rPr>
            <a:t>Implement periodic audits and continuous monitoring of IAM policies.</a:t>
          </a:r>
          <a:endParaRPr lang="en-US"/>
        </a:p>
      </dgm:t>
    </dgm:pt>
    <dgm:pt modelId="{3DD6D03E-7837-7541-9E23-4FDB82D322B7}" type="parTrans" cxnId="{CC3EE6EA-CB30-E841-9687-398103E7ACEB}">
      <dgm:prSet/>
      <dgm:spPr/>
      <dgm:t>
        <a:bodyPr/>
        <a:lstStyle/>
        <a:p>
          <a:endParaRPr lang="en-US"/>
        </a:p>
      </dgm:t>
    </dgm:pt>
    <dgm:pt modelId="{EAAA679C-B1F6-154F-A1BD-E0931238C181}" type="sibTrans" cxnId="{CC3EE6EA-CB30-E841-9687-398103E7ACEB}">
      <dgm:prSet/>
      <dgm:spPr/>
      <dgm:t>
        <a:bodyPr/>
        <a:lstStyle/>
        <a:p>
          <a:endParaRPr lang="en-US"/>
        </a:p>
      </dgm:t>
    </dgm:pt>
    <dgm:pt modelId="{F133E932-E28F-5041-BA05-7827AAFDA059}" type="pres">
      <dgm:prSet presAssocID="{75A64F13-6EB7-7D40-8566-F420BD535490}" presName="linear" presStyleCnt="0">
        <dgm:presLayoutVars>
          <dgm:dir/>
          <dgm:animLvl val="lvl"/>
          <dgm:resizeHandles val="exact"/>
        </dgm:presLayoutVars>
      </dgm:prSet>
      <dgm:spPr/>
    </dgm:pt>
    <dgm:pt modelId="{2CA1E288-762B-8243-BB64-4C697923539A}" type="pres">
      <dgm:prSet presAssocID="{807FF2EE-228A-674C-8098-5770785D0EA9}" presName="parentLin" presStyleCnt="0"/>
      <dgm:spPr/>
    </dgm:pt>
    <dgm:pt modelId="{25A3CB77-55B3-D245-9605-ACD40D203483}" type="pres">
      <dgm:prSet presAssocID="{807FF2EE-228A-674C-8098-5770785D0EA9}" presName="parentLeftMargin" presStyleLbl="node1" presStyleIdx="0" presStyleCnt="6"/>
      <dgm:spPr/>
    </dgm:pt>
    <dgm:pt modelId="{885DEE36-599C-B241-AED4-57497921670D}" type="pres">
      <dgm:prSet presAssocID="{807FF2EE-228A-674C-8098-5770785D0EA9}" presName="parentText" presStyleLbl="node1" presStyleIdx="0" presStyleCnt="6">
        <dgm:presLayoutVars>
          <dgm:chMax val="0"/>
          <dgm:bulletEnabled val="1"/>
        </dgm:presLayoutVars>
      </dgm:prSet>
      <dgm:spPr/>
    </dgm:pt>
    <dgm:pt modelId="{755E9405-8800-A54A-95A9-3CD05252F07C}" type="pres">
      <dgm:prSet presAssocID="{807FF2EE-228A-674C-8098-5770785D0EA9}" presName="negativeSpace" presStyleCnt="0"/>
      <dgm:spPr/>
    </dgm:pt>
    <dgm:pt modelId="{CD43A3BE-DEFD-CC40-A601-F7586B1A9544}" type="pres">
      <dgm:prSet presAssocID="{807FF2EE-228A-674C-8098-5770785D0EA9}" presName="childText" presStyleLbl="conFgAcc1" presStyleIdx="0" presStyleCnt="6">
        <dgm:presLayoutVars>
          <dgm:bulletEnabled val="1"/>
        </dgm:presLayoutVars>
      </dgm:prSet>
      <dgm:spPr/>
    </dgm:pt>
    <dgm:pt modelId="{043EE17D-BE3F-424E-82C2-43F5C1A5D8B7}" type="pres">
      <dgm:prSet presAssocID="{10440E5E-4455-5848-AF25-A952ED1D7FD1}" presName="spaceBetweenRectangles" presStyleCnt="0"/>
      <dgm:spPr/>
    </dgm:pt>
    <dgm:pt modelId="{21ABCC3B-DCE1-9843-BA39-82429DC08D62}" type="pres">
      <dgm:prSet presAssocID="{7DE54635-38AE-6248-8B25-61DCA5C5F7A8}" presName="parentLin" presStyleCnt="0"/>
      <dgm:spPr/>
    </dgm:pt>
    <dgm:pt modelId="{3E43B02D-D188-F648-8D54-A8FD09A188D9}" type="pres">
      <dgm:prSet presAssocID="{7DE54635-38AE-6248-8B25-61DCA5C5F7A8}" presName="parentLeftMargin" presStyleLbl="node1" presStyleIdx="0" presStyleCnt="6"/>
      <dgm:spPr/>
    </dgm:pt>
    <dgm:pt modelId="{E02C1F6D-5A67-FF45-9094-9D2B2DC4CF6C}" type="pres">
      <dgm:prSet presAssocID="{7DE54635-38AE-6248-8B25-61DCA5C5F7A8}" presName="parentText" presStyleLbl="node1" presStyleIdx="1" presStyleCnt="6">
        <dgm:presLayoutVars>
          <dgm:chMax val="0"/>
          <dgm:bulletEnabled val="1"/>
        </dgm:presLayoutVars>
      </dgm:prSet>
      <dgm:spPr/>
    </dgm:pt>
    <dgm:pt modelId="{2F63927A-0C42-4444-A968-4256297AF476}" type="pres">
      <dgm:prSet presAssocID="{7DE54635-38AE-6248-8B25-61DCA5C5F7A8}" presName="negativeSpace" presStyleCnt="0"/>
      <dgm:spPr/>
    </dgm:pt>
    <dgm:pt modelId="{4EBABCA0-DB81-174E-B0CF-190B8CE63964}" type="pres">
      <dgm:prSet presAssocID="{7DE54635-38AE-6248-8B25-61DCA5C5F7A8}" presName="childText" presStyleLbl="conFgAcc1" presStyleIdx="1" presStyleCnt="6">
        <dgm:presLayoutVars>
          <dgm:bulletEnabled val="1"/>
        </dgm:presLayoutVars>
      </dgm:prSet>
      <dgm:spPr/>
    </dgm:pt>
    <dgm:pt modelId="{DA585C0B-FBD9-9841-B2AE-6B86076EB8EC}" type="pres">
      <dgm:prSet presAssocID="{F49E7F52-9561-284A-9A42-D3B73FC6F14E}" presName="spaceBetweenRectangles" presStyleCnt="0"/>
      <dgm:spPr/>
    </dgm:pt>
    <dgm:pt modelId="{10785B30-4ACC-0844-A7FE-9CA69ADB8363}" type="pres">
      <dgm:prSet presAssocID="{D381475E-8A6F-9846-ACCC-00CEF35B4E88}" presName="parentLin" presStyleCnt="0"/>
      <dgm:spPr/>
    </dgm:pt>
    <dgm:pt modelId="{C247B967-5F1D-DC4C-ACF3-9EB31672BC65}" type="pres">
      <dgm:prSet presAssocID="{D381475E-8A6F-9846-ACCC-00CEF35B4E88}" presName="parentLeftMargin" presStyleLbl="node1" presStyleIdx="1" presStyleCnt="6"/>
      <dgm:spPr/>
    </dgm:pt>
    <dgm:pt modelId="{8F372585-BCCD-014E-A176-0E0E2C929010}" type="pres">
      <dgm:prSet presAssocID="{D381475E-8A6F-9846-ACCC-00CEF35B4E88}" presName="parentText" presStyleLbl="node1" presStyleIdx="2" presStyleCnt="6">
        <dgm:presLayoutVars>
          <dgm:chMax val="0"/>
          <dgm:bulletEnabled val="1"/>
        </dgm:presLayoutVars>
      </dgm:prSet>
      <dgm:spPr/>
    </dgm:pt>
    <dgm:pt modelId="{B239E9CC-9234-4C48-8CDF-F9E01E16893E}" type="pres">
      <dgm:prSet presAssocID="{D381475E-8A6F-9846-ACCC-00CEF35B4E88}" presName="negativeSpace" presStyleCnt="0"/>
      <dgm:spPr/>
    </dgm:pt>
    <dgm:pt modelId="{F3C86EF1-64CE-E64D-AAAC-7169DB666E4A}" type="pres">
      <dgm:prSet presAssocID="{D381475E-8A6F-9846-ACCC-00CEF35B4E88}" presName="childText" presStyleLbl="conFgAcc1" presStyleIdx="2" presStyleCnt="6">
        <dgm:presLayoutVars>
          <dgm:bulletEnabled val="1"/>
        </dgm:presLayoutVars>
      </dgm:prSet>
      <dgm:spPr/>
    </dgm:pt>
    <dgm:pt modelId="{3265B40B-987C-184B-8A29-55D9378E8DE2}" type="pres">
      <dgm:prSet presAssocID="{D07034CD-CDFE-E445-9CE7-61B2795A5024}" presName="spaceBetweenRectangles" presStyleCnt="0"/>
      <dgm:spPr/>
    </dgm:pt>
    <dgm:pt modelId="{F72F968F-F9C7-4F46-93FF-3A71439809D6}" type="pres">
      <dgm:prSet presAssocID="{917BE3D3-0C4F-4F46-BB91-9905249BD28E}" presName="parentLin" presStyleCnt="0"/>
      <dgm:spPr/>
    </dgm:pt>
    <dgm:pt modelId="{D07AC1D3-AD1F-0B45-86E4-349E59675FDC}" type="pres">
      <dgm:prSet presAssocID="{917BE3D3-0C4F-4F46-BB91-9905249BD28E}" presName="parentLeftMargin" presStyleLbl="node1" presStyleIdx="2" presStyleCnt="6"/>
      <dgm:spPr/>
    </dgm:pt>
    <dgm:pt modelId="{30D119D1-073E-FE47-B007-7E41EA30C17D}" type="pres">
      <dgm:prSet presAssocID="{917BE3D3-0C4F-4F46-BB91-9905249BD28E}" presName="parentText" presStyleLbl="node1" presStyleIdx="3" presStyleCnt="6">
        <dgm:presLayoutVars>
          <dgm:chMax val="0"/>
          <dgm:bulletEnabled val="1"/>
        </dgm:presLayoutVars>
      </dgm:prSet>
      <dgm:spPr/>
    </dgm:pt>
    <dgm:pt modelId="{A7B9B486-6700-F54D-ABBC-F2C46774687B}" type="pres">
      <dgm:prSet presAssocID="{917BE3D3-0C4F-4F46-BB91-9905249BD28E}" presName="negativeSpace" presStyleCnt="0"/>
      <dgm:spPr/>
    </dgm:pt>
    <dgm:pt modelId="{4B9A2438-670B-2E47-8DB6-22A76972B794}" type="pres">
      <dgm:prSet presAssocID="{917BE3D3-0C4F-4F46-BB91-9905249BD28E}" presName="childText" presStyleLbl="conFgAcc1" presStyleIdx="3" presStyleCnt="6">
        <dgm:presLayoutVars>
          <dgm:bulletEnabled val="1"/>
        </dgm:presLayoutVars>
      </dgm:prSet>
      <dgm:spPr/>
    </dgm:pt>
    <dgm:pt modelId="{00C4DFE0-08F5-3849-BE90-FA9797183E5F}" type="pres">
      <dgm:prSet presAssocID="{7864E742-8F2F-6345-A97A-73C7780307ED}" presName="spaceBetweenRectangles" presStyleCnt="0"/>
      <dgm:spPr/>
    </dgm:pt>
    <dgm:pt modelId="{55AFC991-8DB5-634B-92E0-B86A90B8B4B8}" type="pres">
      <dgm:prSet presAssocID="{AC4AC774-50C1-9B4B-A5C3-08620E577E7A}" presName="parentLin" presStyleCnt="0"/>
      <dgm:spPr/>
    </dgm:pt>
    <dgm:pt modelId="{AFCC0062-06EA-5348-8B1C-3E91B2CB6F95}" type="pres">
      <dgm:prSet presAssocID="{AC4AC774-50C1-9B4B-A5C3-08620E577E7A}" presName="parentLeftMargin" presStyleLbl="node1" presStyleIdx="3" presStyleCnt="6"/>
      <dgm:spPr/>
    </dgm:pt>
    <dgm:pt modelId="{193E36C0-DDD7-8F44-B01E-67E745D1E832}" type="pres">
      <dgm:prSet presAssocID="{AC4AC774-50C1-9B4B-A5C3-08620E577E7A}" presName="parentText" presStyleLbl="node1" presStyleIdx="4" presStyleCnt="6">
        <dgm:presLayoutVars>
          <dgm:chMax val="0"/>
          <dgm:bulletEnabled val="1"/>
        </dgm:presLayoutVars>
      </dgm:prSet>
      <dgm:spPr/>
    </dgm:pt>
    <dgm:pt modelId="{5FF9EF35-B943-2241-AF1D-3C8B8B2BCFA4}" type="pres">
      <dgm:prSet presAssocID="{AC4AC774-50C1-9B4B-A5C3-08620E577E7A}" presName="negativeSpace" presStyleCnt="0"/>
      <dgm:spPr/>
    </dgm:pt>
    <dgm:pt modelId="{CB4088EF-13B8-E84E-9879-F2114393C6D3}" type="pres">
      <dgm:prSet presAssocID="{AC4AC774-50C1-9B4B-A5C3-08620E577E7A}" presName="childText" presStyleLbl="conFgAcc1" presStyleIdx="4" presStyleCnt="6">
        <dgm:presLayoutVars>
          <dgm:bulletEnabled val="1"/>
        </dgm:presLayoutVars>
      </dgm:prSet>
      <dgm:spPr/>
    </dgm:pt>
    <dgm:pt modelId="{FE635CC4-DB8B-504C-96E1-474F6E71ED71}" type="pres">
      <dgm:prSet presAssocID="{96928A1E-E316-794B-BED1-430D02367C7F}" presName="spaceBetweenRectangles" presStyleCnt="0"/>
      <dgm:spPr/>
    </dgm:pt>
    <dgm:pt modelId="{F631B31E-CD54-0B4D-8B46-DCE941FF6992}" type="pres">
      <dgm:prSet presAssocID="{F27B29DE-5553-FD4C-B00A-1207FFED6FF7}" presName="parentLin" presStyleCnt="0"/>
      <dgm:spPr/>
    </dgm:pt>
    <dgm:pt modelId="{4D0E3D62-76AD-FD4D-8D87-EE2C89904EDD}" type="pres">
      <dgm:prSet presAssocID="{F27B29DE-5553-FD4C-B00A-1207FFED6FF7}" presName="parentLeftMargin" presStyleLbl="node1" presStyleIdx="4" presStyleCnt="6"/>
      <dgm:spPr/>
    </dgm:pt>
    <dgm:pt modelId="{706FCC07-DCE9-9F4F-A15E-037EC6F12300}" type="pres">
      <dgm:prSet presAssocID="{F27B29DE-5553-FD4C-B00A-1207FFED6FF7}" presName="parentText" presStyleLbl="node1" presStyleIdx="5" presStyleCnt="6">
        <dgm:presLayoutVars>
          <dgm:chMax val="0"/>
          <dgm:bulletEnabled val="1"/>
        </dgm:presLayoutVars>
      </dgm:prSet>
      <dgm:spPr/>
    </dgm:pt>
    <dgm:pt modelId="{D6C3E929-D8A3-7E4D-9266-510C7AA5D0FF}" type="pres">
      <dgm:prSet presAssocID="{F27B29DE-5553-FD4C-B00A-1207FFED6FF7}" presName="negativeSpace" presStyleCnt="0"/>
      <dgm:spPr/>
    </dgm:pt>
    <dgm:pt modelId="{B017C69A-E8C0-6647-AB9D-25C0ABA19403}" type="pres">
      <dgm:prSet presAssocID="{F27B29DE-5553-FD4C-B00A-1207FFED6FF7}" presName="childText" presStyleLbl="conFgAcc1" presStyleIdx="5" presStyleCnt="6">
        <dgm:presLayoutVars>
          <dgm:bulletEnabled val="1"/>
        </dgm:presLayoutVars>
      </dgm:prSet>
      <dgm:spPr/>
    </dgm:pt>
  </dgm:ptLst>
  <dgm:cxnLst>
    <dgm:cxn modelId="{68E40F01-E4B5-3D44-9C32-D09338B4E463}" srcId="{75A64F13-6EB7-7D40-8566-F420BD535490}" destId="{AC4AC774-50C1-9B4B-A5C3-08620E577E7A}" srcOrd="4" destOrd="0" parTransId="{E17E7788-3F21-C14B-84CC-A3FCABC4D61E}" sibTransId="{96928A1E-E316-794B-BED1-430D02367C7F}"/>
    <dgm:cxn modelId="{C51F8307-E683-E54A-BB05-ACC812A91ECA}" srcId="{75A64F13-6EB7-7D40-8566-F420BD535490}" destId="{7DE54635-38AE-6248-8B25-61DCA5C5F7A8}" srcOrd="1" destOrd="0" parTransId="{4676CACB-B581-F84E-9FB5-B298A39CC6EB}" sibTransId="{F49E7F52-9561-284A-9A42-D3B73FC6F14E}"/>
    <dgm:cxn modelId="{343DC508-4264-0841-A664-9D8EA9E1DBEC}" srcId="{75A64F13-6EB7-7D40-8566-F420BD535490}" destId="{807FF2EE-228A-674C-8098-5770785D0EA9}" srcOrd="0" destOrd="0" parTransId="{488A64EC-E82B-ED46-B5A4-F846B9E652E7}" sibTransId="{10440E5E-4455-5848-AF25-A952ED1D7FD1}"/>
    <dgm:cxn modelId="{3C5B3911-FFAF-E544-94F9-5DA319C010D6}" type="presOf" srcId="{006B7894-5C54-DE4F-8C76-2442D8BDE9FE}" destId="{4B9A2438-670B-2E47-8DB6-22A76972B794}" srcOrd="0" destOrd="0" presId="urn:microsoft.com/office/officeart/2005/8/layout/list1"/>
    <dgm:cxn modelId="{AA994111-FE3D-D942-9432-0240B34FF940}" type="presOf" srcId="{BF98818E-776A-1F4A-A4AD-EF1D17BB7E39}" destId="{F3C86EF1-64CE-E64D-AAAC-7169DB666E4A}" srcOrd="0" destOrd="1" presId="urn:microsoft.com/office/officeart/2005/8/layout/list1"/>
    <dgm:cxn modelId="{603A5011-0C8B-4148-9DA9-01CA9A033237}" type="presOf" srcId="{03B8ABAB-2A2C-0745-B2C2-1008CE36CB4C}" destId="{CD43A3BE-DEFD-CC40-A601-F7586B1A9544}" srcOrd="0" destOrd="0" presId="urn:microsoft.com/office/officeart/2005/8/layout/list1"/>
    <dgm:cxn modelId="{47B69F1B-3703-8246-BFCD-DC511B25894D}" type="presOf" srcId="{807FF2EE-228A-674C-8098-5770785D0EA9}" destId="{25A3CB77-55B3-D245-9605-ACD40D203483}" srcOrd="0" destOrd="0" presId="urn:microsoft.com/office/officeart/2005/8/layout/list1"/>
    <dgm:cxn modelId="{2F275721-1A86-7D40-8A81-29EF6BFD5F56}" srcId="{D381475E-8A6F-9846-ACCC-00CEF35B4E88}" destId="{BF98818E-776A-1F4A-A4AD-EF1D17BB7E39}" srcOrd="1" destOrd="0" parTransId="{8DFA2E80-56D8-984A-B6D4-4BC42B71E1E3}" sibTransId="{525504FA-00F6-4940-8368-D940AF1611CD}"/>
    <dgm:cxn modelId="{64EAA021-6561-464E-AED5-4F78FDD7F3CC}" srcId="{7DE54635-38AE-6248-8B25-61DCA5C5F7A8}" destId="{AABECA50-F6B9-4B4E-B28B-A3ED72B637C0}" srcOrd="0" destOrd="0" parTransId="{C3CB49A9-5AE1-B14A-B571-9AA5A3D7F735}" sibTransId="{DD60CC80-0E5C-E941-A9D7-F9C5B1F8FE8D}"/>
    <dgm:cxn modelId="{12D6F323-EFA1-F14B-9580-C1B4716B5697}" srcId="{7DE54635-38AE-6248-8B25-61DCA5C5F7A8}" destId="{0E695CEB-140D-2749-8B23-1D6E3160E78B}" srcOrd="1" destOrd="0" parTransId="{36C924B4-6830-FA42-93FF-C2EB6753D451}" sibTransId="{138E7E05-5350-5242-B8C9-76012F117B75}"/>
    <dgm:cxn modelId="{34DA3229-D2E1-3A48-B364-D9FBAFBA95D2}" srcId="{AC4AC774-50C1-9B4B-A5C3-08620E577E7A}" destId="{C80FBC3B-85EA-5845-91BB-A055894814DA}" srcOrd="1" destOrd="0" parTransId="{D0440D49-BE57-674B-BE89-51E1EF5FE4F3}" sibTransId="{73ACDF2F-22F3-754D-A35E-560A50883578}"/>
    <dgm:cxn modelId="{CEF8A029-DD90-B642-B341-2D6957B4D63A}" type="presOf" srcId="{2DEA5B50-2223-9E4A-9138-2A51FFC27BD7}" destId="{4EBABCA0-DB81-174E-B0CF-190B8CE63964}" srcOrd="0" destOrd="2" presId="urn:microsoft.com/office/officeart/2005/8/layout/list1"/>
    <dgm:cxn modelId="{6ABBC62C-DDC6-7F43-9ED7-B388C728B791}" srcId="{AC4AC774-50C1-9B4B-A5C3-08620E577E7A}" destId="{62986192-85B0-474A-BC7C-49F37E0B0DAC}" srcOrd="0" destOrd="0" parTransId="{95AFAA40-B215-FF4F-9F0D-509F67174F32}" sibTransId="{787FE6E4-3A33-D341-A13E-BC9F39F3C22A}"/>
    <dgm:cxn modelId="{13FEDB2F-D3E0-E643-83A6-7F26F3E9CB2C}" srcId="{F27B29DE-5553-FD4C-B00A-1207FFED6FF7}" destId="{59FAEE08-BDFE-BE40-9D9F-C6170922C244}" srcOrd="0" destOrd="0" parTransId="{E65D6971-8DDF-154B-A061-9AABF550F66F}" sibTransId="{3C683EDD-49CB-5148-8ECF-ABCC754A9616}"/>
    <dgm:cxn modelId="{84345233-ACA9-E14F-B872-60BB9D89DF45}" type="presOf" srcId="{502A1F82-6D97-5E40-AFC7-CE582CB1BD25}" destId="{4B9A2438-670B-2E47-8DB6-22A76972B794}" srcOrd="0" destOrd="1" presId="urn:microsoft.com/office/officeart/2005/8/layout/list1"/>
    <dgm:cxn modelId="{8BD29942-3672-CB4E-8F0A-7A6CE247E78E}" srcId="{807FF2EE-228A-674C-8098-5770785D0EA9}" destId="{03B8ABAB-2A2C-0745-B2C2-1008CE36CB4C}" srcOrd="0" destOrd="0" parTransId="{B3DD6246-41EA-9F4F-943E-73D1D9FB1A2C}" sibTransId="{9E2EC7BB-12DD-204D-8C6F-3AF7CCE086A8}"/>
    <dgm:cxn modelId="{32BA4843-BA01-E24D-86E9-2FDAE2373020}" type="presOf" srcId="{7ABF24E2-C407-A947-B572-1322ED271067}" destId="{B017C69A-E8C0-6647-AB9D-25C0ABA19403}" srcOrd="0" destOrd="1" presId="urn:microsoft.com/office/officeart/2005/8/layout/list1"/>
    <dgm:cxn modelId="{2295F345-C4BC-5B45-8E41-074298227D0E}" type="presOf" srcId="{59FAEE08-BDFE-BE40-9D9F-C6170922C244}" destId="{B017C69A-E8C0-6647-AB9D-25C0ABA19403}" srcOrd="0" destOrd="0" presId="urn:microsoft.com/office/officeart/2005/8/layout/list1"/>
    <dgm:cxn modelId="{CA99F147-1022-8243-8D11-A1D9E8540710}" type="presOf" srcId="{917BE3D3-0C4F-4F46-BB91-9905249BD28E}" destId="{30D119D1-073E-FE47-B007-7E41EA30C17D}" srcOrd="1" destOrd="0" presId="urn:microsoft.com/office/officeart/2005/8/layout/list1"/>
    <dgm:cxn modelId="{05AB434E-06EB-024A-B11F-089BF1067061}" srcId="{917BE3D3-0C4F-4F46-BB91-9905249BD28E}" destId="{502A1F82-6D97-5E40-AFC7-CE582CB1BD25}" srcOrd="1" destOrd="0" parTransId="{F87CA505-7DCC-1146-9678-59F69CCF85C8}" sibTransId="{F5D056F3-B1C2-084A-A41F-ED0E1B657B2B}"/>
    <dgm:cxn modelId="{384FB556-2D9C-214F-901E-35601F12A2F9}" type="presOf" srcId="{C80FBC3B-85EA-5845-91BB-A055894814DA}" destId="{CB4088EF-13B8-E84E-9879-F2114393C6D3}" srcOrd="0" destOrd="1" presId="urn:microsoft.com/office/officeart/2005/8/layout/list1"/>
    <dgm:cxn modelId="{AC94C958-96B8-E44E-8BD6-9707F0FC91F1}" type="presOf" srcId="{7DE54635-38AE-6248-8B25-61DCA5C5F7A8}" destId="{E02C1F6D-5A67-FF45-9094-9D2B2DC4CF6C}" srcOrd="1" destOrd="0" presId="urn:microsoft.com/office/officeart/2005/8/layout/list1"/>
    <dgm:cxn modelId="{1A5D2771-9403-EB4A-864C-CE0449EACF74}" srcId="{F27B29DE-5553-FD4C-B00A-1207FFED6FF7}" destId="{7ABF24E2-C407-A947-B572-1322ED271067}" srcOrd="1" destOrd="0" parTransId="{280F5642-2E07-7A47-964B-E6ADF481B0B7}" sibTransId="{810FE226-A0E3-924B-A282-85AA5ADB4D69}"/>
    <dgm:cxn modelId="{A9FAE475-C2F1-7C41-8AF8-B628AB42240B}" type="presOf" srcId="{AC4AC774-50C1-9B4B-A5C3-08620E577E7A}" destId="{193E36C0-DDD7-8F44-B01E-67E745D1E832}" srcOrd="1" destOrd="0" presId="urn:microsoft.com/office/officeart/2005/8/layout/list1"/>
    <dgm:cxn modelId="{379B6D77-CA3C-8D41-A6D4-E276A7FE85DD}" srcId="{75A64F13-6EB7-7D40-8566-F420BD535490}" destId="{F27B29DE-5553-FD4C-B00A-1207FFED6FF7}" srcOrd="5" destOrd="0" parTransId="{096C8E2F-8B16-7040-BB8D-A5DD42C5576D}" sibTransId="{E2FE8F5E-4415-F34C-AAD5-19E1849E9B35}"/>
    <dgm:cxn modelId="{F2414B79-49E4-434C-BD02-CD1FE05E0BE7}" type="presOf" srcId="{AABECA50-F6B9-4B4E-B28B-A3ED72B637C0}" destId="{4EBABCA0-DB81-174E-B0CF-190B8CE63964}" srcOrd="0" destOrd="0" presId="urn:microsoft.com/office/officeart/2005/8/layout/list1"/>
    <dgm:cxn modelId="{7C734881-A883-FA41-BAD7-03A7E4010970}" type="presOf" srcId="{7DE54635-38AE-6248-8B25-61DCA5C5F7A8}" destId="{3E43B02D-D188-F648-8D54-A8FD09A188D9}" srcOrd="0" destOrd="0" presId="urn:microsoft.com/office/officeart/2005/8/layout/list1"/>
    <dgm:cxn modelId="{E7F7DC85-5034-0C4E-B8D8-624DCB947034}" type="presOf" srcId="{D381475E-8A6F-9846-ACCC-00CEF35B4E88}" destId="{8F372585-BCCD-014E-A176-0E0E2C929010}" srcOrd="1" destOrd="0" presId="urn:microsoft.com/office/officeart/2005/8/layout/list1"/>
    <dgm:cxn modelId="{E99F2488-30BA-3245-BFBA-264600DC9BC1}" type="presOf" srcId="{10DBDD8F-9293-7746-80BF-E665EC41E417}" destId="{B017C69A-E8C0-6647-AB9D-25C0ABA19403}" srcOrd="0" destOrd="2" presId="urn:microsoft.com/office/officeart/2005/8/layout/list1"/>
    <dgm:cxn modelId="{1068518C-E02A-8F4F-A4EB-F0204C903328}" srcId="{75A64F13-6EB7-7D40-8566-F420BD535490}" destId="{917BE3D3-0C4F-4F46-BB91-9905249BD28E}" srcOrd="3" destOrd="0" parTransId="{156A9479-2896-9348-A861-63B04E4A7B5C}" sibTransId="{7864E742-8F2F-6345-A97A-73C7780307ED}"/>
    <dgm:cxn modelId="{EDB1798C-4B08-C141-AEDE-B6B22CC05A9D}" srcId="{917BE3D3-0C4F-4F46-BB91-9905249BD28E}" destId="{006B7894-5C54-DE4F-8C76-2442D8BDE9FE}" srcOrd="0" destOrd="0" parTransId="{E82A418B-F783-F942-B537-467757261522}" sibTransId="{6431D58E-94B2-9643-A8FA-E5B7017E9BA2}"/>
    <dgm:cxn modelId="{D315A58F-6373-4A40-8855-ECA50481F9A0}" type="presOf" srcId="{917BE3D3-0C4F-4F46-BB91-9905249BD28E}" destId="{D07AC1D3-AD1F-0B45-86E4-349E59675FDC}" srcOrd="0" destOrd="0" presId="urn:microsoft.com/office/officeart/2005/8/layout/list1"/>
    <dgm:cxn modelId="{B6A57A9D-D8A7-FF4A-9309-841A8B05C90D}" type="presOf" srcId="{BFDA3D47-C305-084E-9445-31A63B4D52BE}" destId="{4B9A2438-670B-2E47-8DB6-22A76972B794}" srcOrd="0" destOrd="2" presId="urn:microsoft.com/office/officeart/2005/8/layout/list1"/>
    <dgm:cxn modelId="{2531B39E-6128-9442-B82A-B51DA297A409}" type="presOf" srcId="{F27B29DE-5553-FD4C-B00A-1207FFED6FF7}" destId="{4D0E3D62-76AD-FD4D-8D87-EE2C89904EDD}" srcOrd="0" destOrd="0" presId="urn:microsoft.com/office/officeart/2005/8/layout/list1"/>
    <dgm:cxn modelId="{D118C8A1-CDAC-8F48-B7A0-FF7A9F1B130F}" type="presOf" srcId="{F27B29DE-5553-FD4C-B00A-1207FFED6FF7}" destId="{706FCC07-DCE9-9F4F-A15E-037EC6F12300}" srcOrd="1" destOrd="0" presId="urn:microsoft.com/office/officeart/2005/8/layout/list1"/>
    <dgm:cxn modelId="{F2CADFAD-9631-8247-8E2D-AF52287BF3A1}" srcId="{F27B29DE-5553-FD4C-B00A-1207FFED6FF7}" destId="{10DBDD8F-9293-7746-80BF-E665EC41E417}" srcOrd="2" destOrd="0" parTransId="{34C065B0-0EC3-4943-8BDB-D7EA549CF471}" sibTransId="{85C84BEC-7C4B-204F-9D16-47D373FDE6A9}"/>
    <dgm:cxn modelId="{BE7F67B5-5452-B144-A363-38F4DAC00572}" srcId="{7DE54635-38AE-6248-8B25-61DCA5C5F7A8}" destId="{2DEA5B50-2223-9E4A-9138-2A51FFC27BD7}" srcOrd="2" destOrd="0" parTransId="{59899914-BBA8-5948-8E02-53AA4F6C5DAE}" sibTransId="{FC32AA96-88E5-4549-8EAC-2113E9EF0F23}"/>
    <dgm:cxn modelId="{1A92F9BD-88A8-5D48-9D62-484D75DCB05C}" type="presOf" srcId="{75A64F13-6EB7-7D40-8566-F420BD535490}" destId="{F133E932-E28F-5041-BA05-7827AAFDA059}" srcOrd="0" destOrd="0" presId="urn:microsoft.com/office/officeart/2005/8/layout/list1"/>
    <dgm:cxn modelId="{0282B6BE-26D4-754F-BDA2-A827C8A001F4}" type="presOf" srcId="{D381475E-8A6F-9846-ACCC-00CEF35B4E88}" destId="{C247B967-5F1D-DC4C-ACF3-9EB31672BC65}" srcOrd="0" destOrd="0" presId="urn:microsoft.com/office/officeart/2005/8/layout/list1"/>
    <dgm:cxn modelId="{3F8636C2-8BF4-434F-9EAA-A59F3B4B8E52}" type="presOf" srcId="{0E695CEB-140D-2749-8B23-1D6E3160E78B}" destId="{4EBABCA0-DB81-174E-B0CF-190B8CE63964}" srcOrd="0" destOrd="1" presId="urn:microsoft.com/office/officeart/2005/8/layout/list1"/>
    <dgm:cxn modelId="{67B965C3-6107-9643-9521-4D72F1BE7C3A}" type="presOf" srcId="{62986192-85B0-474A-BC7C-49F37E0B0DAC}" destId="{CB4088EF-13B8-E84E-9879-F2114393C6D3}" srcOrd="0" destOrd="0" presId="urn:microsoft.com/office/officeart/2005/8/layout/list1"/>
    <dgm:cxn modelId="{EF0374C4-31A7-EE4A-B4C9-1A446E3C4B1C}" srcId="{D381475E-8A6F-9846-ACCC-00CEF35B4E88}" destId="{F5EA5D26-39E7-F045-87BB-F171B6751035}" srcOrd="0" destOrd="0" parTransId="{E212F25D-AAFB-AE42-8F89-24A4073ECC39}" sibTransId="{56CC26E3-162B-714A-BE92-E79209D81597}"/>
    <dgm:cxn modelId="{E50A8ECC-CBD7-254C-A461-47A045A7DE56}" type="presOf" srcId="{F5EA5D26-39E7-F045-87BB-F171B6751035}" destId="{F3C86EF1-64CE-E64D-AAAC-7169DB666E4A}" srcOrd="0" destOrd="0" presId="urn:microsoft.com/office/officeart/2005/8/layout/list1"/>
    <dgm:cxn modelId="{3F6392D1-7D87-654F-9E0E-CF58919EEE79}" type="presOf" srcId="{807FF2EE-228A-674C-8098-5770785D0EA9}" destId="{885DEE36-599C-B241-AED4-57497921670D}" srcOrd="1" destOrd="0" presId="urn:microsoft.com/office/officeart/2005/8/layout/list1"/>
    <dgm:cxn modelId="{A6C93FD2-5E5B-3E48-9C1A-D7842CC2C625}" srcId="{75A64F13-6EB7-7D40-8566-F420BD535490}" destId="{D381475E-8A6F-9846-ACCC-00CEF35B4E88}" srcOrd="2" destOrd="0" parTransId="{9E86D7C5-B335-4444-B58B-8DD6FB93EDAE}" sibTransId="{D07034CD-CDFE-E445-9CE7-61B2795A5024}"/>
    <dgm:cxn modelId="{D398B2E0-8E06-6444-BB1C-ED18D5A97DCE}" type="presOf" srcId="{AC4AC774-50C1-9B4B-A5C3-08620E577E7A}" destId="{AFCC0062-06EA-5348-8B1C-3E91B2CB6F95}" srcOrd="0" destOrd="0" presId="urn:microsoft.com/office/officeart/2005/8/layout/list1"/>
    <dgm:cxn modelId="{CC3EE6EA-CB30-E841-9687-398103E7ACEB}" srcId="{917BE3D3-0C4F-4F46-BB91-9905249BD28E}" destId="{BFDA3D47-C305-084E-9445-31A63B4D52BE}" srcOrd="2" destOrd="0" parTransId="{3DD6D03E-7837-7541-9E23-4FDB82D322B7}" sibTransId="{EAAA679C-B1F6-154F-A1BD-E0931238C181}"/>
    <dgm:cxn modelId="{53F91091-F297-284F-8A7A-297DB6B375D6}" type="presParOf" srcId="{F133E932-E28F-5041-BA05-7827AAFDA059}" destId="{2CA1E288-762B-8243-BB64-4C697923539A}" srcOrd="0" destOrd="0" presId="urn:microsoft.com/office/officeart/2005/8/layout/list1"/>
    <dgm:cxn modelId="{2BFF602F-9786-C24D-BD11-5CF9799FC59E}" type="presParOf" srcId="{2CA1E288-762B-8243-BB64-4C697923539A}" destId="{25A3CB77-55B3-D245-9605-ACD40D203483}" srcOrd="0" destOrd="0" presId="urn:microsoft.com/office/officeart/2005/8/layout/list1"/>
    <dgm:cxn modelId="{2B2D7480-9001-DD42-97A6-8E64881EBC1B}" type="presParOf" srcId="{2CA1E288-762B-8243-BB64-4C697923539A}" destId="{885DEE36-599C-B241-AED4-57497921670D}" srcOrd="1" destOrd="0" presId="urn:microsoft.com/office/officeart/2005/8/layout/list1"/>
    <dgm:cxn modelId="{CE572A4E-7BC8-9741-A999-7F8B09C15E9E}" type="presParOf" srcId="{F133E932-E28F-5041-BA05-7827AAFDA059}" destId="{755E9405-8800-A54A-95A9-3CD05252F07C}" srcOrd="1" destOrd="0" presId="urn:microsoft.com/office/officeart/2005/8/layout/list1"/>
    <dgm:cxn modelId="{1E1DF321-CF8C-4045-9803-346A83C4F06E}" type="presParOf" srcId="{F133E932-E28F-5041-BA05-7827AAFDA059}" destId="{CD43A3BE-DEFD-CC40-A601-F7586B1A9544}" srcOrd="2" destOrd="0" presId="urn:microsoft.com/office/officeart/2005/8/layout/list1"/>
    <dgm:cxn modelId="{98A8473F-FA22-1949-9610-D810020DB73B}" type="presParOf" srcId="{F133E932-E28F-5041-BA05-7827AAFDA059}" destId="{043EE17D-BE3F-424E-82C2-43F5C1A5D8B7}" srcOrd="3" destOrd="0" presId="urn:microsoft.com/office/officeart/2005/8/layout/list1"/>
    <dgm:cxn modelId="{18810FAF-0A7C-3D43-8381-84D2AEE07BF8}" type="presParOf" srcId="{F133E932-E28F-5041-BA05-7827AAFDA059}" destId="{21ABCC3B-DCE1-9843-BA39-82429DC08D62}" srcOrd="4" destOrd="0" presId="urn:microsoft.com/office/officeart/2005/8/layout/list1"/>
    <dgm:cxn modelId="{3B07B0B3-7782-3849-8629-3B83BF0E28C5}" type="presParOf" srcId="{21ABCC3B-DCE1-9843-BA39-82429DC08D62}" destId="{3E43B02D-D188-F648-8D54-A8FD09A188D9}" srcOrd="0" destOrd="0" presId="urn:microsoft.com/office/officeart/2005/8/layout/list1"/>
    <dgm:cxn modelId="{BFEE3643-5AD5-EC48-906F-D5D33C5FBD1D}" type="presParOf" srcId="{21ABCC3B-DCE1-9843-BA39-82429DC08D62}" destId="{E02C1F6D-5A67-FF45-9094-9D2B2DC4CF6C}" srcOrd="1" destOrd="0" presId="urn:microsoft.com/office/officeart/2005/8/layout/list1"/>
    <dgm:cxn modelId="{9AE2438B-9749-BC43-A3CE-7ADC52B1FCE4}" type="presParOf" srcId="{F133E932-E28F-5041-BA05-7827AAFDA059}" destId="{2F63927A-0C42-4444-A968-4256297AF476}" srcOrd="5" destOrd="0" presId="urn:microsoft.com/office/officeart/2005/8/layout/list1"/>
    <dgm:cxn modelId="{AC9F708B-B244-CB42-B882-DD1EC85E5C88}" type="presParOf" srcId="{F133E932-E28F-5041-BA05-7827AAFDA059}" destId="{4EBABCA0-DB81-174E-B0CF-190B8CE63964}" srcOrd="6" destOrd="0" presId="urn:microsoft.com/office/officeart/2005/8/layout/list1"/>
    <dgm:cxn modelId="{906B51C2-0ABA-344B-84FA-552BCBBB3C11}" type="presParOf" srcId="{F133E932-E28F-5041-BA05-7827AAFDA059}" destId="{DA585C0B-FBD9-9841-B2AE-6B86076EB8EC}" srcOrd="7" destOrd="0" presId="urn:microsoft.com/office/officeart/2005/8/layout/list1"/>
    <dgm:cxn modelId="{CD235D7B-C776-224F-A0E3-533B01CDAFF7}" type="presParOf" srcId="{F133E932-E28F-5041-BA05-7827AAFDA059}" destId="{10785B30-4ACC-0844-A7FE-9CA69ADB8363}" srcOrd="8" destOrd="0" presId="urn:microsoft.com/office/officeart/2005/8/layout/list1"/>
    <dgm:cxn modelId="{D9A51B0F-3E6D-DC47-8AF4-15AF59500D8C}" type="presParOf" srcId="{10785B30-4ACC-0844-A7FE-9CA69ADB8363}" destId="{C247B967-5F1D-DC4C-ACF3-9EB31672BC65}" srcOrd="0" destOrd="0" presId="urn:microsoft.com/office/officeart/2005/8/layout/list1"/>
    <dgm:cxn modelId="{F050695D-1F22-B640-A825-02A78F20CA62}" type="presParOf" srcId="{10785B30-4ACC-0844-A7FE-9CA69ADB8363}" destId="{8F372585-BCCD-014E-A176-0E0E2C929010}" srcOrd="1" destOrd="0" presId="urn:microsoft.com/office/officeart/2005/8/layout/list1"/>
    <dgm:cxn modelId="{2CC87D32-DF18-7240-9150-8C3AC558D41B}" type="presParOf" srcId="{F133E932-E28F-5041-BA05-7827AAFDA059}" destId="{B239E9CC-9234-4C48-8CDF-F9E01E16893E}" srcOrd="9" destOrd="0" presId="urn:microsoft.com/office/officeart/2005/8/layout/list1"/>
    <dgm:cxn modelId="{F52983A9-3D83-D841-9229-0411E1640D42}" type="presParOf" srcId="{F133E932-E28F-5041-BA05-7827AAFDA059}" destId="{F3C86EF1-64CE-E64D-AAAC-7169DB666E4A}" srcOrd="10" destOrd="0" presId="urn:microsoft.com/office/officeart/2005/8/layout/list1"/>
    <dgm:cxn modelId="{13D18145-991C-524B-9DD3-76C1BB89DB56}" type="presParOf" srcId="{F133E932-E28F-5041-BA05-7827AAFDA059}" destId="{3265B40B-987C-184B-8A29-55D9378E8DE2}" srcOrd="11" destOrd="0" presId="urn:microsoft.com/office/officeart/2005/8/layout/list1"/>
    <dgm:cxn modelId="{C2BFC658-58EC-AA45-9A03-9A4A5B7A7C72}" type="presParOf" srcId="{F133E932-E28F-5041-BA05-7827AAFDA059}" destId="{F72F968F-F9C7-4F46-93FF-3A71439809D6}" srcOrd="12" destOrd="0" presId="urn:microsoft.com/office/officeart/2005/8/layout/list1"/>
    <dgm:cxn modelId="{0782DBB2-0989-5544-B073-5403BF87F523}" type="presParOf" srcId="{F72F968F-F9C7-4F46-93FF-3A71439809D6}" destId="{D07AC1D3-AD1F-0B45-86E4-349E59675FDC}" srcOrd="0" destOrd="0" presId="urn:microsoft.com/office/officeart/2005/8/layout/list1"/>
    <dgm:cxn modelId="{9C366C44-FE34-8747-A79B-2519CA5D418D}" type="presParOf" srcId="{F72F968F-F9C7-4F46-93FF-3A71439809D6}" destId="{30D119D1-073E-FE47-B007-7E41EA30C17D}" srcOrd="1" destOrd="0" presId="urn:microsoft.com/office/officeart/2005/8/layout/list1"/>
    <dgm:cxn modelId="{5D5C16A5-5E28-9344-8F6F-218A520A11DD}" type="presParOf" srcId="{F133E932-E28F-5041-BA05-7827AAFDA059}" destId="{A7B9B486-6700-F54D-ABBC-F2C46774687B}" srcOrd="13" destOrd="0" presId="urn:microsoft.com/office/officeart/2005/8/layout/list1"/>
    <dgm:cxn modelId="{136FA32E-7871-CA43-A74D-37B585957B4C}" type="presParOf" srcId="{F133E932-E28F-5041-BA05-7827AAFDA059}" destId="{4B9A2438-670B-2E47-8DB6-22A76972B794}" srcOrd="14" destOrd="0" presId="urn:microsoft.com/office/officeart/2005/8/layout/list1"/>
    <dgm:cxn modelId="{D9A76EC0-5D73-2747-AE02-C0A5F213A621}" type="presParOf" srcId="{F133E932-E28F-5041-BA05-7827AAFDA059}" destId="{00C4DFE0-08F5-3849-BE90-FA9797183E5F}" srcOrd="15" destOrd="0" presId="urn:microsoft.com/office/officeart/2005/8/layout/list1"/>
    <dgm:cxn modelId="{94816BC9-78E4-DE4D-BBD2-68D3B91DC1AB}" type="presParOf" srcId="{F133E932-E28F-5041-BA05-7827AAFDA059}" destId="{55AFC991-8DB5-634B-92E0-B86A90B8B4B8}" srcOrd="16" destOrd="0" presId="urn:microsoft.com/office/officeart/2005/8/layout/list1"/>
    <dgm:cxn modelId="{FFE3A556-C038-4B47-9518-D5A66B17905E}" type="presParOf" srcId="{55AFC991-8DB5-634B-92E0-B86A90B8B4B8}" destId="{AFCC0062-06EA-5348-8B1C-3E91B2CB6F95}" srcOrd="0" destOrd="0" presId="urn:microsoft.com/office/officeart/2005/8/layout/list1"/>
    <dgm:cxn modelId="{D7A7774E-EF1C-1E4E-82A3-A00963B0BBFB}" type="presParOf" srcId="{55AFC991-8DB5-634B-92E0-B86A90B8B4B8}" destId="{193E36C0-DDD7-8F44-B01E-67E745D1E832}" srcOrd="1" destOrd="0" presId="urn:microsoft.com/office/officeart/2005/8/layout/list1"/>
    <dgm:cxn modelId="{BA568F6B-DADB-0844-8C0C-EECAA10A66A1}" type="presParOf" srcId="{F133E932-E28F-5041-BA05-7827AAFDA059}" destId="{5FF9EF35-B943-2241-AF1D-3C8B8B2BCFA4}" srcOrd="17" destOrd="0" presId="urn:microsoft.com/office/officeart/2005/8/layout/list1"/>
    <dgm:cxn modelId="{E46B80DF-5F39-2046-B5BD-6EC2C9AA8731}" type="presParOf" srcId="{F133E932-E28F-5041-BA05-7827AAFDA059}" destId="{CB4088EF-13B8-E84E-9879-F2114393C6D3}" srcOrd="18" destOrd="0" presId="urn:microsoft.com/office/officeart/2005/8/layout/list1"/>
    <dgm:cxn modelId="{127D2EAA-72A1-A241-A982-FE7F8D933ECB}" type="presParOf" srcId="{F133E932-E28F-5041-BA05-7827AAFDA059}" destId="{FE635CC4-DB8B-504C-96E1-474F6E71ED71}" srcOrd="19" destOrd="0" presId="urn:microsoft.com/office/officeart/2005/8/layout/list1"/>
    <dgm:cxn modelId="{6AEE40B9-5601-334D-8F41-DEEC2B03CEED}" type="presParOf" srcId="{F133E932-E28F-5041-BA05-7827AAFDA059}" destId="{F631B31E-CD54-0B4D-8B46-DCE941FF6992}" srcOrd="20" destOrd="0" presId="urn:microsoft.com/office/officeart/2005/8/layout/list1"/>
    <dgm:cxn modelId="{99F508E8-C4E3-4140-A97C-9F97747B0E56}" type="presParOf" srcId="{F631B31E-CD54-0B4D-8B46-DCE941FF6992}" destId="{4D0E3D62-76AD-FD4D-8D87-EE2C89904EDD}" srcOrd="0" destOrd="0" presId="urn:microsoft.com/office/officeart/2005/8/layout/list1"/>
    <dgm:cxn modelId="{B2E0331C-0208-0F49-9FBA-B53155CC326B}" type="presParOf" srcId="{F631B31E-CD54-0B4D-8B46-DCE941FF6992}" destId="{706FCC07-DCE9-9F4F-A15E-037EC6F12300}" srcOrd="1" destOrd="0" presId="urn:microsoft.com/office/officeart/2005/8/layout/list1"/>
    <dgm:cxn modelId="{5C31735A-BF99-904B-8174-0303F1C5835A}" type="presParOf" srcId="{F133E932-E28F-5041-BA05-7827AAFDA059}" destId="{D6C3E929-D8A3-7E4D-9266-510C7AA5D0FF}" srcOrd="21" destOrd="0" presId="urn:microsoft.com/office/officeart/2005/8/layout/list1"/>
    <dgm:cxn modelId="{309EA5FA-2C4A-4344-83B4-277710161D60}" type="presParOf" srcId="{F133E932-E28F-5041-BA05-7827AAFDA059}" destId="{B017C69A-E8C0-6647-AB9D-25C0ABA19403}"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67D4C-2B2A-2742-8ECB-172DFD8CDF2D}">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41B6E-2C06-9D41-B195-78A14D3A8B94}">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Project Overview</a:t>
          </a:r>
        </a:p>
      </dsp:txBody>
      <dsp:txXfrm>
        <a:off x="0" y="2124"/>
        <a:ext cx="10515600" cy="724514"/>
      </dsp:txXfrm>
    </dsp:sp>
    <dsp:sp modelId="{4222352F-1EAA-41AE-9446-EFBCE9621121}">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CBA24-4581-4FC2-836F-4A701E3512BF}">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Compliance Frameworks Overview</a:t>
          </a:r>
        </a:p>
      </dsp:txBody>
      <dsp:txXfrm>
        <a:off x="0" y="726639"/>
        <a:ext cx="10515600" cy="724514"/>
      </dsp:txXfrm>
    </dsp:sp>
    <dsp:sp modelId="{EFD40F69-CC82-4B90-9D56-6864EF0128B8}">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2D025-CE84-4382-A3AF-376B5AFB661B}">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NIST 800-171 &amp; Its Control Families</a:t>
          </a:r>
        </a:p>
      </dsp:txBody>
      <dsp:txXfrm>
        <a:off x="0" y="1451154"/>
        <a:ext cx="10515600" cy="724514"/>
      </dsp:txXfrm>
    </dsp:sp>
    <dsp:sp modelId="{A937391A-98A3-4949-8462-7DF73D4D1DCA}">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14AE3-23B7-420C-B095-48008C6B2E73}">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Assessing Risk and Mitigation Types</a:t>
          </a:r>
        </a:p>
      </dsp:txBody>
      <dsp:txXfrm>
        <a:off x="0" y="2175669"/>
        <a:ext cx="10515600" cy="724514"/>
      </dsp:txXfrm>
    </dsp:sp>
    <dsp:sp modelId="{99C6C164-BB9B-4285-BA31-ED203EBAF358}">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82744-6721-435D-B91E-622E675FFB34}">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Detailed Analysis of Compliance Failures</a:t>
          </a:r>
        </a:p>
      </dsp:txBody>
      <dsp:txXfrm>
        <a:off x="0" y="2900183"/>
        <a:ext cx="10515600" cy="724514"/>
      </dsp:txXfrm>
    </dsp:sp>
    <dsp:sp modelId="{485C4FA0-41A1-4C31-884A-15599861DB43}">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455CD-E07E-491D-82B4-5D366442914A}">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Mitigation Strategy</a:t>
          </a:r>
        </a:p>
      </dsp:txBody>
      <dsp:txXfrm>
        <a:off x="0" y="3624698"/>
        <a:ext cx="10515600" cy="7245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475545"/>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Allowing unrestricted access to all ports opens the network to potential scans and intrusions from malicious users or malware, especially from known and sensitive ports</a:t>
          </a:r>
          <a:endParaRPr lang="en-US" sz="1000" kern="1200"/>
        </a:p>
      </dsp:txBody>
      <dsp:txXfrm>
        <a:off x="0" y="475545"/>
        <a:ext cx="5889534" cy="567000"/>
      </dsp:txXfrm>
    </dsp:sp>
    <dsp:sp modelId="{885DEE36-599C-B241-AED4-57497921670D}">
      <dsp:nvSpPr>
        <dsp:cNvPr id="0" name=""/>
        <dsp:cNvSpPr/>
      </dsp:nvSpPr>
      <dsp:spPr>
        <a:xfrm>
          <a:off x="294476" y="3279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342355"/>
        <a:ext cx="4093854" cy="266380"/>
      </dsp:txXfrm>
    </dsp:sp>
    <dsp:sp modelId="{4EBABCA0-DB81-174E-B0CF-190B8CE63964}">
      <dsp:nvSpPr>
        <dsp:cNvPr id="0" name=""/>
        <dsp:cNvSpPr/>
      </dsp:nvSpPr>
      <dsp:spPr>
        <a:xfrm>
          <a:off x="0" y="1244145"/>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 </a:t>
          </a:r>
          <a:endParaRPr lang="en-US" sz="1000" kern="1200"/>
        </a:p>
      </dsp:txBody>
      <dsp:txXfrm>
        <a:off x="0" y="1244145"/>
        <a:ext cx="5889534" cy="756000"/>
      </dsp:txXfrm>
    </dsp:sp>
    <dsp:sp modelId="{E02C1F6D-5A67-FF45-9094-9D2B2DC4CF6C}">
      <dsp:nvSpPr>
        <dsp:cNvPr id="0" name=""/>
        <dsp:cNvSpPr/>
      </dsp:nvSpPr>
      <dsp:spPr>
        <a:xfrm>
          <a:off x="294476" y="10965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1110955"/>
        <a:ext cx="4093854" cy="266380"/>
      </dsp:txXfrm>
    </dsp:sp>
    <dsp:sp modelId="{F3C86EF1-64CE-E64D-AAAC-7169DB666E4A}">
      <dsp:nvSpPr>
        <dsp:cNvPr id="0" name=""/>
        <dsp:cNvSpPr/>
      </dsp:nvSpPr>
      <dsp:spPr>
        <a:xfrm>
          <a:off x="0" y="2201745"/>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Avoidance</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b="0" i="0" u="none" strike="noStrike" kern="1200">
              <a:solidFill>
                <a:srgbClr val="000000"/>
              </a:solidFill>
              <a:effectLst/>
            </a:rPr>
            <a:t>This type of mitigation is appropriate as the ACL should prevent any unnecessary access rather than relying on external controls, aligning with a Zero Trust model.</a:t>
          </a:r>
          <a:endParaRPr lang="en-US" sz="1000" kern="1200"/>
        </a:p>
      </dsp:txBody>
      <dsp:txXfrm>
        <a:off x="0" y="2201745"/>
        <a:ext cx="5889534" cy="724500"/>
      </dsp:txXfrm>
    </dsp:sp>
    <dsp:sp modelId="{8F372585-BCCD-014E-A176-0E0E2C929010}">
      <dsp:nvSpPr>
        <dsp:cNvPr id="0" name=""/>
        <dsp:cNvSpPr/>
      </dsp:nvSpPr>
      <dsp:spPr>
        <a:xfrm>
          <a:off x="294476" y="20541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2068555"/>
        <a:ext cx="4093854" cy="266380"/>
      </dsp:txXfrm>
    </dsp:sp>
    <dsp:sp modelId="{4B9A2438-670B-2E47-8DB6-22A76972B794}">
      <dsp:nvSpPr>
        <dsp:cNvPr id="0" name=""/>
        <dsp:cNvSpPr/>
      </dsp:nvSpPr>
      <dsp:spPr>
        <a:xfrm>
          <a:off x="0" y="3127845"/>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Implement a process to scan and remediate overly permissive network ACLs by restricting access to only the minimum required ports and applying a Zero Trust approach.</a:t>
          </a:r>
          <a:endParaRPr lang="en-US" sz="1000" kern="1200"/>
        </a:p>
      </dsp:txBody>
      <dsp:txXfrm>
        <a:off x="0" y="3127845"/>
        <a:ext cx="5889534" cy="567000"/>
      </dsp:txXfrm>
    </dsp:sp>
    <dsp:sp modelId="{30D119D1-073E-FE47-B007-7E41EA30C17D}">
      <dsp:nvSpPr>
        <dsp:cNvPr id="0" name=""/>
        <dsp:cNvSpPr/>
      </dsp:nvSpPr>
      <dsp:spPr>
        <a:xfrm>
          <a:off x="294476" y="29802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2994655"/>
        <a:ext cx="4093854" cy="266380"/>
      </dsp:txXfrm>
    </dsp:sp>
    <dsp:sp modelId="{CB4088EF-13B8-E84E-9879-F2114393C6D3}">
      <dsp:nvSpPr>
        <dsp:cNvPr id="0" name=""/>
        <dsp:cNvSpPr/>
      </dsp:nvSpPr>
      <dsp:spPr>
        <a:xfrm>
          <a:off x="0" y="3896445"/>
          <a:ext cx="5889534" cy="582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kern="1200">
              <a:effectLst/>
            </a:rPr>
            <a:t>Family: Access Control</a:t>
          </a:r>
          <a:endParaRPr lang="en-US" sz="1000" kern="1200"/>
        </a:p>
        <a:p>
          <a:pPr marL="57150" lvl="1" indent="-57150" algn="l" defTabSz="444500">
            <a:lnSpc>
              <a:spcPct val="90000"/>
            </a:lnSpc>
            <a:spcBef>
              <a:spcPct val="0"/>
            </a:spcBef>
            <a:spcAft>
              <a:spcPct val="15000"/>
            </a:spcAft>
            <a:buChar char="•"/>
          </a:pPr>
          <a:r>
            <a:rPr lang="en-US" sz="1000" kern="1200"/>
            <a:t>Controls: </a:t>
          </a:r>
          <a:r>
            <a:rPr lang="en-US" sz="1000" b="0" i="0" u="none" strike="noStrike" kern="1200">
              <a:solidFill>
                <a:srgbClr val="000000"/>
              </a:solidFill>
              <a:effectLst/>
            </a:rPr>
            <a:t>3.1.1, 3.1.2, 3.1.3, 3.1.14, 3.1.2</a:t>
          </a:r>
          <a:endParaRPr lang="en-US" sz="1000" kern="1200"/>
        </a:p>
      </dsp:txBody>
      <dsp:txXfrm>
        <a:off x="0" y="3896445"/>
        <a:ext cx="5889534" cy="582750"/>
      </dsp:txXfrm>
    </dsp:sp>
    <dsp:sp modelId="{193E36C0-DDD7-8F44-B01E-67E745D1E832}">
      <dsp:nvSpPr>
        <dsp:cNvPr id="0" name=""/>
        <dsp:cNvSpPr/>
      </dsp:nvSpPr>
      <dsp:spPr>
        <a:xfrm>
          <a:off x="294476" y="37488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763255"/>
        <a:ext cx="4093854" cy="266380"/>
      </dsp:txXfrm>
    </dsp:sp>
    <dsp:sp modelId="{B017C69A-E8C0-6647-AB9D-25C0ABA19403}">
      <dsp:nvSpPr>
        <dsp:cNvPr id="0" name=""/>
        <dsp:cNvSpPr/>
      </dsp:nvSpPr>
      <dsp:spPr>
        <a:xfrm>
          <a:off x="0" y="4680795"/>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 No</a:t>
          </a:r>
        </a:p>
        <a:p>
          <a:pPr marL="57150" lvl="1" indent="-57150" algn="l" defTabSz="444500">
            <a:lnSpc>
              <a:spcPct val="90000"/>
            </a:lnSpc>
            <a:spcBef>
              <a:spcPct val="0"/>
            </a:spcBef>
            <a:spcAft>
              <a:spcPct val="15000"/>
            </a:spcAft>
            <a:buChar char="•"/>
          </a:pPr>
          <a:r>
            <a:rPr lang="en-US" sz="1000" b="1" kern="1200"/>
            <a:t>Mapped to SOC2:  No</a:t>
          </a:r>
        </a:p>
      </dsp:txBody>
      <dsp:txXfrm>
        <a:off x="0" y="4680795"/>
        <a:ext cx="5889534" cy="756000"/>
      </dsp:txXfrm>
    </dsp:sp>
    <dsp:sp modelId="{706FCC07-DCE9-9F4F-A15E-037EC6F12300}">
      <dsp:nvSpPr>
        <dsp:cNvPr id="0" name=""/>
        <dsp:cNvSpPr/>
      </dsp:nvSpPr>
      <dsp:spPr>
        <a:xfrm>
          <a:off x="294476" y="45331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547605"/>
        <a:ext cx="4093854" cy="2663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396795"/>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absence of VPC Flow Logs means lacking critical visibility into the network traffic within the VPC. </a:t>
          </a:r>
        </a:p>
        <a:p>
          <a:pPr marL="57150" lvl="1" indent="-57150" algn="l" defTabSz="444500">
            <a:lnSpc>
              <a:spcPct val="90000"/>
            </a:lnSpc>
            <a:spcBef>
              <a:spcPct val="0"/>
            </a:spcBef>
            <a:spcAft>
              <a:spcPct val="15000"/>
            </a:spcAft>
            <a:buChar char="•"/>
          </a:pPr>
          <a:r>
            <a:rPr lang="en-US" sz="1000" kern="1200"/>
            <a:t>Limited ability to detect potential threats or investigate incidents effectively.</a:t>
          </a:r>
        </a:p>
      </dsp:txBody>
      <dsp:txXfrm>
        <a:off x="0" y="396795"/>
        <a:ext cx="5889534" cy="724500"/>
      </dsp:txXfrm>
    </dsp:sp>
    <dsp:sp modelId="{885DEE36-599C-B241-AED4-57497921670D}">
      <dsp:nvSpPr>
        <dsp:cNvPr id="0" name=""/>
        <dsp:cNvSpPr/>
      </dsp:nvSpPr>
      <dsp:spPr>
        <a:xfrm>
          <a:off x="294476" y="2491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263605"/>
        <a:ext cx="4093854" cy="266380"/>
      </dsp:txXfrm>
    </dsp:sp>
    <dsp:sp modelId="{4EBABCA0-DB81-174E-B0CF-190B8CE63964}">
      <dsp:nvSpPr>
        <dsp:cNvPr id="0" name=""/>
        <dsp:cNvSpPr/>
      </dsp:nvSpPr>
      <dsp:spPr>
        <a:xfrm>
          <a:off x="0" y="1322895"/>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Unlikely</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dsp:txBody>
      <dsp:txXfrm>
        <a:off x="0" y="1322895"/>
        <a:ext cx="5889534" cy="756000"/>
      </dsp:txXfrm>
    </dsp:sp>
    <dsp:sp modelId="{E02C1F6D-5A67-FF45-9094-9D2B2DC4CF6C}">
      <dsp:nvSpPr>
        <dsp:cNvPr id="0" name=""/>
        <dsp:cNvSpPr/>
      </dsp:nvSpPr>
      <dsp:spPr>
        <a:xfrm>
          <a:off x="294476" y="11752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1189705"/>
        <a:ext cx="4093854" cy="266380"/>
      </dsp:txXfrm>
    </dsp:sp>
    <dsp:sp modelId="{F3C86EF1-64CE-E64D-AAAC-7169DB666E4A}">
      <dsp:nvSpPr>
        <dsp:cNvPr id="0" name=""/>
        <dsp:cNvSpPr/>
      </dsp:nvSpPr>
      <dsp:spPr>
        <a:xfrm>
          <a:off x="0" y="2280495"/>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Reduction</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b="0" kern="1200"/>
            <a:t>Enabling VPC Flow Logs is a feasible step to enhance our security posture and directly addresses the potential threat.</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endParaRPr lang="en-US" sz="1000" kern="1200"/>
        </a:p>
      </dsp:txBody>
      <dsp:txXfrm>
        <a:off x="0" y="2280495"/>
        <a:ext cx="5889534" cy="724500"/>
      </dsp:txXfrm>
    </dsp:sp>
    <dsp:sp modelId="{8F372585-BCCD-014E-A176-0E0E2C929010}">
      <dsp:nvSpPr>
        <dsp:cNvPr id="0" name=""/>
        <dsp:cNvSpPr/>
      </dsp:nvSpPr>
      <dsp:spPr>
        <a:xfrm>
          <a:off x="294476" y="21328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2147305"/>
        <a:ext cx="4093854" cy="266380"/>
      </dsp:txXfrm>
    </dsp:sp>
    <dsp:sp modelId="{4B9A2438-670B-2E47-8DB6-22A76972B794}">
      <dsp:nvSpPr>
        <dsp:cNvPr id="0" name=""/>
        <dsp:cNvSpPr/>
      </dsp:nvSpPr>
      <dsp:spPr>
        <a:xfrm>
          <a:off x="0" y="3206595"/>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latin typeface="-webkit-standard"/>
            </a:rPr>
            <a:t>Enable VPC Flow Logs for packet rejects to ensure network activity can be monitored and analyzed</a:t>
          </a:r>
          <a:endParaRPr lang="en-US" sz="1000" kern="1200"/>
        </a:p>
      </dsp:txBody>
      <dsp:txXfrm>
        <a:off x="0" y="3206595"/>
        <a:ext cx="5889534" cy="567000"/>
      </dsp:txXfrm>
    </dsp:sp>
    <dsp:sp modelId="{30D119D1-073E-FE47-B007-7E41EA30C17D}">
      <dsp:nvSpPr>
        <dsp:cNvPr id="0" name=""/>
        <dsp:cNvSpPr/>
      </dsp:nvSpPr>
      <dsp:spPr>
        <a:xfrm>
          <a:off x="294476" y="30589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3073405"/>
        <a:ext cx="4093854" cy="266380"/>
      </dsp:txXfrm>
    </dsp:sp>
    <dsp:sp modelId="{CB4088EF-13B8-E84E-9879-F2114393C6D3}">
      <dsp:nvSpPr>
        <dsp:cNvPr id="0" name=""/>
        <dsp:cNvSpPr/>
      </dsp:nvSpPr>
      <dsp:spPr>
        <a:xfrm>
          <a:off x="0" y="3975195"/>
          <a:ext cx="5889534" cy="582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kern="1200">
              <a:effectLst/>
            </a:rPr>
            <a:t>Families: Audit and Accountability</a:t>
          </a:r>
          <a:endParaRPr lang="en-US" sz="1000" kern="1200"/>
        </a:p>
        <a:p>
          <a:pPr marL="57150" lvl="1" indent="-57150" algn="l" defTabSz="444500">
            <a:lnSpc>
              <a:spcPct val="90000"/>
            </a:lnSpc>
            <a:spcBef>
              <a:spcPct val="0"/>
            </a:spcBef>
            <a:spcAft>
              <a:spcPct val="15000"/>
            </a:spcAft>
            <a:buChar char="•"/>
          </a:pPr>
          <a:r>
            <a:rPr lang="en-US" sz="1000" kern="1200"/>
            <a:t>Controls: </a:t>
          </a:r>
          <a:r>
            <a:rPr lang="en-US" sz="1000" b="0" kern="1200"/>
            <a:t>3.3.1, 3.3.3, 3.6.1, 3.6.2, 3.13.1, 3.14.6, 3.14.7</a:t>
          </a:r>
          <a:endParaRPr lang="en-US" sz="1000" kern="1200"/>
        </a:p>
      </dsp:txBody>
      <dsp:txXfrm>
        <a:off x="0" y="3975195"/>
        <a:ext cx="5889534" cy="582750"/>
      </dsp:txXfrm>
    </dsp:sp>
    <dsp:sp modelId="{193E36C0-DDD7-8F44-B01E-67E745D1E832}">
      <dsp:nvSpPr>
        <dsp:cNvPr id="0" name=""/>
        <dsp:cNvSpPr/>
      </dsp:nvSpPr>
      <dsp:spPr>
        <a:xfrm>
          <a:off x="294476" y="382759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842005"/>
        <a:ext cx="4093854" cy="266380"/>
      </dsp:txXfrm>
    </dsp:sp>
    <dsp:sp modelId="{B017C69A-E8C0-6647-AB9D-25C0ABA19403}">
      <dsp:nvSpPr>
        <dsp:cNvPr id="0" name=""/>
        <dsp:cNvSpPr/>
      </dsp:nvSpPr>
      <dsp:spPr>
        <a:xfrm>
          <a:off x="0" y="4759545"/>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 Yes</a:t>
          </a:r>
        </a:p>
        <a:p>
          <a:pPr marL="57150" lvl="1" indent="-57150" algn="l" defTabSz="444500">
            <a:lnSpc>
              <a:spcPct val="90000"/>
            </a:lnSpc>
            <a:spcBef>
              <a:spcPct val="0"/>
            </a:spcBef>
            <a:spcAft>
              <a:spcPct val="15000"/>
            </a:spcAft>
            <a:buChar char="•"/>
          </a:pPr>
          <a:r>
            <a:rPr lang="en-US" sz="1000" b="1" kern="1200"/>
            <a:t>Mapped to SOC2: Yes</a:t>
          </a:r>
        </a:p>
      </dsp:txBody>
      <dsp:txXfrm>
        <a:off x="0" y="4759545"/>
        <a:ext cx="5889534" cy="756000"/>
      </dsp:txXfrm>
    </dsp:sp>
    <dsp:sp modelId="{706FCC07-DCE9-9F4F-A15E-037EC6F12300}">
      <dsp:nvSpPr>
        <dsp:cNvPr id="0" name=""/>
        <dsp:cNvSpPr/>
      </dsp:nvSpPr>
      <dsp:spPr>
        <a:xfrm>
          <a:off x="294476" y="4611945"/>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626355"/>
        <a:ext cx="4093854"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404670"/>
          <a:ext cx="5889534" cy="708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 lack of a Web Application Firewall (WAF) ACL attached to the Application Load Balancer (ALB) increases exposure to potential web-based attacks, which could compromise system integrity and data confidentiality.</a:t>
          </a:r>
        </a:p>
      </dsp:txBody>
      <dsp:txXfrm>
        <a:off x="0" y="404670"/>
        <a:ext cx="5889534" cy="708750"/>
      </dsp:txXfrm>
    </dsp:sp>
    <dsp:sp modelId="{885DEE36-599C-B241-AED4-57497921670D}">
      <dsp:nvSpPr>
        <dsp:cNvPr id="0" name=""/>
        <dsp:cNvSpPr/>
      </dsp:nvSpPr>
      <dsp:spPr>
        <a:xfrm>
          <a:off x="294476" y="2570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271480"/>
        <a:ext cx="4093854" cy="266380"/>
      </dsp:txXfrm>
    </dsp:sp>
    <dsp:sp modelId="{4EBABCA0-DB81-174E-B0CF-190B8CE63964}">
      <dsp:nvSpPr>
        <dsp:cNvPr id="0" name=""/>
        <dsp:cNvSpPr/>
      </dsp:nvSpPr>
      <dsp:spPr>
        <a:xfrm>
          <a:off x="0" y="131502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Moderate</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dsp:txBody>
      <dsp:txXfrm>
        <a:off x="0" y="1315020"/>
        <a:ext cx="5889534" cy="756000"/>
      </dsp:txXfrm>
    </dsp:sp>
    <dsp:sp modelId="{E02C1F6D-5A67-FF45-9094-9D2B2DC4CF6C}">
      <dsp:nvSpPr>
        <dsp:cNvPr id="0" name=""/>
        <dsp:cNvSpPr/>
      </dsp:nvSpPr>
      <dsp:spPr>
        <a:xfrm>
          <a:off x="294476" y="11674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1181830"/>
        <a:ext cx="4093854" cy="266380"/>
      </dsp:txXfrm>
    </dsp:sp>
    <dsp:sp modelId="{F3C86EF1-64CE-E64D-AAAC-7169DB666E4A}">
      <dsp:nvSpPr>
        <dsp:cNvPr id="0" name=""/>
        <dsp:cNvSpPr/>
      </dsp:nvSpPr>
      <dsp:spPr>
        <a:xfrm>
          <a:off x="0" y="2272620"/>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Reduction</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kern="1200"/>
            <a:t>Adding a WAF ACL will directly decrease the chance of successful attacks by filtering malicious traffic.</a:t>
          </a:r>
        </a:p>
      </dsp:txBody>
      <dsp:txXfrm>
        <a:off x="0" y="2272620"/>
        <a:ext cx="5889534" cy="724500"/>
      </dsp:txXfrm>
    </dsp:sp>
    <dsp:sp modelId="{8F372585-BCCD-014E-A176-0E0E2C929010}">
      <dsp:nvSpPr>
        <dsp:cNvPr id="0" name=""/>
        <dsp:cNvSpPr/>
      </dsp:nvSpPr>
      <dsp:spPr>
        <a:xfrm>
          <a:off x="294476" y="21250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2139430"/>
        <a:ext cx="4093854" cy="266380"/>
      </dsp:txXfrm>
    </dsp:sp>
    <dsp:sp modelId="{4B9A2438-670B-2E47-8DB6-22A76972B794}">
      <dsp:nvSpPr>
        <dsp:cNvPr id="0" name=""/>
        <dsp:cNvSpPr/>
      </dsp:nvSpPr>
      <dsp:spPr>
        <a:xfrm>
          <a:off x="0" y="3198720"/>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kern="1200"/>
            <a:t>Configure a WAF ACL in the AWS Management Console and attach it to the ALB to ensure traffic filtering and protection from common web threats.</a:t>
          </a:r>
          <a:endParaRPr lang="en-US" sz="1000" kern="1200"/>
        </a:p>
      </dsp:txBody>
      <dsp:txXfrm>
        <a:off x="0" y="3198720"/>
        <a:ext cx="5889534" cy="567000"/>
      </dsp:txXfrm>
    </dsp:sp>
    <dsp:sp modelId="{30D119D1-073E-FE47-B007-7E41EA30C17D}">
      <dsp:nvSpPr>
        <dsp:cNvPr id="0" name=""/>
        <dsp:cNvSpPr/>
      </dsp:nvSpPr>
      <dsp:spPr>
        <a:xfrm>
          <a:off x="294476" y="30511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3065530"/>
        <a:ext cx="4093854" cy="266380"/>
      </dsp:txXfrm>
    </dsp:sp>
    <dsp:sp modelId="{CB4088EF-13B8-E84E-9879-F2114393C6D3}">
      <dsp:nvSpPr>
        <dsp:cNvPr id="0" name=""/>
        <dsp:cNvSpPr/>
      </dsp:nvSpPr>
      <dsp:spPr>
        <a:xfrm>
          <a:off x="0" y="3967320"/>
          <a:ext cx="5889534" cy="582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kern="1200">
              <a:effectLst/>
            </a:rPr>
            <a:t>Family: </a:t>
          </a:r>
          <a:r>
            <a:rPr lang="en-US" sz="1000" b="0" kern="1200"/>
            <a:t>System and Communications Protection (SC)</a:t>
          </a:r>
          <a:endParaRPr lang="en-US" sz="1000" kern="1200"/>
        </a:p>
        <a:p>
          <a:pPr marL="57150" lvl="1" indent="-57150" algn="l" defTabSz="444500">
            <a:lnSpc>
              <a:spcPct val="90000"/>
            </a:lnSpc>
            <a:spcBef>
              <a:spcPct val="0"/>
            </a:spcBef>
            <a:spcAft>
              <a:spcPct val="15000"/>
            </a:spcAft>
            <a:buFont typeface="Arial" panose="020B0604020202020204" pitchFamily="34" charset="0"/>
            <a:buChar char="•"/>
          </a:pPr>
          <a:r>
            <a:rPr lang="en-US" sz="1000" b="0" kern="1200"/>
            <a:t>Controls: 3.13.1, 3.13.5</a:t>
          </a:r>
          <a:endParaRPr lang="en-US" sz="1000" kern="1200"/>
        </a:p>
      </dsp:txBody>
      <dsp:txXfrm>
        <a:off x="0" y="3967320"/>
        <a:ext cx="5889534" cy="582750"/>
      </dsp:txXfrm>
    </dsp:sp>
    <dsp:sp modelId="{193E36C0-DDD7-8F44-B01E-67E745D1E832}">
      <dsp:nvSpPr>
        <dsp:cNvPr id="0" name=""/>
        <dsp:cNvSpPr/>
      </dsp:nvSpPr>
      <dsp:spPr>
        <a:xfrm>
          <a:off x="294476" y="38197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834130"/>
        <a:ext cx="4093854" cy="266380"/>
      </dsp:txXfrm>
    </dsp:sp>
    <dsp:sp modelId="{B017C69A-E8C0-6647-AB9D-25C0ABA19403}">
      <dsp:nvSpPr>
        <dsp:cNvPr id="0" name=""/>
        <dsp:cNvSpPr/>
      </dsp:nvSpPr>
      <dsp:spPr>
        <a:xfrm>
          <a:off x="0" y="475167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 No</a:t>
          </a:r>
        </a:p>
        <a:p>
          <a:pPr marL="57150" lvl="1" indent="-57150" algn="l" defTabSz="444500">
            <a:lnSpc>
              <a:spcPct val="90000"/>
            </a:lnSpc>
            <a:spcBef>
              <a:spcPct val="0"/>
            </a:spcBef>
            <a:spcAft>
              <a:spcPct val="15000"/>
            </a:spcAft>
            <a:buChar char="•"/>
          </a:pPr>
          <a:r>
            <a:rPr lang="en-US" sz="1000" b="1" kern="1200"/>
            <a:t>Mapped to SOC2: No</a:t>
          </a:r>
        </a:p>
      </dsp:txBody>
      <dsp:txXfrm>
        <a:off x="0" y="4751670"/>
        <a:ext cx="5889534" cy="756000"/>
      </dsp:txXfrm>
    </dsp:sp>
    <dsp:sp modelId="{706FCC07-DCE9-9F4F-A15E-037EC6F12300}">
      <dsp:nvSpPr>
        <dsp:cNvPr id="0" name=""/>
        <dsp:cNvSpPr/>
      </dsp:nvSpPr>
      <dsp:spPr>
        <a:xfrm>
          <a:off x="294476" y="46040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618480"/>
        <a:ext cx="4093854" cy="2663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451920"/>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latin typeface="-webkit-standard"/>
            </a:rPr>
            <a:t>Elastic Load Balancer (ELB) does not have deletion protection enabled. This increases the risk of accidental or unauthorized deletion, which could lead to service disruption.</a:t>
          </a:r>
          <a:endParaRPr lang="en-US" sz="1000" kern="1200"/>
        </a:p>
      </dsp:txBody>
      <dsp:txXfrm>
        <a:off x="0" y="451920"/>
        <a:ext cx="5889534" cy="567000"/>
      </dsp:txXfrm>
    </dsp:sp>
    <dsp:sp modelId="{885DEE36-599C-B241-AED4-57497921670D}">
      <dsp:nvSpPr>
        <dsp:cNvPr id="0" name=""/>
        <dsp:cNvSpPr/>
      </dsp:nvSpPr>
      <dsp:spPr>
        <a:xfrm>
          <a:off x="294476" y="3043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318730"/>
        <a:ext cx="4093854" cy="266380"/>
      </dsp:txXfrm>
    </dsp:sp>
    <dsp:sp modelId="{4EBABCA0-DB81-174E-B0CF-190B8CE63964}">
      <dsp:nvSpPr>
        <dsp:cNvPr id="0" name=""/>
        <dsp:cNvSpPr/>
      </dsp:nvSpPr>
      <dsp:spPr>
        <a:xfrm>
          <a:off x="0" y="122052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Moderate</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 </a:t>
          </a:r>
          <a:endParaRPr lang="en-US" sz="1000" kern="1200"/>
        </a:p>
      </dsp:txBody>
      <dsp:txXfrm>
        <a:off x="0" y="1220520"/>
        <a:ext cx="5889534" cy="756000"/>
      </dsp:txXfrm>
    </dsp:sp>
    <dsp:sp modelId="{E02C1F6D-5A67-FF45-9094-9D2B2DC4CF6C}">
      <dsp:nvSpPr>
        <dsp:cNvPr id="0" name=""/>
        <dsp:cNvSpPr/>
      </dsp:nvSpPr>
      <dsp:spPr>
        <a:xfrm>
          <a:off x="294476" y="10729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1087330"/>
        <a:ext cx="4093854" cy="266380"/>
      </dsp:txXfrm>
    </dsp:sp>
    <dsp:sp modelId="{F3C86EF1-64CE-E64D-AAAC-7169DB666E4A}">
      <dsp:nvSpPr>
        <dsp:cNvPr id="0" name=""/>
        <dsp:cNvSpPr/>
      </dsp:nvSpPr>
      <dsp:spPr>
        <a:xfrm>
          <a:off x="0" y="2178120"/>
          <a:ext cx="5889534" cy="740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Avoidance</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b="0" i="0" u="none" strike="noStrike" kern="1200">
              <a:solidFill>
                <a:srgbClr val="000000"/>
              </a:solidFill>
              <a:effectLst/>
              <a:latin typeface="-webkit-standard"/>
            </a:rPr>
            <a:t>Enabling deletion protection will directly prevent unauthorized or accidental deletion of the ELB, ensuring resource stability.</a:t>
          </a:r>
          <a:endParaRPr lang="en-US" sz="1000" kern="1200"/>
        </a:p>
      </dsp:txBody>
      <dsp:txXfrm>
        <a:off x="0" y="2178120"/>
        <a:ext cx="5889534" cy="740250"/>
      </dsp:txXfrm>
    </dsp:sp>
    <dsp:sp modelId="{8F372585-BCCD-014E-A176-0E0E2C929010}">
      <dsp:nvSpPr>
        <dsp:cNvPr id="0" name=""/>
        <dsp:cNvSpPr/>
      </dsp:nvSpPr>
      <dsp:spPr>
        <a:xfrm>
          <a:off x="294476" y="20305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2044930"/>
        <a:ext cx="4093854" cy="266380"/>
      </dsp:txXfrm>
    </dsp:sp>
    <dsp:sp modelId="{4B9A2438-670B-2E47-8DB6-22A76972B794}">
      <dsp:nvSpPr>
        <dsp:cNvPr id="0" name=""/>
        <dsp:cNvSpPr/>
      </dsp:nvSpPr>
      <dsp:spPr>
        <a:xfrm>
          <a:off x="0" y="3119970"/>
          <a:ext cx="5889534" cy="425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latin typeface="-webkit-standard"/>
            </a:rPr>
            <a:t>Enable deletion protection in the AWS console for the ELB, as it is not enabled by default.</a:t>
          </a:r>
          <a:endParaRPr lang="en-US" sz="1000" kern="1200"/>
        </a:p>
      </dsp:txBody>
      <dsp:txXfrm>
        <a:off x="0" y="3119970"/>
        <a:ext cx="5889534" cy="425250"/>
      </dsp:txXfrm>
    </dsp:sp>
    <dsp:sp modelId="{30D119D1-073E-FE47-B007-7E41EA30C17D}">
      <dsp:nvSpPr>
        <dsp:cNvPr id="0" name=""/>
        <dsp:cNvSpPr/>
      </dsp:nvSpPr>
      <dsp:spPr>
        <a:xfrm>
          <a:off x="294476" y="29723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2986780"/>
        <a:ext cx="4093854" cy="266380"/>
      </dsp:txXfrm>
    </dsp:sp>
    <dsp:sp modelId="{CB4088EF-13B8-E84E-9879-F2114393C6D3}">
      <dsp:nvSpPr>
        <dsp:cNvPr id="0" name=""/>
        <dsp:cNvSpPr/>
      </dsp:nvSpPr>
      <dsp:spPr>
        <a:xfrm>
          <a:off x="0" y="374682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kern="1200"/>
            <a:t>Family: Configuration Management (CM)</a:t>
          </a:r>
          <a:endParaRPr lang="en-US" sz="1000" kern="1200"/>
        </a:p>
        <a:p>
          <a:pPr marL="57150" lvl="1" indent="-57150" algn="l" defTabSz="444500">
            <a:lnSpc>
              <a:spcPct val="90000"/>
            </a:lnSpc>
            <a:spcBef>
              <a:spcPct val="0"/>
            </a:spcBef>
            <a:spcAft>
              <a:spcPct val="15000"/>
            </a:spcAft>
            <a:buFont typeface="Arial" panose="020B0604020202020204" pitchFamily="34" charset="0"/>
            <a:buChar char="•"/>
          </a:pPr>
          <a:r>
            <a:rPr lang="en-US" sz="1000" b="0" kern="1200"/>
            <a:t>Control IDs: 3.4.1, 3.13.2</a:t>
          </a:r>
          <a:endParaRPr lang="en-US" sz="1000" kern="1200"/>
        </a:p>
        <a:p>
          <a:pPr marL="57150" lvl="1" indent="-57150" algn="l" defTabSz="444500">
            <a:lnSpc>
              <a:spcPct val="90000"/>
            </a:lnSpc>
            <a:spcBef>
              <a:spcPct val="0"/>
            </a:spcBef>
            <a:spcAft>
              <a:spcPct val="15000"/>
            </a:spcAft>
            <a:buChar char="•"/>
          </a:pPr>
          <a:endParaRPr lang="en-US" sz="1000" kern="1200"/>
        </a:p>
      </dsp:txBody>
      <dsp:txXfrm>
        <a:off x="0" y="3746820"/>
        <a:ext cx="5889534" cy="756000"/>
      </dsp:txXfrm>
    </dsp:sp>
    <dsp:sp modelId="{193E36C0-DDD7-8F44-B01E-67E745D1E832}">
      <dsp:nvSpPr>
        <dsp:cNvPr id="0" name=""/>
        <dsp:cNvSpPr/>
      </dsp:nvSpPr>
      <dsp:spPr>
        <a:xfrm>
          <a:off x="294476" y="35992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613630"/>
        <a:ext cx="4093854" cy="266380"/>
      </dsp:txXfrm>
    </dsp:sp>
    <dsp:sp modelId="{B017C69A-E8C0-6647-AB9D-25C0ABA19403}">
      <dsp:nvSpPr>
        <dsp:cNvPr id="0" name=""/>
        <dsp:cNvSpPr/>
      </dsp:nvSpPr>
      <dsp:spPr>
        <a:xfrm>
          <a:off x="0" y="470442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 No</a:t>
          </a:r>
        </a:p>
        <a:p>
          <a:pPr marL="57150" lvl="1" indent="-57150" algn="l" defTabSz="444500">
            <a:lnSpc>
              <a:spcPct val="90000"/>
            </a:lnSpc>
            <a:spcBef>
              <a:spcPct val="0"/>
            </a:spcBef>
            <a:spcAft>
              <a:spcPct val="15000"/>
            </a:spcAft>
            <a:buChar char="•"/>
          </a:pPr>
          <a:r>
            <a:rPr lang="en-US" sz="1000" b="1" kern="1200"/>
            <a:t>Mapped to SOC2: No</a:t>
          </a:r>
        </a:p>
      </dsp:txBody>
      <dsp:txXfrm>
        <a:off x="0" y="4704420"/>
        <a:ext cx="5889534" cy="756000"/>
      </dsp:txXfrm>
    </dsp:sp>
    <dsp:sp modelId="{706FCC07-DCE9-9F4F-A15E-037EC6F12300}">
      <dsp:nvSpPr>
        <dsp:cNvPr id="0" name=""/>
        <dsp:cNvSpPr/>
      </dsp:nvSpPr>
      <dsp:spPr>
        <a:xfrm>
          <a:off x="294476" y="45568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571230"/>
        <a:ext cx="4093854" cy="2663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165562"/>
          <a:ext cx="5889534" cy="623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Unmonitored changes to route tables could result in unintended network traffic patterns or unauthorized access</a:t>
          </a:r>
        </a:p>
      </dsp:txBody>
      <dsp:txXfrm>
        <a:off x="0" y="165562"/>
        <a:ext cx="5889534" cy="623700"/>
      </dsp:txXfrm>
    </dsp:sp>
    <dsp:sp modelId="{885DEE36-599C-B241-AED4-57497921670D}">
      <dsp:nvSpPr>
        <dsp:cNvPr id="0" name=""/>
        <dsp:cNvSpPr/>
      </dsp:nvSpPr>
      <dsp:spPr>
        <a:xfrm>
          <a:off x="294476" y="3202"/>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Risk</a:t>
          </a:r>
        </a:p>
      </dsp:txBody>
      <dsp:txXfrm>
        <a:off x="310328" y="19054"/>
        <a:ext cx="4090970" cy="293016"/>
      </dsp:txXfrm>
    </dsp:sp>
    <dsp:sp modelId="{4EBABCA0-DB81-174E-B0CF-190B8CE63964}">
      <dsp:nvSpPr>
        <dsp:cNvPr id="0" name=""/>
        <dsp:cNvSpPr/>
      </dsp:nvSpPr>
      <dsp:spPr>
        <a:xfrm>
          <a:off x="0" y="1011022"/>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100" kern="1200">
              <a:effectLst/>
              <a:latin typeface="Aptos" panose="020B0004020202020204" pitchFamily="34" charset="0"/>
              <a:ea typeface="Aptos" panose="020B0004020202020204" pitchFamily="34" charset="0"/>
              <a:cs typeface="Times New Roman" panose="02020603050405020304" pitchFamily="18" charset="0"/>
            </a:rPr>
            <a:t>: Moderate </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1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100" kern="1200"/>
        </a:p>
      </dsp:txBody>
      <dsp:txXfrm>
        <a:off x="0" y="1011022"/>
        <a:ext cx="5889534" cy="831600"/>
      </dsp:txXfrm>
    </dsp:sp>
    <dsp:sp modelId="{E02C1F6D-5A67-FF45-9094-9D2B2DC4CF6C}">
      <dsp:nvSpPr>
        <dsp:cNvPr id="0" name=""/>
        <dsp:cNvSpPr/>
      </dsp:nvSpPr>
      <dsp:spPr>
        <a:xfrm>
          <a:off x="294476" y="848662"/>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a:t>
          </a:r>
          <a:endParaRPr lang="en-US" sz="1100" kern="1200"/>
        </a:p>
      </dsp:txBody>
      <dsp:txXfrm>
        <a:off x="310328" y="864514"/>
        <a:ext cx="4090970" cy="293016"/>
      </dsp:txXfrm>
    </dsp:sp>
    <dsp:sp modelId="{F3C86EF1-64CE-E64D-AAAC-7169DB666E4A}">
      <dsp:nvSpPr>
        <dsp:cNvPr id="0" name=""/>
        <dsp:cNvSpPr/>
      </dsp:nvSpPr>
      <dsp:spPr>
        <a:xfrm>
          <a:off x="0" y="2064382"/>
          <a:ext cx="5889534" cy="952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100" kern="1200">
              <a:effectLst/>
              <a:latin typeface="Aptos" panose="020B0004020202020204" pitchFamily="34" charset="0"/>
              <a:ea typeface="Aptos" panose="020B0004020202020204" pitchFamily="34" charset="0"/>
              <a:cs typeface="Times New Roman" panose="02020603050405020304" pitchFamily="18" charset="0"/>
            </a:rPr>
            <a:t>: Reduction</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100" kern="1200">
              <a:effectLst/>
              <a:latin typeface="Aptos" panose="020B0004020202020204" pitchFamily="34" charset="0"/>
              <a:ea typeface="Aptos" panose="020B0004020202020204" pitchFamily="34" charset="0"/>
              <a:cs typeface="Times New Roman" panose="02020603050405020304" pitchFamily="18" charset="0"/>
            </a:rPr>
            <a:t>: </a:t>
          </a:r>
          <a:r>
            <a:rPr lang="en-US" sz="1100" kern="1200"/>
            <a:t>Setting up monitoring and alerts will allow for quick detection and response to changes in route tables, reducing the risk of unauthorized or unintended modifications.</a:t>
          </a:r>
        </a:p>
      </dsp:txBody>
      <dsp:txXfrm>
        <a:off x="0" y="2064382"/>
        <a:ext cx="5889534" cy="952875"/>
      </dsp:txXfrm>
    </dsp:sp>
    <dsp:sp modelId="{8F372585-BCCD-014E-A176-0E0E2C929010}">
      <dsp:nvSpPr>
        <dsp:cNvPr id="0" name=""/>
        <dsp:cNvSpPr/>
      </dsp:nvSpPr>
      <dsp:spPr>
        <a:xfrm>
          <a:off x="294476" y="1902022"/>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100" kern="1200"/>
        </a:p>
      </dsp:txBody>
      <dsp:txXfrm>
        <a:off x="310328" y="1917874"/>
        <a:ext cx="4090970" cy="293016"/>
      </dsp:txXfrm>
    </dsp:sp>
    <dsp:sp modelId="{4B9A2438-670B-2E47-8DB6-22A76972B794}">
      <dsp:nvSpPr>
        <dsp:cNvPr id="0" name=""/>
        <dsp:cNvSpPr/>
      </dsp:nvSpPr>
      <dsp:spPr>
        <a:xfrm>
          <a:off x="0" y="3239017"/>
          <a:ext cx="5889534" cy="7796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Configure CloudWatch metric filters and alarms to monitor specific events, such as route table creation, replacement, deletion, or disassociation. Use an SNS topic to receive alerts for real-time monitoring.</a:t>
          </a:r>
        </a:p>
      </dsp:txBody>
      <dsp:txXfrm>
        <a:off x="0" y="3239017"/>
        <a:ext cx="5889534" cy="779625"/>
      </dsp:txXfrm>
    </dsp:sp>
    <dsp:sp modelId="{30D119D1-073E-FE47-B007-7E41EA30C17D}">
      <dsp:nvSpPr>
        <dsp:cNvPr id="0" name=""/>
        <dsp:cNvSpPr/>
      </dsp:nvSpPr>
      <dsp:spPr>
        <a:xfrm>
          <a:off x="294476" y="3076657"/>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100" kern="1200"/>
        </a:p>
      </dsp:txBody>
      <dsp:txXfrm>
        <a:off x="310328" y="3092509"/>
        <a:ext cx="4090970" cy="293016"/>
      </dsp:txXfrm>
    </dsp:sp>
    <dsp:sp modelId="{CB4088EF-13B8-E84E-9879-F2114393C6D3}">
      <dsp:nvSpPr>
        <dsp:cNvPr id="0" name=""/>
        <dsp:cNvSpPr/>
      </dsp:nvSpPr>
      <dsp:spPr>
        <a:xfrm>
          <a:off x="0" y="4240402"/>
          <a:ext cx="5889534" cy="4677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a:t>Family: Incident Response (IR)</a:t>
          </a:r>
          <a:endParaRPr lang="en-US" sz="1100" kern="1200"/>
        </a:p>
      </dsp:txBody>
      <dsp:txXfrm>
        <a:off x="0" y="4240402"/>
        <a:ext cx="5889534" cy="467775"/>
      </dsp:txXfrm>
    </dsp:sp>
    <dsp:sp modelId="{193E36C0-DDD7-8F44-B01E-67E745D1E832}">
      <dsp:nvSpPr>
        <dsp:cNvPr id="0" name=""/>
        <dsp:cNvSpPr/>
      </dsp:nvSpPr>
      <dsp:spPr>
        <a:xfrm>
          <a:off x="294476" y="4078042"/>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100" kern="1200"/>
        </a:p>
      </dsp:txBody>
      <dsp:txXfrm>
        <a:off x="310328" y="4093894"/>
        <a:ext cx="4090970" cy="293016"/>
      </dsp:txXfrm>
    </dsp:sp>
    <dsp:sp modelId="{B017C69A-E8C0-6647-AB9D-25C0ABA19403}">
      <dsp:nvSpPr>
        <dsp:cNvPr id="0" name=""/>
        <dsp:cNvSpPr/>
      </dsp:nvSpPr>
      <dsp:spPr>
        <a:xfrm>
          <a:off x="0" y="4929938"/>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 Mapped to NIST 800-53: </a:t>
          </a:r>
          <a:endParaRPr lang="en-US" sz="1100" b="1" kern="1200"/>
        </a:p>
        <a:p>
          <a:pPr marL="57150" lvl="1" indent="-57150" algn="l" defTabSz="488950">
            <a:lnSpc>
              <a:spcPct val="90000"/>
            </a:lnSpc>
            <a:spcBef>
              <a:spcPct val="0"/>
            </a:spcBef>
            <a:spcAft>
              <a:spcPct val="15000"/>
            </a:spcAft>
            <a:buFont typeface="Arial" panose="020B0604020202020204" pitchFamily="34" charset="0"/>
            <a:buChar char="•"/>
          </a:pPr>
          <a:r>
            <a:rPr lang="en-US" sz="1100" b="1" kern="1200"/>
            <a:t>Mapped to ISO 27001:2013: </a:t>
          </a:r>
        </a:p>
        <a:p>
          <a:pPr marL="57150" lvl="1" indent="-57150" algn="l" defTabSz="488950">
            <a:lnSpc>
              <a:spcPct val="90000"/>
            </a:lnSpc>
            <a:spcBef>
              <a:spcPct val="0"/>
            </a:spcBef>
            <a:spcAft>
              <a:spcPct val="15000"/>
            </a:spcAft>
            <a:buChar char="•"/>
          </a:pPr>
          <a:r>
            <a:rPr lang="en-US" sz="1100" b="1" kern="1200"/>
            <a:t>Mapped to SOC2: </a:t>
          </a:r>
        </a:p>
      </dsp:txBody>
      <dsp:txXfrm>
        <a:off x="0" y="4929938"/>
        <a:ext cx="5889534" cy="831600"/>
      </dsp:txXfrm>
    </dsp:sp>
    <dsp:sp modelId="{706FCC07-DCE9-9F4F-A15E-037EC6F12300}">
      <dsp:nvSpPr>
        <dsp:cNvPr id="0" name=""/>
        <dsp:cNvSpPr/>
      </dsp:nvSpPr>
      <dsp:spPr>
        <a:xfrm>
          <a:off x="294476" y="4767577"/>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Cross Framework Mapping</a:t>
          </a:r>
        </a:p>
      </dsp:txBody>
      <dsp:txXfrm>
        <a:off x="310328" y="4783429"/>
        <a:ext cx="4090970" cy="2930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388920"/>
          <a:ext cx="5889534" cy="425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latin typeface="-webkit-standard"/>
            </a:rPr>
            <a:t>. Without monitoring, unauthorized changes could go undetected.</a:t>
          </a:r>
          <a:endParaRPr lang="en-US" sz="1000" kern="1200"/>
        </a:p>
      </dsp:txBody>
      <dsp:txXfrm>
        <a:off x="0" y="388920"/>
        <a:ext cx="5889534" cy="425250"/>
      </dsp:txXfrm>
    </dsp:sp>
    <dsp:sp modelId="{885DEE36-599C-B241-AED4-57497921670D}">
      <dsp:nvSpPr>
        <dsp:cNvPr id="0" name=""/>
        <dsp:cNvSpPr/>
      </dsp:nvSpPr>
      <dsp:spPr>
        <a:xfrm>
          <a:off x="294476" y="2413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255730"/>
        <a:ext cx="4093854" cy="266380"/>
      </dsp:txXfrm>
    </dsp:sp>
    <dsp:sp modelId="{4EBABCA0-DB81-174E-B0CF-190B8CE63964}">
      <dsp:nvSpPr>
        <dsp:cNvPr id="0" name=""/>
        <dsp:cNvSpPr/>
      </dsp:nvSpPr>
      <dsp:spPr>
        <a:xfrm>
          <a:off x="0" y="101577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Medium </a:t>
          </a:r>
          <a:endParaRPr lang="en-US" sz="1000" kern="1200"/>
        </a:p>
      </dsp:txBody>
      <dsp:txXfrm>
        <a:off x="0" y="1015770"/>
        <a:ext cx="5889534" cy="756000"/>
      </dsp:txXfrm>
    </dsp:sp>
    <dsp:sp modelId="{E02C1F6D-5A67-FF45-9094-9D2B2DC4CF6C}">
      <dsp:nvSpPr>
        <dsp:cNvPr id="0" name=""/>
        <dsp:cNvSpPr/>
      </dsp:nvSpPr>
      <dsp:spPr>
        <a:xfrm>
          <a:off x="294476" y="8681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882580"/>
        <a:ext cx="4093854" cy="266380"/>
      </dsp:txXfrm>
    </dsp:sp>
    <dsp:sp modelId="{F3C86EF1-64CE-E64D-AAAC-7169DB666E4A}">
      <dsp:nvSpPr>
        <dsp:cNvPr id="0" name=""/>
        <dsp:cNvSpPr/>
      </dsp:nvSpPr>
      <dsp:spPr>
        <a:xfrm>
          <a:off x="0" y="1973370"/>
          <a:ext cx="5889534" cy="740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b="1" i="0" u="none" strike="noStrike" kern="1200">
              <a:solidFill>
                <a:srgbClr val="000000"/>
              </a:solidFill>
              <a:effectLst/>
            </a:rPr>
            <a:t>Reduction</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r>
            <a:rPr lang="en-US" sz="1000" b="0" i="0" u="none" strike="noStrike" kern="1200">
              <a:solidFill>
                <a:srgbClr val="000000"/>
              </a:solidFill>
              <a:effectLst/>
              <a:latin typeface="-webkit-standard"/>
            </a:rPr>
            <a:t>By implementing log metric filters and alarms, we can reduce the likelihood and response time to unauthorized changes</a:t>
          </a:r>
          <a:r>
            <a:rPr lang="en-US" sz="1000" kern="1200">
              <a:effectLst/>
              <a:latin typeface="Aptos" panose="020B0004020202020204" pitchFamily="34" charset="0"/>
              <a:ea typeface="Aptos" panose="020B0004020202020204" pitchFamily="34" charset="0"/>
              <a:cs typeface="Times New Roman" panose="02020603050405020304" pitchFamily="18" charset="0"/>
            </a:rPr>
            <a:t> </a:t>
          </a:r>
          <a:endParaRPr lang="en-US" sz="1000" kern="1200"/>
        </a:p>
      </dsp:txBody>
      <dsp:txXfrm>
        <a:off x="0" y="1973370"/>
        <a:ext cx="5889534" cy="740250"/>
      </dsp:txXfrm>
    </dsp:sp>
    <dsp:sp modelId="{8F372585-BCCD-014E-A176-0E0E2C929010}">
      <dsp:nvSpPr>
        <dsp:cNvPr id="0" name=""/>
        <dsp:cNvSpPr/>
      </dsp:nvSpPr>
      <dsp:spPr>
        <a:xfrm>
          <a:off x="294476" y="18257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1840180"/>
        <a:ext cx="4093854" cy="266380"/>
      </dsp:txXfrm>
    </dsp:sp>
    <dsp:sp modelId="{4B9A2438-670B-2E47-8DB6-22A76972B794}">
      <dsp:nvSpPr>
        <dsp:cNvPr id="0" name=""/>
        <dsp:cNvSpPr/>
      </dsp:nvSpPr>
      <dsp:spPr>
        <a:xfrm>
          <a:off x="0" y="2915220"/>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Configure a log metric filter and alarm in CloudWatch to monitor for unauthorized changes to NACL</a:t>
          </a:r>
          <a:endParaRPr lang="en-US" sz="1000" kern="1200"/>
        </a:p>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This will help detect malicious or accidental changes to network controls</a:t>
          </a:r>
          <a:endParaRPr lang="en-US" sz="1000" kern="1200"/>
        </a:p>
      </dsp:txBody>
      <dsp:txXfrm>
        <a:off x="0" y="2915220"/>
        <a:ext cx="5889534" cy="724500"/>
      </dsp:txXfrm>
    </dsp:sp>
    <dsp:sp modelId="{30D119D1-073E-FE47-B007-7E41EA30C17D}">
      <dsp:nvSpPr>
        <dsp:cNvPr id="0" name=""/>
        <dsp:cNvSpPr/>
      </dsp:nvSpPr>
      <dsp:spPr>
        <a:xfrm>
          <a:off x="294476" y="27676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2782030"/>
        <a:ext cx="4093854" cy="266380"/>
      </dsp:txXfrm>
    </dsp:sp>
    <dsp:sp modelId="{CB4088EF-13B8-E84E-9879-F2114393C6D3}">
      <dsp:nvSpPr>
        <dsp:cNvPr id="0" name=""/>
        <dsp:cNvSpPr/>
      </dsp:nvSpPr>
      <dsp:spPr>
        <a:xfrm>
          <a:off x="0" y="3841320"/>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rPr>
            <a:t>Families: </a:t>
          </a:r>
          <a:r>
            <a:rPr lang="en-US" sz="1000" kern="1200">
              <a:effectLst/>
            </a:rPr>
            <a:t>Audit and Accountability (AU), Incident Response (IR)</a:t>
          </a:r>
          <a:endParaRPr lang="en-US" sz="1000" kern="1200"/>
        </a:p>
        <a:p>
          <a:pPr marL="57150" lvl="1" indent="-57150" algn="l" defTabSz="444500">
            <a:lnSpc>
              <a:spcPct val="90000"/>
            </a:lnSpc>
            <a:spcBef>
              <a:spcPct val="0"/>
            </a:spcBef>
            <a:spcAft>
              <a:spcPct val="15000"/>
            </a:spcAft>
            <a:buChar char="•"/>
          </a:pPr>
          <a:r>
            <a:rPr lang="en-US" sz="1000" kern="1200">
              <a:effectLst/>
            </a:rPr>
            <a:t> </a:t>
          </a:r>
          <a:r>
            <a:rPr lang="en-US" sz="1000" b="1" kern="1200">
              <a:effectLst/>
            </a:rPr>
            <a:t>Controls: </a:t>
          </a:r>
          <a:r>
            <a:rPr lang="en-US" sz="1000" kern="1200">
              <a:effectLst/>
            </a:rPr>
            <a:t>3.6 .1 Audit Events, 3.6.2 Content of Audit Records, Incident Monitoring &amp; Detection</a:t>
          </a:r>
          <a:endParaRPr lang="en-US" sz="1000" kern="1200"/>
        </a:p>
      </dsp:txBody>
      <dsp:txXfrm>
        <a:off x="0" y="3841320"/>
        <a:ext cx="5889534" cy="724500"/>
      </dsp:txXfrm>
    </dsp:sp>
    <dsp:sp modelId="{193E36C0-DDD7-8F44-B01E-67E745D1E832}">
      <dsp:nvSpPr>
        <dsp:cNvPr id="0" name=""/>
        <dsp:cNvSpPr/>
      </dsp:nvSpPr>
      <dsp:spPr>
        <a:xfrm>
          <a:off x="294476" y="36937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708130"/>
        <a:ext cx="4093854" cy="266380"/>
      </dsp:txXfrm>
    </dsp:sp>
    <dsp:sp modelId="{B017C69A-E8C0-6647-AB9D-25C0ABA19403}">
      <dsp:nvSpPr>
        <dsp:cNvPr id="0" name=""/>
        <dsp:cNvSpPr/>
      </dsp:nvSpPr>
      <dsp:spPr>
        <a:xfrm>
          <a:off x="0" y="476742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 </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 Yes</a:t>
          </a:r>
        </a:p>
        <a:p>
          <a:pPr marL="57150" lvl="1" indent="-57150" algn="l" defTabSz="444500">
            <a:lnSpc>
              <a:spcPct val="90000"/>
            </a:lnSpc>
            <a:spcBef>
              <a:spcPct val="0"/>
            </a:spcBef>
            <a:spcAft>
              <a:spcPct val="15000"/>
            </a:spcAft>
            <a:buChar char="•"/>
          </a:pPr>
          <a:r>
            <a:rPr lang="en-US" sz="1000" b="1" kern="1200"/>
            <a:t>Mapped to SOC2: Yes</a:t>
          </a:r>
        </a:p>
      </dsp:txBody>
      <dsp:txXfrm>
        <a:off x="0" y="4767420"/>
        <a:ext cx="5889534" cy="756000"/>
      </dsp:txXfrm>
    </dsp:sp>
    <dsp:sp modelId="{706FCC07-DCE9-9F4F-A15E-037EC6F12300}">
      <dsp:nvSpPr>
        <dsp:cNvPr id="0" name=""/>
        <dsp:cNvSpPr/>
      </dsp:nvSpPr>
      <dsp:spPr>
        <a:xfrm>
          <a:off x="294476" y="461982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634230"/>
        <a:ext cx="4093854"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C4744-8441-4BF9-B53E-5F438C506045}">
      <dsp:nvSpPr>
        <dsp:cNvPr id="0" name=""/>
        <dsp:cNvSpPr/>
      </dsp:nvSpPr>
      <dsp:spPr>
        <a:xfrm>
          <a:off x="0" y="3109"/>
          <a:ext cx="4559425" cy="66222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963865ED-E3FE-49F2-85BC-2419064EFD74}">
      <dsp:nvSpPr>
        <dsp:cNvPr id="0" name=""/>
        <dsp:cNvSpPr/>
      </dsp:nvSpPr>
      <dsp:spPr>
        <a:xfrm>
          <a:off x="200323" y="152110"/>
          <a:ext cx="364225" cy="36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A6154-7CA7-42CB-80F4-4F99D67D9305}">
      <dsp:nvSpPr>
        <dsp:cNvPr id="0" name=""/>
        <dsp:cNvSpPr/>
      </dsp:nvSpPr>
      <dsp:spPr>
        <a:xfrm>
          <a:off x="764873" y="3109"/>
          <a:ext cx="3794551" cy="66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86" tIns="70086" rIns="70086" bIns="70086" numCol="1" spcCol="1270" anchor="ctr" anchorCtr="0">
          <a:noAutofit/>
        </a:bodyPr>
        <a:lstStyle/>
        <a:p>
          <a:pPr marL="0" lvl="0" indent="0" algn="l" defTabSz="711200">
            <a:lnSpc>
              <a:spcPct val="100000"/>
            </a:lnSpc>
            <a:spcBef>
              <a:spcPct val="0"/>
            </a:spcBef>
            <a:spcAft>
              <a:spcPct val="35000"/>
            </a:spcAft>
            <a:buNone/>
          </a:pPr>
          <a:r>
            <a:rPr lang="en-US" sz="1600" b="0" i="0" u="none" kern="1200"/>
            <a:t>FOCUS ON PROTECTING CUI</a:t>
          </a:r>
          <a:endParaRPr lang="en-US" sz="1600" kern="1200"/>
        </a:p>
      </dsp:txBody>
      <dsp:txXfrm>
        <a:off x="764873" y="3109"/>
        <a:ext cx="3794551" cy="662227"/>
      </dsp:txXfrm>
    </dsp:sp>
    <dsp:sp modelId="{51D9990E-2E72-4BD7-BC1C-0BCCD597A1E3}">
      <dsp:nvSpPr>
        <dsp:cNvPr id="0" name=""/>
        <dsp:cNvSpPr/>
      </dsp:nvSpPr>
      <dsp:spPr>
        <a:xfrm>
          <a:off x="0" y="830893"/>
          <a:ext cx="4559425" cy="66222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474E3E56-26E2-43E8-A0D0-3C831C9BECE2}">
      <dsp:nvSpPr>
        <dsp:cNvPr id="0" name=""/>
        <dsp:cNvSpPr/>
      </dsp:nvSpPr>
      <dsp:spPr>
        <a:xfrm>
          <a:off x="200323" y="979895"/>
          <a:ext cx="364225" cy="36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3814EE-DF3C-4932-82F1-6DB668A27C83}">
      <dsp:nvSpPr>
        <dsp:cNvPr id="0" name=""/>
        <dsp:cNvSpPr/>
      </dsp:nvSpPr>
      <dsp:spPr>
        <a:xfrm>
          <a:off x="764873" y="830893"/>
          <a:ext cx="3794551" cy="66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86" tIns="70086" rIns="70086" bIns="70086" numCol="1" spcCol="1270" anchor="ctr" anchorCtr="0">
          <a:noAutofit/>
        </a:bodyPr>
        <a:lstStyle/>
        <a:p>
          <a:pPr marL="0" lvl="0" indent="0" algn="l" defTabSz="711200">
            <a:lnSpc>
              <a:spcPct val="100000"/>
            </a:lnSpc>
            <a:spcBef>
              <a:spcPct val="0"/>
            </a:spcBef>
            <a:spcAft>
              <a:spcPct val="35000"/>
            </a:spcAft>
            <a:buNone/>
          </a:pPr>
          <a:r>
            <a:rPr lang="en-US" sz="1600" b="0" i="0" u="none" kern="1200"/>
            <a:t>REGULATORY COMPLIANCE</a:t>
          </a:r>
          <a:endParaRPr lang="en-US" sz="1600" kern="1200"/>
        </a:p>
      </dsp:txBody>
      <dsp:txXfrm>
        <a:off x="764873" y="830893"/>
        <a:ext cx="3794551" cy="662227"/>
      </dsp:txXfrm>
    </dsp:sp>
    <dsp:sp modelId="{911E3E5C-39B9-4B5C-8860-24F69A16BC40}">
      <dsp:nvSpPr>
        <dsp:cNvPr id="0" name=""/>
        <dsp:cNvSpPr/>
      </dsp:nvSpPr>
      <dsp:spPr>
        <a:xfrm>
          <a:off x="0" y="1658678"/>
          <a:ext cx="4559425" cy="66222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243F523-4D4C-4811-8A34-8130AC06E3E5}">
      <dsp:nvSpPr>
        <dsp:cNvPr id="0" name=""/>
        <dsp:cNvSpPr/>
      </dsp:nvSpPr>
      <dsp:spPr>
        <a:xfrm>
          <a:off x="200323" y="1807679"/>
          <a:ext cx="364225" cy="36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CE0CC-A78A-4FB4-A799-A688BFA01288}">
      <dsp:nvSpPr>
        <dsp:cNvPr id="0" name=""/>
        <dsp:cNvSpPr/>
      </dsp:nvSpPr>
      <dsp:spPr>
        <a:xfrm>
          <a:off x="764873" y="1658678"/>
          <a:ext cx="3794551" cy="66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86" tIns="70086" rIns="70086" bIns="70086" numCol="1" spcCol="1270" anchor="ctr" anchorCtr="0">
          <a:noAutofit/>
        </a:bodyPr>
        <a:lstStyle/>
        <a:p>
          <a:pPr marL="0" lvl="0" indent="0" algn="l" defTabSz="711200">
            <a:lnSpc>
              <a:spcPct val="100000"/>
            </a:lnSpc>
            <a:spcBef>
              <a:spcPct val="0"/>
            </a:spcBef>
            <a:spcAft>
              <a:spcPct val="35000"/>
            </a:spcAft>
            <a:buNone/>
          </a:pPr>
          <a:r>
            <a:rPr lang="en-US" sz="1600" b="0" i="0" u="none" kern="1200"/>
            <a:t>COMPREHENSIVE YET ACHIEVEABLE </a:t>
          </a:r>
          <a:endParaRPr lang="en-US" sz="1600" kern="1200"/>
        </a:p>
      </dsp:txBody>
      <dsp:txXfrm>
        <a:off x="764873" y="1658678"/>
        <a:ext cx="3794551" cy="662227"/>
      </dsp:txXfrm>
    </dsp:sp>
    <dsp:sp modelId="{433A9D67-2764-4896-929A-DB949834C432}">
      <dsp:nvSpPr>
        <dsp:cNvPr id="0" name=""/>
        <dsp:cNvSpPr/>
      </dsp:nvSpPr>
      <dsp:spPr>
        <a:xfrm>
          <a:off x="0" y="2486463"/>
          <a:ext cx="4559425" cy="66222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806D21E-F6B6-4458-94DF-F8CF912A889C}">
      <dsp:nvSpPr>
        <dsp:cNvPr id="0" name=""/>
        <dsp:cNvSpPr/>
      </dsp:nvSpPr>
      <dsp:spPr>
        <a:xfrm>
          <a:off x="200323" y="2635464"/>
          <a:ext cx="364225" cy="36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BAB430-2D36-444D-8A9E-F24D91C3B872}">
      <dsp:nvSpPr>
        <dsp:cNvPr id="0" name=""/>
        <dsp:cNvSpPr/>
      </dsp:nvSpPr>
      <dsp:spPr>
        <a:xfrm>
          <a:off x="764873" y="2486463"/>
          <a:ext cx="3794551" cy="66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86" tIns="70086" rIns="70086" bIns="70086" numCol="1" spcCol="1270" anchor="ctr" anchorCtr="0">
          <a:noAutofit/>
        </a:bodyPr>
        <a:lstStyle/>
        <a:p>
          <a:pPr marL="0" lvl="0" indent="0" algn="l" defTabSz="711200">
            <a:lnSpc>
              <a:spcPct val="100000"/>
            </a:lnSpc>
            <a:spcBef>
              <a:spcPct val="0"/>
            </a:spcBef>
            <a:spcAft>
              <a:spcPct val="35000"/>
            </a:spcAft>
            <a:buNone/>
          </a:pPr>
          <a:r>
            <a:rPr lang="en-US" sz="1600" b="0" i="0" u="none" kern="1200"/>
            <a:t>FLEXIBLE AND ADAPTABLE</a:t>
          </a:r>
          <a:endParaRPr lang="en-US" sz="1600" kern="1200"/>
        </a:p>
      </dsp:txBody>
      <dsp:txXfrm>
        <a:off x="764873" y="2486463"/>
        <a:ext cx="3794551" cy="662227"/>
      </dsp:txXfrm>
    </dsp:sp>
    <dsp:sp modelId="{AB8BBB4C-37F6-4B90-94C7-8E99339B7DC9}">
      <dsp:nvSpPr>
        <dsp:cNvPr id="0" name=""/>
        <dsp:cNvSpPr/>
      </dsp:nvSpPr>
      <dsp:spPr>
        <a:xfrm>
          <a:off x="0" y="3314248"/>
          <a:ext cx="4559425" cy="66222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FE13361-FEF6-467A-9585-C53877A24EE5}">
      <dsp:nvSpPr>
        <dsp:cNvPr id="0" name=""/>
        <dsp:cNvSpPr/>
      </dsp:nvSpPr>
      <dsp:spPr>
        <a:xfrm>
          <a:off x="200323" y="3463249"/>
          <a:ext cx="364225" cy="36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3AA9F-7627-440F-8EE6-E6FD645B5F90}">
      <dsp:nvSpPr>
        <dsp:cNvPr id="0" name=""/>
        <dsp:cNvSpPr/>
      </dsp:nvSpPr>
      <dsp:spPr>
        <a:xfrm>
          <a:off x="764873" y="3314248"/>
          <a:ext cx="3794551" cy="66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86" tIns="70086" rIns="70086" bIns="70086" numCol="1" spcCol="1270" anchor="ctr" anchorCtr="0">
          <a:noAutofit/>
        </a:bodyPr>
        <a:lstStyle/>
        <a:p>
          <a:pPr marL="0" lvl="0" indent="0" algn="l" defTabSz="711200">
            <a:lnSpc>
              <a:spcPct val="100000"/>
            </a:lnSpc>
            <a:spcBef>
              <a:spcPct val="0"/>
            </a:spcBef>
            <a:spcAft>
              <a:spcPct val="35000"/>
            </a:spcAft>
            <a:buNone/>
          </a:pPr>
          <a:r>
            <a:rPr lang="en-US" sz="1600" b="0" i="0" u="none" kern="1200"/>
            <a:t>GOVERNMENT-ENDORSED CREDIBILITY</a:t>
          </a:r>
          <a:endParaRPr lang="en-US" sz="1600" kern="1200"/>
        </a:p>
      </dsp:txBody>
      <dsp:txXfrm>
        <a:off x="764873" y="3314248"/>
        <a:ext cx="3794551" cy="662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E49EB-1DC5-419F-B2D8-68046D84BD7E}">
      <dsp:nvSpPr>
        <dsp:cNvPr id="0" name=""/>
        <dsp:cNvSpPr/>
      </dsp:nvSpPr>
      <dsp:spPr>
        <a:xfrm>
          <a:off x="1294608" y="37508"/>
          <a:ext cx="1495152" cy="150006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D229C-1CAD-4323-A5B3-B1FCCB081C0B}">
      <dsp:nvSpPr>
        <dsp:cNvPr id="0" name=""/>
        <dsp:cNvSpPr/>
      </dsp:nvSpPr>
      <dsp:spPr>
        <a:xfrm>
          <a:off x="919587" y="1903408"/>
          <a:ext cx="4320000" cy="1422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endParaRPr lang="en-US" sz="4800" kern="1200"/>
        </a:p>
      </dsp:txBody>
      <dsp:txXfrm>
        <a:off x="919587" y="1903408"/>
        <a:ext cx="4320000" cy="1422424"/>
      </dsp:txXfrm>
    </dsp:sp>
    <dsp:sp modelId="{F458E1D7-EE1C-D649-A8D8-BB6ECFBD7FAB}">
      <dsp:nvSpPr>
        <dsp:cNvPr id="0" name=""/>
        <dsp:cNvSpPr/>
      </dsp:nvSpPr>
      <dsp:spPr>
        <a:xfrm>
          <a:off x="6506067" y="52733"/>
          <a:ext cx="1781073" cy="167045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5E086-5721-9A47-BE3E-7995AB797042}">
      <dsp:nvSpPr>
        <dsp:cNvPr id="0" name=""/>
        <dsp:cNvSpPr/>
      </dsp:nvSpPr>
      <dsp:spPr>
        <a:xfrm>
          <a:off x="5302875" y="29194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endParaRPr lang="en-US" sz="4600" kern="1200"/>
        </a:p>
      </dsp:txBody>
      <dsp:txXfrm>
        <a:off x="5302875" y="2919412"/>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AD87A-6449-4086-BF6A-8F4EB716CF27}">
      <dsp:nvSpPr>
        <dsp:cNvPr id="0" name=""/>
        <dsp:cNvSpPr/>
      </dsp:nvSpPr>
      <dsp:spPr>
        <a:xfrm>
          <a:off x="0" y="531"/>
          <a:ext cx="10515600" cy="1243280"/>
        </a:xfrm>
        <a:prstGeom prst="roundRect">
          <a:avLst>
            <a:gd name="adj" fmla="val 10000"/>
          </a:avLst>
        </a:prstGeom>
        <a:solidFill>
          <a:schemeClr val="tx2">
            <a:lumMod val="25000"/>
            <a:lumOff val="75000"/>
          </a:schemeClr>
        </a:solidFill>
        <a:ln>
          <a:noFill/>
        </a:ln>
        <a:effectLst/>
      </dsp:spPr>
      <dsp:style>
        <a:lnRef idx="0">
          <a:scrgbClr r="0" g="0" b="0"/>
        </a:lnRef>
        <a:fillRef idx="1">
          <a:scrgbClr r="0" g="0" b="0"/>
        </a:fillRef>
        <a:effectRef idx="0">
          <a:scrgbClr r="0" g="0" b="0"/>
        </a:effectRef>
        <a:fontRef idx="minor"/>
      </dsp:style>
    </dsp:sp>
    <dsp:sp modelId="{268A068E-FD51-481F-8CCB-ED7863D40314}">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2F2B1-8215-4A9E-A932-F7570BE9C56D}">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Risk = Likelihood x Impact</a:t>
          </a:r>
        </a:p>
      </dsp:txBody>
      <dsp:txXfrm>
        <a:off x="1435988" y="531"/>
        <a:ext cx="9079611" cy="1243280"/>
      </dsp:txXfrm>
    </dsp:sp>
    <dsp:sp modelId="{FE937740-0303-44DB-B532-66FE39B6B921}">
      <dsp:nvSpPr>
        <dsp:cNvPr id="0" name=""/>
        <dsp:cNvSpPr/>
      </dsp:nvSpPr>
      <dsp:spPr>
        <a:xfrm>
          <a:off x="0" y="1554631"/>
          <a:ext cx="10515600" cy="1243280"/>
        </a:xfrm>
        <a:prstGeom prst="roundRect">
          <a:avLst>
            <a:gd name="adj" fmla="val 10000"/>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dsp:style>
    </dsp:sp>
    <dsp:sp modelId="{C3982074-6168-4D04-BC17-F02D7ACB1BF3}">
      <dsp:nvSpPr>
        <dsp:cNvPr id="0" name=""/>
        <dsp:cNvSpPr/>
      </dsp:nvSpPr>
      <dsp:spPr>
        <a:xfrm>
          <a:off x="376092" y="1834369"/>
          <a:ext cx="683804" cy="6838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F137CC-4943-43B3-B562-D97D650E6530}">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Likelihood = f(vulnerabilities, exposure, threats, mitigating controls)</a:t>
          </a:r>
        </a:p>
      </dsp:txBody>
      <dsp:txXfrm>
        <a:off x="1435988" y="1554631"/>
        <a:ext cx="9079611" cy="1243280"/>
      </dsp:txXfrm>
    </dsp:sp>
    <dsp:sp modelId="{41EA5375-98BE-4AC9-ACBC-ECE710910232}">
      <dsp:nvSpPr>
        <dsp:cNvPr id="0" name=""/>
        <dsp:cNvSpPr/>
      </dsp:nvSpPr>
      <dsp:spPr>
        <a:xfrm>
          <a:off x="0" y="3108732"/>
          <a:ext cx="10515600" cy="1243280"/>
        </a:xfrm>
        <a:prstGeom prst="roundRect">
          <a:avLst>
            <a:gd name="adj" fmla="val 10000"/>
          </a:avLst>
        </a:prstGeom>
        <a:solidFill>
          <a:schemeClr val="tx2">
            <a:lumMod val="90000"/>
            <a:lumOff val="10000"/>
          </a:schemeClr>
        </a:solidFill>
        <a:ln>
          <a:noFill/>
        </a:ln>
        <a:effectLst/>
      </dsp:spPr>
      <dsp:style>
        <a:lnRef idx="0">
          <a:scrgbClr r="0" g="0" b="0"/>
        </a:lnRef>
        <a:fillRef idx="1">
          <a:scrgbClr r="0" g="0" b="0"/>
        </a:fillRef>
        <a:effectRef idx="0">
          <a:scrgbClr r="0" g="0" b="0"/>
        </a:effectRef>
        <a:fontRef idx="minor"/>
      </dsp:style>
    </dsp:sp>
    <dsp:sp modelId="{E3301573-D701-4CD7-ACA8-A5AE02C2E405}">
      <dsp:nvSpPr>
        <dsp:cNvPr id="0" name=""/>
        <dsp:cNvSpPr/>
      </dsp:nvSpPr>
      <dsp:spPr>
        <a:xfrm>
          <a:off x="376092" y="3388470"/>
          <a:ext cx="683804" cy="6838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95A0AA-AFE7-47D2-B730-F63AFF48DBC8}">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en-US" sz="2500" kern="1200"/>
            <a:t>Impact = g(business criticality) </a:t>
          </a:r>
        </a:p>
      </dsp:txBody>
      <dsp:txXfrm>
        <a:off x="1435988" y="3108732"/>
        <a:ext cx="9079611" cy="1243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F7198-128C-47FE-A3B0-3852EF1CC7A9}">
      <dsp:nvSpPr>
        <dsp:cNvPr id="0" name=""/>
        <dsp:cNvSpPr/>
      </dsp:nvSpPr>
      <dsp:spPr>
        <a:xfrm>
          <a:off x="973190" y="8854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0993B-5462-4E65-9403-00B910041FE6}">
      <dsp:nvSpPr>
        <dsp:cNvPr id="0" name=""/>
        <dsp:cNvSpPr/>
      </dsp:nvSpPr>
      <dsp:spPr>
        <a:xfrm>
          <a:off x="1242597" y="11548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FE7DB-343F-41E2-BDD7-225F29780237}">
      <dsp:nvSpPr>
        <dsp:cNvPr id="0" name=""/>
        <dsp:cNvSpPr/>
      </dsp:nvSpPr>
      <dsp:spPr>
        <a:xfrm>
          <a:off x="569079"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Avoidance</a:t>
          </a:r>
        </a:p>
        <a:p>
          <a:pPr marL="0" lvl="0" indent="0" algn="ctr" defTabSz="488950">
            <a:lnSpc>
              <a:spcPct val="100000"/>
            </a:lnSpc>
            <a:spcBef>
              <a:spcPct val="0"/>
            </a:spcBef>
            <a:spcAft>
              <a:spcPct val="35000"/>
            </a:spcAft>
            <a:buNone/>
            <a:defRPr cap="all"/>
          </a:pPr>
          <a:r>
            <a:rPr lang="en-US" sz="1100" kern="1200">
              <a:solidFill>
                <a:schemeClr val="tx2"/>
              </a:solidFill>
            </a:rPr>
            <a:t>A company might avoid using certain software if it’s known to have security vulnerabilities</a:t>
          </a:r>
          <a:endParaRPr lang="en-US" sz="1100" kern="1200"/>
        </a:p>
      </dsp:txBody>
      <dsp:txXfrm>
        <a:off x="569079" y="2543364"/>
        <a:ext cx="2072362" cy="922500"/>
      </dsp:txXfrm>
    </dsp:sp>
    <dsp:sp modelId="{507500F0-4237-4067-9C71-5B0DE4871154}">
      <dsp:nvSpPr>
        <dsp:cNvPr id="0" name=""/>
        <dsp:cNvSpPr/>
      </dsp:nvSpPr>
      <dsp:spPr>
        <a:xfrm>
          <a:off x="3408216" y="8854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72247-F8A8-417D-B46A-A181EACCF394}">
      <dsp:nvSpPr>
        <dsp:cNvPr id="0" name=""/>
        <dsp:cNvSpPr/>
      </dsp:nvSpPr>
      <dsp:spPr>
        <a:xfrm>
          <a:off x="3677623" y="11548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DDF2E4-909C-48BF-9E05-507545D78149}">
      <dsp:nvSpPr>
        <dsp:cNvPr id="0" name=""/>
        <dsp:cNvSpPr/>
      </dsp:nvSpPr>
      <dsp:spPr>
        <a:xfrm>
          <a:off x="3004105"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Reduction</a:t>
          </a:r>
        </a:p>
        <a:p>
          <a:pPr marL="0" lvl="0" indent="0" algn="ctr" defTabSz="488950">
            <a:lnSpc>
              <a:spcPct val="100000"/>
            </a:lnSpc>
            <a:spcBef>
              <a:spcPct val="0"/>
            </a:spcBef>
            <a:spcAft>
              <a:spcPct val="35000"/>
            </a:spcAft>
            <a:buNone/>
            <a:defRPr cap="all"/>
          </a:pPr>
          <a:r>
            <a:rPr lang="en-US" sz="1100" kern="1200"/>
            <a:t> </a:t>
          </a:r>
          <a:r>
            <a:rPr lang="en-US" sz="1100" kern="1200">
              <a:solidFill>
                <a:schemeClr val="tx2"/>
              </a:solidFill>
            </a:rPr>
            <a:t>enhancing firewall protections to reduce the chance of unauthorized access</a:t>
          </a:r>
          <a:endParaRPr lang="en-US" sz="1100" kern="1200"/>
        </a:p>
      </dsp:txBody>
      <dsp:txXfrm>
        <a:off x="3004105" y="2543364"/>
        <a:ext cx="2072362" cy="922500"/>
      </dsp:txXfrm>
    </dsp:sp>
    <dsp:sp modelId="{79A10B7A-66A8-4BD4-ACBE-55023D31D57A}">
      <dsp:nvSpPr>
        <dsp:cNvPr id="0" name=""/>
        <dsp:cNvSpPr/>
      </dsp:nvSpPr>
      <dsp:spPr>
        <a:xfrm>
          <a:off x="5843242" y="8854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A85F6-4EDF-4E7D-8DC6-124F878DBC9E}">
      <dsp:nvSpPr>
        <dsp:cNvPr id="0" name=""/>
        <dsp:cNvSpPr/>
      </dsp:nvSpPr>
      <dsp:spPr>
        <a:xfrm>
          <a:off x="6112649" y="115488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848F7C-CC5B-44B3-9526-99C0433EFC34}">
      <dsp:nvSpPr>
        <dsp:cNvPr id="0" name=""/>
        <dsp:cNvSpPr/>
      </dsp:nvSpPr>
      <dsp:spPr>
        <a:xfrm>
          <a:off x="5439131"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Transference</a:t>
          </a:r>
        </a:p>
        <a:p>
          <a:pPr marL="0" lvl="0" indent="0" algn="ctr" defTabSz="488950">
            <a:lnSpc>
              <a:spcPct val="100000"/>
            </a:lnSpc>
            <a:spcBef>
              <a:spcPct val="0"/>
            </a:spcBef>
            <a:spcAft>
              <a:spcPct val="35000"/>
            </a:spcAft>
            <a:buNone/>
            <a:defRPr cap="all"/>
          </a:pPr>
          <a:r>
            <a:rPr lang="en-US" sz="1100" kern="1200">
              <a:solidFill>
                <a:schemeClr val="tx2"/>
              </a:solidFill>
            </a:rPr>
            <a:t>an organization might use cloud storage providers to handle data security responsibilities</a:t>
          </a:r>
          <a:endParaRPr lang="en-US" sz="1100" kern="1200"/>
        </a:p>
      </dsp:txBody>
      <dsp:txXfrm>
        <a:off x="5439131" y="2543364"/>
        <a:ext cx="2072362" cy="922500"/>
      </dsp:txXfrm>
    </dsp:sp>
    <dsp:sp modelId="{EC6E66F5-039F-4066-A6C7-917AB73C2168}">
      <dsp:nvSpPr>
        <dsp:cNvPr id="0" name=""/>
        <dsp:cNvSpPr/>
      </dsp:nvSpPr>
      <dsp:spPr>
        <a:xfrm>
          <a:off x="8278268" y="8854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59D1E-6A16-4A13-BDFB-A8CA4D3D36C8}">
      <dsp:nvSpPr>
        <dsp:cNvPr id="0" name=""/>
        <dsp:cNvSpPr/>
      </dsp:nvSpPr>
      <dsp:spPr>
        <a:xfrm>
          <a:off x="8547675" y="11548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D01C7-9C8C-4F69-9DB5-847E4CE1FD52}">
      <dsp:nvSpPr>
        <dsp:cNvPr id="0" name=""/>
        <dsp:cNvSpPr/>
      </dsp:nvSpPr>
      <dsp:spPr>
        <a:xfrm>
          <a:off x="7874157" y="2543364"/>
          <a:ext cx="2072362"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Acceptance</a:t>
          </a:r>
        </a:p>
        <a:p>
          <a:pPr marL="0" lvl="0" indent="0" algn="ctr" defTabSz="488950">
            <a:lnSpc>
              <a:spcPct val="100000"/>
            </a:lnSpc>
            <a:spcBef>
              <a:spcPct val="0"/>
            </a:spcBef>
            <a:spcAft>
              <a:spcPct val="35000"/>
            </a:spcAft>
            <a:buNone/>
            <a:defRPr cap="all"/>
          </a:pPr>
          <a:r>
            <a:rPr lang="en-US" sz="1100" kern="1200">
              <a:solidFill>
                <a:schemeClr val="tx2"/>
              </a:solidFill>
            </a:rPr>
            <a:t>a minor risk with low likelihood and impact might be accepted as is</a:t>
          </a:r>
          <a:endParaRPr lang="en-US" sz="1100" kern="1200"/>
        </a:p>
      </dsp:txBody>
      <dsp:txXfrm>
        <a:off x="7874157" y="2543364"/>
        <a:ext cx="2072362" cy="92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226200"/>
          <a:ext cx="5889534" cy="64102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kern="1200">
              <a:effectLst/>
              <a:latin typeface="Aptos" panose="020B0004020202020204" pitchFamily="34" charset="0"/>
              <a:ea typeface="Aptos" panose="020B0004020202020204" pitchFamily="34" charset="0"/>
              <a:cs typeface="Times New Roman" panose="02020603050405020304" pitchFamily="18" charset="0"/>
            </a:rPr>
            <a:t>Unauthorized access to root account due to lack of MFA.</a:t>
          </a:r>
          <a:endParaRPr lang="en-US" sz="1100" kern="1200"/>
        </a:p>
        <a:p>
          <a:pPr marL="57150" lvl="1" indent="-57150" algn="l" defTabSz="488950">
            <a:lnSpc>
              <a:spcPct val="90000"/>
            </a:lnSpc>
            <a:spcBef>
              <a:spcPct val="0"/>
            </a:spcBef>
            <a:spcAft>
              <a:spcPct val="15000"/>
            </a:spcAft>
            <a:buChar char="•"/>
          </a:pPr>
          <a:r>
            <a:rPr lang="en-US" sz="1100" kern="1200">
              <a:effectLst/>
              <a:latin typeface="Aptos" panose="020B0004020202020204" pitchFamily="34" charset="0"/>
              <a:ea typeface="Aptos" panose="020B0004020202020204" pitchFamily="34" charset="0"/>
              <a:cs typeface="Times New Roman" panose="02020603050405020304" pitchFamily="18" charset="0"/>
            </a:rPr>
            <a:t>High potential for account takeover.</a:t>
          </a:r>
          <a:endParaRPr lang="en-US" sz="1100" kern="1200"/>
        </a:p>
      </dsp:txBody>
      <dsp:txXfrm>
        <a:off x="0" y="226200"/>
        <a:ext cx="5889534" cy="641024"/>
      </dsp:txXfrm>
    </dsp:sp>
    <dsp:sp modelId="{885DEE36-599C-B241-AED4-57497921670D}">
      <dsp:nvSpPr>
        <dsp:cNvPr id="0" name=""/>
        <dsp:cNvSpPr/>
      </dsp:nvSpPr>
      <dsp:spPr>
        <a:xfrm>
          <a:off x="294476" y="63840"/>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kern="1200"/>
            <a:t>Risk</a:t>
          </a:r>
        </a:p>
      </dsp:txBody>
      <dsp:txXfrm>
        <a:off x="310328" y="79692"/>
        <a:ext cx="4090970" cy="293016"/>
      </dsp:txXfrm>
    </dsp:sp>
    <dsp:sp modelId="{4EBABCA0-DB81-174E-B0CF-190B8CE63964}">
      <dsp:nvSpPr>
        <dsp:cNvPr id="0" name=""/>
        <dsp:cNvSpPr/>
      </dsp:nvSpPr>
      <dsp:spPr>
        <a:xfrm>
          <a:off x="0" y="1088985"/>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100" kern="1200">
              <a:effectLst/>
              <a:latin typeface="Aptos" panose="020B0004020202020204" pitchFamily="34" charset="0"/>
              <a:ea typeface="Aptos" panose="020B0004020202020204" pitchFamily="34" charset="0"/>
              <a:cs typeface="Times New Roman" panose="02020603050405020304" pitchFamily="18" charset="0"/>
            </a:rPr>
            <a:t>: Very Likely</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 Very High</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100" kern="1200">
              <a:effectLst/>
              <a:latin typeface="Aptos" panose="020B0004020202020204" pitchFamily="34" charset="0"/>
              <a:ea typeface="Aptos" panose="020B0004020202020204" pitchFamily="34" charset="0"/>
              <a:cs typeface="Times New Roman" panose="02020603050405020304" pitchFamily="18" charset="0"/>
            </a:rPr>
            <a:t>: Critical</a:t>
          </a:r>
          <a:endParaRPr lang="en-US" sz="1100" kern="1200"/>
        </a:p>
      </dsp:txBody>
      <dsp:txXfrm>
        <a:off x="0" y="1088985"/>
        <a:ext cx="5889534" cy="831600"/>
      </dsp:txXfrm>
    </dsp:sp>
    <dsp:sp modelId="{E02C1F6D-5A67-FF45-9094-9D2B2DC4CF6C}">
      <dsp:nvSpPr>
        <dsp:cNvPr id="0" name=""/>
        <dsp:cNvSpPr/>
      </dsp:nvSpPr>
      <dsp:spPr>
        <a:xfrm>
          <a:off x="294476" y="92662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a:t>
          </a:r>
          <a:endParaRPr lang="en-US" sz="1100" kern="1200"/>
        </a:p>
      </dsp:txBody>
      <dsp:txXfrm>
        <a:off x="310328" y="942477"/>
        <a:ext cx="4090970" cy="293016"/>
      </dsp:txXfrm>
    </dsp:sp>
    <dsp:sp modelId="{F3C86EF1-64CE-E64D-AAAC-7169DB666E4A}">
      <dsp:nvSpPr>
        <dsp:cNvPr id="0" name=""/>
        <dsp:cNvSpPr/>
      </dsp:nvSpPr>
      <dsp:spPr>
        <a:xfrm>
          <a:off x="0" y="2142345"/>
          <a:ext cx="5889534" cy="796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100" kern="1200">
              <a:effectLst/>
              <a:latin typeface="Aptos" panose="020B0004020202020204" pitchFamily="34" charset="0"/>
              <a:ea typeface="Aptos" panose="020B0004020202020204" pitchFamily="34" charset="0"/>
              <a:cs typeface="Times New Roman" panose="02020603050405020304" pitchFamily="18" charset="0"/>
            </a:rPr>
            <a:t>: Avoidance</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100" kern="1200">
              <a:effectLst/>
              <a:latin typeface="Aptos" panose="020B0004020202020204" pitchFamily="34" charset="0"/>
              <a:ea typeface="Aptos" panose="020B0004020202020204" pitchFamily="34" charset="0"/>
              <a:cs typeface="Times New Roman" panose="02020603050405020304" pitchFamily="18" charset="0"/>
            </a:rPr>
            <a:t>: E</a:t>
          </a:r>
          <a:r>
            <a:rPr lang="en-US" sz="1100" b="0" i="0" u="none" strike="noStrike" kern="1200">
              <a:solidFill>
                <a:srgbClr val="000000"/>
              </a:solidFill>
              <a:effectLst/>
            </a:rPr>
            <a:t>nabling MFA will completely eliminate the chance of an unauthorized user accessing the root account through this vulnerability.</a:t>
          </a:r>
          <a:endParaRPr lang="en-US" sz="1100" kern="1200"/>
        </a:p>
      </dsp:txBody>
      <dsp:txXfrm>
        <a:off x="0" y="2142345"/>
        <a:ext cx="5889534" cy="796950"/>
      </dsp:txXfrm>
    </dsp:sp>
    <dsp:sp modelId="{8F372585-BCCD-014E-A176-0E0E2C929010}">
      <dsp:nvSpPr>
        <dsp:cNvPr id="0" name=""/>
        <dsp:cNvSpPr/>
      </dsp:nvSpPr>
      <dsp:spPr>
        <a:xfrm>
          <a:off x="294476" y="197998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100" kern="1200"/>
        </a:p>
      </dsp:txBody>
      <dsp:txXfrm>
        <a:off x="310328" y="1995837"/>
        <a:ext cx="4090970" cy="293016"/>
      </dsp:txXfrm>
    </dsp:sp>
    <dsp:sp modelId="{4B9A2438-670B-2E47-8DB6-22A76972B794}">
      <dsp:nvSpPr>
        <dsp:cNvPr id="0" name=""/>
        <dsp:cNvSpPr/>
      </dsp:nvSpPr>
      <dsp:spPr>
        <a:xfrm>
          <a:off x="0" y="3161055"/>
          <a:ext cx="5889534" cy="796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Use the IAM console to navigate to the dashboard and activate MFA for the root account</a:t>
          </a:r>
          <a:r>
            <a:rPr lang="en-US" sz="1100" kern="1200">
              <a:effectLst/>
            </a:rPr>
            <a:t>.</a:t>
          </a:r>
          <a:endParaRPr lang="en-US" sz="1100" kern="1200"/>
        </a:p>
        <a:p>
          <a:pPr marL="57150" lvl="1" indent="-57150" algn="l" defTabSz="488950">
            <a:lnSpc>
              <a:spcPct val="90000"/>
            </a:lnSpc>
            <a:spcBef>
              <a:spcPct val="0"/>
            </a:spcBef>
            <a:spcAft>
              <a:spcPct val="15000"/>
            </a:spcAft>
            <a:buChar char="•"/>
          </a:pPr>
          <a:r>
            <a:rPr lang="en-US" sz="1100" kern="1200">
              <a:effectLst/>
            </a:rPr>
            <a:t>Use a dedicated MFA device.</a:t>
          </a:r>
          <a:endParaRPr lang="en-US" sz="1100" kern="1200"/>
        </a:p>
      </dsp:txBody>
      <dsp:txXfrm>
        <a:off x="0" y="3161055"/>
        <a:ext cx="5889534" cy="796950"/>
      </dsp:txXfrm>
    </dsp:sp>
    <dsp:sp modelId="{30D119D1-073E-FE47-B007-7E41EA30C17D}">
      <dsp:nvSpPr>
        <dsp:cNvPr id="0" name=""/>
        <dsp:cNvSpPr/>
      </dsp:nvSpPr>
      <dsp:spPr>
        <a:xfrm>
          <a:off x="294476" y="299869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100" kern="1200"/>
        </a:p>
      </dsp:txBody>
      <dsp:txXfrm>
        <a:off x="310328" y="3014547"/>
        <a:ext cx="4090970" cy="293016"/>
      </dsp:txXfrm>
    </dsp:sp>
    <dsp:sp modelId="{CB4088EF-13B8-E84E-9879-F2114393C6D3}">
      <dsp:nvSpPr>
        <dsp:cNvPr id="0" name=""/>
        <dsp:cNvSpPr/>
      </dsp:nvSpPr>
      <dsp:spPr>
        <a:xfrm>
          <a:off x="0" y="4179765"/>
          <a:ext cx="5889534" cy="4677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latin typeface="Aptos" panose="020B0004020202020204" pitchFamily="34" charset="0"/>
            </a:rPr>
            <a:t>Access Control and Identification &amp; Authentication</a:t>
          </a:r>
          <a:endParaRPr lang="en-US" sz="1100" kern="1200"/>
        </a:p>
      </dsp:txBody>
      <dsp:txXfrm>
        <a:off x="0" y="4179765"/>
        <a:ext cx="5889534" cy="467775"/>
      </dsp:txXfrm>
    </dsp:sp>
    <dsp:sp modelId="{193E36C0-DDD7-8F44-B01E-67E745D1E832}">
      <dsp:nvSpPr>
        <dsp:cNvPr id="0" name=""/>
        <dsp:cNvSpPr/>
      </dsp:nvSpPr>
      <dsp:spPr>
        <a:xfrm>
          <a:off x="294476" y="401740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100" kern="1200"/>
        </a:p>
      </dsp:txBody>
      <dsp:txXfrm>
        <a:off x="310328" y="4033257"/>
        <a:ext cx="4090970" cy="293016"/>
      </dsp:txXfrm>
    </dsp:sp>
    <dsp:sp modelId="{B017C69A-E8C0-6647-AB9D-25C0ABA19403}">
      <dsp:nvSpPr>
        <dsp:cNvPr id="0" name=""/>
        <dsp:cNvSpPr/>
      </dsp:nvSpPr>
      <dsp:spPr>
        <a:xfrm>
          <a:off x="0" y="4869300"/>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 </a:t>
          </a:r>
          <a:r>
            <a:rPr lang="en-US" sz="1100" b="0" kern="1200">
              <a:effectLst/>
              <a:latin typeface="Aptos" panose="020B0004020202020204" pitchFamily="34" charset="0"/>
              <a:ea typeface="Aptos" panose="020B0004020202020204" pitchFamily="34" charset="0"/>
              <a:cs typeface="Times New Roman" panose="02020603050405020304" pitchFamily="18" charset="0"/>
            </a:rPr>
            <a:t>Mapped to NIST 800-53: Yes</a:t>
          </a:r>
          <a:endParaRPr lang="en-US" sz="1100" b="0" kern="1200"/>
        </a:p>
        <a:p>
          <a:pPr marL="57150" lvl="1" indent="-57150" algn="l" defTabSz="488950">
            <a:lnSpc>
              <a:spcPct val="90000"/>
            </a:lnSpc>
            <a:spcBef>
              <a:spcPct val="0"/>
            </a:spcBef>
            <a:spcAft>
              <a:spcPct val="15000"/>
            </a:spcAft>
            <a:buFont typeface="Arial" panose="020B0604020202020204" pitchFamily="34" charset="0"/>
            <a:buChar char="•"/>
          </a:pPr>
          <a:r>
            <a:rPr lang="en-US" sz="1100" kern="1200"/>
            <a:t>Mapped to ISO 27001:2013: Yes</a:t>
          </a:r>
          <a:endParaRPr lang="en-US" sz="1100" b="0" kern="1200"/>
        </a:p>
        <a:p>
          <a:pPr marL="57150" lvl="1" indent="-57150" algn="l" defTabSz="488950">
            <a:lnSpc>
              <a:spcPct val="90000"/>
            </a:lnSpc>
            <a:spcBef>
              <a:spcPct val="0"/>
            </a:spcBef>
            <a:spcAft>
              <a:spcPct val="15000"/>
            </a:spcAft>
            <a:buChar char="•"/>
          </a:pPr>
          <a:r>
            <a:rPr lang="en-US" sz="1100" b="0" kern="1200"/>
            <a:t>Mapped to SOC2: Yes</a:t>
          </a:r>
        </a:p>
      </dsp:txBody>
      <dsp:txXfrm>
        <a:off x="0" y="4869300"/>
        <a:ext cx="5889534" cy="831600"/>
      </dsp:txXfrm>
    </dsp:sp>
    <dsp:sp modelId="{706FCC07-DCE9-9F4F-A15E-037EC6F12300}">
      <dsp:nvSpPr>
        <dsp:cNvPr id="0" name=""/>
        <dsp:cNvSpPr/>
      </dsp:nvSpPr>
      <dsp:spPr>
        <a:xfrm>
          <a:off x="294476" y="4706940"/>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kern="1200"/>
            <a:t>Cross Framework Mapping</a:t>
          </a:r>
        </a:p>
      </dsp:txBody>
      <dsp:txXfrm>
        <a:off x="310328" y="4722792"/>
        <a:ext cx="4090970" cy="293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234862"/>
          <a:ext cx="5889534" cy="4677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Public access policies may inadvertently expose sensitive data in S3 buckets.</a:t>
          </a:r>
          <a:endParaRPr lang="en-US" sz="1100" kern="1200"/>
        </a:p>
      </dsp:txBody>
      <dsp:txXfrm>
        <a:off x="0" y="234862"/>
        <a:ext cx="5889534" cy="467775"/>
      </dsp:txXfrm>
    </dsp:sp>
    <dsp:sp modelId="{885DEE36-599C-B241-AED4-57497921670D}">
      <dsp:nvSpPr>
        <dsp:cNvPr id="0" name=""/>
        <dsp:cNvSpPr/>
      </dsp:nvSpPr>
      <dsp:spPr>
        <a:xfrm>
          <a:off x="294476" y="72502"/>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Risk</a:t>
          </a:r>
        </a:p>
      </dsp:txBody>
      <dsp:txXfrm>
        <a:off x="310328" y="88354"/>
        <a:ext cx="4090970" cy="293016"/>
      </dsp:txXfrm>
    </dsp:sp>
    <dsp:sp modelId="{4EBABCA0-DB81-174E-B0CF-190B8CE63964}">
      <dsp:nvSpPr>
        <dsp:cNvPr id="0" name=""/>
        <dsp:cNvSpPr/>
      </dsp:nvSpPr>
      <dsp:spPr>
        <a:xfrm>
          <a:off x="0" y="924397"/>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Likelihood</a:t>
          </a:r>
          <a:r>
            <a:rPr lang="en-US" sz="1100" kern="1200">
              <a:effectLst/>
              <a:latin typeface="Aptos"/>
              <a:ea typeface="Aptos" panose="020B0004020202020204" pitchFamily="34" charset="0"/>
              <a:cs typeface="Times New Roman"/>
            </a:rPr>
            <a:t>: High</a:t>
          </a:r>
          <a:endParaRPr lang="en-US" sz="1100" kern="1200">
            <a:latin typeface="Aptos"/>
            <a:cs typeface="Times New Roman"/>
          </a:endParaRPr>
        </a:p>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Impact</a:t>
          </a:r>
          <a:r>
            <a:rPr lang="en-US" sz="1100" kern="1200">
              <a:effectLst/>
              <a:latin typeface="Aptos"/>
              <a:ea typeface="Aptos" panose="020B0004020202020204" pitchFamily="34" charset="0"/>
              <a:cs typeface="Times New Roman"/>
            </a:rPr>
            <a:t>: High</a:t>
          </a:r>
          <a:endParaRPr lang="en-US" sz="1100" kern="1200">
            <a:latin typeface="Aptos"/>
            <a:cs typeface="Times New Roman"/>
          </a:endParaRPr>
        </a:p>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Risk Priority</a:t>
          </a:r>
          <a:r>
            <a:rPr lang="en-US" sz="1100" kern="1200">
              <a:effectLst/>
              <a:latin typeface="Aptos"/>
              <a:ea typeface="Aptos" panose="020B0004020202020204" pitchFamily="34" charset="0"/>
              <a:cs typeface="Times New Roman"/>
            </a:rPr>
            <a:t>: High</a:t>
          </a:r>
          <a:endParaRPr lang="en-US" sz="1100" kern="1200">
            <a:latin typeface="Aptos"/>
            <a:cs typeface="Times New Roman"/>
          </a:endParaRPr>
        </a:p>
      </dsp:txBody>
      <dsp:txXfrm>
        <a:off x="0" y="924397"/>
        <a:ext cx="5889534" cy="831600"/>
      </dsp:txXfrm>
    </dsp:sp>
    <dsp:sp modelId="{E02C1F6D-5A67-FF45-9094-9D2B2DC4CF6C}">
      <dsp:nvSpPr>
        <dsp:cNvPr id="0" name=""/>
        <dsp:cNvSpPr/>
      </dsp:nvSpPr>
      <dsp:spPr>
        <a:xfrm>
          <a:off x="294476" y="762037"/>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a:ea typeface="Aptos" panose="020B0004020202020204" pitchFamily="34" charset="0"/>
              <a:cs typeface="Times New Roman"/>
            </a:rPr>
            <a:t>Likelihood and Impact</a:t>
          </a:r>
          <a:r>
            <a:rPr lang="en-US" sz="1100" kern="1200">
              <a:effectLst/>
              <a:latin typeface="Aptos"/>
              <a:ea typeface="Aptos" panose="020B0004020202020204" pitchFamily="34" charset="0"/>
              <a:cs typeface="Times New Roman"/>
            </a:rPr>
            <a:t>:</a:t>
          </a:r>
          <a:endParaRPr lang="en-US" sz="1100" kern="1200">
            <a:latin typeface="Aptos"/>
            <a:cs typeface="Times New Roman"/>
          </a:endParaRPr>
        </a:p>
      </dsp:txBody>
      <dsp:txXfrm>
        <a:off x="310328" y="777889"/>
        <a:ext cx="4090970" cy="293016"/>
      </dsp:txXfrm>
    </dsp:sp>
    <dsp:sp modelId="{F3C86EF1-64CE-E64D-AAAC-7169DB666E4A}">
      <dsp:nvSpPr>
        <dsp:cNvPr id="0" name=""/>
        <dsp:cNvSpPr/>
      </dsp:nvSpPr>
      <dsp:spPr>
        <a:xfrm>
          <a:off x="0" y="1977757"/>
          <a:ext cx="5889534" cy="9528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Type</a:t>
          </a:r>
          <a:r>
            <a:rPr lang="en-US" sz="1100" kern="1200">
              <a:effectLst/>
              <a:latin typeface="Aptos"/>
              <a:ea typeface="Aptos" panose="020B0004020202020204" pitchFamily="34" charset="0"/>
              <a:cs typeface="Times New Roman"/>
            </a:rPr>
            <a:t>: Avoidance</a:t>
          </a:r>
          <a:endParaRPr lang="en-US" sz="1100" kern="1200">
            <a:latin typeface="Aptos"/>
            <a:cs typeface="Times New Roman"/>
          </a:endParaRPr>
        </a:p>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Reason</a:t>
          </a:r>
          <a:r>
            <a:rPr lang="en-US" sz="1100" kern="1200">
              <a:effectLst/>
              <a:latin typeface="Aptos"/>
              <a:ea typeface="Aptos" panose="020B0004020202020204" pitchFamily="34" charset="0"/>
              <a:cs typeface="Times New Roman"/>
            </a:rPr>
            <a:t>: E</a:t>
          </a:r>
          <a:r>
            <a:rPr lang="en-US" sz="1100" b="0" i="0" u="none" strike="noStrike" kern="1200">
              <a:solidFill>
                <a:srgbClr val="000000"/>
              </a:solidFill>
              <a:effectLst/>
            </a:rPr>
            <a:t>nabling the Block Public Access feature at the account level prevents any public access to S3 buckets, which eliminates the possibility of accidental exposure.</a:t>
          </a:r>
          <a:endParaRPr lang="en-US" sz="1100" kern="1200"/>
        </a:p>
      </dsp:txBody>
      <dsp:txXfrm>
        <a:off x="0" y="1977757"/>
        <a:ext cx="5889534" cy="952875"/>
      </dsp:txXfrm>
    </dsp:sp>
    <dsp:sp modelId="{8F372585-BCCD-014E-A176-0E0E2C929010}">
      <dsp:nvSpPr>
        <dsp:cNvPr id="0" name=""/>
        <dsp:cNvSpPr/>
      </dsp:nvSpPr>
      <dsp:spPr>
        <a:xfrm>
          <a:off x="294476" y="1815397"/>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a:ea typeface="Aptos" panose="020B0004020202020204" pitchFamily="34" charset="0"/>
              <a:cs typeface="Times New Roman"/>
            </a:rPr>
            <a:t>Recommended Mitigation  Type</a:t>
          </a:r>
          <a:endParaRPr lang="en-US" sz="1100" kern="1200">
            <a:latin typeface="Aptos"/>
            <a:cs typeface="Times New Roman"/>
          </a:endParaRPr>
        </a:p>
      </dsp:txBody>
      <dsp:txXfrm>
        <a:off x="310328" y="1831249"/>
        <a:ext cx="4090970" cy="293016"/>
      </dsp:txXfrm>
    </dsp:sp>
    <dsp:sp modelId="{4B9A2438-670B-2E47-8DB6-22A76972B794}">
      <dsp:nvSpPr>
        <dsp:cNvPr id="0" name=""/>
        <dsp:cNvSpPr/>
      </dsp:nvSpPr>
      <dsp:spPr>
        <a:xfrm>
          <a:off x="0" y="3152392"/>
          <a:ext cx="5889534" cy="623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Navigate to the S3 console in AWS, go to Account Settings, and enable "Block Public Access" for all S3 buckets</a:t>
          </a:r>
          <a:endParaRPr lang="en-US" sz="1100" kern="1200"/>
        </a:p>
      </dsp:txBody>
      <dsp:txXfrm>
        <a:off x="0" y="3152392"/>
        <a:ext cx="5889534" cy="623700"/>
      </dsp:txXfrm>
    </dsp:sp>
    <dsp:sp modelId="{30D119D1-073E-FE47-B007-7E41EA30C17D}">
      <dsp:nvSpPr>
        <dsp:cNvPr id="0" name=""/>
        <dsp:cNvSpPr/>
      </dsp:nvSpPr>
      <dsp:spPr>
        <a:xfrm>
          <a:off x="294476" y="2990033"/>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a:ea typeface="Aptos" panose="020B0004020202020204" pitchFamily="34" charset="0"/>
              <a:cs typeface="Times New Roman"/>
            </a:rPr>
            <a:t>Remediation Recommendation</a:t>
          </a:r>
          <a:endParaRPr lang="en-US" sz="1100" kern="1200">
            <a:latin typeface="Aptos"/>
            <a:cs typeface="Times New Roman"/>
          </a:endParaRPr>
        </a:p>
      </dsp:txBody>
      <dsp:txXfrm>
        <a:off x="310328" y="3005885"/>
        <a:ext cx="4090970" cy="293016"/>
      </dsp:txXfrm>
    </dsp:sp>
    <dsp:sp modelId="{CB4088EF-13B8-E84E-9879-F2114393C6D3}">
      <dsp:nvSpPr>
        <dsp:cNvPr id="0" name=""/>
        <dsp:cNvSpPr/>
      </dsp:nvSpPr>
      <dsp:spPr>
        <a:xfrm>
          <a:off x="0" y="3997853"/>
          <a:ext cx="5889534" cy="64102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kern="1200">
              <a:effectLst/>
            </a:rPr>
            <a:t>Families: Access Control (AC), Media Protection (MP)</a:t>
          </a:r>
          <a:endParaRPr lang="en-US" sz="1100" kern="1200"/>
        </a:p>
        <a:p>
          <a:pPr marL="57150" lvl="1" indent="-57150" algn="l" defTabSz="488950">
            <a:lnSpc>
              <a:spcPct val="90000"/>
            </a:lnSpc>
            <a:spcBef>
              <a:spcPct val="0"/>
            </a:spcBef>
            <a:spcAft>
              <a:spcPct val="15000"/>
            </a:spcAft>
            <a:buChar char="•"/>
          </a:pPr>
          <a:r>
            <a:rPr lang="en-US" sz="1100" kern="1200"/>
            <a:t>Controls:</a:t>
          </a:r>
        </a:p>
      </dsp:txBody>
      <dsp:txXfrm>
        <a:off x="0" y="3997853"/>
        <a:ext cx="5889534" cy="641024"/>
      </dsp:txXfrm>
    </dsp:sp>
    <dsp:sp modelId="{193E36C0-DDD7-8F44-B01E-67E745D1E832}">
      <dsp:nvSpPr>
        <dsp:cNvPr id="0" name=""/>
        <dsp:cNvSpPr/>
      </dsp:nvSpPr>
      <dsp:spPr>
        <a:xfrm>
          <a:off x="294476" y="3835493"/>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a:ea typeface="Aptos" panose="020B0004020202020204" pitchFamily="34" charset="0"/>
              <a:cs typeface="Times New Roman"/>
            </a:rPr>
            <a:t>NIST 800-171 Family &amp; Control</a:t>
          </a:r>
          <a:endParaRPr lang="en-US" sz="1100" kern="1200">
            <a:latin typeface="Aptos"/>
            <a:cs typeface="Times New Roman"/>
          </a:endParaRPr>
        </a:p>
      </dsp:txBody>
      <dsp:txXfrm>
        <a:off x="310328" y="3851345"/>
        <a:ext cx="4090970" cy="293016"/>
      </dsp:txXfrm>
    </dsp:sp>
    <dsp:sp modelId="{B017C69A-E8C0-6647-AB9D-25C0ABA19403}">
      <dsp:nvSpPr>
        <dsp:cNvPr id="0" name=""/>
        <dsp:cNvSpPr/>
      </dsp:nvSpPr>
      <dsp:spPr>
        <a:xfrm>
          <a:off x="0" y="4860638"/>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a:ea typeface="Aptos" panose="020B0004020202020204" pitchFamily="34" charset="0"/>
              <a:cs typeface="Times New Roman"/>
            </a:rPr>
            <a:t> Mapped to NIST 800-53: </a:t>
          </a:r>
          <a:r>
            <a:rPr lang="en-US" sz="1100" b="1" kern="1200">
              <a:latin typeface="Aptos"/>
              <a:cs typeface="Times New Roman"/>
            </a:rPr>
            <a:t>Yes</a:t>
          </a:r>
          <a:endParaRPr lang="en-US" sz="1100" b="1" kern="1200"/>
        </a:p>
        <a:p>
          <a:pPr marL="57150" lvl="1" indent="-57150" algn="l" defTabSz="488950">
            <a:lnSpc>
              <a:spcPct val="90000"/>
            </a:lnSpc>
            <a:spcBef>
              <a:spcPct val="0"/>
            </a:spcBef>
            <a:spcAft>
              <a:spcPct val="15000"/>
            </a:spcAft>
            <a:buFont typeface="Arial" panose="020B0604020202020204" pitchFamily="34" charset="0"/>
            <a:buChar char="•"/>
          </a:pPr>
          <a:r>
            <a:rPr lang="en-US" sz="1100" b="1" kern="1200"/>
            <a:t>Mapped to ISO 27001:2013: </a:t>
          </a:r>
          <a:r>
            <a:rPr lang="en-US" sz="1100" b="1" kern="1200">
              <a:latin typeface="Aptos Display" panose="02110004020202020204"/>
            </a:rPr>
            <a:t>Yes</a:t>
          </a:r>
          <a:endParaRPr lang="en-US" sz="1100" b="1" kern="1200"/>
        </a:p>
        <a:p>
          <a:pPr marL="57150" lvl="1" indent="-57150" algn="l" defTabSz="488950">
            <a:lnSpc>
              <a:spcPct val="90000"/>
            </a:lnSpc>
            <a:spcBef>
              <a:spcPct val="0"/>
            </a:spcBef>
            <a:spcAft>
              <a:spcPct val="15000"/>
            </a:spcAft>
            <a:buChar char="•"/>
          </a:pPr>
          <a:r>
            <a:rPr lang="en-US" sz="1100" b="1" kern="1200"/>
            <a:t>Mapped to SOC2: </a:t>
          </a:r>
          <a:r>
            <a:rPr lang="en-US" sz="1100" b="1" kern="1200">
              <a:latin typeface="Aptos Display" panose="02110004020202020204"/>
            </a:rPr>
            <a:t>No</a:t>
          </a:r>
          <a:endParaRPr lang="en-US" sz="1100" b="1" kern="1200"/>
        </a:p>
      </dsp:txBody>
      <dsp:txXfrm>
        <a:off x="0" y="4860638"/>
        <a:ext cx="5889534" cy="831600"/>
      </dsp:txXfrm>
    </dsp:sp>
    <dsp:sp modelId="{706FCC07-DCE9-9F4F-A15E-037EC6F12300}">
      <dsp:nvSpPr>
        <dsp:cNvPr id="0" name=""/>
        <dsp:cNvSpPr/>
      </dsp:nvSpPr>
      <dsp:spPr>
        <a:xfrm>
          <a:off x="294476" y="4698278"/>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Cross Framework Mapping</a:t>
          </a:r>
        </a:p>
      </dsp:txBody>
      <dsp:txXfrm>
        <a:off x="310328" y="4714130"/>
        <a:ext cx="4090970" cy="293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226200"/>
          <a:ext cx="5889534" cy="4677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Unauthorized access to a critical account</a:t>
          </a:r>
          <a:endParaRPr lang="en-US" sz="1100" kern="1200"/>
        </a:p>
      </dsp:txBody>
      <dsp:txXfrm>
        <a:off x="0" y="226200"/>
        <a:ext cx="5889534" cy="467775"/>
      </dsp:txXfrm>
    </dsp:sp>
    <dsp:sp modelId="{885DEE36-599C-B241-AED4-57497921670D}">
      <dsp:nvSpPr>
        <dsp:cNvPr id="0" name=""/>
        <dsp:cNvSpPr/>
      </dsp:nvSpPr>
      <dsp:spPr>
        <a:xfrm>
          <a:off x="294476" y="63840"/>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Risk</a:t>
          </a:r>
        </a:p>
      </dsp:txBody>
      <dsp:txXfrm>
        <a:off x="310328" y="79692"/>
        <a:ext cx="4090970" cy="293016"/>
      </dsp:txXfrm>
    </dsp:sp>
    <dsp:sp modelId="{4EBABCA0-DB81-174E-B0CF-190B8CE63964}">
      <dsp:nvSpPr>
        <dsp:cNvPr id="0" name=""/>
        <dsp:cNvSpPr/>
      </dsp:nvSpPr>
      <dsp:spPr>
        <a:xfrm>
          <a:off x="0" y="915735"/>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1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1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100" kern="1200"/>
        </a:p>
      </dsp:txBody>
      <dsp:txXfrm>
        <a:off x="0" y="915735"/>
        <a:ext cx="5889534" cy="831600"/>
      </dsp:txXfrm>
    </dsp:sp>
    <dsp:sp modelId="{E02C1F6D-5A67-FF45-9094-9D2B2DC4CF6C}">
      <dsp:nvSpPr>
        <dsp:cNvPr id="0" name=""/>
        <dsp:cNvSpPr/>
      </dsp:nvSpPr>
      <dsp:spPr>
        <a:xfrm>
          <a:off x="294476" y="75337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100" kern="1200">
              <a:effectLst/>
              <a:latin typeface="Aptos" panose="020B0004020202020204" pitchFamily="34" charset="0"/>
              <a:ea typeface="Aptos" panose="020B0004020202020204" pitchFamily="34" charset="0"/>
              <a:cs typeface="Times New Roman" panose="02020603050405020304" pitchFamily="18" charset="0"/>
            </a:rPr>
            <a:t>:</a:t>
          </a:r>
          <a:endParaRPr lang="en-US" sz="1100" kern="1200"/>
        </a:p>
      </dsp:txBody>
      <dsp:txXfrm>
        <a:off x="310328" y="769227"/>
        <a:ext cx="4090970" cy="293016"/>
      </dsp:txXfrm>
    </dsp:sp>
    <dsp:sp modelId="{F3C86EF1-64CE-E64D-AAAC-7169DB666E4A}">
      <dsp:nvSpPr>
        <dsp:cNvPr id="0" name=""/>
        <dsp:cNvSpPr/>
      </dsp:nvSpPr>
      <dsp:spPr>
        <a:xfrm>
          <a:off x="0" y="1969095"/>
          <a:ext cx="5889534" cy="796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100" kern="1200">
              <a:effectLst/>
              <a:latin typeface="Aptos" panose="020B0004020202020204" pitchFamily="34" charset="0"/>
              <a:ea typeface="Aptos" panose="020B0004020202020204" pitchFamily="34" charset="0"/>
              <a:cs typeface="Times New Roman" panose="02020603050405020304" pitchFamily="18" charset="0"/>
            </a:rPr>
            <a:t>: Reduction</a:t>
          </a:r>
          <a:endParaRPr lang="en-US" sz="1100" kern="1200"/>
        </a:p>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100" kern="1200">
              <a:effectLst/>
              <a:latin typeface="Aptos" panose="020B0004020202020204" pitchFamily="34" charset="0"/>
              <a:ea typeface="Aptos" panose="020B0004020202020204" pitchFamily="34" charset="0"/>
              <a:cs typeface="Times New Roman" panose="02020603050405020304" pitchFamily="18" charset="0"/>
            </a:rPr>
            <a:t>: </a:t>
          </a:r>
          <a:r>
            <a:rPr lang="en-US" sz="1100" b="0" i="0" u="none" strike="noStrike" kern="1200">
              <a:solidFill>
                <a:srgbClr val="000000"/>
              </a:solidFill>
              <a:effectLst/>
            </a:rPr>
            <a:t>Enabling MFA will significantly reduce the risk by adding an extra layer of security, ensuring that access requires more than just the password.</a:t>
          </a:r>
          <a:endParaRPr lang="en-US" sz="1100" kern="1200"/>
        </a:p>
      </dsp:txBody>
      <dsp:txXfrm>
        <a:off x="0" y="1969095"/>
        <a:ext cx="5889534" cy="796950"/>
      </dsp:txXfrm>
    </dsp:sp>
    <dsp:sp modelId="{8F372585-BCCD-014E-A176-0E0E2C929010}">
      <dsp:nvSpPr>
        <dsp:cNvPr id="0" name=""/>
        <dsp:cNvSpPr/>
      </dsp:nvSpPr>
      <dsp:spPr>
        <a:xfrm>
          <a:off x="294476" y="180673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100" kern="1200"/>
        </a:p>
      </dsp:txBody>
      <dsp:txXfrm>
        <a:off x="310328" y="1822587"/>
        <a:ext cx="4090970" cy="293016"/>
      </dsp:txXfrm>
    </dsp:sp>
    <dsp:sp modelId="{4B9A2438-670B-2E47-8DB6-22A76972B794}">
      <dsp:nvSpPr>
        <dsp:cNvPr id="0" name=""/>
        <dsp:cNvSpPr/>
      </dsp:nvSpPr>
      <dsp:spPr>
        <a:xfrm>
          <a:off x="0" y="2987805"/>
          <a:ext cx="5889534" cy="796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Enable MFA for the user using either a virtual or, preferably, a hardware MFA device</a:t>
          </a:r>
          <a:endParaRPr lang="en-US" sz="1100" kern="1200"/>
        </a:p>
        <a:p>
          <a:pPr marL="57150" lvl="1" indent="-57150" algn="l" defTabSz="488950">
            <a:lnSpc>
              <a:spcPct val="90000"/>
            </a:lnSpc>
            <a:spcBef>
              <a:spcPct val="0"/>
            </a:spcBef>
            <a:spcAft>
              <a:spcPct val="15000"/>
            </a:spcAft>
            <a:buChar char="•"/>
          </a:pPr>
          <a:r>
            <a:rPr lang="en-US" sz="1100" b="0" i="0" u="none" strike="noStrike" kern="1200">
              <a:solidFill>
                <a:srgbClr val="000000"/>
              </a:solidFill>
              <a:effectLst/>
            </a:rPr>
            <a:t>Hardware keys are recommended over virtual MFA for enhanced security.</a:t>
          </a:r>
          <a:endParaRPr lang="en-US" sz="1100" kern="1200"/>
        </a:p>
      </dsp:txBody>
      <dsp:txXfrm>
        <a:off x="0" y="2987805"/>
        <a:ext cx="5889534" cy="796950"/>
      </dsp:txXfrm>
    </dsp:sp>
    <dsp:sp modelId="{30D119D1-073E-FE47-B007-7E41EA30C17D}">
      <dsp:nvSpPr>
        <dsp:cNvPr id="0" name=""/>
        <dsp:cNvSpPr/>
      </dsp:nvSpPr>
      <dsp:spPr>
        <a:xfrm>
          <a:off x="294476" y="282544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100" kern="1200"/>
        </a:p>
      </dsp:txBody>
      <dsp:txXfrm>
        <a:off x="310328" y="2841297"/>
        <a:ext cx="4090970" cy="293016"/>
      </dsp:txXfrm>
    </dsp:sp>
    <dsp:sp modelId="{CB4088EF-13B8-E84E-9879-F2114393C6D3}">
      <dsp:nvSpPr>
        <dsp:cNvPr id="0" name=""/>
        <dsp:cNvSpPr/>
      </dsp:nvSpPr>
      <dsp:spPr>
        <a:xfrm>
          <a:off x="0" y="4006515"/>
          <a:ext cx="5889534" cy="641024"/>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kern="1200">
              <a:effectLst/>
            </a:rPr>
            <a:t>Families: </a:t>
          </a:r>
          <a:r>
            <a:rPr lang="en-US" sz="1100" b="0" i="0" u="none" strike="noStrike" kern="1200">
              <a:solidFill>
                <a:srgbClr val="000000"/>
              </a:solidFill>
              <a:effectLst/>
            </a:rPr>
            <a:t>Access Control and Identification and Authentication </a:t>
          </a:r>
          <a:endParaRPr lang="en-US" sz="1100" kern="1200"/>
        </a:p>
        <a:p>
          <a:pPr marL="57150" lvl="1" indent="-57150" algn="l" defTabSz="488950">
            <a:lnSpc>
              <a:spcPct val="90000"/>
            </a:lnSpc>
            <a:spcBef>
              <a:spcPct val="0"/>
            </a:spcBef>
            <a:spcAft>
              <a:spcPct val="15000"/>
            </a:spcAft>
            <a:buChar char="•"/>
          </a:pPr>
          <a:r>
            <a:rPr lang="en-US" sz="1100" kern="1200"/>
            <a:t>Controls: </a:t>
          </a:r>
        </a:p>
      </dsp:txBody>
      <dsp:txXfrm>
        <a:off x="0" y="4006515"/>
        <a:ext cx="5889534" cy="641024"/>
      </dsp:txXfrm>
    </dsp:sp>
    <dsp:sp modelId="{193E36C0-DDD7-8F44-B01E-67E745D1E832}">
      <dsp:nvSpPr>
        <dsp:cNvPr id="0" name=""/>
        <dsp:cNvSpPr/>
      </dsp:nvSpPr>
      <dsp:spPr>
        <a:xfrm>
          <a:off x="294476" y="3844155"/>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defRPr b="1"/>
          </a:pPr>
          <a:r>
            <a:rPr lang="en-US" sz="11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100" kern="1200"/>
        </a:p>
      </dsp:txBody>
      <dsp:txXfrm>
        <a:off x="310328" y="3860007"/>
        <a:ext cx="4090970" cy="293016"/>
      </dsp:txXfrm>
    </dsp:sp>
    <dsp:sp modelId="{B017C69A-E8C0-6647-AB9D-25C0ABA19403}">
      <dsp:nvSpPr>
        <dsp:cNvPr id="0" name=""/>
        <dsp:cNvSpPr/>
      </dsp:nvSpPr>
      <dsp:spPr>
        <a:xfrm>
          <a:off x="0" y="4869300"/>
          <a:ext cx="5889534" cy="831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29108" rIns="457093"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100" b="1" kern="1200"/>
        </a:p>
        <a:p>
          <a:pPr marL="57150" lvl="1" indent="-57150" algn="l" defTabSz="488950">
            <a:lnSpc>
              <a:spcPct val="90000"/>
            </a:lnSpc>
            <a:spcBef>
              <a:spcPct val="0"/>
            </a:spcBef>
            <a:spcAft>
              <a:spcPct val="15000"/>
            </a:spcAft>
            <a:buFont typeface="Arial" panose="020B0604020202020204" pitchFamily="34" charset="0"/>
            <a:buChar char="•"/>
          </a:pPr>
          <a:r>
            <a:rPr lang="en-US" sz="1100" b="1" kern="1200"/>
            <a:t>Mapped to ISO 27001:2013: Yes</a:t>
          </a:r>
        </a:p>
        <a:p>
          <a:pPr marL="57150" lvl="1" indent="-57150" algn="l" defTabSz="488950">
            <a:lnSpc>
              <a:spcPct val="90000"/>
            </a:lnSpc>
            <a:spcBef>
              <a:spcPct val="0"/>
            </a:spcBef>
            <a:spcAft>
              <a:spcPct val="15000"/>
            </a:spcAft>
            <a:buChar char="•"/>
          </a:pPr>
          <a:r>
            <a:rPr lang="en-US" sz="1100" b="1" kern="1200"/>
            <a:t>Mapped to SOC2: No</a:t>
          </a:r>
        </a:p>
      </dsp:txBody>
      <dsp:txXfrm>
        <a:off x="0" y="4869300"/>
        <a:ext cx="5889534" cy="831600"/>
      </dsp:txXfrm>
    </dsp:sp>
    <dsp:sp modelId="{706FCC07-DCE9-9F4F-A15E-037EC6F12300}">
      <dsp:nvSpPr>
        <dsp:cNvPr id="0" name=""/>
        <dsp:cNvSpPr/>
      </dsp:nvSpPr>
      <dsp:spPr>
        <a:xfrm>
          <a:off x="294476" y="4706940"/>
          <a:ext cx="4122674"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88950">
            <a:lnSpc>
              <a:spcPct val="90000"/>
            </a:lnSpc>
            <a:spcBef>
              <a:spcPct val="0"/>
            </a:spcBef>
            <a:spcAft>
              <a:spcPct val="35000"/>
            </a:spcAft>
            <a:buNone/>
          </a:pPr>
          <a:r>
            <a:rPr lang="en-US" sz="1100" b="1" kern="1200"/>
            <a:t>Cross Framework Mapping</a:t>
          </a:r>
        </a:p>
      </dsp:txBody>
      <dsp:txXfrm>
        <a:off x="310328" y="4722792"/>
        <a:ext cx="4090970" cy="2930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A3BE-DEFD-CC40-A601-F7586B1A9544}">
      <dsp:nvSpPr>
        <dsp:cNvPr id="0" name=""/>
        <dsp:cNvSpPr/>
      </dsp:nvSpPr>
      <dsp:spPr>
        <a:xfrm>
          <a:off x="0" y="310170"/>
          <a:ext cx="5889534" cy="567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Excessive access could lead to unauthorized or unintended actions that compromise the security of the system. </a:t>
          </a:r>
          <a:endParaRPr lang="en-US" sz="1000" kern="1200"/>
        </a:p>
      </dsp:txBody>
      <dsp:txXfrm>
        <a:off x="0" y="310170"/>
        <a:ext cx="5889534" cy="567000"/>
      </dsp:txXfrm>
    </dsp:sp>
    <dsp:sp modelId="{885DEE36-599C-B241-AED4-57497921670D}">
      <dsp:nvSpPr>
        <dsp:cNvPr id="0" name=""/>
        <dsp:cNvSpPr/>
      </dsp:nvSpPr>
      <dsp:spPr>
        <a:xfrm>
          <a:off x="294476" y="1625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Risk</a:t>
          </a:r>
        </a:p>
      </dsp:txBody>
      <dsp:txXfrm>
        <a:off x="308886" y="176980"/>
        <a:ext cx="4093854" cy="266380"/>
      </dsp:txXfrm>
    </dsp:sp>
    <dsp:sp modelId="{4EBABCA0-DB81-174E-B0CF-190B8CE63964}">
      <dsp:nvSpPr>
        <dsp:cNvPr id="0" name=""/>
        <dsp:cNvSpPr/>
      </dsp:nvSpPr>
      <dsp:spPr>
        <a:xfrm>
          <a:off x="0" y="107877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a:t>
          </a:r>
          <a:r>
            <a:rPr lang="en-US" sz="10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Risk Priority</a:t>
          </a:r>
          <a:r>
            <a:rPr lang="en-US" sz="1000" kern="1200">
              <a:effectLst/>
              <a:latin typeface="Aptos" panose="020B0004020202020204" pitchFamily="34" charset="0"/>
              <a:ea typeface="Aptos" panose="020B0004020202020204" pitchFamily="34" charset="0"/>
              <a:cs typeface="Times New Roman" panose="02020603050405020304" pitchFamily="18" charset="0"/>
            </a:rPr>
            <a:t>: High</a:t>
          </a:r>
          <a:endParaRPr lang="en-US" sz="1000" kern="1200"/>
        </a:p>
      </dsp:txBody>
      <dsp:txXfrm>
        <a:off x="0" y="1078770"/>
        <a:ext cx="5889534" cy="756000"/>
      </dsp:txXfrm>
    </dsp:sp>
    <dsp:sp modelId="{E02C1F6D-5A67-FF45-9094-9D2B2DC4CF6C}">
      <dsp:nvSpPr>
        <dsp:cNvPr id="0" name=""/>
        <dsp:cNvSpPr/>
      </dsp:nvSpPr>
      <dsp:spPr>
        <a:xfrm>
          <a:off x="294476" y="9311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Likelihood and Impact</a:t>
          </a:r>
          <a:r>
            <a:rPr lang="en-US" sz="1000" kern="1200">
              <a:effectLst/>
              <a:latin typeface="Aptos" panose="020B0004020202020204" pitchFamily="34" charset="0"/>
              <a:ea typeface="Aptos" panose="020B0004020202020204" pitchFamily="34" charset="0"/>
              <a:cs typeface="Times New Roman" panose="02020603050405020304" pitchFamily="18" charset="0"/>
            </a:rPr>
            <a:t>:</a:t>
          </a:r>
          <a:endParaRPr lang="en-US" sz="1000" kern="1200"/>
        </a:p>
      </dsp:txBody>
      <dsp:txXfrm>
        <a:off x="308886" y="945580"/>
        <a:ext cx="4093854" cy="266380"/>
      </dsp:txXfrm>
    </dsp:sp>
    <dsp:sp modelId="{F3C86EF1-64CE-E64D-AAAC-7169DB666E4A}">
      <dsp:nvSpPr>
        <dsp:cNvPr id="0" name=""/>
        <dsp:cNvSpPr/>
      </dsp:nvSpPr>
      <dsp:spPr>
        <a:xfrm>
          <a:off x="0" y="2036370"/>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Type</a:t>
          </a:r>
          <a:r>
            <a:rPr lang="en-US" sz="1000" kern="1200">
              <a:effectLst/>
              <a:latin typeface="Aptos" panose="020B0004020202020204" pitchFamily="34" charset="0"/>
              <a:ea typeface="Aptos" panose="020B0004020202020204" pitchFamily="34" charset="0"/>
              <a:cs typeface="Times New Roman" panose="02020603050405020304" pitchFamily="18" charset="0"/>
            </a:rPr>
            <a:t>: Reduction</a:t>
          </a:r>
          <a:endParaRPr lang="en-US" sz="1000" kern="1200"/>
        </a:p>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Reason</a:t>
          </a:r>
          <a:r>
            <a:rPr lang="en-US" sz="1000" kern="1200">
              <a:effectLst/>
              <a:latin typeface="Aptos" panose="020B0004020202020204" pitchFamily="34" charset="0"/>
              <a:ea typeface="Aptos" panose="020B0004020202020204" pitchFamily="34" charset="0"/>
              <a:cs typeface="Times New Roman" panose="02020603050405020304" pitchFamily="18" charset="0"/>
            </a:rPr>
            <a:t>: R</a:t>
          </a:r>
          <a:r>
            <a:rPr lang="en-US" sz="1000" b="0" i="0" u="none" strike="noStrike" kern="1200">
              <a:solidFill>
                <a:srgbClr val="000000"/>
              </a:solidFill>
              <a:effectLst/>
            </a:rPr>
            <a:t>educing the scope of administrative privileges and implementing least-privilege access significantly minimizes potential exposure and protect sensitive resources.</a:t>
          </a:r>
          <a:endParaRPr lang="en-US" sz="1000" kern="1200"/>
        </a:p>
      </dsp:txBody>
      <dsp:txXfrm>
        <a:off x="0" y="2036370"/>
        <a:ext cx="5889534" cy="724500"/>
      </dsp:txXfrm>
    </dsp:sp>
    <dsp:sp modelId="{8F372585-BCCD-014E-A176-0E0E2C929010}">
      <dsp:nvSpPr>
        <dsp:cNvPr id="0" name=""/>
        <dsp:cNvSpPr/>
      </dsp:nvSpPr>
      <dsp:spPr>
        <a:xfrm>
          <a:off x="294476" y="18887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Recommended Mitigation  Type</a:t>
          </a:r>
          <a:endParaRPr lang="en-US" sz="1000" kern="1200"/>
        </a:p>
      </dsp:txBody>
      <dsp:txXfrm>
        <a:off x="308886" y="1903180"/>
        <a:ext cx="4093854" cy="266380"/>
      </dsp:txXfrm>
    </dsp:sp>
    <dsp:sp modelId="{4B9A2438-670B-2E47-8DB6-22A76972B794}">
      <dsp:nvSpPr>
        <dsp:cNvPr id="0" name=""/>
        <dsp:cNvSpPr/>
      </dsp:nvSpPr>
      <dsp:spPr>
        <a:xfrm>
          <a:off x="0" y="296247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Remove the full administrative access ('*:*') from the IAM policy. </a:t>
          </a:r>
          <a:endParaRPr lang="en-US" sz="1000" kern="1200"/>
        </a:p>
        <a:p>
          <a:pPr marL="57150" lvl="1" indent="-57150" algn="l" defTabSz="444500">
            <a:lnSpc>
              <a:spcPct val="90000"/>
            </a:lnSpc>
            <a:spcBef>
              <a:spcPct val="0"/>
            </a:spcBef>
            <a:spcAft>
              <a:spcPct val="15000"/>
            </a:spcAft>
            <a:buChar char="•"/>
          </a:pPr>
          <a:r>
            <a:rPr lang="en-US" sz="1000" b="0" i="0" u="none" strike="noStrike" kern="1200">
              <a:solidFill>
                <a:srgbClr val="000000"/>
              </a:solidFill>
              <a:effectLst/>
            </a:rPr>
            <a:t>Restrict permissions to only those necessary for the role to perform specific tasks</a:t>
          </a:r>
          <a:endParaRPr lang="en-US" sz="1000" kern="1200"/>
        </a:p>
        <a:p>
          <a:pPr marL="57150" lvl="1" indent="-57150" algn="l" defTabSz="444500">
            <a:lnSpc>
              <a:spcPct val="90000"/>
            </a:lnSpc>
            <a:spcBef>
              <a:spcPct val="0"/>
            </a:spcBef>
            <a:spcAft>
              <a:spcPct val="15000"/>
            </a:spcAft>
            <a:buFont typeface="Arial" panose="020B0604020202020204" pitchFamily="34" charset="0"/>
            <a:buChar char="•"/>
          </a:pPr>
          <a:r>
            <a:rPr lang="en-US" sz="1000" b="0" i="0" u="none" strike="noStrike" kern="1200">
              <a:solidFill>
                <a:srgbClr val="000000"/>
              </a:solidFill>
              <a:effectLst/>
            </a:rPr>
            <a:t>Implement periodic audits and continuous monitoring of IAM policies.</a:t>
          </a:r>
          <a:endParaRPr lang="en-US" sz="1000" kern="1200"/>
        </a:p>
      </dsp:txBody>
      <dsp:txXfrm>
        <a:off x="0" y="2962470"/>
        <a:ext cx="5889534" cy="756000"/>
      </dsp:txXfrm>
    </dsp:sp>
    <dsp:sp modelId="{30D119D1-073E-FE47-B007-7E41EA30C17D}">
      <dsp:nvSpPr>
        <dsp:cNvPr id="0" name=""/>
        <dsp:cNvSpPr/>
      </dsp:nvSpPr>
      <dsp:spPr>
        <a:xfrm>
          <a:off x="294476" y="28148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Remediation Recommendation</a:t>
          </a:r>
          <a:endParaRPr lang="en-US" sz="1000" kern="1200"/>
        </a:p>
      </dsp:txBody>
      <dsp:txXfrm>
        <a:off x="308886" y="2829280"/>
        <a:ext cx="4093854" cy="266380"/>
      </dsp:txXfrm>
    </dsp:sp>
    <dsp:sp modelId="{CB4088EF-13B8-E84E-9879-F2114393C6D3}">
      <dsp:nvSpPr>
        <dsp:cNvPr id="0" name=""/>
        <dsp:cNvSpPr/>
      </dsp:nvSpPr>
      <dsp:spPr>
        <a:xfrm>
          <a:off x="0" y="3920070"/>
          <a:ext cx="5889534" cy="724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rPr>
            <a:t>Family: Access Control</a:t>
          </a:r>
          <a:endParaRPr lang="en-US" sz="1000" b="1" kern="1200"/>
        </a:p>
        <a:p>
          <a:pPr marL="57150" lvl="1" indent="-57150" algn="l" defTabSz="444500">
            <a:lnSpc>
              <a:spcPct val="90000"/>
            </a:lnSpc>
            <a:spcBef>
              <a:spcPct val="0"/>
            </a:spcBef>
            <a:spcAft>
              <a:spcPct val="15000"/>
            </a:spcAft>
            <a:buChar char="•"/>
          </a:pPr>
          <a:r>
            <a:rPr lang="en-US" sz="1000" b="1" kern="1200"/>
            <a:t>Controls: </a:t>
          </a:r>
          <a:r>
            <a:rPr lang="en-US" sz="1000" b="0" i="0" u="none" strike="noStrike" kern="1200">
              <a:solidFill>
                <a:srgbClr val="000000"/>
              </a:solidFill>
              <a:effectLst/>
            </a:rPr>
            <a:t>AC-2 (Account Management), AC-3 (Access Enforcement), AC-5 (Separation of Duties), AC-6 (Least Privilege), AC-7 (Unsuccessful Logon Attempts)</a:t>
          </a:r>
          <a:endParaRPr lang="en-US" sz="1000" b="1" kern="1200"/>
        </a:p>
      </dsp:txBody>
      <dsp:txXfrm>
        <a:off x="0" y="3920070"/>
        <a:ext cx="5889534" cy="724500"/>
      </dsp:txXfrm>
    </dsp:sp>
    <dsp:sp modelId="{193E36C0-DDD7-8F44-B01E-67E745D1E832}">
      <dsp:nvSpPr>
        <dsp:cNvPr id="0" name=""/>
        <dsp:cNvSpPr/>
      </dsp:nvSpPr>
      <dsp:spPr>
        <a:xfrm>
          <a:off x="294476" y="37724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defRPr b="1"/>
          </a:pPr>
          <a:r>
            <a:rPr lang="en-US" sz="1000" b="1" kern="1200">
              <a:effectLst/>
              <a:latin typeface="Aptos" panose="020B0004020202020204" pitchFamily="34" charset="0"/>
              <a:ea typeface="Aptos" panose="020B0004020202020204" pitchFamily="34" charset="0"/>
              <a:cs typeface="Times New Roman" panose="02020603050405020304" pitchFamily="18" charset="0"/>
            </a:rPr>
            <a:t>NIST 800-171 Family &amp; Control</a:t>
          </a:r>
          <a:endParaRPr lang="en-US" sz="1000" kern="1200"/>
        </a:p>
      </dsp:txBody>
      <dsp:txXfrm>
        <a:off x="308886" y="3786880"/>
        <a:ext cx="4093854" cy="266380"/>
      </dsp:txXfrm>
    </dsp:sp>
    <dsp:sp modelId="{B017C69A-E8C0-6647-AB9D-25C0ABA19403}">
      <dsp:nvSpPr>
        <dsp:cNvPr id="0" name=""/>
        <dsp:cNvSpPr/>
      </dsp:nvSpPr>
      <dsp:spPr>
        <a:xfrm>
          <a:off x="0" y="4846170"/>
          <a:ext cx="5889534"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093" tIns="208280" rIns="457093"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a:effectLst/>
              <a:latin typeface="Aptos" panose="020B0004020202020204" pitchFamily="34" charset="0"/>
              <a:ea typeface="Aptos" panose="020B0004020202020204" pitchFamily="34" charset="0"/>
              <a:cs typeface="Times New Roman" panose="02020603050405020304" pitchFamily="18" charset="0"/>
            </a:rPr>
            <a:t> Mapped to NIST 800-53: Yes</a:t>
          </a:r>
          <a:endParaRPr lang="en-US" sz="1000" b="1" kern="1200"/>
        </a:p>
        <a:p>
          <a:pPr marL="57150" lvl="1" indent="-57150" algn="l" defTabSz="444500">
            <a:lnSpc>
              <a:spcPct val="90000"/>
            </a:lnSpc>
            <a:spcBef>
              <a:spcPct val="0"/>
            </a:spcBef>
            <a:spcAft>
              <a:spcPct val="15000"/>
            </a:spcAft>
            <a:buFont typeface="Arial" panose="020B0604020202020204" pitchFamily="34" charset="0"/>
            <a:buChar char="•"/>
          </a:pPr>
          <a:r>
            <a:rPr lang="en-US" sz="1000" b="1" kern="1200"/>
            <a:t>Mapped to ISO 27001:2013:Yes </a:t>
          </a:r>
        </a:p>
        <a:p>
          <a:pPr marL="57150" lvl="1" indent="-57150" algn="l" defTabSz="444500">
            <a:lnSpc>
              <a:spcPct val="90000"/>
            </a:lnSpc>
            <a:spcBef>
              <a:spcPct val="0"/>
            </a:spcBef>
            <a:spcAft>
              <a:spcPct val="15000"/>
            </a:spcAft>
            <a:buChar char="•"/>
          </a:pPr>
          <a:r>
            <a:rPr lang="en-US" sz="1000" b="1" kern="1200"/>
            <a:t>Mapped to SOC2: Yes</a:t>
          </a:r>
        </a:p>
      </dsp:txBody>
      <dsp:txXfrm>
        <a:off x="0" y="4846170"/>
        <a:ext cx="5889534" cy="756000"/>
      </dsp:txXfrm>
    </dsp:sp>
    <dsp:sp modelId="{706FCC07-DCE9-9F4F-A15E-037EC6F12300}">
      <dsp:nvSpPr>
        <dsp:cNvPr id="0" name=""/>
        <dsp:cNvSpPr/>
      </dsp:nvSpPr>
      <dsp:spPr>
        <a:xfrm>
          <a:off x="294476" y="4698570"/>
          <a:ext cx="4122674" cy="2952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27" tIns="0" rIns="155827" bIns="0" numCol="1" spcCol="1270" anchor="ctr" anchorCtr="0">
          <a:noAutofit/>
        </a:bodyPr>
        <a:lstStyle/>
        <a:p>
          <a:pPr marL="0" lvl="0" indent="0" algn="l" defTabSz="444500">
            <a:lnSpc>
              <a:spcPct val="90000"/>
            </a:lnSpc>
            <a:spcBef>
              <a:spcPct val="0"/>
            </a:spcBef>
            <a:spcAft>
              <a:spcPct val="35000"/>
            </a:spcAft>
            <a:buNone/>
          </a:pPr>
          <a:r>
            <a:rPr lang="en-US" sz="1000" b="1" kern="1200"/>
            <a:t>Cross Framework Mapping</a:t>
          </a:r>
        </a:p>
      </dsp:txBody>
      <dsp:txXfrm>
        <a:off x="308886" y="4712980"/>
        <a:ext cx="4093854" cy="266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66576-2A21-4921-9F04-46F5A8A2570D}" type="datetimeFigureOut">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FDE4F-FA89-4002-9AC9-D39549CF6E70}" type="slidenum">
              <a:t>‹#›</a:t>
            </a:fld>
            <a:endParaRPr lang="en-US"/>
          </a:p>
        </p:txBody>
      </p:sp>
    </p:spTree>
    <p:extLst>
      <p:ext uri="{BB962C8B-B14F-4D97-AF65-F5344CB8AC3E}">
        <p14:creationId xmlns:p14="http://schemas.microsoft.com/office/powerpoint/2010/main" val="109776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a:solidFill>
                  <a:srgbClr val="000000"/>
                </a:solidFill>
                <a:effectLst/>
              </a:rPr>
              <a:t>Hello everyone! My name is _______ and we are the GSU Cybersecurity Governance and Risk Team. </a:t>
            </a:r>
          </a:p>
        </p:txBody>
      </p:sp>
      <p:sp>
        <p:nvSpPr>
          <p:cNvPr id="4" name="Slide Number Placeholder 3"/>
          <p:cNvSpPr>
            <a:spLocks noGrp="1"/>
          </p:cNvSpPr>
          <p:nvPr>
            <p:ph type="sldNum" sz="quarter" idx="5"/>
          </p:nvPr>
        </p:nvSpPr>
        <p:spPr/>
        <p:txBody>
          <a:bodyPr/>
          <a:lstStyle/>
          <a:p>
            <a:fld id="{106A2029-30E8-A647-9751-75DB75A4BF50}" type="slidenum">
              <a:rPr lang="en-US" smtClean="0"/>
              <a:t>1</a:t>
            </a:fld>
            <a:endParaRPr lang="en-US"/>
          </a:p>
        </p:txBody>
      </p:sp>
    </p:spTree>
    <p:extLst>
      <p:ext uri="{BB962C8B-B14F-4D97-AF65-F5344CB8AC3E}">
        <p14:creationId xmlns:p14="http://schemas.microsoft.com/office/powerpoint/2010/main" val="3171516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24F66-3506-AE4A-01B1-8697C00A07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36B746-355C-08EB-FBE1-48D1ACBEBF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F2113-01DE-0E51-BDC8-8903B25F0036}"/>
              </a:ext>
            </a:extLst>
          </p:cNvPr>
          <p:cNvSpPr>
            <a:spLocks noGrp="1"/>
          </p:cNvSpPr>
          <p:nvPr>
            <p:ph type="body" idx="1"/>
          </p:nvPr>
        </p:nvSpPr>
        <p:spPr/>
        <p:txBody>
          <a:bodyPr/>
          <a:lstStyle/>
          <a:p>
            <a:r>
              <a:rPr lang="en-US" b="0" i="0" u="none" strike="noStrike">
                <a:solidFill>
                  <a:srgbClr val="EEF0FF"/>
                </a:solidFill>
                <a:effectLst/>
                <a:latin typeface="Google Sans"/>
              </a:rPr>
              <a:t>Risk Mitigation is the process of reducing the likelihood of an event occurring and minimizing the impact of potential risks.</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There are four main types of risk mitigation strategies: avoidance, reduction, transference, and acceptance. In our assessment, we focused on risk reduction by implementing security controls that directly lower the likelihood or impact of potential threats. Each failed finding has a recommended mitigation strategy aligned with these principles to enhance our security posture and bring us closer to compliance.</a:t>
            </a:r>
            <a:endParaRPr lang="en-US" b="0" i="0" u="none" strike="noStrike">
              <a:solidFill>
                <a:srgbClr val="000000"/>
              </a:solidFill>
              <a:effectLst/>
            </a:endParaRPr>
          </a:p>
          <a:p>
            <a:endParaRPr lang="en-US"/>
          </a:p>
        </p:txBody>
      </p:sp>
      <p:sp>
        <p:nvSpPr>
          <p:cNvPr id="4" name="Slide Number Placeholder 3">
            <a:extLst>
              <a:ext uri="{FF2B5EF4-FFF2-40B4-BE49-F238E27FC236}">
                <a16:creationId xmlns:a16="http://schemas.microsoft.com/office/drawing/2014/main" id="{8999E16C-BE58-FFD6-8E54-47E1CAB57669}"/>
              </a:ext>
            </a:extLst>
          </p:cNvPr>
          <p:cNvSpPr>
            <a:spLocks noGrp="1"/>
          </p:cNvSpPr>
          <p:nvPr>
            <p:ph type="sldNum" sz="quarter" idx="5"/>
          </p:nvPr>
        </p:nvSpPr>
        <p:spPr/>
        <p:txBody>
          <a:bodyPr/>
          <a:lstStyle/>
          <a:p>
            <a:fld id="{106A2029-30E8-A647-9751-75DB75A4BF50}" type="slidenum">
              <a:rPr lang="en-US" smtClean="0"/>
              <a:t>10</a:t>
            </a:fld>
            <a:endParaRPr lang="en-US"/>
          </a:p>
        </p:txBody>
      </p:sp>
    </p:spTree>
    <p:extLst>
      <p:ext uri="{BB962C8B-B14F-4D97-AF65-F5344CB8AC3E}">
        <p14:creationId xmlns:p14="http://schemas.microsoft.com/office/powerpoint/2010/main" val="359886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Now, let’s take a look at our findings. We conducted a comprehensive security assessment of our AWS environment using the Prowler tool, which is an open-source security tool that scans AWS environments for compliance and security issues based on industry frameworks - And for this assessment we used the Prowler tool against the NIST 800-171 framework. We’ll go through the 10 failed findings, examining each finding’s risk, severity, and recommended actions to improve our compliance and security.</a:t>
            </a:r>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11</a:t>
            </a:fld>
            <a:endParaRPr lang="en-US"/>
          </a:p>
        </p:txBody>
      </p:sp>
    </p:spTree>
    <p:extLst>
      <p:ext uri="{BB962C8B-B14F-4D97-AF65-F5344CB8AC3E}">
        <p14:creationId xmlns:p14="http://schemas.microsoft.com/office/powerpoint/2010/main" val="102139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Here’s a snapshot of the Prowler assessment summary output from Cloud Shell. This output provides an at-a-glance overview of the compliance status across the NIST 800-171 controls. In this report, each control is checked against best practices within our AWS environment, and findings are categorized by status and severity. These results allow us to quickly pinpoint areas where security measures are lacking, making it easier to prioritize high-risk findings</a:t>
            </a:r>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12</a:t>
            </a:fld>
            <a:endParaRPr lang="en-US"/>
          </a:p>
        </p:txBody>
      </p:sp>
    </p:spTree>
    <p:extLst>
      <p:ext uri="{BB962C8B-B14F-4D97-AF65-F5344CB8AC3E}">
        <p14:creationId xmlns:p14="http://schemas.microsoft.com/office/powerpoint/2010/main" val="290515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51650-B6F5-7CDC-C3D3-FB57691218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363B2-24F7-2B33-BEFD-3E17AFEDA7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7B144-BDC6-5EEA-9308-4B9CF8DCBA23}"/>
              </a:ext>
            </a:extLst>
          </p:cNvPr>
          <p:cNvSpPr>
            <a:spLocks noGrp="1"/>
          </p:cNvSpPr>
          <p:nvPr>
            <p:ph type="body" idx="1"/>
          </p:nvPr>
        </p:nvSpPr>
        <p:spPr/>
        <p:txBody>
          <a:bodyPr/>
          <a:lstStyle/>
          <a:p>
            <a:r>
              <a:rPr lang="en-US" b="0" i="0" u="none" strike="noStrike">
                <a:solidFill>
                  <a:srgbClr val="000000"/>
                </a:solidFill>
                <a:effectLst/>
                <a:latin typeface="-webkit-standard"/>
              </a:rPr>
              <a:t>This is the summary results screen from the HTML output of our Prowler assessment. The HTML report provides a detailed view, including failed checks, resources affected, recommended actions, and compliance alignment with NIST 800-171. This level of detail is crucial for mapping each finding to specific risk categories and determining the likelihood and impact of each risk. It also shows mappings to other frameworks, like ISO 27001 and SOC2, providing a holistic compliance perspective.</a:t>
            </a:r>
            <a:endParaRPr lang="en-US"/>
          </a:p>
        </p:txBody>
      </p:sp>
      <p:sp>
        <p:nvSpPr>
          <p:cNvPr id="4" name="Slide Number Placeholder 3">
            <a:extLst>
              <a:ext uri="{FF2B5EF4-FFF2-40B4-BE49-F238E27FC236}">
                <a16:creationId xmlns:a16="http://schemas.microsoft.com/office/drawing/2014/main" id="{8371DDBF-E82A-6C8E-2D7B-28981178FDB9}"/>
              </a:ext>
            </a:extLst>
          </p:cNvPr>
          <p:cNvSpPr>
            <a:spLocks noGrp="1"/>
          </p:cNvSpPr>
          <p:nvPr>
            <p:ph type="sldNum" sz="quarter" idx="5"/>
          </p:nvPr>
        </p:nvSpPr>
        <p:spPr/>
        <p:txBody>
          <a:bodyPr/>
          <a:lstStyle/>
          <a:p>
            <a:fld id="{106A2029-30E8-A647-9751-75DB75A4BF50}" type="slidenum">
              <a:rPr lang="en-US" smtClean="0"/>
              <a:t>13</a:t>
            </a:fld>
            <a:endParaRPr lang="en-US"/>
          </a:p>
        </p:txBody>
      </p:sp>
    </p:spTree>
    <p:extLst>
      <p:ext uri="{BB962C8B-B14F-4D97-AF65-F5344CB8AC3E}">
        <p14:creationId xmlns:p14="http://schemas.microsoft.com/office/powerpoint/2010/main" val="3317919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a:solidFill>
                  <a:srgbClr val="000000"/>
                </a:solidFill>
                <a:effectLst/>
              </a:rPr>
              <a:t>Our first finding highlights a critical security risk where Multi-Factor Authentication, or MFA, is not enabled for the root account.</a:t>
            </a:r>
          </a:p>
          <a:p>
            <a:pPr algn="l"/>
            <a:endParaRPr lang="en-US" b="0" i="0" u="none" strike="noStrike">
              <a:solidFill>
                <a:srgbClr val="000000"/>
              </a:solidFill>
              <a:effectLst/>
            </a:endParaRPr>
          </a:p>
          <a:p>
            <a:pPr algn="l"/>
            <a:r>
              <a:rPr lang="en-US" b="0" i="0" u="none" strike="noStrike">
                <a:solidFill>
                  <a:srgbClr val="000000"/>
                </a:solidFill>
                <a:effectLst/>
              </a:rPr>
              <a:t>The root account is the most privileged user in an AWS environment, meaning that a security breach here could have severe consequences. Enabling MFA provides an additional layer of protection by requiring not only a username and password but also an authentication code from an AWS MFA device, making unauthorized access more difficult.</a:t>
            </a:r>
          </a:p>
          <a:p>
            <a:pPr algn="l"/>
            <a:endParaRPr lang="en-US" b="0" i="0" u="none" strike="noStrike">
              <a:solidFill>
                <a:srgbClr val="000000"/>
              </a:solidFill>
              <a:effectLst/>
            </a:endParaRPr>
          </a:p>
          <a:p>
            <a:pPr algn="l"/>
            <a:r>
              <a:rPr lang="en-US" b="0" i="0" u="none" strike="noStrike">
                <a:solidFill>
                  <a:srgbClr val="000000"/>
                </a:solidFill>
                <a:effectLst/>
              </a:rPr>
              <a:t>Here you can see how we utilized our 4x4 risk matrix by multiplying the likelihood and impact of the risk occurring to determine the Risk priority or severity level. The likelihood of this risk occurring is very high due to the privilege level of the root account. Combined with the critical impact of potential damage, this results in a Critical risk priority.</a:t>
            </a:r>
          </a:p>
          <a:p>
            <a:pPr algn="l"/>
            <a:r>
              <a:rPr lang="en-US" b="0" i="0" u="none" strike="noStrike">
                <a:solidFill>
                  <a:srgbClr val="000000"/>
                </a:solidFill>
                <a:effectLst/>
              </a:rPr>
              <a:t>To mitigate this risk, risk avoidance is recommended. By enabling MFA, we can completely eliminate the chance of an unauthorized user accessing the root account through this vulnerability.</a:t>
            </a:r>
          </a:p>
          <a:p>
            <a:pPr algn="l"/>
            <a:endParaRPr lang="en-US" b="0" i="0" u="none" strike="noStrike">
              <a:solidFill>
                <a:srgbClr val="000000"/>
              </a:solidFill>
              <a:effectLst/>
            </a:endParaRPr>
          </a:p>
          <a:p>
            <a:pPr algn="l"/>
            <a:r>
              <a:rPr lang="en-US" b="0" i="0" u="none" strike="noStrike">
                <a:solidFill>
                  <a:srgbClr val="000000"/>
                </a:solidFill>
                <a:effectLst/>
              </a:rPr>
              <a:t>The remediation recommendation is straightforward: Use the IAM console to navigate to the dashboard and activate MFA for the root account. This action will significantly reduce the likelihood of unauthorized access.</a:t>
            </a:r>
          </a:p>
          <a:p>
            <a:pPr algn="l"/>
            <a:endParaRPr lang="en-US" b="0" i="0" u="none" strike="noStrike">
              <a:solidFill>
                <a:srgbClr val="000000"/>
              </a:solidFill>
              <a:effectLst/>
            </a:endParaRPr>
          </a:p>
          <a:p>
            <a:pPr algn="l"/>
            <a:r>
              <a:rPr lang="en-US" b="0" i="0" u="none" strike="noStrike">
                <a:solidFill>
                  <a:srgbClr val="000000"/>
                </a:solidFill>
                <a:effectLst/>
              </a:rPr>
              <a:t>For compliance mapping, we found that the NIST 800-171 Revision 2 ID numbers are mapped to the Access Control and Identification and Authentication control families.</a:t>
            </a:r>
          </a:p>
          <a:p>
            <a:pPr algn="l"/>
            <a:r>
              <a:rPr lang="en-US" b="0" i="0" u="none" strike="noStrike">
                <a:solidFill>
                  <a:srgbClr val="000000"/>
                </a:solidFill>
                <a:effectLst/>
              </a:rPr>
              <a:t>This finding is also mapped to NIST 800-53, ISO 27001:2013, and SOC2.</a:t>
            </a:r>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14</a:t>
            </a:fld>
            <a:endParaRPr lang="en-US"/>
          </a:p>
        </p:txBody>
      </p:sp>
    </p:spTree>
    <p:extLst>
      <p:ext uri="{BB962C8B-B14F-4D97-AF65-F5344CB8AC3E}">
        <p14:creationId xmlns:p14="http://schemas.microsoft.com/office/powerpoint/2010/main" val="110002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43A88-600C-CEC3-274B-1BB10CE2A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6EFA1-19C1-470F-870C-F2A508F85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B3E37C-280F-7DBC-A3D3-FCA66807B9CD}"/>
              </a:ext>
            </a:extLst>
          </p:cNvPr>
          <p:cNvSpPr>
            <a:spLocks noGrp="1"/>
          </p:cNvSpPr>
          <p:nvPr>
            <p:ph type="body" idx="1"/>
          </p:nvPr>
        </p:nvSpPr>
        <p:spPr/>
        <p:txBody>
          <a:bodyPr/>
          <a:lstStyle/>
          <a:p>
            <a:pPr algn="l"/>
            <a:r>
              <a:rPr lang="en-US" b="0" i="0" u="none" strike="noStrike">
                <a:solidFill>
                  <a:srgbClr val="000000"/>
                </a:solidFill>
                <a:effectLst/>
              </a:rPr>
              <a:t>Our second finding addresses a high-severity risk regarding S3 Account Level Public Access Block configuration in the AWS console. The risk identified is that public access policies may inadvertently expose sensitive data in S3 buckets. The likelihood of this risk materializing is high, given the popularity and vulnerability of S3 buckets, and the impact of data exposure is high as well. According to our risk equation, this makes the overall risk level high.</a:t>
            </a:r>
          </a:p>
          <a:p>
            <a:pPr algn="l"/>
            <a:endParaRPr lang="en-US" b="0" i="0" u="none" strike="noStrike">
              <a:solidFill>
                <a:srgbClr val="000000"/>
              </a:solidFill>
              <a:effectLst/>
            </a:endParaRPr>
          </a:p>
          <a:p>
            <a:pPr algn="l"/>
            <a:r>
              <a:rPr lang="en-US" b="0" i="0" u="none" strike="noStrike">
                <a:solidFill>
                  <a:srgbClr val="000000"/>
                </a:solidFill>
                <a:effectLst/>
              </a:rPr>
              <a:t>To mitigate this risk, we recommend using the avoidance strategy by enabling the Block Public Access feature at the account level, which prevents any public access to S3 buckets, thereby eliminating the possibility of accidental exposure.</a:t>
            </a:r>
          </a:p>
          <a:p>
            <a:pPr algn="l"/>
            <a:endParaRPr lang="en-US" b="0" i="0" u="none" strike="noStrike">
              <a:solidFill>
                <a:srgbClr val="000000"/>
              </a:solidFill>
              <a:effectLst/>
            </a:endParaRPr>
          </a:p>
          <a:p>
            <a:pPr algn="l"/>
            <a:r>
              <a:rPr lang="en-US" b="0" i="0" u="none" strike="noStrike">
                <a:solidFill>
                  <a:srgbClr val="000000"/>
                </a:solidFill>
                <a:effectLst/>
              </a:rPr>
              <a:t>Our remediation Recommendation is to Navigate to the S3 console in AWS, go to Account Settings, and enable "Block Public Access" for all S3 buckets.</a:t>
            </a:r>
          </a:p>
          <a:p>
            <a:pPr algn="l"/>
            <a:endParaRPr lang="en-US" b="0" i="0" u="none" strike="noStrike">
              <a:solidFill>
                <a:srgbClr val="000000"/>
              </a:solidFill>
              <a:effectLst/>
            </a:endParaRPr>
          </a:p>
          <a:p>
            <a:pPr algn="l"/>
            <a:r>
              <a:rPr lang="en-US" b="0" i="0" u="none" strike="noStrike">
                <a:solidFill>
                  <a:srgbClr val="000000"/>
                </a:solidFill>
                <a:effectLst/>
              </a:rPr>
              <a:t>For compliance, this finding maps to NIST 800-171 Revision 2 Access Control (AC) and Media Protection (MP) control families.</a:t>
            </a:r>
          </a:p>
          <a:p>
            <a:pPr algn="l">
              <a:buFont typeface="Arial" panose="020B0604020202020204" pitchFamily="34" charset="0"/>
              <a:buChar char="•"/>
            </a:pPr>
            <a:r>
              <a:rPr lang="en-US" b="0" i="0" u="none" strike="noStrike">
                <a:solidFill>
                  <a:srgbClr val="000000"/>
                </a:solidFill>
                <a:effectLst/>
              </a:rPr>
              <a:t>Controls: 3.1.1, 3.1.2, 3.1.3, 3.1.14, 3.1.20, 3.3.8, 3.4.6, 3.13.2, 3.13.5.</a:t>
            </a:r>
          </a:p>
          <a:p>
            <a:pPr algn="l"/>
            <a:r>
              <a:rPr lang="en-US" b="0" i="0" u="none" strike="noStrike">
                <a:solidFill>
                  <a:srgbClr val="000000"/>
                </a:solidFill>
                <a:effectLst/>
              </a:rPr>
              <a:t>This finding is is also mapped to NIST 800-53 and ISO 27001:2013 but is not mapped to SOC2.</a:t>
            </a:r>
          </a:p>
          <a:p>
            <a:endParaRPr lang="en-US"/>
          </a:p>
        </p:txBody>
      </p:sp>
      <p:sp>
        <p:nvSpPr>
          <p:cNvPr id="4" name="Slide Number Placeholder 3">
            <a:extLst>
              <a:ext uri="{FF2B5EF4-FFF2-40B4-BE49-F238E27FC236}">
                <a16:creationId xmlns:a16="http://schemas.microsoft.com/office/drawing/2014/main" id="{41DC677B-81F3-EDE0-9F19-A3DD05D608CB}"/>
              </a:ext>
            </a:extLst>
          </p:cNvPr>
          <p:cNvSpPr>
            <a:spLocks noGrp="1"/>
          </p:cNvSpPr>
          <p:nvPr>
            <p:ph type="sldNum" sz="quarter" idx="5"/>
          </p:nvPr>
        </p:nvSpPr>
        <p:spPr/>
        <p:txBody>
          <a:bodyPr/>
          <a:lstStyle/>
          <a:p>
            <a:fld id="{106A2029-30E8-A647-9751-75DB75A4BF50}" type="slidenum">
              <a:rPr lang="en-US" smtClean="0"/>
              <a:t>15</a:t>
            </a:fld>
            <a:endParaRPr lang="en-US"/>
          </a:p>
        </p:txBody>
      </p:sp>
    </p:spTree>
    <p:extLst>
      <p:ext uri="{BB962C8B-B14F-4D97-AF65-F5344CB8AC3E}">
        <p14:creationId xmlns:p14="http://schemas.microsoft.com/office/powerpoint/2010/main" val="49991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8535-D0BD-0882-456B-18542F30FB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309620-B403-CB64-576C-36ED80797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BCF6EA-DC15-052F-04A1-6C10AB380546}"/>
              </a:ext>
            </a:extLst>
          </p:cNvPr>
          <p:cNvSpPr>
            <a:spLocks noGrp="1"/>
          </p:cNvSpPr>
          <p:nvPr>
            <p:ph type="body" idx="1"/>
          </p:nvPr>
        </p:nvSpPr>
        <p:spPr/>
        <p:txBody>
          <a:bodyPr/>
          <a:lstStyle/>
          <a:p>
            <a:pPr algn="l"/>
            <a:r>
              <a:rPr lang="en-US" b="0" i="0" u="none" strike="noStrike">
                <a:solidFill>
                  <a:srgbClr val="000000"/>
                </a:solidFill>
                <a:effectLst/>
              </a:rPr>
              <a:t>Our third finding indicates that one of the IAM users has console access enabled with a password, but multi-factor authentication (MFA) is not enabled. This increases the risk of unauthorized access to a critical account, especially if the password is compromised or exposed.</a:t>
            </a:r>
          </a:p>
          <a:p>
            <a:pPr algn="l"/>
            <a:endParaRPr lang="en-US" b="0" i="0" u="none" strike="noStrike">
              <a:solidFill>
                <a:srgbClr val="000000"/>
              </a:solidFill>
              <a:effectLst/>
            </a:endParaRPr>
          </a:p>
          <a:p>
            <a:pPr algn="l"/>
            <a:r>
              <a:rPr lang="en-US" b="0" i="0" u="none" strike="noStrike">
                <a:solidFill>
                  <a:srgbClr val="000000"/>
                </a:solidFill>
                <a:effectLst/>
              </a:rPr>
              <a:t>Based on our 4x4 risk matrix, the likelihood of unauthorized access without MFA is considered </a:t>
            </a:r>
            <a:r>
              <a:rPr lang="en-US" b="0" i="1" u="none" strike="noStrike">
                <a:solidFill>
                  <a:srgbClr val="000000"/>
                </a:solidFill>
                <a:effectLst/>
              </a:rPr>
              <a:t>High</a:t>
            </a:r>
            <a:r>
              <a:rPr lang="en-US" b="0" i="0" u="none" strike="noStrike">
                <a:solidFill>
                  <a:srgbClr val="000000"/>
                </a:solidFill>
                <a:effectLst/>
              </a:rPr>
              <a:t> due to potential password vulnerabilities. The impact of a security breach on this admin account is </a:t>
            </a:r>
            <a:r>
              <a:rPr lang="en-US" b="0" i="1" u="none" strike="noStrike">
                <a:solidFill>
                  <a:srgbClr val="000000"/>
                </a:solidFill>
                <a:effectLst/>
              </a:rPr>
              <a:t>High</a:t>
            </a:r>
            <a:r>
              <a:rPr lang="en-US" b="0" i="0" u="none" strike="noStrike">
                <a:solidFill>
                  <a:srgbClr val="000000"/>
                </a:solidFill>
                <a:effectLst/>
              </a:rPr>
              <a:t>, leading to a </a:t>
            </a:r>
            <a:r>
              <a:rPr lang="en-US" b="0" i="1" u="none" strike="noStrike">
                <a:solidFill>
                  <a:srgbClr val="000000"/>
                </a:solidFill>
                <a:effectLst/>
              </a:rPr>
              <a:t>high</a:t>
            </a:r>
            <a:r>
              <a:rPr lang="en-US" b="0" i="0" u="none" strike="noStrike">
                <a:solidFill>
                  <a:srgbClr val="000000"/>
                </a:solidFill>
                <a:effectLst/>
              </a:rPr>
              <a:t> overall risk severity.</a:t>
            </a:r>
          </a:p>
          <a:p>
            <a:pPr algn="l"/>
            <a:endParaRPr lang="en-US" b="0" i="0" u="none" strike="noStrike">
              <a:solidFill>
                <a:srgbClr val="000000"/>
              </a:solidFill>
              <a:effectLst/>
            </a:endParaRPr>
          </a:p>
          <a:p>
            <a:pPr algn="l"/>
            <a:r>
              <a:rPr lang="en-US" b="0" i="0" u="none" strike="noStrike">
                <a:solidFill>
                  <a:srgbClr val="000000"/>
                </a:solidFill>
                <a:effectLst/>
              </a:rPr>
              <a:t>Recommended Mitigation: The recommended mitigation type is Risk Reduction. Enabling MFA will significantly reduce the risk by adding an extra layer of security, ensuring that access requires more than just the password.</a:t>
            </a:r>
          </a:p>
          <a:p>
            <a:pPr algn="l"/>
            <a:endParaRPr lang="en-US" b="0" i="0" u="none" strike="noStrike">
              <a:solidFill>
                <a:srgbClr val="000000"/>
              </a:solidFill>
              <a:effectLst/>
            </a:endParaRPr>
          </a:p>
          <a:p>
            <a:pPr algn="l"/>
            <a:r>
              <a:rPr lang="en-US" b="0" i="0" u="none" strike="noStrike">
                <a:solidFill>
                  <a:srgbClr val="000000"/>
                </a:solidFill>
                <a:effectLst/>
              </a:rPr>
              <a:t>Our remediation Recommendation is to enable MFA for the user using either a virtual or, preferably, a hardware MFA device. Hardware keys are recommended over virtual MFA for enhanced security.</a:t>
            </a:r>
          </a:p>
          <a:p>
            <a:pPr algn="l"/>
            <a:endParaRPr lang="en-US" b="0" i="0" u="none" strike="noStrike">
              <a:solidFill>
                <a:srgbClr val="000000"/>
              </a:solidFill>
              <a:effectLst/>
            </a:endParaRPr>
          </a:p>
          <a:p>
            <a:pPr algn="l"/>
            <a:r>
              <a:rPr lang="en-US" b="0" i="0" u="none" strike="noStrike">
                <a:solidFill>
                  <a:srgbClr val="000000"/>
                </a:solidFill>
                <a:effectLst/>
              </a:rPr>
              <a:t>The NIST 800-171 Revision 2 ID numbers are mapped to the Access Control and Identification and Authentication families. NIST 800-53 and ISO 27001:2013 are also mapped while SOC2 is not.</a:t>
            </a:r>
          </a:p>
          <a:p>
            <a:endParaRPr lang="en-US"/>
          </a:p>
        </p:txBody>
      </p:sp>
      <p:sp>
        <p:nvSpPr>
          <p:cNvPr id="4" name="Slide Number Placeholder 3">
            <a:extLst>
              <a:ext uri="{FF2B5EF4-FFF2-40B4-BE49-F238E27FC236}">
                <a16:creationId xmlns:a16="http://schemas.microsoft.com/office/drawing/2014/main" id="{77F67C9E-2725-502A-978F-B9E49EC4B7A4}"/>
              </a:ext>
            </a:extLst>
          </p:cNvPr>
          <p:cNvSpPr>
            <a:spLocks noGrp="1"/>
          </p:cNvSpPr>
          <p:nvPr>
            <p:ph type="sldNum" sz="quarter" idx="5"/>
          </p:nvPr>
        </p:nvSpPr>
        <p:spPr/>
        <p:txBody>
          <a:bodyPr/>
          <a:lstStyle/>
          <a:p>
            <a:fld id="{106A2029-30E8-A647-9751-75DB75A4BF50}" type="slidenum">
              <a:rPr lang="en-US" smtClean="0"/>
              <a:t>16</a:t>
            </a:fld>
            <a:endParaRPr lang="en-US"/>
          </a:p>
        </p:txBody>
      </p:sp>
    </p:spTree>
    <p:extLst>
      <p:ext uri="{BB962C8B-B14F-4D97-AF65-F5344CB8AC3E}">
        <p14:creationId xmlns:p14="http://schemas.microsoft.com/office/powerpoint/2010/main" val="1701742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7214B-11AE-7086-9450-4750FCFD9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745B9-4DDE-E613-4004-F85D8D6FEA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653F83-FE2E-86AD-BBB3-85399A6117DE}"/>
              </a:ext>
            </a:extLst>
          </p:cNvPr>
          <p:cNvSpPr>
            <a:spLocks noGrp="1"/>
          </p:cNvSpPr>
          <p:nvPr>
            <p:ph type="body" idx="1"/>
          </p:nvPr>
        </p:nvSpPr>
        <p:spPr/>
        <p:txBody>
          <a:bodyPr/>
          <a:lstStyle/>
          <a:p>
            <a:pPr algn="l"/>
            <a:r>
              <a:rPr lang="en-US" b="0" i="0" u="none" strike="noStrike">
                <a:solidFill>
                  <a:srgbClr val="000000"/>
                </a:solidFill>
                <a:effectLst/>
              </a:rPr>
              <a:t>The identified risk of our 4</a:t>
            </a:r>
            <a:r>
              <a:rPr lang="en-US" b="0" i="0" u="none" strike="noStrike" baseline="30000">
                <a:solidFill>
                  <a:srgbClr val="000000"/>
                </a:solidFill>
                <a:effectLst/>
              </a:rPr>
              <a:t>th</a:t>
            </a:r>
            <a:r>
              <a:rPr lang="en-US" b="0" i="0" u="none" strike="noStrike">
                <a:solidFill>
                  <a:srgbClr val="000000"/>
                </a:solidFill>
                <a:effectLst/>
              </a:rPr>
              <a:t> finding is the presence of an inline IAM policy attached to the "</a:t>
            </a:r>
            <a:r>
              <a:rPr lang="en-US" b="0" i="0" u="none" strike="noStrike" err="1">
                <a:solidFill>
                  <a:srgbClr val="000000"/>
                </a:solidFill>
                <a:effectLst/>
              </a:rPr>
              <a:t>OrganizationAccountAccessRole</a:t>
            </a:r>
            <a:r>
              <a:rPr lang="en-US" b="0" i="0" u="none" strike="noStrike">
                <a:solidFill>
                  <a:srgbClr val="000000"/>
                </a:solidFill>
                <a:effectLst/>
              </a:rPr>
              <a:t>" that grants full administrative privileges ('*:*'), which violates the principle of least privilege. This excessive access could lead to unauthorized or unintended actions that compromise the security of the system. </a:t>
            </a:r>
          </a:p>
          <a:p>
            <a:pPr algn="l"/>
            <a:endParaRPr lang="en-US" b="0" i="0" u="none" strike="noStrike">
              <a:solidFill>
                <a:srgbClr val="000000"/>
              </a:solidFill>
              <a:effectLst/>
            </a:endParaRPr>
          </a:p>
          <a:p>
            <a:pPr algn="l"/>
            <a:r>
              <a:rPr lang="en-US" b="0" i="0" u="none" strike="noStrike">
                <a:solidFill>
                  <a:srgbClr val="000000"/>
                </a:solidFill>
                <a:effectLst/>
              </a:rPr>
              <a:t>The Likelihood is High. Since the inline policy grants broad access, the likelihood of it being misused or exploited is significant.</a:t>
            </a:r>
          </a:p>
          <a:p>
            <a:pPr algn="l"/>
            <a:r>
              <a:rPr lang="en-US" b="0" i="0" u="none" strike="noStrike">
                <a:solidFill>
                  <a:srgbClr val="000000"/>
                </a:solidFill>
                <a:effectLst/>
              </a:rPr>
              <a:t>The impact is high as well. The potential damage from this misconfiguration could result in unauthorized access, data breaches, or critical system disruptions. With a high likelihood and high impact, we have placed this as a high-level severity risk.</a:t>
            </a:r>
          </a:p>
          <a:p>
            <a:pPr algn="l"/>
            <a:endParaRPr lang="en-US" b="0" i="0" u="none" strike="noStrike">
              <a:solidFill>
                <a:srgbClr val="000000"/>
              </a:solidFill>
              <a:effectLst/>
            </a:endParaRPr>
          </a:p>
          <a:p>
            <a:pPr algn="l"/>
            <a:r>
              <a:rPr lang="en-US" b="0" i="0" u="none" strike="noStrike">
                <a:solidFill>
                  <a:srgbClr val="000000"/>
                </a:solidFill>
                <a:effectLst/>
              </a:rPr>
              <a:t>We determined that the best risk mitigation type is Reduction. By reducing the scope of administrative privileges and implementing least-privilege access, we can significantly minimize potential exposure and protect sensitive resources.</a:t>
            </a:r>
          </a:p>
          <a:p>
            <a:pPr algn="l">
              <a:buFont typeface="Arial" panose="020B0604020202020204" pitchFamily="34" charset="0"/>
              <a:buChar char="•"/>
            </a:pPr>
            <a:endParaRPr lang="en-US" b="0" i="0" u="none" strike="noStrike">
              <a:solidFill>
                <a:srgbClr val="000000"/>
              </a:solidFill>
              <a:effectLst/>
            </a:endParaRPr>
          </a:p>
          <a:p>
            <a:pPr algn="l"/>
            <a:r>
              <a:rPr lang="en-US" b="0" i="0" u="none" strike="noStrike">
                <a:solidFill>
                  <a:srgbClr val="000000"/>
                </a:solidFill>
                <a:effectLst/>
              </a:rPr>
              <a:t>Our remediation Recommendation is to remove the full administrative access ('*:*') from the IAM policy, restrict permissions to only those necessary for the role to perform specific tasks and Implement periodic audits and continuous monitoring of IAM policies.</a:t>
            </a:r>
          </a:p>
          <a:p>
            <a:pPr algn="l"/>
            <a:endParaRPr lang="en-US" b="0" i="0" u="none" strike="noStrike">
              <a:solidFill>
                <a:srgbClr val="000000"/>
              </a:solidFill>
              <a:effectLst/>
            </a:endParaRPr>
          </a:p>
          <a:p>
            <a:pPr algn="l"/>
            <a:r>
              <a:rPr lang="en-US" b="0" i="0" u="none" strike="noStrike">
                <a:solidFill>
                  <a:srgbClr val="000000"/>
                </a:solidFill>
                <a:effectLst/>
              </a:rPr>
              <a:t>This finding is mapped to NIST 800-171 Revision 2 Control Family: Access Control and Controls: Account Management, Access Enforcement, Separation of Duties, Least Privilege and Unsuccessful Logon Attempts.</a:t>
            </a:r>
          </a:p>
          <a:p>
            <a:pPr algn="l"/>
            <a:r>
              <a:rPr lang="en-US" b="0" i="0" u="none" strike="noStrike">
                <a:solidFill>
                  <a:srgbClr val="000000"/>
                </a:solidFill>
                <a:effectLst/>
              </a:rPr>
              <a:t>We also found that this finding is mapped to NIST 800-53, ISO 27001:2013 and SOC2</a:t>
            </a:r>
            <a:endParaRPr lang="en-US"/>
          </a:p>
        </p:txBody>
      </p:sp>
      <p:sp>
        <p:nvSpPr>
          <p:cNvPr id="4" name="Slide Number Placeholder 3">
            <a:extLst>
              <a:ext uri="{FF2B5EF4-FFF2-40B4-BE49-F238E27FC236}">
                <a16:creationId xmlns:a16="http://schemas.microsoft.com/office/drawing/2014/main" id="{8923C1A1-A529-900D-1321-E0BAE4545B16}"/>
              </a:ext>
            </a:extLst>
          </p:cNvPr>
          <p:cNvSpPr>
            <a:spLocks noGrp="1"/>
          </p:cNvSpPr>
          <p:nvPr>
            <p:ph type="sldNum" sz="quarter" idx="5"/>
          </p:nvPr>
        </p:nvSpPr>
        <p:spPr/>
        <p:txBody>
          <a:bodyPr/>
          <a:lstStyle/>
          <a:p>
            <a:fld id="{106A2029-30E8-A647-9751-75DB75A4BF50}" type="slidenum">
              <a:rPr lang="en-US" smtClean="0"/>
              <a:t>17</a:t>
            </a:fld>
            <a:endParaRPr lang="en-US"/>
          </a:p>
        </p:txBody>
      </p:sp>
    </p:spTree>
    <p:extLst>
      <p:ext uri="{BB962C8B-B14F-4D97-AF65-F5344CB8AC3E}">
        <p14:creationId xmlns:p14="http://schemas.microsoft.com/office/powerpoint/2010/main" val="906794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EA49B-78F0-2355-3269-B11199037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35BA3F-250B-9BC1-50F2-77922236A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E3A211-8427-99EF-1B33-5CD628C04D8E}"/>
              </a:ext>
            </a:extLst>
          </p:cNvPr>
          <p:cNvSpPr>
            <a:spLocks noGrp="1"/>
          </p:cNvSpPr>
          <p:nvPr>
            <p:ph type="body" idx="1"/>
          </p:nvPr>
        </p:nvSpPr>
        <p:spPr/>
        <p:txBody>
          <a:bodyPr/>
          <a:lstStyle/>
          <a:p>
            <a:pPr algn="l"/>
            <a:r>
              <a:rPr lang="en-US" b="0" i="0" u="none" strike="noStrike">
                <a:solidFill>
                  <a:srgbClr val="000000"/>
                </a:solidFill>
                <a:effectLst/>
              </a:rPr>
              <a:t>Finding number 5 highlights a network ACL within the EC2 service that is configured to allow ingress from any source IP (0.0.0.0/0) to all ports, which exposes the network to unauthorized access risks.</a:t>
            </a:r>
          </a:p>
          <a:p>
            <a:pPr algn="l"/>
            <a:endParaRPr lang="en-US" b="0" i="0" u="none" strike="noStrike">
              <a:solidFill>
                <a:srgbClr val="000000"/>
              </a:solidFill>
              <a:effectLst/>
            </a:endParaRPr>
          </a:p>
          <a:p>
            <a:pPr algn="l"/>
            <a:r>
              <a:rPr lang="en-US" b="0" i="0" u="none" strike="noStrike">
                <a:solidFill>
                  <a:srgbClr val="000000"/>
                </a:solidFill>
                <a:effectLst/>
              </a:rPr>
              <a:t>Allowing unrestricted access to all ports opens up the network to potential scans and intrusions from malicious users or malware, especially from known and sensitive ports.</a:t>
            </a:r>
          </a:p>
          <a:p>
            <a:pPr algn="l"/>
            <a:endParaRPr lang="en-US" b="0" i="0" u="none" strike="noStrike">
              <a:solidFill>
                <a:srgbClr val="000000"/>
              </a:solidFill>
              <a:effectLst/>
            </a:endParaRPr>
          </a:p>
          <a:p>
            <a:pPr algn="l"/>
            <a:r>
              <a:rPr lang="en-US" b="0" i="0" u="none" strike="noStrike">
                <a:solidFill>
                  <a:srgbClr val="000000"/>
                </a:solidFill>
                <a:effectLst/>
              </a:rPr>
              <a:t>Likelihood is medium due to external accessibility, and impact is high due to potential exposure of sensitive ports. This results in a medium risk rating according to our 4x4 risk matrix. </a:t>
            </a:r>
          </a:p>
          <a:p>
            <a:pPr algn="l"/>
            <a:r>
              <a:rPr lang="en-US" b="0" i="0" u="none" strike="noStrike">
                <a:solidFill>
                  <a:srgbClr val="000000"/>
                </a:solidFill>
                <a:effectLst/>
              </a:rPr>
              <a:t>The Recommended Mitigation Type is Avoidance. This type of mitigation is appropriate as the ACL should prevent any unnecessary access rather than relying on external controls, aligning with a Zero Trust model.</a:t>
            </a:r>
          </a:p>
          <a:p>
            <a:pPr algn="l"/>
            <a:endParaRPr lang="en-US" b="0" i="0" u="none" strike="noStrike">
              <a:solidFill>
                <a:srgbClr val="000000"/>
              </a:solidFill>
              <a:effectLst/>
            </a:endParaRPr>
          </a:p>
          <a:p>
            <a:pPr algn="l"/>
            <a:r>
              <a:rPr lang="en-US" b="0" i="0" u="none" strike="noStrike">
                <a:solidFill>
                  <a:srgbClr val="000000"/>
                </a:solidFill>
                <a:effectLst/>
              </a:rPr>
              <a:t>Our remediation recommendation is to implement a process to scan and remediate overly permissive network ACLs by restricting access to only the minimum required ports and applying a Zero Trust approach.</a:t>
            </a:r>
          </a:p>
          <a:p>
            <a:pPr algn="l"/>
            <a:endParaRPr lang="en-US" b="0" i="0" u="none" strike="noStrike">
              <a:solidFill>
                <a:srgbClr val="000000"/>
              </a:solidFill>
              <a:effectLst/>
            </a:endParaRPr>
          </a:p>
          <a:p>
            <a:pPr algn="l"/>
            <a:r>
              <a:rPr lang="en-US" b="0" i="0" u="none" strike="noStrike">
                <a:solidFill>
                  <a:srgbClr val="000000"/>
                </a:solidFill>
                <a:effectLst/>
              </a:rPr>
              <a:t>NIST 800-171 Revision 2 Compliance Mapping  falls within the Access Control Family</a:t>
            </a:r>
          </a:p>
          <a:p>
            <a:pPr algn="l"/>
            <a:endParaRPr lang="en-US" b="0" i="0" u="none" strike="noStrike">
              <a:solidFill>
                <a:srgbClr val="000000"/>
              </a:solidFill>
              <a:effectLst/>
            </a:endParaRPr>
          </a:p>
          <a:p>
            <a:pPr algn="l"/>
            <a:r>
              <a:rPr lang="en-US" b="0" i="0" u="none" strike="noStrike">
                <a:solidFill>
                  <a:srgbClr val="000000"/>
                </a:solidFill>
                <a:effectLst/>
              </a:rPr>
              <a:t>Control IDs: 3.1.1, 3.1.2, 3.1.3, 3.1.14, 3.1.2</a:t>
            </a:r>
          </a:p>
          <a:p>
            <a:pPr algn="l"/>
            <a:endParaRPr lang="en-US" b="0" i="0" u="none" strike="noStrike">
              <a:solidFill>
                <a:srgbClr val="000000"/>
              </a:solidFill>
              <a:effectLst/>
            </a:endParaRPr>
          </a:p>
          <a:p>
            <a:pPr algn="l"/>
            <a:r>
              <a:rPr lang="en-US" b="0" i="0" u="none" strike="noStrike">
                <a:solidFill>
                  <a:srgbClr val="000000"/>
                </a:solidFill>
                <a:effectLst/>
              </a:rPr>
              <a:t>This finding was also able to be mapped to NIST 800-53 but not ISO 27001:2013 or SOC2</a:t>
            </a:r>
          </a:p>
          <a:p>
            <a:endParaRPr lang="en-US"/>
          </a:p>
        </p:txBody>
      </p:sp>
      <p:sp>
        <p:nvSpPr>
          <p:cNvPr id="4" name="Slide Number Placeholder 3">
            <a:extLst>
              <a:ext uri="{FF2B5EF4-FFF2-40B4-BE49-F238E27FC236}">
                <a16:creationId xmlns:a16="http://schemas.microsoft.com/office/drawing/2014/main" id="{6A8ECFF6-20A2-6F67-E598-D3B548E55059}"/>
              </a:ext>
            </a:extLst>
          </p:cNvPr>
          <p:cNvSpPr>
            <a:spLocks noGrp="1"/>
          </p:cNvSpPr>
          <p:nvPr>
            <p:ph type="sldNum" sz="quarter" idx="5"/>
          </p:nvPr>
        </p:nvSpPr>
        <p:spPr/>
        <p:txBody>
          <a:bodyPr/>
          <a:lstStyle/>
          <a:p>
            <a:fld id="{106A2029-30E8-A647-9751-75DB75A4BF50}" type="slidenum">
              <a:rPr lang="en-US" smtClean="0"/>
              <a:t>18</a:t>
            </a:fld>
            <a:endParaRPr lang="en-US"/>
          </a:p>
        </p:txBody>
      </p:sp>
    </p:spTree>
    <p:extLst>
      <p:ext uri="{BB962C8B-B14F-4D97-AF65-F5344CB8AC3E}">
        <p14:creationId xmlns:p14="http://schemas.microsoft.com/office/powerpoint/2010/main" val="39196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E77F2-84CB-4FA1-13BA-DF2A509154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B5118B-2CE2-B60D-CC3D-01B59E7821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688760-EED2-9B7E-4CAB-880F4BE29E92}"/>
              </a:ext>
            </a:extLst>
          </p:cNvPr>
          <p:cNvSpPr>
            <a:spLocks noGrp="1"/>
          </p:cNvSpPr>
          <p:nvPr>
            <p:ph type="body" idx="1"/>
          </p:nvPr>
        </p:nvSpPr>
        <p:spPr/>
        <p:txBody>
          <a:bodyPr/>
          <a:lstStyle/>
          <a:p>
            <a:r>
              <a:rPr lang="en-US" b="0" i="0" u="none" strike="noStrike">
                <a:solidFill>
                  <a:srgbClr val="000000"/>
                </a:solidFill>
                <a:effectLst/>
                <a:latin typeface="-webkit-standard"/>
              </a:rPr>
              <a:t>Our sixth finding shows that VPC Flow Logging is disabled for all VPCs. </a:t>
            </a:r>
            <a:r>
              <a:rPr lang="en-US" b="0"/>
              <a:t>The absence of VPC Flow Logs means we lack critical visibility into the network traffic within the Virtual Private Cloud (VPC). This missing insight can prevent early detection of abnormal traffic patterns, limiting our ability to detect potential threats or investigate incidents effectively.</a:t>
            </a:r>
          </a:p>
          <a:p>
            <a:endParaRPr lang="en-US" b="0"/>
          </a:p>
          <a:p>
            <a:r>
              <a:rPr lang="en-US" b="0"/>
              <a:t>The likelihood of encountering security issues without VPC Flow Logs is moderate due to the broad nature of network traffic monitoring, and the impact is also moderate as it hinders proactive threat detection and incident analysis which is why this finding is categorized as Medium risk. </a:t>
            </a:r>
          </a:p>
          <a:p>
            <a:endParaRPr lang="en-US" b="0"/>
          </a:p>
          <a:p>
            <a:r>
              <a:rPr lang="en-US" b="0"/>
              <a:t>We advise using mitigation type reduction because enabling VPC Flow Logs is a feasible step to enhance our security posture and directly addresses the potential threat.</a:t>
            </a:r>
          </a:p>
          <a:p>
            <a:endParaRPr lang="en-US" b="0"/>
          </a:p>
          <a:p>
            <a:r>
              <a:rPr lang="en-US" b="0"/>
              <a:t>To remediate this, we recommend to activate VPC Flow Logs, specifically logging packet rejects, to capture and monitor network traffic data. This will support compliance and improve incident detection.</a:t>
            </a:r>
          </a:p>
          <a:p>
            <a:endParaRPr lang="en-US" b="0"/>
          </a:p>
          <a:p>
            <a:r>
              <a:rPr lang="en-US" b="0"/>
              <a:t>We found that this finding maps to NIST 800-171 Revision 2 control family Audit and Accountability (AU) and controls 3.3.1, 3.3.3, 3.6.1, 3.6.2, 3.13.1, 3.14.6, 3.14.7</a:t>
            </a:r>
          </a:p>
          <a:p>
            <a:endParaRPr lang="en-US" b="0"/>
          </a:p>
          <a:p>
            <a:r>
              <a:rPr lang="en-US" b="0"/>
              <a:t>Additionally, it also maps to NIST 800-53, ISO 27001:2013, and SOC 2.</a:t>
            </a:r>
          </a:p>
          <a:p>
            <a:endParaRPr lang="en-US" b="0" i="0" u="none" strike="noStrike">
              <a:solidFill>
                <a:srgbClr val="000000"/>
              </a:solidFill>
              <a:effectLst/>
              <a:latin typeface="-webkit-standard"/>
            </a:endParaRPr>
          </a:p>
          <a:p>
            <a:endParaRPr lang="en-US" b="0" i="0" u="none" strike="noStrike">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A62E02D-EA97-51CD-2CBA-6E64B2F130A8}"/>
              </a:ext>
            </a:extLst>
          </p:cNvPr>
          <p:cNvSpPr>
            <a:spLocks noGrp="1"/>
          </p:cNvSpPr>
          <p:nvPr>
            <p:ph type="sldNum" sz="quarter" idx="5"/>
          </p:nvPr>
        </p:nvSpPr>
        <p:spPr/>
        <p:txBody>
          <a:bodyPr/>
          <a:lstStyle/>
          <a:p>
            <a:fld id="{106A2029-30E8-A647-9751-75DB75A4BF50}" type="slidenum">
              <a:rPr lang="en-US" smtClean="0"/>
              <a:t>19</a:t>
            </a:fld>
            <a:endParaRPr lang="en-US"/>
          </a:p>
        </p:txBody>
      </p:sp>
    </p:spTree>
    <p:extLst>
      <p:ext uri="{BB962C8B-B14F-4D97-AF65-F5344CB8AC3E}">
        <p14:creationId xmlns:p14="http://schemas.microsoft.com/office/powerpoint/2010/main" val="4670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a:solidFill>
                  <a:srgbClr val="000000"/>
                </a:solidFill>
                <a:effectLst/>
              </a:rPr>
              <a:t>Here’s a quick look at our agenda for today: </a:t>
            </a:r>
          </a:p>
          <a:p>
            <a:pPr algn="l"/>
            <a:r>
              <a:rPr lang="en-US" b="0" i="0" u="none" strike="noStrike">
                <a:solidFill>
                  <a:srgbClr val="000000"/>
                </a:solidFill>
                <a:effectLst/>
              </a:rPr>
              <a:t>We’ll begin with an a brief overview of our project </a:t>
            </a:r>
          </a:p>
          <a:p>
            <a:pPr algn="l"/>
            <a:r>
              <a:rPr lang="en-US" b="0" i="0" u="none" strike="noStrike">
                <a:solidFill>
                  <a:srgbClr val="000000"/>
                </a:solidFill>
                <a:effectLst/>
              </a:rPr>
              <a:t>After that, we will have an introduction to compliance frameworks, that will then shift into a more focused overview on NIST 800-171 and its control families. </a:t>
            </a:r>
          </a:p>
          <a:p>
            <a:pPr algn="l"/>
            <a:r>
              <a:rPr lang="en-US" b="0" i="0" u="none" strike="noStrike">
                <a:solidFill>
                  <a:srgbClr val="000000"/>
                </a:solidFill>
                <a:effectLst/>
              </a:rPr>
              <a:t>Next, we will talk about how we define risk, the ways is which we assess risk, and the different types of risk mitigation. </a:t>
            </a:r>
          </a:p>
          <a:p>
            <a:pPr algn="l"/>
            <a:r>
              <a:rPr lang="en-US" b="0" i="0" u="none" strike="noStrike">
                <a:solidFill>
                  <a:srgbClr val="000000"/>
                </a:solidFill>
                <a:effectLst/>
              </a:rPr>
              <a:t>Following that, we will analyze 10 different compliance failures we identified after conducting the risk assessment along with recommended mitigations.</a:t>
            </a:r>
          </a:p>
          <a:p>
            <a:pPr algn="l"/>
            <a:r>
              <a:rPr lang="en-US" b="0" i="0" u="none" strike="noStrike">
                <a:solidFill>
                  <a:srgbClr val="000000"/>
                </a:solidFill>
                <a:effectLst/>
              </a:rPr>
              <a:t>And we’ll close out with our mitigation strategy plan.</a:t>
            </a:r>
          </a:p>
          <a:p>
            <a:pPr algn="l"/>
            <a:endParaRPr lang="en-US" b="0" i="0" u="none" strike="noStrike">
              <a:solidFill>
                <a:srgbClr val="000000"/>
              </a:solidFill>
              <a:effectLst/>
            </a:endParaRPr>
          </a:p>
        </p:txBody>
      </p:sp>
      <p:sp>
        <p:nvSpPr>
          <p:cNvPr id="4" name="Slide Number Placeholder 3"/>
          <p:cNvSpPr>
            <a:spLocks noGrp="1"/>
          </p:cNvSpPr>
          <p:nvPr>
            <p:ph type="sldNum" sz="quarter" idx="5"/>
          </p:nvPr>
        </p:nvSpPr>
        <p:spPr/>
        <p:txBody>
          <a:bodyPr/>
          <a:lstStyle/>
          <a:p>
            <a:fld id="{106A2029-30E8-A647-9751-75DB75A4BF50}" type="slidenum">
              <a:rPr lang="en-US" smtClean="0"/>
              <a:t>2</a:t>
            </a:fld>
            <a:endParaRPr lang="en-US"/>
          </a:p>
        </p:txBody>
      </p:sp>
    </p:spTree>
    <p:extLst>
      <p:ext uri="{BB962C8B-B14F-4D97-AF65-F5344CB8AC3E}">
        <p14:creationId xmlns:p14="http://schemas.microsoft.com/office/powerpoint/2010/main" val="1292139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6BE38-23E3-3901-E5FC-7C8D5D3B1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D2FCF1-ABFF-0307-BFD4-A57DF7FF2A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E8C3D7-71AD-5410-7A98-DF3912EF473A}"/>
              </a:ext>
            </a:extLst>
          </p:cNvPr>
          <p:cNvSpPr>
            <a:spLocks noGrp="1"/>
          </p:cNvSpPr>
          <p:nvPr>
            <p:ph type="body" idx="1"/>
          </p:nvPr>
        </p:nvSpPr>
        <p:spPr/>
        <p:txBody>
          <a:bodyPr/>
          <a:lstStyle/>
          <a:p>
            <a:r>
              <a:rPr lang="en-US" b="0" i="0" u="none" strike="noStrike">
                <a:solidFill>
                  <a:srgbClr val="000000"/>
                </a:solidFill>
                <a:effectLst/>
                <a:latin typeface="-webkit-standard"/>
              </a:rPr>
              <a:t>We can see here on our 7</a:t>
            </a:r>
            <a:r>
              <a:rPr lang="en-US" b="0" i="0" u="none" strike="noStrike" baseline="30000">
                <a:solidFill>
                  <a:srgbClr val="000000"/>
                </a:solidFill>
                <a:effectLst/>
                <a:latin typeface="-webkit-standard"/>
              </a:rPr>
              <a:t>th</a:t>
            </a:r>
            <a:r>
              <a:rPr lang="en-US" b="0" i="0" u="none" strike="noStrike">
                <a:solidFill>
                  <a:srgbClr val="000000"/>
                </a:solidFill>
                <a:effectLst/>
                <a:latin typeface="-webkit-standard"/>
              </a:rPr>
              <a:t> finding that our Application Load Balancer doesn’t have a Web Application Firewall (WAF) ACL attached. </a:t>
            </a:r>
          </a:p>
          <a:p>
            <a:endParaRPr lang="en-US" b="0" i="0" u="none" strike="noStrike">
              <a:solidFill>
                <a:srgbClr val="000000"/>
              </a:solidFill>
              <a:effectLst/>
              <a:latin typeface="-webkit-standard"/>
            </a:endParaRPr>
          </a:p>
          <a:p>
            <a:endParaRPr lang="en-US" b="0"/>
          </a:p>
          <a:p>
            <a:r>
              <a:rPr lang="en-US" b="0"/>
              <a:t>The lack of a Web Application Firewall (WAF) ACL attached to the Application Load Balancer (ALB) increases exposure to potential web-based attacks, which could compromise system integrity and data confidentiality.</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0"/>
              <a:t>The likelihood of encountering a web-based attack is moderate given the nature of web traffic, while the potential impact is high includes unauthorized access and potential data breaches. That’s why we categorize this finding at a medium level severity. </a:t>
            </a:r>
          </a:p>
          <a:p>
            <a:endParaRPr lang="en-US" b="0"/>
          </a:p>
          <a:p>
            <a:r>
              <a:rPr lang="en-US" b="0"/>
              <a:t>For this finding, risk reduction is advised because adding a WAF ACL will directly decrease the chance of successful attacks by filtering malicious traffic.</a:t>
            </a:r>
          </a:p>
          <a:p>
            <a:endParaRPr lang="en-US" b="0"/>
          </a:p>
          <a:p>
            <a:r>
              <a:rPr lang="en-US" b="0"/>
              <a:t>Remediation Recommendation: We recommend remediating this risk by configuring a WAF ACL in the AWS Management Console and attach it to the ALB to ensure traffic filtering and protection from common web threats.</a:t>
            </a:r>
          </a:p>
          <a:p>
            <a:endParaRPr lang="en-US" b="0"/>
          </a:p>
          <a:p>
            <a:r>
              <a:rPr lang="en-US" b="0"/>
              <a:t>This finding maps to the NIST 800-171 Revision 2 Control Family: System and Communications Protection (SC) and Control IDs: 3.13.1, 3.13.5</a:t>
            </a:r>
          </a:p>
          <a:p>
            <a:endParaRPr lang="en-US" b="0"/>
          </a:p>
          <a:p>
            <a:r>
              <a:rPr lang="en-US" b="0"/>
              <a:t>It also maps to NIST 800-53, but not ISO 27001:2013 or SOC 2</a:t>
            </a:r>
          </a:p>
          <a:p>
            <a:endParaRPr lang="en-US"/>
          </a:p>
        </p:txBody>
      </p:sp>
      <p:sp>
        <p:nvSpPr>
          <p:cNvPr id="4" name="Slide Number Placeholder 3">
            <a:extLst>
              <a:ext uri="{FF2B5EF4-FFF2-40B4-BE49-F238E27FC236}">
                <a16:creationId xmlns:a16="http://schemas.microsoft.com/office/drawing/2014/main" id="{5B24E419-C0A1-F2F9-9FEE-ED1066F5C231}"/>
              </a:ext>
            </a:extLst>
          </p:cNvPr>
          <p:cNvSpPr>
            <a:spLocks noGrp="1"/>
          </p:cNvSpPr>
          <p:nvPr>
            <p:ph type="sldNum" sz="quarter" idx="5"/>
          </p:nvPr>
        </p:nvSpPr>
        <p:spPr/>
        <p:txBody>
          <a:bodyPr/>
          <a:lstStyle/>
          <a:p>
            <a:fld id="{106A2029-30E8-A647-9751-75DB75A4BF50}" type="slidenum">
              <a:rPr lang="en-US" smtClean="0"/>
              <a:t>20</a:t>
            </a:fld>
            <a:endParaRPr lang="en-US"/>
          </a:p>
        </p:txBody>
      </p:sp>
    </p:spTree>
    <p:extLst>
      <p:ext uri="{BB962C8B-B14F-4D97-AF65-F5344CB8AC3E}">
        <p14:creationId xmlns:p14="http://schemas.microsoft.com/office/powerpoint/2010/main" val="2071795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A1689-1134-2F56-7A64-284ABCF032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29895-E440-ED2B-0125-29727D5D00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084E1-F4FC-6864-3243-CDC360C23C8F}"/>
              </a:ext>
            </a:extLst>
          </p:cNvPr>
          <p:cNvSpPr>
            <a:spLocks noGrp="1"/>
          </p:cNvSpPr>
          <p:nvPr>
            <p:ph type="body" idx="1"/>
          </p:nvPr>
        </p:nvSpPr>
        <p:spPr/>
        <p:txBody>
          <a:bodyPr/>
          <a:lstStyle/>
          <a:p>
            <a:r>
              <a:rPr lang="en-US" b="0"/>
              <a:t>On the 8</a:t>
            </a:r>
            <a:r>
              <a:rPr lang="en-US" b="0" baseline="30000"/>
              <a:t>th</a:t>
            </a:r>
            <a:r>
              <a:rPr lang="en-US" b="0"/>
              <a:t> finding, we found that the </a:t>
            </a:r>
            <a:r>
              <a:rPr lang="en-US" b="0" i="0" u="none" strike="noStrike">
                <a:solidFill>
                  <a:srgbClr val="000000"/>
                </a:solidFill>
                <a:effectLst/>
                <a:latin typeface="-webkit-standard"/>
              </a:rPr>
              <a:t>the Elastic Load Balancer (ELB) does not have deletion protection enabled. This increases the risk of accidental or unauthorized deletion, which could lead to service disruption.</a:t>
            </a:r>
          </a:p>
          <a:p>
            <a:endParaRPr lang="en-US" b="0"/>
          </a:p>
          <a:p>
            <a:r>
              <a:rPr lang="en-US" b="0" i="0" u="none" strike="noStrike">
                <a:solidFill>
                  <a:srgbClr val="000000"/>
                </a:solidFill>
                <a:effectLst/>
                <a:latin typeface="-webkit-standard"/>
              </a:rPr>
              <a:t>Given the moderate likelihood of accidental deletion and the significant impact on operational continuity, this risk is rated as </a:t>
            </a:r>
            <a:r>
              <a:rPr lang="en-US" b="0" i="0" u="none" strike="noStrike">
                <a:solidFill>
                  <a:srgbClr val="000000"/>
                </a:solidFill>
                <a:effectLst/>
              </a:rPr>
              <a:t>Medium</a:t>
            </a:r>
            <a:r>
              <a:rPr lang="en-US" b="0" i="0" u="none" strike="noStrike">
                <a:solidFill>
                  <a:srgbClr val="000000"/>
                </a:solidFill>
                <a:effectLst/>
                <a:latin typeface="-webkit-standard"/>
              </a:rPr>
              <a:t>.</a:t>
            </a:r>
          </a:p>
          <a:p>
            <a:endParaRPr lang="en-US" b="0"/>
          </a:p>
          <a:p>
            <a:r>
              <a:rPr lang="en-US" b="0"/>
              <a:t>Risk Mitigation type </a:t>
            </a:r>
            <a:r>
              <a:rPr lang="en-US" b="0" i="0" u="none" strike="noStrike">
                <a:solidFill>
                  <a:srgbClr val="000000"/>
                </a:solidFill>
                <a:effectLst/>
              </a:rPr>
              <a:t>Avoidance</a:t>
            </a:r>
            <a:r>
              <a:rPr lang="en-US" b="0" i="0" u="none" strike="noStrike">
                <a:solidFill>
                  <a:srgbClr val="000000"/>
                </a:solidFill>
                <a:effectLst/>
                <a:latin typeface="-webkit-standard"/>
              </a:rPr>
              <a:t> is recommended in this case. Enabling deletion protection will directly prevent unauthorized or accidental deletion of the ELB, ensuring resource stability.</a:t>
            </a:r>
          </a:p>
          <a:p>
            <a:r>
              <a:rPr lang="en-US" b="0" i="0" u="none" strike="noStrike">
                <a:solidFill>
                  <a:srgbClr val="000000"/>
                </a:solidFill>
                <a:effectLst/>
                <a:latin typeface="-webkit-standard"/>
              </a:rPr>
              <a:t> </a:t>
            </a:r>
            <a:endParaRPr lang="en-US" b="0"/>
          </a:p>
          <a:p>
            <a:r>
              <a:rPr lang="en-US" b="0" i="0" u="none" strike="noStrike">
                <a:solidFill>
                  <a:srgbClr val="000000"/>
                </a:solidFill>
                <a:effectLst/>
              </a:rPr>
              <a:t>We Recommend</a:t>
            </a:r>
            <a:r>
              <a:rPr lang="en-US" b="0" i="0" u="none" strike="noStrike">
                <a:solidFill>
                  <a:srgbClr val="000000"/>
                </a:solidFill>
                <a:effectLst/>
                <a:latin typeface="-webkit-standard"/>
              </a:rPr>
              <a:t> Enabling deletion protection in the AWS console for the ELB, as it is not enabled by default to mitigate this issue.</a:t>
            </a:r>
          </a:p>
          <a:p>
            <a:endParaRPr lang="en-US" b="0" i="0" u="none" strike="noStrike">
              <a:solidFill>
                <a:srgbClr val="000000"/>
              </a:solidFill>
              <a:effectLst/>
              <a:latin typeface="-webkit-standard"/>
            </a:endParaRPr>
          </a:p>
          <a:p>
            <a:r>
              <a:rPr lang="en-US" b="0"/>
              <a:t>We found that this finding is mapped </a:t>
            </a:r>
            <a:r>
              <a:rPr lang="en-US" b="0" err="1"/>
              <a:t>tp</a:t>
            </a:r>
            <a:r>
              <a:rPr lang="en-US" b="0"/>
              <a:t> NIST 800-171 Revision 2:Control Family: Configuration Management (CM), Control IDs: 3.4.1, 3.13.2</a:t>
            </a:r>
          </a:p>
          <a:p>
            <a:endParaRPr lang="en-US" b="0"/>
          </a:p>
          <a:p>
            <a:r>
              <a:rPr lang="en-US" b="0"/>
              <a:t>It is also mapped to NIST 800-53, but not ISO 27001:2013 or SOC 2</a:t>
            </a:r>
          </a:p>
        </p:txBody>
      </p:sp>
      <p:sp>
        <p:nvSpPr>
          <p:cNvPr id="4" name="Slide Number Placeholder 3">
            <a:extLst>
              <a:ext uri="{FF2B5EF4-FFF2-40B4-BE49-F238E27FC236}">
                <a16:creationId xmlns:a16="http://schemas.microsoft.com/office/drawing/2014/main" id="{E89A54C7-BAC7-6D87-338B-499C21B2B5B2}"/>
              </a:ext>
            </a:extLst>
          </p:cNvPr>
          <p:cNvSpPr>
            <a:spLocks noGrp="1"/>
          </p:cNvSpPr>
          <p:nvPr>
            <p:ph type="sldNum" sz="quarter" idx="5"/>
          </p:nvPr>
        </p:nvSpPr>
        <p:spPr/>
        <p:txBody>
          <a:bodyPr/>
          <a:lstStyle/>
          <a:p>
            <a:fld id="{106A2029-30E8-A647-9751-75DB75A4BF50}" type="slidenum">
              <a:rPr lang="en-US" smtClean="0"/>
              <a:t>21</a:t>
            </a:fld>
            <a:endParaRPr lang="en-US"/>
          </a:p>
        </p:txBody>
      </p:sp>
    </p:spTree>
    <p:extLst>
      <p:ext uri="{BB962C8B-B14F-4D97-AF65-F5344CB8AC3E}">
        <p14:creationId xmlns:p14="http://schemas.microsoft.com/office/powerpoint/2010/main" val="2874742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43DFC-A777-957C-2EE1-A109EE9DC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C5702-A629-F03A-AC2A-261DA903E0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4AB2FC-21D8-4201-8F0D-EB6C5E1E82C5}"/>
              </a:ext>
            </a:extLst>
          </p:cNvPr>
          <p:cNvSpPr>
            <a:spLocks noGrp="1"/>
          </p:cNvSpPr>
          <p:nvPr>
            <p:ph type="body" idx="1"/>
          </p:nvPr>
        </p:nvSpPr>
        <p:spPr/>
        <p:txBody>
          <a:bodyPr/>
          <a:lstStyle/>
          <a:p>
            <a:r>
              <a:rPr lang="en-US"/>
              <a:t>The 9</a:t>
            </a:r>
            <a:r>
              <a:rPr lang="en-US" baseline="30000"/>
              <a:t>th</a:t>
            </a:r>
            <a:r>
              <a:rPr lang="en-US"/>
              <a:t> finding shows that no CloudWatch log groups are configured with metric filters or alarms to monitor changes in network route tables. This poses a risk as unmonitored changes to route tables could result in unintended network traffic patterns or unauthorized access.</a:t>
            </a:r>
          </a:p>
          <a:p>
            <a:endParaRPr lang="en-US"/>
          </a:p>
          <a:p>
            <a:r>
              <a:rPr lang="en-US" b="0"/>
              <a:t>Given the likelihood of accidental or intentional changes and the potential high impact on network integrity, this risk is rated as Medium.</a:t>
            </a:r>
          </a:p>
          <a:p>
            <a:endParaRPr lang="en-US" b="0"/>
          </a:p>
          <a:p>
            <a:r>
              <a:rPr lang="en-US" b="0"/>
              <a:t>Risk Mitigation type Reduction is recommended here. Setting up monitoring and alerts will allow for quick detection and response to changes in route tables, reducing the risk of unauthorized or unintended modifications.</a:t>
            </a:r>
          </a:p>
          <a:p>
            <a:endParaRPr lang="en-US" b="0"/>
          </a:p>
          <a:p>
            <a:r>
              <a:rPr lang="en-US" b="0"/>
              <a:t>The remediation recommendation is to Configure CloudWatch metric filters and alarms to monitor specific events, such as route table creation, replacement, deletion, or disassociation. Use an SNS topic to receive alerts for real-time monitoring.</a:t>
            </a:r>
          </a:p>
          <a:p>
            <a:endParaRPr lang="en-US" b="0"/>
          </a:p>
          <a:p>
            <a:r>
              <a:rPr lang="en-US" b="0"/>
              <a:t>This finding is mapped to NIST 800-171 Revision 2: Control Family: Incident Response (IR), Control IDs: 3.6.1, 3.6.2, 3.12.4</a:t>
            </a:r>
          </a:p>
          <a:p>
            <a:r>
              <a:rPr lang="en-US" b="0"/>
              <a:t>It is also mapped to NIST 800-53, ISO 27001:2013, and SOC 2</a:t>
            </a:r>
          </a:p>
        </p:txBody>
      </p:sp>
      <p:sp>
        <p:nvSpPr>
          <p:cNvPr id="4" name="Slide Number Placeholder 3">
            <a:extLst>
              <a:ext uri="{FF2B5EF4-FFF2-40B4-BE49-F238E27FC236}">
                <a16:creationId xmlns:a16="http://schemas.microsoft.com/office/drawing/2014/main" id="{2DE974B3-A654-C067-955A-61986F8F7DFD}"/>
              </a:ext>
            </a:extLst>
          </p:cNvPr>
          <p:cNvSpPr>
            <a:spLocks noGrp="1"/>
          </p:cNvSpPr>
          <p:nvPr>
            <p:ph type="sldNum" sz="quarter" idx="5"/>
          </p:nvPr>
        </p:nvSpPr>
        <p:spPr/>
        <p:txBody>
          <a:bodyPr/>
          <a:lstStyle/>
          <a:p>
            <a:fld id="{106A2029-30E8-A647-9751-75DB75A4BF50}" type="slidenum">
              <a:rPr lang="en-US" smtClean="0"/>
              <a:t>22</a:t>
            </a:fld>
            <a:endParaRPr lang="en-US"/>
          </a:p>
        </p:txBody>
      </p:sp>
    </p:spTree>
    <p:extLst>
      <p:ext uri="{BB962C8B-B14F-4D97-AF65-F5344CB8AC3E}">
        <p14:creationId xmlns:p14="http://schemas.microsoft.com/office/powerpoint/2010/main" val="1714521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76B94-D775-5696-A3AF-BC71D54143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9EDD0-24DF-7AB6-E7DB-B2D714B0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3E147A-7A4D-158C-112F-F480A5D80D56}"/>
              </a:ext>
            </a:extLst>
          </p:cNvPr>
          <p:cNvSpPr>
            <a:spLocks noGrp="1"/>
          </p:cNvSpPr>
          <p:nvPr>
            <p:ph type="body" idx="1"/>
          </p:nvPr>
        </p:nvSpPr>
        <p:spPr/>
        <p:txBody>
          <a:bodyPr/>
          <a:lstStyle/>
          <a:p>
            <a:r>
              <a:rPr lang="en-US" b="0" i="0" u="none" strike="noStrike">
                <a:solidFill>
                  <a:srgbClr val="000000"/>
                </a:solidFill>
                <a:effectLst/>
                <a:latin typeface="-webkit-standard"/>
              </a:rPr>
              <a:t>The 10</a:t>
            </a:r>
            <a:r>
              <a:rPr lang="en-US" b="0" i="0" u="none" strike="noStrike" baseline="30000">
                <a:solidFill>
                  <a:srgbClr val="000000"/>
                </a:solidFill>
                <a:effectLst/>
                <a:latin typeface="-webkit-standard"/>
              </a:rPr>
              <a:t>th</a:t>
            </a:r>
            <a:r>
              <a:rPr lang="en-US" b="0" i="0" u="none" strike="noStrike">
                <a:solidFill>
                  <a:srgbClr val="000000"/>
                </a:solidFill>
                <a:effectLst/>
                <a:latin typeface="-webkit-standard"/>
              </a:rPr>
              <a:t> and final finding identifies a lack of log metric filters and alarms in AWS CloudWatch for tracking changes to Network Access Control Lists (NACL). This configuration is essential for detecting unauthorized changes to network controls, which may indicate malicious activity or application errors.</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The risk for this finding is classified as Medium. Without monitoring, unauthorized changes could go undetected, posing a security risk.</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Using the risk equation, </a:t>
            </a:r>
            <a:r>
              <a:rPr lang="en-US" b="0" i="1" u="none" strike="noStrike">
                <a:solidFill>
                  <a:srgbClr val="000000"/>
                </a:solidFill>
                <a:effectLst/>
              </a:rPr>
              <a:t>Likelihood x Impact</a:t>
            </a:r>
            <a:r>
              <a:rPr lang="en-US" b="0" i="0" u="none" strike="noStrike">
                <a:solidFill>
                  <a:srgbClr val="000000"/>
                </a:solidFill>
                <a:effectLst/>
                <a:latin typeface="-webkit-standard"/>
              </a:rPr>
              <a:t>, this issue has a </a:t>
            </a:r>
            <a:r>
              <a:rPr lang="en-US" b="0" i="1" u="none" strike="noStrike">
                <a:solidFill>
                  <a:srgbClr val="000000"/>
                </a:solidFill>
                <a:effectLst/>
              </a:rPr>
              <a:t>Medium</a:t>
            </a:r>
            <a:r>
              <a:rPr lang="en-US" b="0" i="0" u="none" strike="noStrike">
                <a:solidFill>
                  <a:srgbClr val="000000"/>
                </a:solidFill>
                <a:effectLst/>
                <a:latin typeface="-webkit-standard"/>
              </a:rPr>
              <a:t> priority. The likelihood is considered moderate due to the possibility of unauthorized changes, and the impact, if undetected, could lead to network breaches or system compromise.</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The recommended risk mitigation type is </a:t>
            </a:r>
            <a:r>
              <a:rPr lang="en-US" b="1" i="0" u="none" strike="noStrike">
                <a:solidFill>
                  <a:srgbClr val="000000"/>
                </a:solidFill>
                <a:effectLst/>
              </a:rPr>
              <a:t>Reduction</a:t>
            </a:r>
            <a:r>
              <a:rPr lang="en-US" b="0" i="0" u="none" strike="noStrike">
                <a:solidFill>
                  <a:srgbClr val="000000"/>
                </a:solidFill>
                <a:effectLst/>
                <a:latin typeface="-webkit-standard"/>
              </a:rPr>
              <a:t>. By implementing log metric filters and alarms, we can reduce the likelihood and response time to unauthorized changes.</a:t>
            </a:r>
          </a:p>
          <a:p>
            <a:endParaRPr lang="en-US" b="0" i="0" u="none" strike="noStrike">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rPr>
              <a:t>It is recommended to configure a log metric filter and alarm in CloudWatch to monitor for unauthorized changes to NACL. This will help detect malicious or accidental changes to network controls.</a:t>
            </a:r>
          </a:p>
          <a:p>
            <a:endParaRPr lang="en-US" b="0" i="0" u="none" strike="noStrike">
              <a:solidFill>
                <a:srgbClr val="000000"/>
              </a:solidFill>
              <a:effectLst/>
              <a:latin typeface="-webkit-standard"/>
            </a:endParaRPr>
          </a:p>
          <a:p>
            <a:pPr algn="l"/>
            <a:r>
              <a:rPr lang="en-US" b="0" i="0" u="none" strike="noStrike">
                <a:solidFill>
                  <a:srgbClr val="000000"/>
                </a:solidFill>
                <a:effectLst/>
              </a:rPr>
              <a:t>This finding maps to the controls under the </a:t>
            </a:r>
            <a:r>
              <a:rPr lang="en-US" b="0" i="1" u="none" strike="noStrike">
                <a:solidFill>
                  <a:srgbClr val="000000"/>
                </a:solidFill>
                <a:effectLst/>
              </a:rPr>
              <a:t>Audit and Accountability</a:t>
            </a:r>
            <a:r>
              <a:rPr lang="en-US" b="0" i="0" u="none" strike="noStrike">
                <a:solidFill>
                  <a:srgbClr val="000000"/>
                </a:solidFill>
                <a:effectLst/>
              </a:rPr>
              <a:t> (AU) and </a:t>
            </a:r>
            <a:r>
              <a:rPr lang="en-US" b="0" i="1" u="none" strike="noStrike">
                <a:solidFill>
                  <a:srgbClr val="000000"/>
                </a:solidFill>
                <a:effectLst/>
              </a:rPr>
              <a:t>Incident Response</a:t>
            </a:r>
            <a:r>
              <a:rPr lang="en-US" b="0" i="0" u="none" strike="noStrike">
                <a:solidFill>
                  <a:srgbClr val="000000"/>
                </a:solidFill>
                <a:effectLst/>
              </a:rPr>
              <a:t> (IR) families, controls: </a:t>
            </a:r>
            <a:r>
              <a:rPr lang="en-US" b="1" i="0" u="none" strike="noStrike">
                <a:solidFill>
                  <a:srgbClr val="000000"/>
                </a:solidFill>
                <a:effectLst/>
              </a:rPr>
              <a:t>3.6.1</a:t>
            </a:r>
            <a:r>
              <a:rPr lang="en-US" b="0" i="0" u="none" strike="noStrike">
                <a:solidFill>
                  <a:srgbClr val="000000"/>
                </a:solidFill>
                <a:effectLst/>
              </a:rPr>
              <a:t> (Audit Events), </a:t>
            </a:r>
            <a:r>
              <a:rPr lang="en-US" b="1" i="0" u="none" strike="noStrike">
                <a:solidFill>
                  <a:srgbClr val="000000"/>
                </a:solidFill>
                <a:effectLst/>
              </a:rPr>
              <a:t>3.6.2</a:t>
            </a:r>
            <a:r>
              <a:rPr lang="en-US" b="0" i="0" u="none" strike="noStrike">
                <a:solidFill>
                  <a:srgbClr val="000000"/>
                </a:solidFill>
                <a:effectLst/>
              </a:rPr>
              <a:t> (Content of Audit Records), </a:t>
            </a:r>
            <a:r>
              <a:rPr lang="en-US" b="1" i="0" u="none" strike="noStrike">
                <a:solidFill>
                  <a:srgbClr val="000000"/>
                </a:solidFill>
                <a:effectLst/>
              </a:rPr>
              <a:t>3.12.4</a:t>
            </a:r>
            <a:r>
              <a:rPr lang="en-US" b="0" i="0" u="none" strike="noStrike">
                <a:solidFill>
                  <a:srgbClr val="000000"/>
                </a:solidFill>
                <a:effectLst/>
              </a:rPr>
              <a:t> (Incident Monitoring and Detection)</a:t>
            </a:r>
          </a:p>
          <a:p>
            <a:pPr algn="l"/>
            <a:endParaRPr lang="en-US" b="0" i="0" u="none" strike="noStrike">
              <a:solidFill>
                <a:srgbClr val="000000"/>
              </a:solidFill>
              <a:effectLst/>
            </a:endParaRPr>
          </a:p>
          <a:p>
            <a:pPr algn="l"/>
            <a:r>
              <a:rPr lang="en-US" b="1" i="0" u="none" strike="noStrike">
                <a:solidFill>
                  <a:srgbClr val="000000"/>
                </a:solidFill>
                <a:effectLst/>
              </a:rPr>
              <a:t>Other mapped frameworks include</a:t>
            </a:r>
            <a:r>
              <a:rPr lang="en-US" b="0" i="0" u="none" strike="noStrike">
                <a:solidFill>
                  <a:srgbClr val="000000"/>
                </a:solidFill>
                <a:effectLst/>
              </a:rPr>
              <a:t> </a:t>
            </a:r>
            <a:r>
              <a:rPr lang="en-US" b="1" i="0" u="none" strike="noStrike">
                <a:solidFill>
                  <a:srgbClr val="000000"/>
                </a:solidFill>
                <a:effectLst/>
              </a:rPr>
              <a:t>NIST 800-53</a:t>
            </a:r>
            <a:r>
              <a:rPr lang="en-US" b="0" i="0" u="none" strike="noStrike">
                <a:solidFill>
                  <a:srgbClr val="000000"/>
                </a:solidFill>
                <a:effectLst/>
              </a:rPr>
              <a:t>, </a:t>
            </a:r>
            <a:r>
              <a:rPr lang="en-US" b="1" i="0" u="none" strike="noStrike">
                <a:solidFill>
                  <a:srgbClr val="000000"/>
                </a:solidFill>
                <a:effectLst/>
              </a:rPr>
              <a:t>ISO 27001:2013</a:t>
            </a:r>
            <a:r>
              <a:rPr lang="en-US" b="0" i="0" u="none" strike="noStrike">
                <a:solidFill>
                  <a:srgbClr val="000000"/>
                </a:solidFill>
                <a:effectLst/>
              </a:rPr>
              <a:t> and </a:t>
            </a:r>
            <a:r>
              <a:rPr lang="en-US" b="1" i="0" u="none" strike="noStrike">
                <a:solidFill>
                  <a:srgbClr val="000000"/>
                </a:solidFill>
                <a:effectLst/>
              </a:rPr>
              <a:t>SOC2.</a:t>
            </a:r>
            <a:endParaRPr lang="en-US" b="0" i="0" u="none" strike="noStrike">
              <a:solidFill>
                <a:srgbClr val="000000"/>
              </a:solidFill>
              <a:effectLst/>
            </a:endParaRPr>
          </a:p>
          <a:p>
            <a:endParaRPr lang="en-US"/>
          </a:p>
        </p:txBody>
      </p:sp>
      <p:sp>
        <p:nvSpPr>
          <p:cNvPr id="4" name="Slide Number Placeholder 3">
            <a:extLst>
              <a:ext uri="{FF2B5EF4-FFF2-40B4-BE49-F238E27FC236}">
                <a16:creationId xmlns:a16="http://schemas.microsoft.com/office/drawing/2014/main" id="{5F41AF33-32B2-400C-3FC7-A41A257D3D6A}"/>
              </a:ext>
            </a:extLst>
          </p:cNvPr>
          <p:cNvSpPr>
            <a:spLocks noGrp="1"/>
          </p:cNvSpPr>
          <p:nvPr>
            <p:ph type="sldNum" sz="quarter" idx="5"/>
          </p:nvPr>
        </p:nvSpPr>
        <p:spPr/>
        <p:txBody>
          <a:bodyPr/>
          <a:lstStyle/>
          <a:p>
            <a:fld id="{106A2029-30E8-A647-9751-75DB75A4BF50}" type="slidenum">
              <a:rPr lang="en-US" smtClean="0"/>
              <a:t>23</a:t>
            </a:fld>
            <a:endParaRPr lang="en-US"/>
          </a:p>
        </p:txBody>
      </p:sp>
    </p:spTree>
    <p:extLst>
      <p:ext uri="{BB962C8B-B14F-4D97-AF65-F5344CB8AC3E}">
        <p14:creationId xmlns:p14="http://schemas.microsoft.com/office/powerpoint/2010/main" val="1976213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Our strategy to tackle these risks is to organize them by severity level—starting with any critical then high-risk issues to minimize our immediate security exposure. Then medium-risk items follow, allowing us to balance urgent needs with long-term security improvements. </a:t>
            </a:r>
          </a:p>
        </p:txBody>
      </p:sp>
      <p:sp>
        <p:nvSpPr>
          <p:cNvPr id="4" name="Slide Number Placeholder 3"/>
          <p:cNvSpPr>
            <a:spLocks noGrp="1"/>
          </p:cNvSpPr>
          <p:nvPr>
            <p:ph type="sldNum" sz="quarter" idx="5"/>
          </p:nvPr>
        </p:nvSpPr>
        <p:spPr/>
        <p:txBody>
          <a:bodyPr/>
          <a:lstStyle/>
          <a:p>
            <a:fld id="{106A2029-30E8-A647-9751-75DB75A4BF50}" type="slidenum">
              <a:rPr lang="en-US" smtClean="0"/>
              <a:t>24</a:t>
            </a:fld>
            <a:endParaRPr lang="en-US"/>
          </a:p>
        </p:txBody>
      </p:sp>
    </p:spTree>
    <p:extLst>
      <p:ext uri="{BB962C8B-B14F-4D97-AF65-F5344CB8AC3E}">
        <p14:creationId xmlns:p14="http://schemas.microsoft.com/office/powerpoint/2010/main" val="2765855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In conclusion, our security assessment of the AWS environment against the NIST 800-171 framework identified critical, high and medium level  vulnerabilities that we’ve categorized by severity within out mitigation plan. By prioritizing critical and high-risk findings first, we’re ensuring immediate protection for our most sensitive areas.</a:t>
            </a:r>
          </a:p>
          <a:p>
            <a:pPr algn="l"/>
            <a:endParaRPr lang="en-US" b="0" i="0" u="none" strike="noStrike">
              <a:solidFill>
                <a:srgbClr val="000000"/>
              </a:solidFill>
              <a:effectLst/>
            </a:endParaRPr>
          </a:p>
          <a:p>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25</a:t>
            </a:fld>
            <a:endParaRPr lang="en-US"/>
          </a:p>
        </p:txBody>
      </p:sp>
    </p:spTree>
    <p:extLst>
      <p:ext uri="{BB962C8B-B14F-4D97-AF65-F5344CB8AC3E}">
        <p14:creationId xmlns:p14="http://schemas.microsoft.com/office/powerpoint/2010/main" val="4101276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Thankyou guys so much for listening! Any questions?</a:t>
            </a:r>
          </a:p>
        </p:txBody>
      </p:sp>
      <p:sp>
        <p:nvSpPr>
          <p:cNvPr id="4" name="Slide Number Placeholder 3"/>
          <p:cNvSpPr>
            <a:spLocks noGrp="1"/>
          </p:cNvSpPr>
          <p:nvPr>
            <p:ph type="sldNum" sz="quarter" idx="5"/>
          </p:nvPr>
        </p:nvSpPr>
        <p:spPr/>
        <p:txBody>
          <a:bodyPr/>
          <a:lstStyle/>
          <a:p>
            <a:fld id="{106A2029-30E8-A647-9751-75DB75A4BF50}" type="slidenum">
              <a:rPr lang="en-US" smtClean="0"/>
              <a:t>26</a:t>
            </a:fld>
            <a:endParaRPr lang="en-US"/>
          </a:p>
        </p:txBody>
      </p:sp>
    </p:spTree>
    <p:extLst>
      <p:ext uri="{BB962C8B-B14F-4D97-AF65-F5344CB8AC3E}">
        <p14:creationId xmlns:p14="http://schemas.microsoft.com/office/powerpoint/2010/main" val="1739645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references that we used to assist us in completing this project.</a:t>
            </a:r>
          </a:p>
        </p:txBody>
      </p:sp>
      <p:sp>
        <p:nvSpPr>
          <p:cNvPr id="4" name="Slide Number Placeholder 3"/>
          <p:cNvSpPr>
            <a:spLocks noGrp="1"/>
          </p:cNvSpPr>
          <p:nvPr>
            <p:ph type="sldNum" sz="quarter" idx="5"/>
          </p:nvPr>
        </p:nvSpPr>
        <p:spPr/>
        <p:txBody>
          <a:bodyPr/>
          <a:lstStyle/>
          <a:p>
            <a:fld id="{106A2029-30E8-A647-9751-75DB75A4BF50}" type="slidenum">
              <a:rPr lang="en-US" smtClean="0"/>
              <a:t>27</a:t>
            </a:fld>
            <a:endParaRPr lang="en-US"/>
          </a:p>
        </p:txBody>
      </p:sp>
    </p:spTree>
    <p:extLst>
      <p:ext uri="{BB962C8B-B14F-4D97-AF65-F5344CB8AC3E}">
        <p14:creationId xmlns:p14="http://schemas.microsoft.com/office/powerpoint/2010/main" val="284652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Our project focuses on conducting a </a:t>
            </a:r>
            <a:r>
              <a:rPr lang="en-US" b="1"/>
              <a:t>risk assessment</a:t>
            </a:r>
            <a:r>
              <a:rPr lang="en-US"/>
              <a:t> of the AWS environment using compliance frameworks.</a:t>
            </a:r>
          </a:p>
          <a:p>
            <a:pPr>
              <a:buFont typeface="Arial"/>
              <a:buChar char="•"/>
            </a:pPr>
            <a:r>
              <a:rPr lang="en-US"/>
              <a:t>We aim to identify vulnerabilities and provide recommendations to mitigate risks while ensuring the AWS environment complies with NIST 800-171 rev 2, NIST 800-53, ISO 27001:2013, and SOC2.   </a:t>
            </a:r>
          </a:p>
          <a:p>
            <a:pPr>
              <a:buFont typeface="Arial"/>
              <a:buChar char="•"/>
            </a:pPr>
            <a:endParaRPr lang="en-US"/>
          </a:p>
          <a:p>
            <a:pPr>
              <a:buFont typeface="Arial"/>
              <a:buChar char="•"/>
            </a:pPr>
            <a:r>
              <a:rPr lang="en-US"/>
              <a:t>The goal is to identify vulnerabilities and provide recommendations to reduce risks while ensuring the AWS environment aligns with all the mentioned frameworks.</a:t>
            </a:r>
          </a:p>
          <a:p>
            <a:pPr>
              <a:buFont typeface="Arial"/>
              <a:buChar char="•"/>
            </a:pPr>
            <a:endParaRPr lang="en-US"/>
          </a:p>
          <a:p>
            <a:pPr>
              <a:buFont typeface="Arial"/>
              <a:buChar char="•"/>
            </a:pPr>
            <a:r>
              <a:rPr lang="en-US"/>
              <a:t>All team members (both Teams Alpha and Beta) must enable </a:t>
            </a:r>
            <a:r>
              <a:rPr lang="en-US" b="1"/>
              <a:t>multi-factor authentication (MFA.</a:t>
            </a:r>
            <a:endParaRPr lang="en-US"/>
          </a:p>
          <a:p>
            <a:pPr>
              <a:buFont typeface="Arial"/>
              <a:buChar char="•"/>
            </a:pPr>
            <a:r>
              <a:rPr lang="en-US"/>
              <a:t>We logged into the </a:t>
            </a:r>
            <a:r>
              <a:rPr lang="en-US" b="1"/>
              <a:t>GSU AWS Sandbox</a:t>
            </a:r>
            <a:r>
              <a:rPr lang="en-US"/>
              <a:t> and used </a:t>
            </a:r>
            <a:r>
              <a:rPr lang="en-US" b="1"/>
              <a:t>AWS </a:t>
            </a:r>
            <a:r>
              <a:rPr lang="en-US" b="1" err="1"/>
              <a:t>CloudShell</a:t>
            </a:r>
            <a:r>
              <a:rPr lang="en-US"/>
              <a:t> to run the Prowler tool.</a:t>
            </a:r>
          </a:p>
          <a:p>
            <a:pPr>
              <a:buFont typeface="Arial"/>
              <a:buChar char="•"/>
            </a:pPr>
            <a:r>
              <a:rPr lang="en-US"/>
              <a:t>Prowler was used to analyze 10 specific findings related to frameworks </a:t>
            </a:r>
            <a:r>
              <a:rPr lang="en-US" b="1"/>
              <a:t>compliance</a:t>
            </a:r>
            <a:r>
              <a:rPr lang="en-US"/>
              <a:t>.</a:t>
            </a:r>
          </a:p>
          <a:p>
            <a:pPr>
              <a:buFont typeface="Arial"/>
              <a:buChar char="•"/>
            </a:pPr>
            <a:r>
              <a:rPr lang="en-US"/>
              <a:t>For each finding, we answered key questions: </a:t>
            </a:r>
          </a:p>
          <a:p>
            <a:pPr lvl="1">
              <a:buFont typeface="Arial"/>
              <a:buChar char="•"/>
            </a:pPr>
            <a:r>
              <a:rPr lang="en-US"/>
              <a:t>What is the risk?</a:t>
            </a:r>
          </a:p>
          <a:p>
            <a:pPr lvl="1">
              <a:buFont typeface="Arial"/>
              <a:buChar char="•"/>
            </a:pPr>
            <a:r>
              <a:rPr lang="en-US"/>
              <a:t>How likely is it to occur, and what’s the potential impact?</a:t>
            </a:r>
          </a:p>
          <a:p>
            <a:pPr lvl="1">
              <a:buFont typeface="Arial"/>
              <a:buChar char="•"/>
            </a:pPr>
            <a:r>
              <a:rPr lang="en-US"/>
              <a:t>What mitigation or remediation steps are recommended?</a:t>
            </a:r>
          </a:p>
          <a:p>
            <a:pPr lvl="1">
              <a:buFont typeface="Arial"/>
              <a:buChar char="•"/>
            </a:pPr>
            <a:r>
              <a:rPr lang="en-US"/>
              <a:t>TO Conclude</a:t>
            </a:r>
          </a:p>
          <a:p>
            <a:pPr>
              <a:buFont typeface="Arial"/>
              <a:buChar char="•"/>
            </a:pPr>
            <a:r>
              <a:rPr lang="en-US"/>
              <a:t>This project emphasized understanding compliance requirements and using tools like </a:t>
            </a:r>
            <a:r>
              <a:rPr lang="en-US" b="1"/>
              <a:t>Prowler</a:t>
            </a:r>
            <a:r>
              <a:rPr lang="en-US"/>
              <a:t> to strengthen cloud security.</a:t>
            </a:r>
          </a:p>
          <a:p>
            <a:pPr>
              <a:buFont typeface="Arial"/>
              <a:buChar char="•"/>
            </a:pPr>
            <a:r>
              <a:rPr lang="en-US"/>
              <a:t>By addressing risks and aligning findings to compliance frameworks, we developed actionable recommendations to improve AWS security posture.</a:t>
            </a:r>
          </a:p>
          <a:p>
            <a:pPr marL="285750" indent="-285750">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106A2029-30E8-A647-9751-75DB75A4BF50}" type="slidenum">
              <a:rPr lang="en-US" smtClean="0"/>
              <a:t>3</a:t>
            </a:fld>
            <a:endParaRPr lang="en-US"/>
          </a:p>
        </p:txBody>
      </p:sp>
    </p:spTree>
    <p:extLst>
      <p:ext uri="{BB962C8B-B14F-4D97-AF65-F5344CB8AC3E}">
        <p14:creationId xmlns:p14="http://schemas.microsoft.com/office/powerpoint/2010/main" val="299545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So, what exactly is a compliance framework? We define a compliance framework as a structured set of guidelines, standards, and practices that an organization follows to ensure it meets regulatory, legal, and industry requirements. Compliance frameworks are crucial as they help organizations safeguard sensitive data, mitigate risks, and reduce vulnerabilities. By adhering to these frameworks, organizations can ensure a consistent approach to security, gain customer trust, avoid legal penalties, and improve resilience against threats. Frameworks, such as NIST, ISO 27001, and SOC 2, serve as essential benchmarks for best practices in protecting information and maintaining operational integrity.</a:t>
            </a:r>
          </a:p>
        </p:txBody>
      </p:sp>
      <p:sp>
        <p:nvSpPr>
          <p:cNvPr id="4" name="Slide Number Placeholder 3"/>
          <p:cNvSpPr>
            <a:spLocks noGrp="1"/>
          </p:cNvSpPr>
          <p:nvPr>
            <p:ph type="sldNum" sz="quarter" idx="5"/>
          </p:nvPr>
        </p:nvSpPr>
        <p:spPr/>
        <p:txBody>
          <a:bodyPr/>
          <a:lstStyle/>
          <a:p>
            <a:fld id="{106A2029-30E8-A647-9751-75DB75A4BF50}" type="slidenum">
              <a:rPr lang="en-US" smtClean="0"/>
              <a:t>4</a:t>
            </a:fld>
            <a:endParaRPr lang="en-US"/>
          </a:p>
        </p:txBody>
      </p:sp>
    </p:spTree>
    <p:extLst>
      <p:ext uri="{BB962C8B-B14F-4D97-AF65-F5344CB8AC3E}">
        <p14:creationId xmlns:p14="http://schemas.microsoft.com/office/powerpoint/2010/main" val="209186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The main compliance framework that we used for our project and will be discussing today is NIST 800-171. </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NIST 800-171 provides a standardized framework for securing Controlled Unclassified Information, or CUI, in non-federal information systems and organizations. It was developed by the National Institute of Standards and Technology (NIST) to help businesses protect sensitive government-related information.</a:t>
            </a:r>
          </a:p>
          <a:p>
            <a:endParaRPr lang="en-US" b="0" i="0" u="none" strike="noStrike">
              <a:solidFill>
                <a:srgbClr val="000000"/>
              </a:solidFill>
              <a:effectLst/>
              <a:latin typeface="-webkit-standard"/>
            </a:endParaRPr>
          </a:p>
          <a:p>
            <a:r>
              <a:rPr lang="en-US" b="0" i="0" u="none" strike="noStrike">
                <a:solidFill>
                  <a:srgbClr val="000000"/>
                </a:solidFill>
                <a:effectLst/>
                <a:latin typeface="-webkit-standard"/>
              </a:rPr>
              <a:t>Some key reasons why the NIST 800-171 framework is so highly respected and widely used are due to it’s focus on Protecting CUI, its compliance is often mandatory for various organizations, it is comprehensive yet achievable, it is adaptable to many types of organizations, and lastly because it was developed by the National Institute of Standards and Technology, it benefits from the credibility and research backing of a respected government institution. </a:t>
            </a:r>
          </a:p>
          <a:p>
            <a:endParaRPr lang="en-US" b="0" i="0" u="none" strike="noStrike">
              <a:solidFill>
                <a:srgbClr val="000000"/>
              </a:solidFill>
              <a:effectLst/>
              <a:latin typeface="-webkit-standard"/>
            </a:endParaRPr>
          </a:p>
          <a:p>
            <a:endParaRPr lang="en-US" b="0" i="0" u="none" strike="noStrike">
              <a:solidFill>
                <a:srgbClr val="000000"/>
              </a:solidFill>
              <a:effectLst/>
              <a:latin typeface="-webkit-standard"/>
            </a:endParaRPr>
          </a:p>
          <a:p>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5</a:t>
            </a:fld>
            <a:endParaRPr lang="en-US"/>
          </a:p>
        </p:txBody>
      </p:sp>
    </p:spTree>
    <p:extLst>
      <p:ext uri="{BB962C8B-B14F-4D97-AF65-F5344CB8AC3E}">
        <p14:creationId xmlns:p14="http://schemas.microsoft.com/office/powerpoint/2010/main" val="73225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94550-3809-121B-E691-33BD37CF4E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2AABE-BD0C-78E7-0945-DEAAE99248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FBF6EE-C84F-5470-41CC-30F57A9618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latin typeface="-webkit-standard"/>
              </a:rPr>
              <a:t>The NIST 800-171 framework contains 110 security controls organized into 14 control families, each addressing specific areas of security. For example, Access Control defines who can access resources, while Incident Response covers protocols for responding to security events. Each family plays a unique role in overall security, and our assessment targeted specific controls within these families to evaluate our compliance and identify potential gaps.</a:t>
            </a:r>
          </a:p>
          <a:p>
            <a:endParaRPr lang="en-US"/>
          </a:p>
        </p:txBody>
      </p:sp>
      <p:sp>
        <p:nvSpPr>
          <p:cNvPr id="4" name="Slide Number Placeholder 3">
            <a:extLst>
              <a:ext uri="{FF2B5EF4-FFF2-40B4-BE49-F238E27FC236}">
                <a16:creationId xmlns:a16="http://schemas.microsoft.com/office/drawing/2014/main" id="{228AA2D2-300A-14C7-841F-3EBACC09DAE4}"/>
              </a:ext>
            </a:extLst>
          </p:cNvPr>
          <p:cNvSpPr>
            <a:spLocks noGrp="1"/>
          </p:cNvSpPr>
          <p:nvPr>
            <p:ph type="sldNum" sz="quarter" idx="5"/>
          </p:nvPr>
        </p:nvSpPr>
        <p:spPr/>
        <p:txBody>
          <a:bodyPr/>
          <a:lstStyle/>
          <a:p>
            <a:fld id="{106A2029-30E8-A647-9751-75DB75A4BF50}" type="slidenum">
              <a:rPr lang="en-US" smtClean="0"/>
              <a:t>6</a:t>
            </a:fld>
            <a:endParaRPr lang="en-US"/>
          </a:p>
        </p:txBody>
      </p:sp>
    </p:spTree>
    <p:extLst>
      <p:ext uri="{BB962C8B-B14F-4D97-AF65-F5344CB8AC3E}">
        <p14:creationId xmlns:p14="http://schemas.microsoft.com/office/powerpoint/2010/main" val="1996266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Risk in cybersecurity refers to the potential for security breaches that could lead to data loss, financial damage, or reputational harm. In our assessment, we evaluated risks by considering both the likelihood of a vulnerability being exploited and the impact it would have on our AWS environment. This approach helps us prioritize which findings to address based on their potential impact on our security posture.</a:t>
            </a:r>
          </a:p>
        </p:txBody>
      </p:sp>
      <p:sp>
        <p:nvSpPr>
          <p:cNvPr id="4" name="Slide Number Placeholder 3"/>
          <p:cNvSpPr>
            <a:spLocks noGrp="1"/>
          </p:cNvSpPr>
          <p:nvPr>
            <p:ph type="sldNum" sz="quarter" idx="5"/>
          </p:nvPr>
        </p:nvSpPr>
        <p:spPr/>
        <p:txBody>
          <a:bodyPr/>
          <a:lstStyle/>
          <a:p>
            <a:fld id="{106A2029-30E8-A647-9751-75DB75A4BF50}" type="slidenum">
              <a:rPr lang="en-US" smtClean="0"/>
              <a:t>7</a:t>
            </a:fld>
            <a:endParaRPr lang="en-US"/>
          </a:p>
        </p:txBody>
      </p:sp>
    </p:spTree>
    <p:extLst>
      <p:ext uri="{BB962C8B-B14F-4D97-AF65-F5344CB8AC3E}">
        <p14:creationId xmlns:p14="http://schemas.microsoft.com/office/powerpoint/2010/main" val="165138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To assess risk, we applied a simple equation: likelihood multiplied by impact. Likelihood is the probability of a threat occurring—such as increased risk from weak password policies—while impact is the potential damage from an incident, like financial loss or reputational harm from a data breach. This calculation helps prioritize risks, focusing resources on high-likelihood, high-impact vulnerabilities, such as weak access controls in sensitive systems, ensuring that critical security gaps are addressed first.</a:t>
            </a:r>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8</a:t>
            </a:fld>
            <a:endParaRPr lang="en-US"/>
          </a:p>
        </p:txBody>
      </p:sp>
    </p:spTree>
    <p:extLst>
      <p:ext uri="{BB962C8B-B14F-4D97-AF65-F5344CB8AC3E}">
        <p14:creationId xmlns:p14="http://schemas.microsoft.com/office/powerpoint/2010/main" val="88203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This is the risk matrix we designed to categorize findings by their risk level. It shows how combining likelihood and impact results in low, medium, high, or critical risk ratings. We used this matrix to assess the failed findings in our AWS environment and to guide us in prioritizing our remediation actions.</a:t>
            </a:r>
            <a:endParaRPr lang="en-US"/>
          </a:p>
        </p:txBody>
      </p:sp>
      <p:sp>
        <p:nvSpPr>
          <p:cNvPr id="4" name="Slide Number Placeholder 3"/>
          <p:cNvSpPr>
            <a:spLocks noGrp="1"/>
          </p:cNvSpPr>
          <p:nvPr>
            <p:ph type="sldNum" sz="quarter" idx="5"/>
          </p:nvPr>
        </p:nvSpPr>
        <p:spPr/>
        <p:txBody>
          <a:bodyPr/>
          <a:lstStyle/>
          <a:p>
            <a:fld id="{106A2029-30E8-A647-9751-75DB75A4BF50}" type="slidenum">
              <a:rPr lang="en-US" smtClean="0"/>
              <a:t>9</a:t>
            </a:fld>
            <a:endParaRPr lang="en-US"/>
          </a:p>
        </p:txBody>
      </p:sp>
    </p:spTree>
    <p:extLst>
      <p:ext uri="{BB962C8B-B14F-4D97-AF65-F5344CB8AC3E}">
        <p14:creationId xmlns:p14="http://schemas.microsoft.com/office/powerpoint/2010/main" val="67375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DE05-8370-3340-4024-DCF2434A8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962D4-4902-2BF7-ADD1-8ED42310D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31D19-8110-EFF6-5F60-2CB5D01B1883}"/>
              </a:ext>
            </a:extLst>
          </p:cNvPr>
          <p:cNvSpPr>
            <a:spLocks noGrp="1"/>
          </p:cNvSpPr>
          <p:nvPr>
            <p:ph type="dt" sz="half" idx="10"/>
          </p:nvPr>
        </p:nvSpPr>
        <p:spPr/>
        <p:txBody>
          <a:bodyPr/>
          <a:lstStyle/>
          <a:p>
            <a:fld id="{A621AE2E-0411-8247-8CB7-AF72297E6021}" type="datetimeFigureOut">
              <a:rPr lang="en-US" smtClean="0"/>
              <a:t>3/27/25</a:t>
            </a:fld>
            <a:endParaRPr lang="en-US"/>
          </a:p>
        </p:txBody>
      </p:sp>
      <p:sp>
        <p:nvSpPr>
          <p:cNvPr id="5" name="Footer Placeholder 4">
            <a:extLst>
              <a:ext uri="{FF2B5EF4-FFF2-40B4-BE49-F238E27FC236}">
                <a16:creationId xmlns:a16="http://schemas.microsoft.com/office/drawing/2014/main" id="{3DE6CDC7-9726-DC9C-4E75-0B7C50EAA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4A38D-B1A8-7EC2-6AC1-7FF31CEF7D49}"/>
              </a:ext>
            </a:extLst>
          </p:cNvPr>
          <p:cNvSpPr>
            <a:spLocks noGrp="1"/>
          </p:cNvSpPr>
          <p:nvPr>
            <p:ph type="sldNum" sz="quarter" idx="12"/>
          </p:nvPr>
        </p:nvSpPr>
        <p:spPr/>
        <p:txBody>
          <a:bodyPr/>
          <a:lstStyle/>
          <a:p>
            <a:fld id="{1260545E-C22C-6D43-B44B-AB3BC1773E95}" type="slidenum">
              <a:rPr lang="en-US" smtClean="0"/>
              <a:t>‹#›</a:t>
            </a:fld>
            <a:endParaRPr lang="en-US"/>
          </a:p>
        </p:txBody>
      </p:sp>
    </p:spTree>
    <p:extLst>
      <p:ext uri="{BB962C8B-B14F-4D97-AF65-F5344CB8AC3E}">
        <p14:creationId xmlns:p14="http://schemas.microsoft.com/office/powerpoint/2010/main" val="336763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3A95-D5C4-ACFC-0C89-578E6CBE7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C253C6-C50A-340E-E129-C09EE60E7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3FCA1-63F3-A74A-D5C5-661E746C3649}"/>
              </a:ext>
            </a:extLst>
          </p:cNvPr>
          <p:cNvSpPr>
            <a:spLocks noGrp="1"/>
          </p:cNvSpPr>
          <p:nvPr>
            <p:ph type="dt" sz="half" idx="10"/>
          </p:nvPr>
        </p:nvSpPr>
        <p:spPr/>
        <p:txBody>
          <a:bodyPr/>
          <a:lstStyle/>
          <a:p>
            <a:fld id="{A621AE2E-0411-8247-8CB7-AF72297E6021}" type="datetimeFigureOut">
              <a:rPr lang="en-US" smtClean="0"/>
              <a:t>3/27/25</a:t>
            </a:fld>
            <a:endParaRPr lang="en-US"/>
          </a:p>
        </p:txBody>
      </p:sp>
      <p:sp>
        <p:nvSpPr>
          <p:cNvPr id="5" name="Footer Placeholder 4">
            <a:extLst>
              <a:ext uri="{FF2B5EF4-FFF2-40B4-BE49-F238E27FC236}">
                <a16:creationId xmlns:a16="http://schemas.microsoft.com/office/drawing/2014/main" id="{D19644A4-7658-242F-10E3-B630772C5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FC14E-47CD-E5CF-26A4-1FC254EBDD8E}"/>
              </a:ext>
            </a:extLst>
          </p:cNvPr>
          <p:cNvSpPr>
            <a:spLocks noGrp="1"/>
          </p:cNvSpPr>
          <p:nvPr>
            <p:ph type="sldNum" sz="quarter" idx="12"/>
          </p:nvPr>
        </p:nvSpPr>
        <p:spPr/>
        <p:txBody>
          <a:bodyPr/>
          <a:lstStyle/>
          <a:p>
            <a:fld id="{1260545E-C22C-6D43-B44B-AB3BC1773E95}" type="slidenum">
              <a:rPr lang="en-US" smtClean="0"/>
              <a:t>‹#›</a:t>
            </a:fld>
            <a:endParaRPr lang="en-US"/>
          </a:p>
        </p:txBody>
      </p:sp>
    </p:spTree>
    <p:extLst>
      <p:ext uri="{BB962C8B-B14F-4D97-AF65-F5344CB8AC3E}">
        <p14:creationId xmlns:p14="http://schemas.microsoft.com/office/powerpoint/2010/main" val="2609845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95099-26DC-3E74-9EF6-B653D8716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865C10-904C-4C2F-0A77-4BD8620A8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1A4A-3677-D949-80A7-5662EE2AD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21AE2E-0411-8247-8CB7-AF72297E6021}" type="datetimeFigureOut">
              <a:rPr lang="en-US" smtClean="0"/>
              <a:t>3/27/25</a:t>
            </a:fld>
            <a:endParaRPr lang="en-US"/>
          </a:p>
        </p:txBody>
      </p:sp>
      <p:sp>
        <p:nvSpPr>
          <p:cNvPr id="5" name="Footer Placeholder 4">
            <a:extLst>
              <a:ext uri="{FF2B5EF4-FFF2-40B4-BE49-F238E27FC236}">
                <a16:creationId xmlns:a16="http://schemas.microsoft.com/office/drawing/2014/main" id="{20261F95-EC8A-2189-E009-5FCED1ACCA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0785E3-6D4D-41DF-8862-EF1335510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60545E-C22C-6D43-B44B-AB3BC1773E95}" type="slidenum">
              <a:rPr lang="en-US" smtClean="0"/>
              <a:t>‹#›</a:t>
            </a:fld>
            <a:endParaRPr lang="en-US"/>
          </a:p>
        </p:txBody>
      </p:sp>
    </p:spTree>
    <p:extLst>
      <p:ext uri="{BB962C8B-B14F-4D97-AF65-F5344CB8AC3E}">
        <p14:creationId xmlns:p14="http://schemas.microsoft.com/office/powerpoint/2010/main" val="572657980"/>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5.pn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41.svg"/><Relationship Id="rId4" Type="http://schemas.openxmlformats.org/officeDocument/2006/relationships/diagramData" Target="../diagrams/data6.xml"/><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25.png"/><Relationship Id="rId7" Type="http://schemas.openxmlformats.org/officeDocument/2006/relationships/diagramLayout" Target="../diagrams/layout7.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Data" Target="../diagrams/data7.xml"/><Relationship Id="rId5" Type="http://schemas.openxmlformats.org/officeDocument/2006/relationships/image" Target="../media/image41.svg"/><Relationship Id="rId10" Type="http://schemas.microsoft.com/office/2007/relationships/diagramDrawing" Target="../diagrams/drawing7.xml"/><Relationship Id="rId4" Type="http://schemas.openxmlformats.org/officeDocument/2006/relationships/image" Target="../media/image40.png"/><Relationship Id="rId9" Type="http://schemas.openxmlformats.org/officeDocument/2006/relationships/diagramColors" Target="../diagrams/colors7.xml"/></Relationships>
</file>

<file path=ppt/slides/_rels/slide1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5.png"/><Relationship Id="rId7" Type="http://schemas.openxmlformats.org/officeDocument/2006/relationships/diagramColors" Target="../diagrams/colors8.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41.svg"/><Relationship Id="rId4" Type="http://schemas.openxmlformats.org/officeDocument/2006/relationships/diagramData" Target="../diagrams/data8.xml"/><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5.png"/><Relationship Id="rId7" Type="http://schemas.openxmlformats.org/officeDocument/2006/relationships/diagramColors" Target="../diagrams/colors9.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9.xml"/><Relationship Id="rId5" Type="http://schemas.openxmlformats.org/officeDocument/2006/relationships/diagramLayout" Target="../diagrams/layout9.xml"/><Relationship Id="rId10" Type="http://schemas.openxmlformats.org/officeDocument/2006/relationships/image" Target="../media/image41.svg"/><Relationship Id="rId4" Type="http://schemas.openxmlformats.org/officeDocument/2006/relationships/diagramData" Target="../diagrams/data9.xml"/><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5.png"/><Relationship Id="rId7" Type="http://schemas.openxmlformats.org/officeDocument/2006/relationships/diagramColors" Target="../diagrams/colors10.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10" Type="http://schemas.openxmlformats.org/officeDocument/2006/relationships/image" Target="../media/image41.svg"/><Relationship Id="rId4" Type="http://schemas.openxmlformats.org/officeDocument/2006/relationships/diagramData" Target="../diagrams/data10.xml"/><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5.png"/><Relationship Id="rId7" Type="http://schemas.openxmlformats.org/officeDocument/2006/relationships/diagramColors" Target="../diagrams/colors1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10" Type="http://schemas.openxmlformats.org/officeDocument/2006/relationships/image" Target="../media/image41.svg"/><Relationship Id="rId4" Type="http://schemas.openxmlformats.org/officeDocument/2006/relationships/diagramData" Target="../diagrams/data11.xml"/><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5.png"/><Relationship Id="rId7" Type="http://schemas.openxmlformats.org/officeDocument/2006/relationships/diagramColors" Target="../diagrams/colors1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10" Type="http://schemas.openxmlformats.org/officeDocument/2006/relationships/image" Target="../media/image41.svg"/><Relationship Id="rId4" Type="http://schemas.openxmlformats.org/officeDocument/2006/relationships/diagramData" Target="../diagrams/data12.xml"/><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5.png"/><Relationship Id="rId7" Type="http://schemas.openxmlformats.org/officeDocument/2006/relationships/diagramColors" Target="../diagrams/colors13.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openxmlformats.org/officeDocument/2006/relationships/image" Target="../media/image41.svg"/><Relationship Id="rId4" Type="http://schemas.openxmlformats.org/officeDocument/2006/relationships/diagramData" Target="../diagrams/data13.xml"/><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5.png"/><Relationship Id="rId7" Type="http://schemas.openxmlformats.org/officeDocument/2006/relationships/diagramColors" Target="../diagrams/colors14.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image" Target="../media/image41.svg"/><Relationship Id="rId4" Type="http://schemas.openxmlformats.org/officeDocument/2006/relationships/diagramData" Target="../diagrams/data14.xml"/><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5.png"/><Relationship Id="rId7" Type="http://schemas.openxmlformats.org/officeDocument/2006/relationships/diagramColors" Target="../diagrams/colors15.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QuickStyle" Target="../diagrams/quickStyle15.xml"/><Relationship Id="rId5" Type="http://schemas.openxmlformats.org/officeDocument/2006/relationships/diagramLayout" Target="../diagrams/layout15.xml"/><Relationship Id="rId10" Type="http://schemas.openxmlformats.org/officeDocument/2006/relationships/image" Target="../media/image41.svg"/><Relationship Id="rId4" Type="http://schemas.openxmlformats.org/officeDocument/2006/relationships/diagramData" Target="../diagrams/data15.xml"/><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3.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project-risk-manager.com/blog/risk-matrix-sizing/"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www.youtube.com/watch?v=-E-jfcoR2W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276" name="Rectangle 275">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A72F2-1D24-5819-7008-09CFCD18F984}"/>
              </a:ext>
            </a:extLst>
          </p:cNvPr>
          <p:cNvSpPr>
            <a:spLocks noGrp="1"/>
          </p:cNvSpPr>
          <p:nvPr>
            <p:ph type="ctrTitle"/>
          </p:nvPr>
        </p:nvSpPr>
        <p:spPr>
          <a:xfrm>
            <a:off x="847131" y="1453941"/>
            <a:ext cx="7108911" cy="4016621"/>
          </a:xfrm>
        </p:spPr>
        <p:txBody>
          <a:bodyPr anchor="ctr">
            <a:normAutofit/>
          </a:bodyPr>
          <a:lstStyle/>
          <a:p>
            <a:r>
              <a:rPr lang="en-US" sz="5400" b="1">
                <a:solidFill>
                  <a:srgbClr val="000000"/>
                </a:solidFill>
              </a:rPr>
              <a:t>Enhancing</a:t>
            </a:r>
            <a:r>
              <a:rPr lang="en-US" sz="5400" b="1" i="0" u="none" strike="noStrike">
                <a:solidFill>
                  <a:srgbClr val="000000"/>
                </a:solidFill>
                <a:effectLst/>
              </a:rPr>
              <a:t> AWS Security Compliance</a:t>
            </a:r>
            <a:endParaRPr lang="en-US" sz="4000"/>
          </a:p>
        </p:txBody>
      </p:sp>
      <p:sp>
        <p:nvSpPr>
          <p:cNvPr id="3" name="Subtitle 2">
            <a:extLst>
              <a:ext uri="{FF2B5EF4-FFF2-40B4-BE49-F238E27FC236}">
                <a16:creationId xmlns:a16="http://schemas.microsoft.com/office/drawing/2014/main" id="{2ADF431F-DA25-B65A-9131-F5F3D113A65F}"/>
              </a:ext>
            </a:extLst>
          </p:cNvPr>
          <p:cNvSpPr>
            <a:spLocks noGrp="1"/>
          </p:cNvSpPr>
          <p:nvPr>
            <p:ph type="subTitle" idx="1"/>
          </p:nvPr>
        </p:nvSpPr>
        <p:spPr>
          <a:xfrm>
            <a:off x="8716549" y="3136725"/>
            <a:ext cx="3135141" cy="2929993"/>
          </a:xfrm>
        </p:spPr>
        <p:txBody>
          <a:bodyPr anchor="ctr">
            <a:normAutofit fontScale="92500" lnSpcReduction="10000"/>
          </a:bodyPr>
          <a:lstStyle/>
          <a:p>
            <a:pPr algn="l"/>
            <a:endParaRPr lang="en-US" sz="2200">
              <a:solidFill>
                <a:schemeClr val="bg1"/>
              </a:solidFill>
            </a:endParaRPr>
          </a:p>
          <a:p>
            <a:pPr algn="l"/>
            <a:r>
              <a:rPr lang="en-US" sz="2000" b="1">
                <a:solidFill>
                  <a:schemeClr val="bg1"/>
                </a:solidFill>
              </a:rPr>
              <a:t>GSU Cybersecurity Governance &amp; Risk Team:</a:t>
            </a:r>
          </a:p>
          <a:p>
            <a:pPr algn="l"/>
            <a:r>
              <a:rPr lang="en-US" sz="2000">
                <a:solidFill>
                  <a:schemeClr val="bg1"/>
                </a:solidFill>
              </a:rPr>
              <a:t>Briana Benton</a:t>
            </a:r>
          </a:p>
          <a:p>
            <a:pPr algn="l"/>
            <a:r>
              <a:rPr lang="en-US" sz="2000">
                <a:solidFill>
                  <a:schemeClr val="bg1"/>
                </a:solidFill>
              </a:rPr>
              <a:t>Courtney Baker</a:t>
            </a:r>
          </a:p>
          <a:p>
            <a:pPr algn="l"/>
            <a:r>
              <a:rPr lang="en-US" sz="2000">
                <a:solidFill>
                  <a:schemeClr val="bg1"/>
                </a:solidFill>
              </a:rPr>
              <a:t>Djanna Myrie</a:t>
            </a:r>
          </a:p>
          <a:p>
            <a:pPr algn="l"/>
            <a:r>
              <a:rPr lang="en-US" sz="2000">
                <a:solidFill>
                  <a:schemeClr val="bg1"/>
                </a:solidFill>
              </a:rPr>
              <a:t>Kailey Harris</a:t>
            </a:r>
          </a:p>
          <a:p>
            <a:pPr algn="l"/>
            <a:r>
              <a:rPr lang="en-US" sz="2000">
                <a:solidFill>
                  <a:schemeClr val="bg1"/>
                </a:solidFill>
              </a:rPr>
              <a:t>Nooreen </a:t>
            </a:r>
            <a:r>
              <a:rPr lang="en-US" sz="2000" err="1">
                <a:solidFill>
                  <a:schemeClr val="bg1"/>
                </a:solidFill>
              </a:rPr>
              <a:t>Mahamood</a:t>
            </a:r>
            <a:endParaRPr lang="en-US" sz="2000">
              <a:solidFill>
                <a:schemeClr val="bg1"/>
              </a:solidFill>
            </a:endParaRPr>
          </a:p>
          <a:p>
            <a:pPr algn="l"/>
            <a:endParaRPr lang="en-US" sz="2200">
              <a:solidFill>
                <a:schemeClr val="bg1"/>
              </a:solidFill>
            </a:endParaRPr>
          </a:p>
          <a:p>
            <a:pPr algn="l"/>
            <a:endParaRPr lang="en-US" sz="2200">
              <a:solidFill>
                <a:schemeClr val="bg1"/>
              </a:solidFill>
            </a:endParaRPr>
          </a:p>
        </p:txBody>
      </p:sp>
      <p:sp>
        <p:nvSpPr>
          <p:cNvPr id="284" name="Rectangle 283">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03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4BF98E-F5CD-1633-312E-8F25C0E4154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168D0-997A-EB6E-280F-6D0057495D93}"/>
              </a:ext>
            </a:extLst>
          </p:cNvPr>
          <p:cNvSpPr>
            <a:spLocks noGrp="1"/>
          </p:cNvSpPr>
          <p:nvPr>
            <p:ph type="title"/>
          </p:nvPr>
        </p:nvSpPr>
        <p:spPr>
          <a:xfrm>
            <a:off x="838200" y="1120689"/>
            <a:ext cx="10515600" cy="1133693"/>
          </a:xfrm>
        </p:spPr>
        <p:txBody>
          <a:bodyPr>
            <a:normAutofit/>
          </a:bodyPr>
          <a:lstStyle/>
          <a:p>
            <a:pPr algn="ctr"/>
            <a:r>
              <a:rPr lang="en-US" sz="3600" b="1">
                <a:latin typeface="Aptos" panose="020B0004020202020204" pitchFamily="34" charset="0"/>
                <a:ea typeface="Aptos" panose="020B0004020202020204" pitchFamily="34" charset="0"/>
                <a:cs typeface="Times New Roman" panose="02020603050405020304" pitchFamily="18" charset="0"/>
              </a:rPr>
              <a:t>R</a:t>
            </a:r>
            <a:r>
              <a:rPr lang="en-US" sz="3600" b="1">
                <a:effectLst/>
                <a:latin typeface="Aptos" panose="020B0004020202020204" pitchFamily="34" charset="0"/>
                <a:ea typeface="Aptos" panose="020B0004020202020204" pitchFamily="34" charset="0"/>
                <a:cs typeface="Times New Roman" panose="02020603050405020304" pitchFamily="18" charset="0"/>
              </a:rPr>
              <a:t>isk Mitigation and the Four Types  </a:t>
            </a:r>
            <a:br>
              <a:rPr lang="en-US" sz="3600">
                <a:effectLst/>
                <a:latin typeface="Aptos" panose="020B0004020202020204" pitchFamily="34" charset="0"/>
                <a:ea typeface="Aptos" panose="020B0004020202020204" pitchFamily="34" charset="0"/>
                <a:cs typeface="Times New Roman" panose="02020603050405020304" pitchFamily="18" charset="0"/>
              </a:rPr>
            </a:br>
            <a:endParaRPr lang="en-US" sz="3600"/>
          </a:p>
        </p:txBody>
      </p:sp>
      <p:graphicFrame>
        <p:nvGraphicFramePr>
          <p:cNvPr id="5" name="Content Placeholder 2">
            <a:extLst>
              <a:ext uri="{FF2B5EF4-FFF2-40B4-BE49-F238E27FC236}">
                <a16:creationId xmlns:a16="http://schemas.microsoft.com/office/drawing/2014/main" id="{E0D1FFF1-4041-FE86-B2E7-ACC3974C6FBD}"/>
              </a:ext>
            </a:extLst>
          </p:cNvPr>
          <p:cNvGraphicFramePr>
            <a:graphicFrameLocks/>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07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AF6D4-F5CC-DFCC-4B3B-1E53150DFB6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b="1" kern="1200">
                <a:solidFill>
                  <a:schemeClr val="tx1"/>
                </a:solidFill>
                <a:latin typeface="+mj-lt"/>
                <a:ea typeface="+mj-ea"/>
                <a:cs typeface="+mj-cs"/>
              </a:rPr>
              <a:t>Analyzing our Findings</a:t>
            </a:r>
          </a:p>
        </p:txBody>
      </p:sp>
      <p:pic>
        <p:nvPicPr>
          <p:cNvPr id="18" name="Graphic 17" descr="Checkmark">
            <a:extLst>
              <a:ext uri="{FF2B5EF4-FFF2-40B4-BE49-F238E27FC236}">
                <a16:creationId xmlns:a16="http://schemas.microsoft.com/office/drawing/2014/main" id="{9F239D80-4866-6BEA-7D58-12D18930B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20" name="Graphic 19" descr="Checkmark">
            <a:extLst>
              <a:ext uri="{FF2B5EF4-FFF2-40B4-BE49-F238E27FC236}">
                <a16:creationId xmlns:a16="http://schemas.microsoft.com/office/drawing/2014/main" id="{90187187-A5E6-42FF-9A0C-4F12CF2CBB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09068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87B3E-9ABB-86E6-A5C8-C6F3BE3AE804}"/>
              </a:ext>
            </a:extLst>
          </p:cNvPr>
          <p:cNvSpPr>
            <a:spLocks noGrp="1"/>
          </p:cNvSpPr>
          <p:nvPr>
            <p:ph type="title"/>
          </p:nvPr>
        </p:nvSpPr>
        <p:spPr>
          <a:xfrm>
            <a:off x="668700" y="737733"/>
            <a:ext cx="3796306" cy="2690949"/>
          </a:xfrm>
        </p:spPr>
        <p:txBody>
          <a:bodyPr anchor="t">
            <a:normAutofit/>
          </a:bodyPr>
          <a:lstStyle/>
          <a:p>
            <a:pPr algn="ctr"/>
            <a:r>
              <a:rPr lang="en-US" sz="3200" b="1">
                <a:solidFill>
                  <a:srgbClr val="1E1E1E"/>
                </a:solidFill>
                <a:effectLst/>
              </a:rPr>
              <a:t>NIST 800-171 Assessment</a:t>
            </a:r>
            <a:r>
              <a:rPr lang="en-US" sz="3200" b="1">
                <a:effectLst/>
              </a:rPr>
              <a:t> </a:t>
            </a:r>
            <a:r>
              <a:rPr lang="en-US" sz="3200" b="1">
                <a:solidFill>
                  <a:srgbClr val="1E1E1E"/>
                </a:solidFill>
              </a:rPr>
              <a:t>F</a:t>
            </a:r>
            <a:r>
              <a:rPr lang="en-US" sz="3200" b="1">
                <a:solidFill>
                  <a:srgbClr val="1E1E1E"/>
                </a:solidFill>
                <a:effectLst/>
              </a:rPr>
              <a:t>indings Overview</a:t>
            </a:r>
            <a:endParaRPr lang="en-US" sz="3200" b="1">
              <a:effectLst/>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4E4C5428-CDFF-AA84-5374-0CD8040D1372}"/>
              </a:ext>
            </a:extLst>
          </p:cNvPr>
          <p:cNvPicPr>
            <a:picLocks noChangeAspect="1"/>
          </p:cNvPicPr>
          <p:nvPr/>
        </p:nvPicPr>
        <p:blipFill>
          <a:blip r:embed="rId3" cstate="print">
            <a:extLst>
              <a:ext uri="{28A0092B-C50C-407E-A947-70E740481C1C}">
                <a14:useLocalDpi xmlns:a14="http://schemas.microsoft.com/office/drawing/2010/main" val="0"/>
              </a:ext>
            </a:extLst>
          </a:blip>
          <a:srcRect t="70919"/>
          <a:stretch/>
        </p:blipFill>
        <p:spPr>
          <a:xfrm>
            <a:off x="5483625" y="987119"/>
            <a:ext cx="5939216" cy="814253"/>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92AB9106-2F69-2BB7-5765-31E3313EF4C0}"/>
              </a:ext>
            </a:extLst>
          </p:cNvPr>
          <p:cNvPicPr>
            <a:picLocks noChangeAspect="1"/>
          </p:cNvPicPr>
          <p:nvPr/>
        </p:nvPicPr>
        <p:blipFill>
          <a:blip r:embed="rId4" cstate="print">
            <a:extLst>
              <a:ext uri="{28A0092B-C50C-407E-A947-70E740481C1C}">
                <a14:useLocalDpi xmlns:a14="http://schemas.microsoft.com/office/drawing/2010/main" val="0"/>
              </a:ext>
            </a:extLst>
          </a:blip>
          <a:srcRect t="6332"/>
          <a:stretch/>
        </p:blipFill>
        <p:spPr>
          <a:xfrm>
            <a:off x="5483625" y="1874541"/>
            <a:ext cx="5939216" cy="314465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A771758-0E14-15B4-45D5-0623D1C8E7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3625" y="5101956"/>
            <a:ext cx="5939216" cy="869853"/>
          </a:xfrm>
          <a:prstGeom prst="rect">
            <a:avLst/>
          </a:prstGeom>
        </p:spPr>
      </p:pic>
    </p:spTree>
    <p:extLst>
      <p:ext uri="{BB962C8B-B14F-4D97-AF65-F5344CB8AC3E}">
        <p14:creationId xmlns:p14="http://schemas.microsoft.com/office/powerpoint/2010/main" val="389146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E25E15-1047-96EB-AEC1-8BCD26624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11CA4-4FB7-8927-8365-E3B1BA6D0E82}"/>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effectLst/>
                <a:latin typeface="+mj-lt"/>
                <a:ea typeface="+mj-ea"/>
                <a:cs typeface="+mj-cs"/>
              </a:rPr>
              <a:t>NIST 800-171 Assessment </a:t>
            </a:r>
            <a:r>
              <a:rPr lang="en-US" sz="3600" kern="1200">
                <a:solidFill>
                  <a:schemeClr val="tx1"/>
                </a:solidFill>
                <a:latin typeface="+mj-lt"/>
                <a:ea typeface="+mj-ea"/>
                <a:cs typeface="+mj-cs"/>
              </a:rPr>
              <a:t>F</a:t>
            </a:r>
            <a:r>
              <a:rPr lang="en-US" sz="3600" kern="1200">
                <a:solidFill>
                  <a:schemeClr val="tx1"/>
                </a:solidFill>
                <a:effectLst/>
                <a:latin typeface="+mj-lt"/>
                <a:ea typeface="+mj-ea"/>
                <a:cs typeface="+mj-cs"/>
              </a:rPr>
              <a:t>indings Overview</a:t>
            </a:r>
          </a:p>
        </p:txBody>
      </p:sp>
      <p:sp>
        <p:nvSpPr>
          <p:cNvPr id="58" name="Rectangle 57">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18181197-3AC8-D348-A880-B166A1D84B6C}"/>
              </a:ext>
            </a:extLst>
          </p:cNvPr>
          <p:cNvPicPr>
            <a:picLocks noChangeAspect="1"/>
          </p:cNvPicPr>
          <p:nvPr/>
        </p:nvPicPr>
        <p:blipFill>
          <a:blip r:embed="rId3"/>
          <a:stretch>
            <a:fillRect/>
          </a:stretch>
        </p:blipFill>
        <p:spPr>
          <a:xfrm>
            <a:off x="205772" y="443801"/>
            <a:ext cx="11780455" cy="3946453"/>
          </a:xfrm>
          <a:prstGeom prst="rect">
            <a:avLst/>
          </a:prstGeom>
        </p:spPr>
      </p:pic>
      <p:cxnSp>
        <p:nvCxnSpPr>
          <p:cNvPr id="60" name="Straight Connector 59">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7ED4BCC-20BF-4243-7B76-6E837AF1821B}"/>
              </a:ext>
            </a:extLst>
          </p:cNvPr>
          <p:cNvSpPr/>
          <p:nvPr/>
        </p:nvSpPr>
        <p:spPr>
          <a:xfrm>
            <a:off x="4719145" y="756745"/>
            <a:ext cx="420414" cy="5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610F4B-01EC-CB9F-9D7A-6BF18660B739}"/>
              </a:ext>
            </a:extLst>
          </p:cNvPr>
          <p:cNvSpPr/>
          <p:nvPr/>
        </p:nvSpPr>
        <p:spPr>
          <a:xfrm>
            <a:off x="6484883" y="756745"/>
            <a:ext cx="788276" cy="5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9EE77D-B738-319F-564D-4411B5B0EF4D}"/>
              </a:ext>
            </a:extLst>
          </p:cNvPr>
          <p:cNvSpPr/>
          <p:nvPr/>
        </p:nvSpPr>
        <p:spPr>
          <a:xfrm>
            <a:off x="6821214" y="945931"/>
            <a:ext cx="1177158" cy="63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87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1E9BFE-3D44-515A-1179-0A433CFDCFA8}"/>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CB1746C-8F7A-C9A9-83EA-5B2309608A33}"/>
              </a:ext>
            </a:extLst>
          </p:cNvPr>
          <p:cNvSpPr>
            <a:spLocks noGrp="1"/>
          </p:cNvSpPr>
          <p:nvPr>
            <p:ph type="title"/>
          </p:nvPr>
        </p:nvSpPr>
        <p:spPr>
          <a:xfrm>
            <a:off x="645064" y="525982"/>
            <a:ext cx="4282983" cy="1200361"/>
          </a:xfrm>
        </p:spPr>
        <p:txBody>
          <a:bodyPr anchor="b">
            <a:normAutofit/>
          </a:bodyPr>
          <a:lstStyle/>
          <a:p>
            <a:pPr algn="ctr"/>
            <a:r>
              <a:rPr lang="en-US" sz="2500" b="1" kern="1200">
                <a:effectLst/>
                <a:latin typeface="+mj-lt"/>
                <a:ea typeface="+mj-ea"/>
                <a:cs typeface="+mj-cs"/>
              </a:rPr>
              <a:t>AWS Security Assessment Finding 1: Root Account MFA Not Enabled</a:t>
            </a:r>
            <a:endParaRPr lang="en-US" sz="2500"/>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6F95F088-296E-8D3F-C229-E8AA00609FF6}"/>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9C893678-0C5A-A9D9-DD21-3411E81FCF7D}"/>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6BFD4A35-7E6F-33C8-B44F-086C38CF58A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61334" y="2141914"/>
            <a:ext cx="733426" cy="410602"/>
          </a:xfrm>
          <a:prstGeom prst="rect">
            <a:avLst/>
          </a:prstGeom>
        </p:spPr>
      </p:pic>
    </p:spTree>
    <p:extLst>
      <p:ext uri="{BB962C8B-B14F-4D97-AF65-F5344CB8AC3E}">
        <p14:creationId xmlns:p14="http://schemas.microsoft.com/office/powerpoint/2010/main" val="139408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1A1E91F8-2783-2663-5189-E5B62AB8DEFC}"/>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D663CEC-1C42-C0CD-3B70-CFF4C5587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4BACAF64-A5EF-7459-BF73-820B7FAA672A}"/>
              </a:ext>
            </a:extLst>
          </p:cNvPr>
          <p:cNvSpPr>
            <a:spLocks noGrp="1"/>
          </p:cNvSpPr>
          <p:nvPr>
            <p:ph type="title"/>
          </p:nvPr>
        </p:nvSpPr>
        <p:spPr>
          <a:xfrm>
            <a:off x="645064" y="525982"/>
            <a:ext cx="4282983" cy="1200361"/>
          </a:xfrm>
        </p:spPr>
        <p:txBody>
          <a:bodyPr anchor="b">
            <a:noAutofit/>
          </a:bodyPr>
          <a:lstStyle/>
          <a:p>
            <a:pPr algn="ctr"/>
            <a:r>
              <a:rPr lang="en-US" sz="2000" b="1" kern="1200">
                <a:effectLst/>
                <a:latin typeface="+mj-lt"/>
                <a:ea typeface="+mj-ea"/>
                <a:cs typeface="+mj-cs"/>
              </a:rPr>
              <a:t>AWS Security Assessment Finding 2: </a:t>
            </a:r>
            <a:r>
              <a:rPr lang="en-US" sz="2000" b="1" i="0" u="none" strike="noStrike">
                <a:solidFill>
                  <a:srgbClr val="000000"/>
                </a:solidFill>
                <a:effectLst/>
                <a:latin typeface="-webkit-standard"/>
              </a:rPr>
              <a:t>S3 Account Level Public Access Block Not Configured</a:t>
            </a:r>
            <a:endParaRPr lang="en-US" sz="2000"/>
          </a:p>
        </p:txBody>
      </p:sp>
      <p:sp>
        <p:nvSpPr>
          <p:cNvPr id="21" name="Rectangle 20">
            <a:extLst>
              <a:ext uri="{FF2B5EF4-FFF2-40B4-BE49-F238E27FC236}">
                <a16:creationId xmlns:a16="http://schemas.microsoft.com/office/drawing/2014/main" id="{5725F802-33D2-EB5A-0758-DC0A5C274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839743-4A39-3685-A3A0-5E2E63BC7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4A4C46-D40B-A151-2DBC-6E888EF21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0E474C-2EBB-72E9-F82A-8D0B7A59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52CFB574-A2FC-3AEE-8EB0-86B58D7B61A6}"/>
              </a:ext>
            </a:extLst>
          </p:cNvPr>
          <p:cNvPicPr>
            <a:picLocks noChangeAspect="1"/>
          </p:cNvPicPr>
          <p:nvPr/>
        </p:nvPicPr>
        <p:blipFill>
          <a:blip r:embed="rId3"/>
          <a:stretch>
            <a:fillRect/>
          </a:stretch>
        </p:blipFill>
        <p:spPr>
          <a:xfrm>
            <a:off x="358508" y="2070845"/>
            <a:ext cx="5028052" cy="3544776"/>
          </a:xfrm>
          <a:prstGeom prst="rect">
            <a:avLst/>
          </a:prstGeom>
        </p:spPr>
      </p:pic>
      <p:pic>
        <p:nvPicPr>
          <p:cNvPr id="7" name="Graphic 6" descr="Stop outline">
            <a:extLst>
              <a:ext uri="{FF2B5EF4-FFF2-40B4-BE49-F238E27FC236}">
                <a16:creationId xmlns:a16="http://schemas.microsoft.com/office/drawing/2014/main" id="{7D4907D6-3B80-1BEC-9A4B-8970BAD0DC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2699" y="2685302"/>
            <a:ext cx="733426" cy="410602"/>
          </a:xfrm>
          <a:prstGeom prst="rect">
            <a:avLst/>
          </a:prstGeom>
        </p:spPr>
      </p:pic>
      <p:graphicFrame>
        <p:nvGraphicFramePr>
          <p:cNvPr id="8" name="Content Placeholder 3">
            <a:extLst>
              <a:ext uri="{FF2B5EF4-FFF2-40B4-BE49-F238E27FC236}">
                <a16:creationId xmlns:a16="http://schemas.microsoft.com/office/drawing/2014/main" id="{A210C2EF-6987-9E04-956E-7490FFE783C0}"/>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5022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53D97-D18C-5744-8C0F-F463BE4F4086}"/>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45BF12E-6D65-0E7C-0CD7-7348629F9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95F3127F-052D-952E-E85A-BBAEAB6E86E1}"/>
              </a:ext>
            </a:extLst>
          </p:cNvPr>
          <p:cNvSpPr>
            <a:spLocks noGrp="1"/>
          </p:cNvSpPr>
          <p:nvPr>
            <p:ph type="title"/>
          </p:nvPr>
        </p:nvSpPr>
        <p:spPr>
          <a:xfrm>
            <a:off x="645064" y="525982"/>
            <a:ext cx="4282983" cy="1200361"/>
          </a:xfrm>
        </p:spPr>
        <p:txBody>
          <a:bodyPr anchor="b">
            <a:normAutofit/>
          </a:bodyPr>
          <a:lstStyle/>
          <a:p>
            <a:pPr algn="ctr"/>
            <a:r>
              <a:rPr lang="en-US" sz="2500" b="1" kern="1200">
                <a:effectLst/>
                <a:latin typeface="+mj-lt"/>
                <a:ea typeface="+mj-ea"/>
                <a:cs typeface="+mj-cs"/>
              </a:rPr>
              <a:t>AWS Security Assessment Finding 3: IAM User MFA Not Enabled for Console Access</a:t>
            </a:r>
            <a:endParaRPr lang="en-US" sz="2500"/>
          </a:p>
        </p:txBody>
      </p:sp>
      <p:sp>
        <p:nvSpPr>
          <p:cNvPr id="21" name="Rectangle 20">
            <a:extLst>
              <a:ext uri="{FF2B5EF4-FFF2-40B4-BE49-F238E27FC236}">
                <a16:creationId xmlns:a16="http://schemas.microsoft.com/office/drawing/2014/main" id="{CF524F26-3258-1204-DF5E-EC4C30BAE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67D59B-7A3F-EFFD-8A04-E600F071A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BC6E4C-7857-CB62-E5C8-56E163E21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9342FC-8E9B-699C-C5AB-026CC7E40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42BA062E-42E3-C265-AB71-8DA4A1F4F487}"/>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752321F1-4188-B360-F59C-736C5D0DC3A2}"/>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025EC94B-E133-5490-BEBC-7DDEF875C2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78465" y="2685302"/>
            <a:ext cx="733426" cy="410602"/>
          </a:xfrm>
          <a:prstGeom prst="rect">
            <a:avLst/>
          </a:prstGeom>
        </p:spPr>
      </p:pic>
    </p:spTree>
    <p:extLst>
      <p:ext uri="{BB962C8B-B14F-4D97-AF65-F5344CB8AC3E}">
        <p14:creationId xmlns:p14="http://schemas.microsoft.com/office/powerpoint/2010/main" val="37091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B6A813C3-D9C5-1662-B561-A1859D96D5C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EB6A7E-EA0A-F618-BCF6-6EDA748B9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7E40903-100C-9CC3-4B79-B43B465F0D95}"/>
              </a:ext>
            </a:extLst>
          </p:cNvPr>
          <p:cNvSpPr>
            <a:spLocks noGrp="1"/>
          </p:cNvSpPr>
          <p:nvPr>
            <p:ph type="title"/>
          </p:nvPr>
        </p:nvSpPr>
        <p:spPr>
          <a:xfrm>
            <a:off x="645064" y="525982"/>
            <a:ext cx="4443771" cy="1200361"/>
          </a:xfrm>
        </p:spPr>
        <p:txBody>
          <a:bodyPr anchor="b">
            <a:normAutofit/>
          </a:bodyPr>
          <a:lstStyle/>
          <a:p>
            <a:pPr algn="ctr"/>
            <a:r>
              <a:rPr lang="en-US" sz="2500" b="1" kern="1200">
                <a:effectLst/>
                <a:latin typeface="+mj-lt"/>
                <a:ea typeface="+mj-ea"/>
                <a:cs typeface="+mj-cs"/>
              </a:rPr>
              <a:t>AWS Security Assessment Finding 4: IAM Inline Policies with Full “:” Privileges</a:t>
            </a:r>
            <a:endParaRPr lang="en-US" sz="2500"/>
          </a:p>
        </p:txBody>
      </p:sp>
      <p:sp>
        <p:nvSpPr>
          <p:cNvPr id="21" name="Rectangle 20">
            <a:extLst>
              <a:ext uri="{FF2B5EF4-FFF2-40B4-BE49-F238E27FC236}">
                <a16:creationId xmlns:a16="http://schemas.microsoft.com/office/drawing/2014/main" id="{18967F32-53D1-A8CA-137B-D917101C6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7A2F5D-B4AF-52F9-D7EB-68B4D5E59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3C295A-51FD-ABDC-7396-8D49A680D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3B3494-1D58-F6F7-DD61-5F7D8E82B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4D8B8812-28A7-8F43-9B33-D8684398DB2B}"/>
              </a:ext>
            </a:extLst>
          </p:cNvPr>
          <p:cNvPicPr>
            <a:picLocks noChangeAspect="1"/>
          </p:cNvPicPr>
          <p:nvPr/>
        </p:nvPicPr>
        <p:blipFill>
          <a:blip r:embed="rId3"/>
          <a:stretch>
            <a:fillRect/>
          </a:stretch>
        </p:blipFill>
        <p:spPr>
          <a:xfrm>
            <a:off x="370847" y="2076656"/>
            <a:ext cx="5028052" cy="3544776"/>
          </a:xfrm>
          <a:prstGeom prst="rect">
            <a:avLst/>
          </a:prstGeom>
        </p:spPr>
      </p:pic>
      <p:graphicFrame>
        <p:nvGraphicFramePr>
          <p:cNvPr id="6" name="Content Placeholder 3">
            <a:extLst>
              <a:ext uri="{FF2B5EF4-FFF2-40B4-BE49-F238E27FC236}">
                <a16:creationId xmlns:a16="http://schemas.microsoft.com/office/drawing/2014/main" id="{C99D70A8-BA38-48FE-5F68-1DDA12507029}"/>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1CCCCE0C-FC80-39A8-47F5-3487B4A271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62699" y="2763520"/>
            <a:ext cx="733426" cy="410602"/>
          </a:xfrm>
          <a:prstGeom prst="rect">
            <a:avLst/>
          </a:prstGeom>
        </p:spPr>
      </p:pic>
    </p:spTree>
    <p:extLst>
      <p:ext uri="{BB962C8B-B14F-4D97-AF65-F5344CB8AC3E}">
        <p14:creationId xmlns:p14="http://schemas.microsoft.com/office/powerpoint/2010/main" val="4071189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CFFF2-3FF1-CD89-7AE4-AACB81171CA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8E4CC8E-C25E-F268-FEB4-D447E78F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CB7008A5-28D0-C379-8E2E-BC946ED219F6}"/>
              </a:ext>
            </a:extLst>
          </p:cNvPr>
          <p:cNvSpPr>
            <a:spLocks noGrp="1"/>
          </p:cNvSpPr>
          <p:nvPr>
            <p:ph type="title"/>
          </p:nvPr>
        </p:nvSpPr>
        <p:spPr>
          <a:xfrm>
            <a:off x="645064" y="525982"/>
            <a:ext cx="4649696" cy="1200361"/>
          </a:xfrm>
        </p:spPr>
        <p:txBody>
          <a:bodyPr anchor="b">
            <a:normAutofit fontScale="90000"/>
          </a:bodyPr>
          <a:lstStyle/>
          <a:p>
            <a:pPr algn="ctr"/>
            <a:r>
              <a:rPr lang="en-US" sz="2500" b="1" kern="1200">
                <a:effectLst/>
                <a:latin typeface="+mj-lt"/>
                <a:ea typeface="+mj-ea"/>
                <a:cs typeface="+mj-cs"/>
              </a:rPr>
              <a:t>AWS Security Assessment Finding 5: Network ACL Allows Ingress from 0.0.0.0/0 to Any Port</a:t>
            </a:r>
            <a:endParaRPr lang="en-US" sz="2500"/>
          </a:p>
        </p:txBody>
      </p:sp>
      <p:sp>
        <p:nvSpPr>
          <p:cNvPr id="21" name="Rectangle 20">
            <a:extLst>
              <a:ext uri="{FF2B5EF4-FFF2-40B4-BE49-F238E27FC236}">
                <a16:creationId xmlns:a16="http://schemas.microsoft.com/office/drawing/2014/main" id="{D8B57542-6768-D092-E800-49C009376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A77A17-3095-C388-8D40-50A262DB1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96EA288-9235-9BE4-B825-8226819F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7E93A5A-A01C-6896-EAB6-752EA8CF5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3B7CADF0-F152-990C-A47D-7EDB25DAC0F4}"/>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23463946-9359-39C1-719C-6BA9FDD2D8A1}"/>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CAF55F8F-C894-30D6-24E1-8B967D07DC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62699" y="3327835"/>
            <a:ext cx="733426" cy="410602"/>
          </a:xfrm>
          <a:prstGeom prst="rect">
            <a:avLst/>
          </a:prstGeom>
        </p:spPr>
      </p:pic>
    </p:spTree>
    <p:extLst>
      <p:ext uri="{BB962C8B-B14F-4D97-AF65-F5344CB8AC3E}">
        <p14:creationId xmlns:p14="http://schemas.microsoft.com/office/powerpoint/2010/main" val="300405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CE4E8C53-AE55-D250-B6FF-4BC0FC4F8CA0}"/>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7A9CB96-38CC-953C-C5FB-6565D556F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BC800C55-48DA-E229-E079-6BF8B3EB7120}"/>
              </a:ext>
            </a:extLst>
          </p:cNvPr>
          <p:cNvSpPr>
            <a:spLocks noGrp="1"/>
          </p:cNvSpPr>
          <p:nvPr>
            <p:ph type="title"/>
          </p:nvPr>
        </p:nvSpPr>
        <p:spPr>
          <a:xfrm>
            <a:off x="645064" y="525982"/>
            <a:ext cx="4282983" cy="1200361"/>
          </a:xfrm>
        </p:spPr>
        <p:txBody>
          <a:bodyPr anchor="b">
            <a:normAutofit/>
          </a:bodyPr>
          <a:lstStyle/>
          <a:p>
            <a:pPr algn="ctr"/>
            <a:r>
              <a:rPr lang="en-US" sz="2500" b="1" kern="1200">
                <a:effectLst/>
                <a:latin typeface="+mj-lt"/>
                <a:ea typeface="+mj-ea"/>
                <a:cs typeface="+mj-cs"/>
              </a:rPr>
              <a:t>AWS Security Assessment Finding 6: VPC Flow Logging Disabled</a:t>
            </a:r>
            <a:endParaRPr lang="en-US" sz="2500"/>
          </a:p>
        </p:txBody>
      </p:sp>
      <p:sp>
        <p:nvSpPr>
          <p:cNvPr id="21" name="Rectangle 20">
            <a:extLst>
              <a:ext uri="{FF2B5EF4-FFF2-40B4-BE49-F238E27FC236}">
                <a16:creationId xmlns:a16="http://schemas.microsoft.com/office/drawing/2014/main" id="{767B2C40-A9C1-301E-74A1-463060A7C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B06879-7763-C8F5-4882-66A593034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0640F8-BBD9-EC6A-6E98-9638EE268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09A7D9F-82F6-2CD1-1A8F-4BE87632C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B8C9DDCF-D37B-7A7D-5ECB-E7686BAF599F}"/>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7540B729-E566-6A70-0035-E2A442EB5935}"/>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0F4AC37D-F435-A6BE-59B7-558F2E71A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6555" y="3312564"/>
            <a:ext cx="733426" cy="410602"/>
          </a:xfrm>
          <a:prstGeom prst="rect">
            <a:avLst/>
          </a:prstGeom>
        </p:spPr>
      </p:pic>
    </p:spTree>
    <p:extLst>
      <p:ext uri="{BB962C8B-B14F-4D97-AF65-F5344CB8AC3E}">
        <p14:creationId xmlns:p14="http://schemas.microsoft.com/office/powerpoint/2010/main" val="29683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A2396-0A79-621E-A2B1-40BD3DB68336}"/>
              </a:ext>
            </a:extLst>
          </p:cNvPr>
          <p:cNvSpPr>
            <a:spLocks noGrp="1"/>
          </p:cNvSpPr>
          <p:nvPr>
            <p:ph type="title"/>
          </p:nvPr>
        </p:nvSpPr>
        <p:spPr/>
        <p:txBody>
          <a:bodyPr/>
          <a:lstStyle/>
          <a:p>
            <a:r>
              <a:rPr lang="en-US" b="1"/>
              <a:t>Agenda</a:t>
            </a:r>
          </a:p>
        </p:txBody>
      </p:sp>
      <p:graphicFrame>
        <p:nvGraphicFramePr>
          <p:cNvPr id="7" name="Content Placeholder 2">
            <a:extLst>
              <a:ext uri="{FF2B5EF4-FFF2-40B4-BE49-F238E27FC236}">
                <a16:creationId xmlns:a16="http://schemas.microsoft.com/office/drawing/2014/main" id="{4C08BA46-5B4A-84B2-93B9-0C51A044EB4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6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DCF230-78B6-8E8E-82BD-CA5E82AE6C4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60A1F2-E1FD-3021-6B54-ABF565132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DC2C4232-81C7-5A88-F15B-6322E9839654}"/>
              </a:ext>
            </a:extLst>
          </p:cNvPr>
          <p:cNvSpPr>
            <a:spLocks noGrp="1"/>
          </p:cNvSpPr>
          <p:nvPr>
            <p:ph type="title"/>
          </p:nvPr>
        </p:nvSpPr>
        <p:spPr>
          <a:xfrm>
            <a:off x="645064" y="525982"/>
            <a:ext cx="4282983" cy="1200361"/>
          </a:xfrm>
        </p:spPr>
        <p:txBody>
          <a:bodyPr anchor="b">
            <a:normAutofit/>
          </a:bodyPr>
          <a:lstStyle/>
          <a:p>
            <a:pPr algn="ctr"/>
            <a:r>
              <a:rPr lang="en-US" sz="2500" b="1" kern="1200">
                <a:effectLst/>
                <a:latin typeface="+mj-lt"/>
                <a:ea typeface="+mj-ea"/>
                <a:cs typeface="+mj-cs"/>
              </a:rPr>
              <a:t>AWS Security Assessment Finding 7: Missing WAF ACL on Application Load Balancer</a:t>
            </a:r>
            <a:endParaRPr lang="en-US" sz="2500"/>
          </a:p>
        </p:txBody>
      </p:sp>
      <p:sp>
        <p:nvSpPr>
          <p:cNvPr id="21" name="Rectangle 20">
            <a:extLst>
              <a:ext uri="{FF2B5EF4-FFF2-40B4-BE49-F238E27FC236}">
                <a16:creationId xmlns:a16="http://schemas.microsoft.com/office/drawing/2014/main" id="{C94401DB-6130-2A18-4CA5-42698A20E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D8047E6-626B-6280-D704-40B4AB1941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9B4CD5-5703-307B-3B04-0B06757EF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0F25E4B-2887-8D67-1428-06FD81C3F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665F2120-101F-FEE4-5083-E80D8343562F}"/>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44C75461-AB27-8FD9-7C20-10D9D96550E2}"/>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F96B3138-AB9B-62B7-079E-825CDE66DB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61334" y="2141914"/>
            <a:ext cx="733426" cy="410602"/>
          </a:xfrm>
          <a:prstGeom prst="rect">
            <a:avLst/>
          </a:prstGeom>
        </p:spPr>
      </p:pic>
    </p:spTree>
    <p:extLst>
      <p:ext uri="{BB962C8B-B14F-4D97-AF65-F5344CB8AC3E}">
        <p14:creationId xmlns:p14="http://schemas.microsoft.com/office/powerpoint/2010/main" val="58387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BC2BFFE8-2C9C-A758-EA70-0C6F3315B31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AB468A1-87A2-37B6-21AE-CE4290FF6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9AC9B15-8DFD-D3C1-53EF-BAEA9B49A1F6}"/>
              </a:ext>
            </a:extLst>
          </p:cNvPr>
          <p:cNvSpPr>
            <a:spLocks noGrp="1"/>
          </p:cNvSpPr>
          <p:nvPr>
            <p:ph type="title"/>
          </p:nvPr>
        </p:nvSpPr>
        <p:spPr>
          <a:xfrm>
            <a:off x="645064" y="525982"/>
            <a:ext cx="4431433" cy="1200361"/>
          </a:xfrm>
        </p:spPr>
        <p:txBody>
          <a:bodyPr anchor="b">
            <a:normAutofit fontScale="90000"/>
          </a:bodyPr>
          <a:lstStyle/>
          <a:p>
            <a:pPr algn="ctr"/>
            <a:r>
              <a:rPr lang="en-US" sz="2500" b="1" kern="1200">
                <a:effectLst/>
                <a:latin typeface="+mj-lt"/>
                <a:ea typeface="+mj-ea"/>
                <a:cs typeface="+mj-cs"/>
              </a:rPr>
              <a:t>AWS Security Assessment Finding 8: Deleted Protection Disabled on Elastic Load Balancers</a:t>
            </a:r>
            <a:endParaRPr lang="en-US" sz="2500"/>
          </a:p>
        </p:txBody>
      </p:sp>
      <p:sp>
        <p:nvSpPr>
          <p:cNvPr id="21" name="Rectangle 20">
            <a:extLst>
              <a:ext uri="{FF2B5EF4-FFF2-40B4-BE49-F238E27FC236}">
                <a16:creationId xmlns:a16="http://schemas.microsoft.com/office/drawing/2014/main" id="{361E0018-20CF-A893-85D5-26B6EF075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810408-C256-66D5-4190-0E94DF69B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8E896B-3ECD-C766-74E2-15D16092D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2642C8-D392-3D65-B2BE-778BB0AA4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5DC1EE1F-E9A4-D926-114D-EDA1AD7380D2}"/>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DBF6C62F-B33E-7782-6C7A-7534BBAB44EC}"/>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7C348340-7C3F-DC7D-E35B-05688284DC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61924" y="3328795"/>
            <a:ext cx="733426" cy="410602"/>
          </a:xfrm>
          <a:prstGeom prst="rect">
            <a:avLst/>
          </a:prstGeom>
        </p:spPr>
      </p:pic>
    </p:spTree>
    <p:extLst>
      <p:ext uri="{BB962C8B-B14F-4D97-AF65-F5344CB8AC3E}">
        <p14:creationId xmlns:p14="http://schemas.microsoft.com/office/powerpoint/2010/main" val="301201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1C87CF-488D-03DC-C1A5-F1E895D40C26}"/>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51FE274-4D18-CA35-D318-C4FB9AD36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06748EE-965C-619A-6CD6-B6DEEB44E66E}"/>
              </a:ext>
            </a:extLst>
          </p:cNvPr>
          <p:cNvSpPr>
            <a:spLocks noGrp="1"/>
          </p:cNvSpPr>
          <p:nvPr>
            <p:ph type="title"/>
          </p:nvPr>
        </p:nvSpPr>
        <p:spPr>
          <a:xfrm>
            <a:off x="645064" y="525982"/>
            <a:ext cx="4282983" cy="1200361"/>
          </a:xfrm>
        </p:spPr>
        <p:txBody>
          <a:bodyPr anchor="b">
            <a:normAutofit/>
          </a:bodyPr>
          <a:lstStyle/>
          <a:p>
            <a:pPr algn="ctr"/>
            <a:r>
              <a:rPr lang="en-US" sz="2500" b="1" kern="1200">
                <a:effectLst/>
                <a:latin typeface="+mj-lt"/>
                <a:ea typeface="+mj-ea"/>
                <a:cs typeface="+mj-cs"/>
              </a:rPr>
              <a:t>AWS Security Assessment Finding 9: Route Table Change Monitoring Disabled</a:t>
            </a:r>
            <a:endParaRPr lang="en-US" sz="2500"/>
          </a:p>
        </p:txBody>
      </p:sp>
      <p:sp>
        <p:nvSpPr>
          <p:cNvPr id="21" name="Rectangle 20">
            <a:extLst>
              <a:ext uri="{FF2B5EF4-FFF2-40B4-BE49-F238E27FC236}">
                <a16:creationId xmlns:a16="http://schemas.microsoft.com/office/drawing/2014/main" id="{69BE89E0-4318-4D68-2B83-1FA954BC2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47DFC4-7DE2-1AD1-A2D5-13E151A7C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4D77EE-A55E-55BF-BE46-BA6E4D44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632A47-1FF7-7DAD-9E2A-72B15D395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E646BD0C-7F17-1E2E-FA59-CCFD4BE576C9}"/>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AD454840-85D7-7042-0128-11D8EA990CC0}"/>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3C072127-8B68-1FBE-9809-2EA87416D9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46934" y="3312564"/>
            <a:ext cx="733426" cy="410602"/>
          </a:xfrm>
          <a:prstGeom prst="rect">
            <a:avLst/>
          </a:prstGeom>
        </p:spPr>
      </p:pic>
    </p:spTree>
    <p:extLst>
      <p:ext uri="{BB962C8B-B14F-4D97-AF65-F5344CB8AC3E}">
        <p14:creationId xmlns:p14="http://schemas.microsoft.com/office/powerpoint/2010/main" val="147448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3664AD-BAF3-99F1-2F05-9DEA8191814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54080A-2DE9-F8BE-1185-D71891E8D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C2C4B500-5D5C-DE20-F4F8-8C26DB543FA1}"/>
              </a:ext>
            </a:extLst>
          </p:cNvPr>
          <p:cNvSpPr>
            <a:spLocks noGrp="1"/>
          </p:cNvSpPr>
          <p:nvPr>
            <p:ph type="title"/>
          </p:nvPr>
        </p:nvSpPr>
        <p:spPr>
          <a:xfrm>
            <a:off x="645064" y="525982"/>
            <a:ext cx="4282983" cy="1200361"/>
          </a:xfrm>
        </p:spPr>
        <p:txBody>
          <a:bodyPr anchor="b">
            <a:normAutofit/>
          </a:bodyPr>
          <a:lstStyle/>
          <a:p>
            <a:pPr algn="ctr"/>
            <a:r>
              <a:rPr lang="en-US" sz="1800" b="1" kern="1200">
                <a:effectLst/>
                <a:latin typeface="+mj-lt"/>
                <a:ea typeface="+mj-ea"/>
                <a:cs typeface="+mj-cs"/>
              </a:rPr>
              <a:t>AWS Security Assessment Finding 10: CloudWatch Network Access Control List (NACL) Log Metric Filter and Alarm Configuration</a:t>
            </a:r>
            <a:endParaRPr lang="en-US" sz="1800"/>
          </a:p>
        </p:txBody>
      </p:sp>
      <p:sp>
        <p:nvSpPr>
          <p:cNvPr id="21" name="Rectangle 20">
            <a:extLst>
              <a:ext uri="{FF2B5EF4-FFF2-40B4-BE49-F238E27FC236}">
                <a16:creationId xmlns:a16="http://schemas.microsoft.com/office/drawing/2014/main" id="{ED7B2B3D-898F-40D7-1FC1-26BBE73E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9102F5-CCFB-A1FA-E637-3546973D0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3140C4-DD01-D233-E2A8-A89F1A988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73D0B34-B33A-8144-7501-1E03EF871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graph&#10;&#10;Description automatically generated">
            <a:extLst>
              <a:ext uri="{FF2B5EF4-FFF2-40B4-BE49-F238E27FC236}">
                <a16:creationId xmlns:a16="http://schemas.microsoft.com/office/drawing/2014/main" id="{02534B45-920E-48AF-28AD-58FE32D50A6B}"/>
              </a:ext>
            </a:extLst>
          </p:cNvPr>
          <p:cNvPicPr>
            <a:picLocks noChangeAspect="1"/>
          </p:cNvPicPr>
          <p:nvPr/>
        </p:nvPicPr>
        <p:blipFill>
          <a:blip r:embed="rId3"/>
          <a:stretch>
            <a:fillRect/>
          </a:stretch>
        </p:blipFill>
        <p:spPr>
          <a:xfrm>
            <a:off x="358508" y="2070845"/>
            <a:ext cx="5028052" cy="3544776"/>
          </a:xfrm>
          <a:prstGeom prst="rect">
            <a:avLst/>
          </a:prstGeom>
        </p:spPr>
      </p:pic>
      <p:graphicFrame>
        <p:nvGraphicFramePr>
          <p:cNvPr id="6" name="Content Placeholder 3">
            <a:extLst>
              <a:ext uri="{FF2B5EF4-FFF2-40B4-BE49-F238E27FC236}">
                <a16:creationId xmlns:a16="http://schemas.microsoft.com/office/drawing/2014/main" id="{33BFE6A9-E93F-BCCE-1AC6-251AB9F7E316}"/>
              </a:ext>
            </a:extLst>
          </p:cNvPr>
          <p:cNvGraphicFramePr>
            <a:graphicFrameLocks noGrp="1"/>
          </p:cNvGraphicFramePr>
          <p:nvPr>
            <p:ph idx="1"/>
          </p:nvPr>
        </p:nvGraphicFramePr>
        <p:xfrm>
          <a:off x="5802793" y="430194"/>
          <a:ext cx="5889535" cy="5764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Stop outline">
            <a:extLst>
              <a:ext uri="{FF2B5EF4-FFF2-40B4-BE49-F238E27FC236}">
                <a16:creationId xmlns:a16="http://schemas.microsoft.com/office/drawing/2014/main" id="{8999E216-8966-2030-2075-3E79E067F7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48300" y="3312564"/>
            <a:ext cx="733426" cy="410602"/>
          </a:xfrm>
          <a:prstGeom prst="rect">
            <a:avLst/>
          </a:prstGeom>
        </p:spPr>
      </p:pic>
    </p:spTree>
    <p:extLst>
      <p:ext uri="{BB962C8B-B14F-4D97-AF65-F5344CB8AC3E}">
        <p14:creationId xmlns:p14="http://schemas.microsoft.com/office/powerpoint/2010/main" val="44503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BF667-8B5C-5905-16D5-C59750598622}"/>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b="0" i="0" u="none" strike="noStrike" kern="1200">
                <a:solidFill>
                  <a:schemeClr val="tx1"/>
                </a:solidFill>
                <a:effectLst/>
                <a:latin typeface="+mj-lt"/>
                <a:ea typeface="+mj-ea"/>
                <a:cs typeface="+mj-cs"/>
              </a:rPr>
              <a:t>Mitigation Strategy</a:t>
            </a:r>
            <a:endParaRPr lang="en-US" sz="6000" kern="1200">
              <a:solidFill>
                <a:schemeClr val="tx1"/>
              </a:solidFill>
              <a:latin typeface="+mj-lt"/>
              <a:ea typeface="+mj-ea"/>
              <a:cs typeface="+mj-cs"/>
            </a:endParaRPr>
          </a:p>
        </p:txBody>
      </p:sp>
      <p:grpSp>
        <p:nvGrpSpPr>
          <p:cNvPr id="91" name="Group 9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92" name="Straight Connector 9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Rectangle 9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A006C228-8038-5AD0-36FE-55102EC55CA2}"/>
              </a:ext>
            </a:extLst>
          </p:cNvPr>
          <p:cNvGraphicFramePr>
            <a:graphicFrameLocks noGrp="1"/>
          </p:cNvGraphicFramePr>
          <p:nvPr/>
        </p:nvGraphicFramePr>
        <p:xfrm>
          <a:off x="4539103" y="269322"/>
          <a:ext cx="6964274" cy="6208770"/>
        </p:xfrm>
        <a:graphic>
          <a:graphicData uri="http://schemas.openxmlformats.org/drawingml/2006/table">
            <a:tbl>
              <a:tblPr firstRow="1" bandRow="1">
                <a:tableStyleId>{5C22544A-7EE6-4342-B048-85BDC9FD1C3A}</a:tableStyleId>
              </a:tblPr>
              <a:tblGrid>
                <a:gridCol w="375459">
                  <a:extLst>
                    <a:ext uri="{9D8B030D-6E8A-4147-A177-3AD203B41FA5}">
                      <a16:colId xmlns:a16="http://schemas.microsoft.com/office/drawing/2014/main" val="3990657472"/>
                    </a:ext>
                  </a:extLst>
                </a:gridCol>
                <a:gridCol w="688145">
                  <a:extLst>
                    <a:ext uri="{9D8B030D-6E8A-4147-A177-3AD203B41FA5}">
                      <a16:colId xmlns:a16="http://schemas.microsoft.com/office/drawing/2014/main" val="2545011538"/>
                    </a:ext>
                  </a:extLst>
                </a:gridCol>
                <a:gridCol w="3001386">
                  <a:extLst>
                    <a:ext uri="{9D8B030D-6E8A-4147-A177-3AD203B41FA5}">
                      <a16:colId xmlns:a16="http://schemas.microsoft.com/office/drawing/2014/main" val="1513346417"/>
                    </a:ext>
                  </a:extLst>
                </a:gridCol>
                <a:gridCol w="2899284">
                  <a:extLst>
                    <a:ext uri="{9D8B030D-6E8A-4147-A177-3AD203B41FA5}">
                      <a16:colId xmlns:a16="http://schemas.microsoft.com/office/drawing/2014/main" val="518973709"/>
                    </a:ext>
                  </a:extLst>
                </a:gridCol>
              </a:tblGrid>
              <a:tr h="292965">
                <a:tc>
                  <a:txBody>
                    <a:bodyPr/>
                    <a:lstStyle/>
                    <a:p>
                      <a:endParaRPr lang="en-US" sz="1200"/>
                    </a:p>
                  </a:txBody>
                  <a:tcPr marL="52773" marR="52773" marT="26386" marB="26386"/>
                </a:tc>
                <a:tc>
                  <a:txBody>
                    <a:bodyPr/>
                    <a:lstStyle/>
                    <a:p>
                      <a:pPr algn="ctr"/>
                      <a:r>
                        <a:rPr lang="en-US" sz="1200"/>
                        <a:t>Priority</a:t>
                      </a:r>
                    </a:p>
                  </a:txBody>
                  <a:tcPr marL="52773" marR="52773" marT="26386" marB="26386"/>
                </a:tc>
                <a:tc>
                  <a:txBody>
                    <a:bodyPr/>
                    <a:lstStyle/>
                    <a:p>
                      <a:pPr algn="ctr"/>
                      <a:r>
                        <a:rPr lang="en-US" sz="1200"/>
                        <a:t>Risk</a:t>
                      </a:r>
                    </a:p>
                  </a:txBody>
                  <a:tcPr marL="52773" marR="52773" marT="26386" marB="26386"/>
                </a:tc>
                <a:tc>
                  <a:txBody>
                    <a:bodyPr/>
                    <a:lstStyle/>
                    <a:p>
                      <a:pPr algn="ctr"/>
                      <a:r>
                        <a:rPr lang="en-US" sz="1200"/>
                        <a:t>Recommendation</a:t>
                      </a:r>
                    </a:p>
                  </a:txBody>
                  <a:tcPr marL="52773" marR="52773" marT="26386" marB="26386"/>
                </a:tc>
                <a:extLst>
                  <a:ext uri="{0D108BD9-81ED-4DB2-BD59-A6C34878D82A}">
                    <a16:rowId xmlns:a16="http://schemas.microsoft.com/office/drawing/2014/main" val="3692198945"/>
                  </a:ext>
                </a:extLst>
              </a:tr>
              <a:tr h="644277">
                <a:tc>
                  <a:txBody>
                    <a:bodyPr/>
                    <a:lstStyle/>
                    <a:p>
                      <a:pPr algn="ctr"/>
                      <a:r>
                        <a:rPr lang="en-US" sz="1200"/>
                        <a:t>1</a:t>
                      </a:r>
                    </a:p>
                  </a:txBody>
                  <a:tcPr marL="52773" marR="52773" marT="26386" marB="26386"/>
                </a:tc>
                <a:tc>
                  <a:txBody>
                    <a:bodyPr/>
                    <a:lstStyle/>
                    <a:p>
                      <a:pPr algn="ctr"/>
                      <a:r>
                        <a:rPr lang="en-US" sz="1200"/>
                        <a:t>Critical</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effectLst/>
                          <a:latin typeface="Aptos" panose="020B0004020202020204" pitchFamily="34" charset="0"/>
                          <a:ea typeface="Aptos" panose="020B0004020202020204" pitchFamily="34" charset="0"/>
                          <a:cs typeface="Times New Roman" panose="02020603050405020304" pitchFamily="18" charset="0"/>
                        </a:rPr>
                        <a:t>High potential for account takeover due to lack of MFA for root account.</a:t>
                      </a: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Use the IAM console to activate MFA for the root account</a:t>
                      </a:r>
                      <a:r>
                        <a:rPr lang="en-US" sz="1200">
                          <a:effectLst/>
                        </a:rPr>
                        <a:t>.</a:t>
                      </a:r>
                      <a:endParaRPr lang="en-US" sz="1200"/>
                    </a:p>
                    <a:p>
                      <a:pPr algn="ctr"/>
                      <a:endParaRPr lang="en-US" sz="1200"/>
                    </a:p>
                  </a:txBody>
                  <a:tcPr marL="52773" marR="52773" marT="26386" marB="26386"/>
                </a:tc>
                <a:extLst>
                  <a:ext uri="{0D108BD9-81ED-4DB2-BD59-A6C34878D82A}">
                    <a16:rowId xmlns:a16="http://schemas.microsoft.com/office/drawing/2014/main" val="2577052527"/>
                  </a:ext>
                </a:extLst>
              </a:tr>
              <a:tr h="644277">
                <a:tc>
                  <a:txBody>
                    <a:bodyPr/>
                    <a:lstStyle/>
                    <a:p>
                      <a:pPr algn="ctr"/>
                      <a:r>
                        <a:rPr lang="en-US" sz="1200"/>
                        <a:t>2</a:t>
                      </a:r>
                    </a:p>
                  </a:txBody>
                  <a:tcPr marL="52773" marR="52773" marT="26386" marB="26386"/>
                </a:tc>
                <a:tc>
                  <a:txBody>
                    <a:bodyPr/>
                    <a:lstStyle/>
                    <a:p>
                      <a:pPr algn="ctr"/>
                      <a:r>
                        <a:rPr lang="en-US" sz="1200"/>
                        <a:t>High</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Public access policies may expose sensitive data in S3 buckets</a:t>
                      </a:r>
                      <a:endParaRPr lang="en-US" sz="1200"/>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Enable Block Public Access for all S3 buckets</a:t>
                      </a:r>
                      <a:endParaRPr lang="en-US" sz="1200"/>
                    </a:p>
                    <a:p>
                      <a:pPr algn="ctr"/>
                      <a:endParaRPr lang="en-US" sz="1200"/>
                    </a:p>
                  </a:txBody>
                  <a:tcPr marL="52773" marR="52773" marT="26386" marB="26386"/>
                </a:tc>
                <a:extLst>
                  <a:ext uri="{0D108BD9-81ED-4DB2-BD59-A6C34878D82A}">
                    <a16:rowId xmlns:a16="http://schemas.microsoft.com/office/drawing/2014/main" val="3884407348"/>
                  </a:ext>
                </a:extLst>
              </a:tr>
              <a:tr h="468622">
                <a:tc>
                  <a:txBody>
                    <a:bodyPr/>
                    <a:lstStyle/>
                    <a:p>
                      <a:pPr algn="ctr"/>
                      <a:r>
                        <a:rPr lang="en-US" sz="1200"/>
                        <a:t>3</a:t>
                      </a:r>
                    </a:p>
                  </a:txBody>
                  <a:tcPr marL="52773" marR="52773" marT="26386" marB="26386"/>
                </a:tc>
                <a:tc>
                  <a:txBody>
                    <a:bodyPr/>
                    <a:lstStyle/>
                    <a:p>
                      <a:pPr algn="ctr"/>
                      <a:r>
                        <a:rPr lang="en-US" sz="1200"/>
                        <a:t>High</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Unauthorized access to a critical account</a:t>
                      </a:r>
                      <a:endParaRPr lang="en-US" sz="1200"/>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Enable MFA for the user </a:t>
                      </a:r>
                      <a:endParaRPr lang="en-US" sz="1200"/>
                    </a:p>
                    <a:p>
                      <a:pPr algn="ctr"/>
                      <a:endParaRPr lang="en-US" sz="1200"/>
                    </a:p>
                  </a:txBody>
                  <a:tcPr marL="52773" marR="52773" marT="26386" marB="26386"/>
                </a:tc>
                <a:extLst>
                  <a:ext uri="{0D108BD9-81ED-4DB2-BD59-A6C34878D82A}">
                    <a16:rowId xmlns:a16="http://schemas.microsoft.com/office/drawing/2014/main" val="2172952501"/>
                  </a:ext>
                </a:extLst>
              </a:tr>
              <a:tr h="468622">
                <a:tc>
                  <a:txBody>
                    <a:bodyPr/>
                    <a:lstStyle/>
                    <a:p>
                      <a:pPr algn="ctr"/>
                      <a:r>
                        <a:rPr lang="en-US" sz="1200"/>
                        <a:t>4</a:t>
                      </a:r>
                    </a:p>
                  </a:txBody>
                  <a:tcPr marL="52773" marR="52773" marT="26386" marB="26386"/>
                </a:tc>
                <a:tc>
                  <a:txBody>
                    <a:bodyPr/>
                    <a:lstStyle/>
                    <a:p>
                      <a:pPr algn="ctr"/>
                      <a:r>
                        <a:rPr lang="en-US" sz="1200"/>
                        <a:t>High</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Unauthorized actions may compromise the security of the system. </a:t>
                      </a: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Restrict permissions </a:t>
                      </a:r>
                      <a:endParaRPr lang="en-US" sz="1200"/>
                    </a:p>
                    <a:p>
                      <a:pPr algn="ctr"/>
                      <a:endParaRPr lang="en-US" sz="1200"/>
                    </a:p>
                  </a:txBody>
                  <a:tcPr marL="52773" marR="52773" marT="26386" marB="26386"/>
                </a:tc>
                <a:extLst>
                  <a:ext uri="{0D108BD9-81ED-4DB2-BD59-A6C34878D82A}">
                    <a16:rowId xmlns:a16="http://schemas.microsoft.com/office/drawing/2014/main" val="3106285427"/>
                  </a:ext>
                </a:extLst>
              </a:tr>
              <a:tr h="644277">
                <a:tc>
                  <a:txBody>
                    <a:bodyPr/>
                    <a:lstStyle/>
                    <a:p>
                      <a:pPr algn="ctr"/>
                      <a:r>
                        <a:rPr lang="en-US" sz="1200"/>
                        <a:t>5</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Potential intrusions from malicious users or malware</a:t>
                      </a:r>
                      <a:endParaRPr lang="en-US" sz="1200"/>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Restrict access to only the minimum required ports </a:t>
                      </a:r>
                      <a:endParaRPr lang="en-US" sz="1200"/>
                    </a:p>
                    <a:p>
                      <a:pPr algn="ctr"/>
                      <a:endParaRPr lang="en-US" sz="1200"/>
                    </a:p>
                  </a:txBody>
                  <a:tcPr marL="52773" marR="52773" marT="26386" marB="26386"/>
                </a:tc>
                <a:extLst>
                  <a:ext uri="{0D108BD9-81ED-4DB2-BD59-A6C34878D82A}">
                    <a16:rowId xmlns:a16="http://schemas.microsoft.com/office/drawing/2014/main" val="2398509076"/>
                  </a:ext>
                </a:extLst>
              </a:tr>
              <a:tr h="468622">
                <a:tc>
                  <a:txBody>
                    <a:bodyPr/>
                    <a:lstStyle/>
                    <a:p>
                      <a:pPr algn="ctr"/>
                      <a:r>
                        <a:rPr lang="en-US" sz="1200"/>
                        <a:t>6</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Limited ability to detect potential threats or investigate incidents effectively</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webkit-standard"/>
                        </a:rPr>
                        <a:t>Enable VPC Flow Logs</a:t>
                      </a:r>
                      <a:endParaRPr lang="en-US" sz="1200"/>
                    </a:p>
                  </a:txBody>
                  <a:tcPr marL="52773" marR="52773" marT="26386" marB="26386"/>
                </a:tc>
                <a:extLst>
                  <a:ext uri="{0D108BD9-81ED-4DB2-BD59-A6C34878D82A}">
                    <a16:rowId xmlns:a16="http://schemas.microsoft.com/office/drawing/2014/main" val="2940714134"/>
                  </a:ext>
                </a:extLst>
              </a:tr>
              <a:tr h="644277">
                <a:tc>
                  <a:txBody>
                    <a:bodyPr/>
                    <a:lstStyle/>
                    <a:p>
                      <a:pPr algn="ctr"/>
                      <a:r>
                        <a:rPr lang="en-US" sz="1200"/>
                        <a:t>7</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Increased exposure to potential web-based attacks,</a:t>
                      </a:r>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a:t>Configure a WAF ACL Console and attach it to the ALB </a:t>
                      </a:r>
                      <a:endParaRPr lang="en-US" sz="1200"/>
                    </a:p>
                    <a:p>
                      <a:pPr algn="ctr"/>
                      <a:endParaRPr lang="en-US" sz="1200"/>
                    </a:p>
                  </a:txBody>
                  <a:tcPr marL="52773" marR="52773" marT="26386" marB="26386"/>
                </a:tc>
                <a:extLst>
                  <a:ext uri="{0D108BD9-81ED-4DB2-BD59-A6C34878D82A}">
                    <a16:rowId xmlns:a16="http://schemas.microsoft.com/office/drawing/2014/main" val="4241872724"/>
                  </a:ext>
                </a:extLst>
              </a:tr>
              <a:tr h="644277">
                <a:tc>
                  <a:txBody>
                    <a:bodyPr/>
                    <a:lstStyle/>
                    <a:p>
                      <a:pPr algn="ctr"/>
                      <a:r>
                        <a:rPr lang="en-US" sz="1200"/>
                        <a:t>8</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webkit-standard"/>
                        </a:rPr>
                        <a:t>Accidental or unauthorized deletion could lead to service disruption</a:t>
                      </a:r>
                      <a:endParaRPr lang="en-US" sz="1200"/>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webkit-standard"/>
                        </a:rPr>
                        <a:t>Enable deletion protection in the AWS console for the ELB</a:t>
                      </a:r>
                      <a:endParaRPr lang="en-US" sz="1200"/>
                    </a:p>
                  </a:txBody>
                  <a:tcPr marL="52773" marR="52773" marT="26386" marB="26386"/>
                </a:tc>
                <a:extLst>
                  <a:ext uri="{0D108BD9-81ED-4DB2-BD59-A6C34878D82A}">
                    <a16:rowId xmlns:a16="http://schemas.microsoft.com/office/drawing/2014/main" val="1866283461"/>
                  </a:ext>
                </a:extLst>
              </a:tr>
              <a:tr h="644277">
                <a:tc>
                  <a:txBody>
                    <a:bodyPr/>
                    <a:lstStyle/>
                    <a:p>
                      <a:pPr algn="ctr"/>
                      <a:r>
                        <a:rPr lang="en-US" sz="1200"/>
                        <a:t>9</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Unintended network traffic patterns or unauthorized access</a:t>
                      </a:r>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Configure CloudWatch metric filters and alarms to monitor route table events</a:t>
                      </a:r>
                    </a:p>
                    <a:p>
                      <a:pPr algn="ctr"/>
                      <a:endParaRPr lang="en-US" sz="1200"/>
                    </a:p>
                  </a:txBody>
                  <a:tcPr marL="52773" marR="52773" marT="26386" marB="26386"/>
                </a:tc>
                <a:extLst>
                  <a:ext uri="{0D108BD9-81ED-4DB2-BD59-A6C34878D82A}">
                    <a16:rowId xmlns:a16="http://schemas.microsoft.com/office/drawing/2014/main" val="2409098076"/>
                  </a:ext>
                </a:extLst>
              </a:tr>
              <a:tr h="644277">
                <a:tc>
                  <a:txBody>
                    <a:bodyPr/>
                    <a:lstStyle/>
                    <a:p>
                      <a:pPr algn="ctr"/>
                      <a:r>
                        <a:rPr lang="en-US" sz="1200"/>
                        <a:t>10</a:t>
                      </a:r>
                    </a:p>
                  </a:txBody>
                  <a:tcPr marL="52773" marR="52773" marT="26386" marB="26386"/>
                </a:tc>
                <a:tc>
                  <a:txBody>
                    <a:bodyPr/>
                    <a:lstStyle/>
                    <a:p>
                      <a:pPr algn="ctr"/>
                      <a:r>
                        <a:rPr lang="en-US" sz="1200"/>
                        <a:t>Medium</a:t>
                      </a:r>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webkit-standard"/>
                        </a:rPr>
                        <a:t>Unauthorized changes could go undetected</a:t>
                      </a:r>
                      <a:endParaRPr lang="en-US" sz="1200"/>
                    </a:p>
                    <a:p>
                      <a:pPr algn="ctr"/>
                      <a:endParaRPr lang="en-US" sz="1200"/>
                    </a:p>
                  </a:txBody>
                  <a:tcPr marL="52773" marR="52773" marT="26386" marB="263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rPr>
                        <a:t>Configure a log metric filter and alarm in CloudWatch </a:t>
                      </a:r>
                      <a:endParaRPr lang="en-US" sz="1200"/>
                    </a:p>
                    <a:p>
                      <a:pPr algn="ctr"/>
                      <a:endParaRPr lang="en-US" sz="1200"/>
                    </a:p>
                  </a:txBody>
                  <a:tcPr marL="52773" marR="52773" marT="26386" marB="26386"/>
                </a:tc>
                <a:extLst>
                  <a:ext uri="{0D108BD9-81ED-4DB2-BD59-A6C34878D82A}">
                    <a16:rowId xmlns:a16="http://schemas.microsoft.com/office/drawing/2014/main" val="152521691"/>
                  </a:ext>
                </a:extLst>
              </a:tr>
            </a:tbl>
          </a:graphicData>
        </a:graphic>
      </p:graphicFrame>
    </p:spTree>
    <p:extLst>
      <p:ext uri="{BB962C8B-B14F-4D97-AF65-F5344CB8AC3E}">
        <p14:creationId xmlns:p14="http://schemas.microsoft.com/office/powerpoint/2010/main" val="43423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E143-21A5-0435-5EDC-BDE676CE8472}"/>
              </a:ext>
            </a:extLst>
          </p:cNvPr>
          <p:cNvSpPr>
            <a:spLocks noGrp="1"/>
          </p:cNvSpPr>
          <p:nvPr>
            <p:ph type="title"/>
          </p:nvPr>
        </p:nvSpPr>
        <p:spPr>
          <a:xfrm>
            <a:off x="762001" y="5074024"/>
            <a:ext cx="10109199" cy="598032"/>
          </a:xfrm>
        </p:spPr>
        <p:txBody>
          <a:bodyPr vert="horz" lIns="91440" tIns="45720" rIns="91440" bIns="45720" rtlCol="0" anchor="ctr">
            <a:noAutofit/>
          </a:bodyPr>
          <a:lstStyle/>
          <a:p>
            <a:r>
              <a:rPr lang="en-US" sz="6000" b="1" kern="1200">
                <a:solidFill>
                  <a:schemeClr val="tx1"/>
                </a:solidFill>
                <a:latin typeface="+mj-lt"/>
                <a:ea typeface="+mj-ea"/>
                <a:cs typeface="+mj-cs"/>
              </a:rPr>
              <a:t>Conclusion</a:t>
            </a:r>
          </a:p>
        </p:txBody>
      </p:sp>
      <p:sp>
        <p:nvSpPr>
          <p:cNvPr id="19" name="Rectangle 1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Flow">
            <a:extLst>
              <a:ext uri="{FF2B5EF4-FFF2-40B4-BE49-F238E27FC236}">
                <a16:creationId xmlns:a16="http://schemas.microsoft.com/office/drawing/2014/main" id="{93CFEB6D-1867-243F-8879-07555B9BF4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3194" y="496960"/>
            <a:ext cx="3392553" cy="3392553"/>
          </a:xfrm>
          <a:prstGeom prst="rect">
            <a:avLst/>
          </a:prstGeom>
        </p:spPr>
      </p:pic>
      <p:cxnSp>
        <p:nvCxnSpPr>
          <p:cNvPr id="21" name="Straight Connector 2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64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F2BD7-DEB4-649C-3149-FB00467CAEA7}"/>
              </a:ext>
            </a:extLst>
          </p:cNvPr>
          <p:cNvSpPr>
            <a:spLocks noGrp="1"/>
          </p:cNvSpPr>
          <p:nvPr>
            <p:ph type="title"/>
          </p:nvPr>
        </p:nvSpPr>
        <p:spPr>
          <a:xfrm>
            <a:off x="987689" y="3071183"/>
            <a:ext cx="9910296" cy="2590027"/>
          </a:xfrm>
        </p:spPr>
        <p:txBody>
          <a:bodyPr vert="horz" lIns="91440" tIns="45720" rIns="91440" bIns="45720" rtlCol="0" anchor="t">
            <a:normAutofit/>
          </a:bodyPr>
          <a:lstStyle/>
          <a:p>
            <a:pPr algn="ctr"/>
            <a:r>
              <a:rPr lang="en-US" sz="8000" kern="1200">
                <a:solidFill>
                  <a:schemeClr val="tx1"/>
                </a:solidFill>
                <a:latin typeface="+mj-lt"/>
                <a:ea typeface="+mj-ea"/>
                <a:cs typeface="+mj-cs"/>
              </a:rPr>
              <a:t>Q&amp;A</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359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9F770-F253-A785-0383-65A0DF75CD82}"/>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References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705C7C-583C-55D2-08D0-5DD4A8C7A7A6}"/>
              </a:ext>
            </a:extLst>
          </p:cNvPr>
          <p:cNvSpPr txBox="1"/>
          <p:nvPr/>
        </p:nvSpPr>
        <p:spPr>
          <a:xfrm>
            <a:off x="7929797" y="884420"/>
            <a:ext cx="3537678" cy="4524315"/>
          </a:xfrm>
          <a:prstGeom prst="rect">
            <a:avLst/>
          </a:prstGeom>
          <a:noFill/>
        </p:spPr>
        <p:txBody>
          <a:bodyPr wrap="square" rtlCol="0">
            <a:spAutoFit/>
          </a:bodyPr>
          <a:lstStyle/>
          <a:p>
            <a:pPr marL="285750" indent="-285750">
              <a:buFont typeface="Arial" panose="020B0604020202020204" pitchFamily="34" charset="0"/>
              <a:buChar char="•"/>
            </a:pPr>
            <a:r>
              <a:rPr lang="en-US" sz="1800">
                <a:effectLst/>
                <a:latin typeface="Helvetica" pitchFamily="2" charset="0"/>
              </a:rPr>
              <a:t>https://</a:t>
            </a:r>
            <a:r>
              <a:rPr lang="en-US" sz="1800" err="1">
                <a:effectLst/>
                <a:latin typeface="Helvetica" pitchFamily="2" charset="0"/>
              </a:rPr>
              <a:t>www.worksoft.com</a:t>
            </a:r>
            <a:r>
              <a:rPr lang="en-US" sz="1800">
                <a:effectLst/>
                <a:latin typeface="Helvetica" pitchFamily="2" charset="0"/>
              </a:rPr>
              <a:t>/corporate-blog/risk-likelihood-x- impact#:~:text=For%20businesses%2C%20technology%20risk%20is,of%20an%20unfortunate%20event%20occurring.</a:t>
            </a:r>
          </a:p>
          <a:p>
            <a:pPr marL="285750" indent="-285750">
              <a:buFont typeface="Arial" panose="020B0604020202020204" pitchFamily="34" charset="0"/>
              <a:buChar char="•"/>
            </a:pPr>
            <a:endParaRPr lang="en-US">
              <a:latin typeface="Helvetica" pitchFamily="2" charset="0"/>
            </a:endParaRPr>
          </a:p>
          <a:p>
            <a:pPr marL="285750" indent="-285750">
              <a:buFont typeface="Arial" panose="020B0604020202020204" pitchFamily="34" charset="0"/>
              <a:buChar char="•"/>
            </a:pPr>
            <a:r>
              <a:rPr lang="en-US" sz="1800">
                <a:effectLst/>
                <a:latin typeface="Helvetica" pitchFamily="2" charset="0"/>
                <a:hlinkClick r:id="rId3">
                  <a:extLst>
                    <a:ext uri="{A12FA001-AC4F-418D-AE19-62706E023703}">
                      <ahyp:hlinkClr xmlns:ahyp="http://schemas.microsoft.com/office/drawing/2018/hyperlinkcolor" val="tx"/>
                    </a:ext>
                  </a:extLst>
                </a:hlinkClick>
              </a:rPr>
              <a:t>https://www.project-risk-manager.com/blog/risk-matrix-sizing/</a:t>
            </a:r>
            <a:endParaRPr lang="en-US" sz="1800">
              <a:effectLst/>
              <a:latin typeface="Helvetica" pitchFamily="2" charset="0"/>
            </a:endParaRPr>
          </a:p>
          <a:p>
            <a:pPr marL="285750" indent="-285750">
              <a:buFont typeface="Arial" panose="020B0604020202020204" pitchFamily="34" charset="0"/>
              <a:buChar char="•"/>
            </a:pPr>
            <a:endParaRPr lang="en-US">
              <a:latin typeface="Helvetica" pitchFamily="2" charset="0"/>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1800">
                <a:effectLst/>
                <a:latin typeface="Helvetica" pitchFamily="2" charset="0"/>
                <a:hlinkClick r:id="rId4">
                  <a:extLst>
                    <a:ext uri="{A12FA001-AC4F-418D-AE19-62706E023703}">
                      <ahyp:hlinkClr xmlns:ahyp="http://schemas.microsoft.com/office/drawing/2018/hyperlinkcolor" val="tx"/>
                    </a:ext>
                  </a:extLst>
                </a:hlinkClick>
              </a:rPr>
              <a:t>https://www.youtube.com/watch?v=-E-jfcoR2W0</a:t>
            </a:r>
            <a:endParaRPr lang="en-US" sz="1800">
              <a:effectLst/>
              <a:latin typeface="Helvetica" pitchFamily="2" charset="0"/>
            </a:endParaRPr>
          </a:p>
          <a:p>
            <a:endParaRPr lang="en-US" sz="1800">
              <a:effectLst/>
              <a:latin typeface="Helvetica" pitchFamily="2" charset="0"/>
            </a:endParaRPr>
          </a:p>
          <a:p>
            <a:pPr marL="285750" indent="-285750">
              <a:buFont typeface="Arial" panose="020B0604020202020204" pitchFamily="34" charset="0"/>
              <a:buChar char="•"/>
            </a:pPr>
            <a:r>
              <a:rPr lang="en-US" sz="1800">
                <a:effectLst/>
                <a:latin typeface="Helvetica" pitchFamily="2" charset="0"/>
              </a:rPr>
              <a:t>https://</a:t>
            </a:r>
            <a:r>
              <a:rPr lang="en-US" sz="1800" err="1">
                <a:effectLst/>
                <a:latin typeface="Helvetica" pitchFamily="2" charset="0"/>
              </a:rPr>
              <a:t>www.youtube.com</a:t>
            </a:r>
            <a:r>
              <a:rPr lang="en-US" sz="1800">
                <a:effectLst/>
                <a:latin typeface="Helvetica" pitchFamily="2" charset="0"/>
              </a:rPr>
              <a:t>/</a:t>
            </a:r>
            <a:r>
              <a:rPr lang="en-US" sz="1800" err="1">
                <a:effectLst/>
                <a:latin typeface="Helvetica" pitchFamily="2" charset="0"/>
              </a:rPr>
              <a:t>watch?v</a:t>
            </a:r>
            <a:r>
              <a:rPr lang="en-US" sz="1800">
                <a:effectLst/>
                <a:latin typeface="Helvetica" pitchFamily="2" charset="0"/>
              </a:rPr>
              <a:t>=S_0GWsLyQaM&amp;t=68s </a:t>
            </a:r>
            <a:endParaRPr lang="en-US">
              <a:effectLst/>
            </a:endParaRPr>
          </a:p>
        </p:txBody>
      </p:sp>
    </p:spTree>
    <p:extLst>
      <p:ext uri="{BB962C8B-B14F-4D97-AF65-F5344CB8AC3E}">
        <p14:creationId xmlns:p14="http://schemas.microsoft.com/office/powerpoint/2010/main" val="182499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06308-1C61-1824-91CE-45F2A05B1C5F}"/>
              </a:ext>
            </a:extLst>
          </p:cNvPr>
          <p:cNvSpPr>
            <a:spLocks noGrp="1"/>
          </p:cNvSpPr>
          <p:nvPr>
            <p:ph type="title"/>
          </p:nvPr>
        </p:nvSpPr>
        <p:spPr>
          <a:xfrm>
            <a:off x="589560" y="856180"/>
            <a:ext cx="4560584" cy="1128068"/>
          </a:xfrm>
        </p:spPr>
        <p:txBody>
          <a:bodyPr anchor="ctr">
            <a:normAutofit/>
          </a:bodyPr>
          <a:lstStyle/>
          <a:p>
            <a:r>
              <a:rPr lang="en-US" sz="4000" b="1"/>
              <a:t>Project Overview:</a:t>
            </a: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343A3122-A66A-4635-4E91-2803313D46ED}"/>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1100"/>
              <a:t>Objectives:</a:t>
            </a:r>
          </a:p>
          <a:p>
            <a:r>
              <a:rPr lang="en-US" sz="1100" b="1">
                <a:ea typeface="+mn-lt"/>
                <a:cs typeface="+mn-lt"/>
              </a:rPr>
              <a:t>Risk Assessment:</a:t>
            </a:r>
            <a:r>
              <a:rPr lang="en-US" sz="1100">
                <a:ea typeface="+mn-lt"/>
                <a:cs typeface="+mn-lt"/>
              </a:rPr>
              <a:t> Identify and analyze potential vulnerabilities in the AWS environment using compliance frameworks like NIST 800-171 rev 2, NIST 800-53, ISO 27001:2013, and SOC2.</a:t>
            </a:r>
            <a:endParaRPr lang="en-US" sz="1100"/>
          </a:p>
          <a:p>
            <a:r>
              <a:rPr lang="en-US" sz="1100" b="1">
                <a:ea typeface="+mn-lt"/>
                <a:cs typeface="+mn-lt"/>
              </a:rPr>
              <a:t>Prowler Tool:</a:t>
            </a:r>
            <a:r>
              <a:rPr lang="en-US" sz="1100">
                <a:ea typeface="+mn-lt"/>
                <a:cs typeface="+mn-lt"/>
              </a:rPr>
              <a:t> Utilize the Prowler tool to perform compliance checks specifically in the us-east-1 AWS region.</a:t>
            </a:r>
            <a:endParaRPr lang="en-US" sz="1100"/>
          </a:p>
          <a:p>
            <a:pPr marL="0" indent="0">
              <a:buNone/>
            </a:pPr>
            <a:r>
              <a:rPr lang="en-US" sz="1100"/>
              <a:t>Key Tasks:</a:t>
            </a:r>
          </a:p>
          <a:p>
            <a:r>
              <a:rPr lang="en-US" sz="1100" b="1">
                <a:ea typeface="+mn-lt"/>
                <a:cs typeface="+mn-lt"/>
              </a:rPr>
              <a:t>Set Up Security Measures:</a:t>
            </a:r>
            <a:r>
              <a:rPr lang="en-US" sz="1100">
                <a:ea typeface="+mn-lt"/>
                <a:cs typeface="+mn-lt"/>
              </a:rPr>
              <a:t> Ensure multi-factor authentication (MFA) is enabled for all team members' AWS accounts.</a:t>
            </a:r>
            <a:endParaRPr lang="en-US" sz="1100"/>
          </a:p>
          <a:p>
            <a:r>
              <a:rPr lang="en-US" sz="1100" b="1">
                <a:ea typeface="+mn-lt"/>
                <a:cs typeface="+mn-lt"/>
              </a:rPr>
              <a:t>AWS Access and Setup:</a:t>
            </a:r>
            <a:r>
              <a:rPr lang="en-US" sz="1100">
                <a:ea typeface="+mn-lt"/>
                <a:cs typeface="+mn-lt"/>
              </a:rPr>
              <a:t> Log into the GSU AWS Sandbox Management Console and CloudShell, then install and configure the Prowler tool.</a:t>
            </a:r>
            <a:endParaRPr lang="en-US" sz="1100"/>
          </a:p>
          <a:p>
            <a:r>
              <a:rPr lang="en-US" sz="1100" b="1">
                <a:ea typeface="+mn-lt"/>
                <a:cs typeface="+mn-lt"/>
              </a:rPr>
              <a:t>Compliance Evaluation:</a:t>
            </a:r>
            <a:r>
              <a:rPr lang="en-US" sz="1100">
                <a:ea typeface="+mn-lt"/>
                <a:cs typeface="+mn-lt"/>
              </a:rPr>
              <a:t> Perform assessments focused on NIST 800-171 rev 2 and gather findings to report risks, their likelihood, impact, and recommended mitigations.</a:t>
            </a:r>
            <a:endParaRPr lang="en-US" sz="1100"/>
          </a:p>
          <a:p>
            <a:r>
              <a:rPr lang="en-US" sz="1100" b="1">
                <a:ea typeface="+mn-lt"/>
                <a:cs typeface="+mn-lt"/>
              </a:rPr>
              <a:t>Mapping Controls:</a:t>
            </a:r>
            <a:r>
              <a:rPr lang="en-US" sz="1100">
                <a:ea typeface="+mn-lt"/>
                <a:cs typeface="+mn-lt"/>
              </a:rPr>
              <a:t> Match Prowler findings to specific compliance frameworks and determine if findings align with NIST 800-53, ISO 27001:2013, and SOC2.</a:t>
            </a:r>
            <a:endParaRPr lang="en-US" sz="1100"/>
          </a:p>
          <a:p>
            <a:endParaRPr lang="en-US" sz="1100"/>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Magnifying glass showing decling performance">
            <a:extLst>
              <a:ext uri="{FF2B5EF4-FFF2-40B4-BE49-F238E27FC236}">
                <a16:creationId xmlns:a16="http://schemas.microsoft.com/office/drawing/2014/main" id="{F6B5F54B-E30A-1555-5365-77E375C78F19}"/>
              </a:ext>
            </a:extLst>
          </p:cNvPr>
          <p:cNvPicPr>
            <a:picLocks noChangeAspect="1"/>
          </p:cNvPicPr>
          <p:nvPr/>
        </p:nvPicPr>
        <p:blipFill>
          <a:blip r:embed="rId3"/>
          <a:srcRect r="31143" b="1"/>
          <a:stretch/>
        </p:blipFill>
        <p:spPr>
          <a:xfrm>
            <a:off x="5977788" y="799352"/>
            <a:ext cx="5425410" cy="5259296"/>
          </a:xfrm>
          <a:prstGeom prst="rect">
            <a:avLst/>
          </a:prstGeom>
        </p:spPr>
      </p:pic>
    </p:spTree>
    <p:extLst>
      <p:ext uri="{BB962C8B-B14F-4D97-AF65-F5344CB8AC3E}">
        <p14:creationId xmlns:p14="http://schemas.microsoft.com/office/powerpoint/2010/main" val="233998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701D8-5689-C811-318C-C68D22B8D5D8}"/>
              </a:ext>
            </a:extLst>
          </p:cNvPr>
          <p:cNvSpPr>
            <a:spLocks noGrp="1"/>
          </p:cNvSpPr>
          <p:nvPr>
            <p:ph type="title"/>
          </p:nvPr>
        </p:nvSpPr>
        <p:spPr>
          <a:xfrm>
            <a:off x="645064" y="525982"/>
            <a:ext cx="4282983" cy="1200361"/>
          </a:xfrm>
        </p:spPr>
        <p:txBody>
          <a:bodyPr anchor="b">
            <a:normAutofit/>
          </a:bodyPr>
          <a:lstStyle/>
          <a:p>
            <a:r>
              <a:rPr lang="en-US" sz="3300" b="1">
                <a:effectLst/>
                <a:ea typeface="Aptos" panose="020B0004020202020204" pitchFamily="34" charset="0"/>
                <a:cs typeface="Times New Roman" panose="02020603050405020304" pitchFamily="18" charset="0"/>
              </a:rPr>
              <a:t>What is a Compliance </a:t>
            </a:r>
            <a:r>
              <a:rPr lang="en-US" sz="3300" b="1">
                <a:ea typeface="Aptos" panose="020B0004020202020204" pitchFamily="34" charset="0"/>
                <a:cs typeface="Times New Roman" panose="02020603050405020304" pitchFamily="18" charset="0"/>
              </a:rPr>
              <a:t>F</a:t>
            </a:r>
            <a:r>
              <a:rPr lang="en-US" sz="3300" b="1">
                <a:effectLst/>
                <a:ea typeface="Aptos" panose="020B0004020202020204" pitchFamily="34" charset="0"/>
                <a:cs typeface="Times New Roman" panose="02020603050405020304" pitchFamily="18" charset="0"/>
              </a:rPr>
              <a:t>ramework?</a:t>
            </a:r>
            <a:r>
              <a:rPr lang="en-US" sz="3300" b="1">
                <a:effectLst/>
              </a:rPr>
              <a:t> </a:t>
            </a:r>
            <a:endParaRPr lang="en-US" sz="3300" b="1"/>
          </a:p>
        </p:txBody>
      </p:sp>
      <p:sp>
        <p:nvSpPr>
          <p:cNvPr id="64" name="Rectangle 6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4B859BAC-F87E-656E-AA16-2256A620CFF0}"/>
              </a:ext>
            </a:extLst>
          </p:cNvPr>
          <p:cNvSpPr>
            <a:spLocks noGrp="1"/>
          </p:cNvSpPr>
          <p:nvPr>
            <p:ph idx="1"/>
          </p:nvPr>
        </p:nvSpPr>
        <p:spPr>
          <a:xfrm>
            <a:off x="645066" y="2031101"/>
            <a:ext cx="4282984" cy="3511943"/>
          </a:xfrm>
        </p:spPr>
        <p:txBody>
          <a:bodyPr anchor="ctr">
            <a:normAutofit/>
          </a:bodyPr>
          <a:lstStyle/>
          <a:p>
            <a:r>
              <a:rPr lang="en-US" sz="1800"/>
              <a:t>A set of guidelines, standards, and practices that an organization follows to ensure it meets regulatory, legal, and industry requirements</a:t>
            </a:r>
          </a:p>
          <a:p>
            <a:r>
              <a:rPr lang="en-US" sz="1800"/>
              <a:t>Purpose: They </a:t>
            </a:r>
            <a:r>
              <a:rPr lang="en-US" sz="1800" b="0" i="0" u="none" strike="noStrike">
                <a:effectLst/>
              </a:rPr>
              <a:t>help organizations safeguard sensitive data, mitigate risks, and reduce vulnerabilities.</a:t>
            </a:r>
            <a:endParaRPr lang="en-US" sz="1800"/>
          </a:p>
          <a:p>
            <a:r>
              <a:rPr lang="en-US" sz="1800"/>
              <a:t>Examples: NIST, ISO27001, SOC 2 </a:t>
            </a:r>
          </a:p>
        </p:txBody>
      </p:sp>
      <p:sp>
        <p:nvSpPr>
          <p:cNvPr id="66" name="Rectangle 6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Contract">
            <a:extLst>
              <a:ext uri="{FF2B5EF4-FFF2-40B4-BE49-F238E27FC236}">
                <a16:creationId xmlns:a16="http://schemas.microsoft.com/office/drawing/2014/main" id="{17B5DCE4-C99D-DE11-A7A4-2E30B4D1B9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131498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8635B-DFDD-3FAF-9869-51BE2A772545}"/>
              </a:ext>
            </a:extLst>
          </p:cNvPr>
          <p:cNvSpPr>
            <a:spLocks noGrp="1"/>
          </p:cNvSpPr>
          <p:nvPr>
            <p:ph type="title"/>
          </p:nvPr>
        </p:nvSpPr>
        <p:spPr>
          <a:xfrm>
            <a:off x="589560" y="856180"/>
            <a:ext cx="4560584" cy="1128068"/>
          </a:xfrm>
        </p:spPr>
        <p:txBody>
          <a:bodyPr anchor="ctr">
            <a:normAutofit/>
          </a:bodyPr>
          <a:lstStyle/>
          <a:p>
            <a:pPr algn="ctr"/>
            <a:r>
              <a:rPr lang="en-US" sz="4000" b="1">
                <a:effectLst/>
                <a:ea typeface="Calibri" panose="020F0502020204030204" pitchFamily="34" charset="0"/>
                <a:cs typeface="Times New Roman" panose="02020603050405020304" pitchFamily="18" charset="0"/>
              </a:rPr>
              <a:t>NIST 800-171</a:t>
            </a:r>
            <a:endParaRPr lang="en-US" sz="4000" b="1"/>
          </a:p>
        </p:txBody>
      </p:sp>
      <p:grpSp>
        <p:nvGrpSpPr>
          <p:cNvPr id="48" name="Group 4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3" name="Rectangle 5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ue and white shield with white text&#10;&#10;Description automatically generated">
            <a:extLst>
              <a:ext uri="{FF2B5EF4-FFF2-40B4-BE49-F238E27FC236}">
                <a16:creationId xmlns:a16="http://schemas.microsoft.com/office/drawing/2014/main" id="{327C2A04-661E-C727-153A-B55AA0702394}"/>
              </a:ext>
            </a:extLst>
          </p:cNvPr>
          <p:cNvPicPr>
            <a:picLocks noChangeAspect="1"/>
          </p:cNvPicPr>
          <p:nvPr/>
        </p:nvPicPr>
        <p:blipFill>
          <a:blip r:embed="rId3"/>
          <a:srcRect t="915" r="2" b="2633"/>
          <a:stretch/>
        </p:blipFill>
        <p:spPr>
          <a:xfrm>
            <a:off x="6308949" y="1098653"/>
            <a:ext cx="4807245" cy="4660058"/>
          </a:xfrm>
          <a:prstGeom prst="rect">
            <a:avLst/>
          </a:prstGeom>
        </p:spPr>
      </p:pic>
      <p:graphicFrame>
        <p:nvGraphicFramePr>
          <p:cNvPr id="9" name="Content Placeholder 2">
            <a:extLst>
              <a:ext uri="{FF2B5EF4-FFF2-40B4-BE49-F238E27FC236}">
                <a16:creationId xmlns:a16="http://schemas.microsoft.com/office/drawing/2014/main" id="{1EF9E1F5-FFA8-F08D-1452-390CA9C2D450}"/>
              </a:ext>
            </a:extLst>
          </p:cNvPr>
          <p:cNvGraphicFramePr>
            <a:graphicFrameLocks/>
          </p:cNvGraphicFramePr>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683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C386F1-5377-04AE-D109-AF4D6DA9654C}"/>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8C1420E-A0DF-5853-72C4-523E1CC87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F779D-1871-265A-E82D-BF60F8C084A8}"/>
              </a:ext>
            </a:extLst>
          </p:cNvPr>
          <p:cNvSpPr>
            <a:spLocks noGrp="1"/>
          </p:cNvSpPr>
          <p:nvPr>
            <p:ph type="title"/>
          </p:nvPr>
        </p:nvSpPr>
        <p:spPr>
          <a:xfrm>
            <a:off x="808638" y="386930"/>
            <a:ext cx="9236700" cy="1188950"/>
          </a:xfrm>
        </p:spPr>
        <p:txBody>
          <a:bodyPr anchor="b">
            <a:normAutofit/>
          </a:bodyPr>
          <a:lstStyle/>
          <a:p>
            <a:pPr algn="ctr"/>
            <a:r>
              <a:rPr lang="en-US" sz="5400" b="1">
                <a:effectLst/>
                <a:ea typeface="Calibri" panose="020F0502020204030204" pitchFamily="34" charset="0"/>
                <a:cs typeface="Times New Roman" panose="02020603050405020304" pitchFamily="18" charset="0"/>
              </a:rPr>
              <a:t>NIST 800-171 Control Families</a:t>
            </a:r>
            <a:endParaRPr lang="en-US" sz="5400" b="1"/>
          </a:p>
        </p:txBody>
      </p:sp>
      <p:grpSp>
        <p:nvGrpSpPr>
          <p:cNvPr id="36" name="Group 35">
            <a:extLst>
              <a:ext uri="{FF2B5EF4-FFF2-40B4-BE49-F238E27FC236}">
                <a16:creationId xmlns:a16="http://schemas.microsoft.com/office/drawing/2014/main" id="{C803E2B4-46A5-4FA6-8399-3E27416E86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7" name="Rectangle 36">
              <a:extLst>
                <a:ext uri="{FF2B5EF4-FFF2-40B4-BE49-F238E27FC236}">
                  <a16:creationId xmlns:a16="http://schemas.microsoft.com/office/drawing/2014/main" id="{9F39F91C-EE49-62BD-A3CF-548A26840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E4B4CA1-14C5-7417-FB34-19F2C88FF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207D1E8C-DACB-BA04-FF74-189E14FE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832344-E457-84E5-2422-D1923CBCCE3C}"/>
              </a:ext>
            </a:extLst>
          </p:cNvPr>
          <p:cNvSpPr>
            <a:spLocks noGrp="1"/>
          </p:cNvSpPr>
          <p:nvPr>
            <p:ph idx="1"/>
          </p:nvPr>
        </p:nvSpPr>
        <p:spPr>
          <a:xfrm>
            <a:off x="808638" y="2324328"/>
            <a:ext cx="5108713" cy="4026596"/>
          </a:xfrm>
        </p:spPr>
        <p:txBody>
          <a:bodyPr anchor="ctr">
            <a:normAutofit/>
          </a:bodyPr>
          <a:lstStyle/>
          <a:p>
            <a:r>
              <a:rPr lang="en-US" sz="1800"/>
              <a:t>Access Control (AC)</a:t>
            </a:r>
          </a:p>
          <a:p>
            <a:pPr marL="285750" lvl="1" indent="-285750">
              <a:spcBef>
                <a:spcPts val="1000"/>
              </a:spcBef>
            </a:pPr>
            <a:r>
              <a:rPr lang="en-US" sz="1800"/>
              <a:t>Awareness and Training (AT)</a:t>
            </a:r>
          </a:p>
          <a:p>
            <a:pPr marL="285750" lvl="1" indent="-285750">
              <a:spcBef>
                <a:spcPts val="1000"/>
              </a:spcBef>
            </a:pPr>
            <a:r>
              <a:rPr lang="en-US" sz="1800"/>
              <a:t>Audit and Accountability (AU)</a:t>
            </a:r>
          </a:p>
          <a:p>
            <a:pPr marL="285750" lvl="1" indent="-285750">
              <a:spcBef>
                <a:spcPts val="1000"/>
              </a:spcBef>
            </a:pPr>
            <a:r>
              <a:rPr lang="en-US" sz="1800"/>
              <a:t>Configuration Management (CM)</a:t>
            </a:r>
          </a:p>
          <a:p>
            <a:pPr marL="285750" lvl="1" indent="-285750">
              <a:spcBef>
                <a:spcPts val="1000"/>
              </a:spcBef>
            </a:pPr>
            <a:r>
              <a:rPr lang="en-US" sz="1800"/>
              <a:t>Identification and Authentication (IA)</a:t>
            </a:r>
          </a:p>
          <a:p>
            <a:pPr marL="285750" lvl="1" indent="-285750">
              <a:spcBef>
                <a:spcPts val="1000"/>
              </a:spcBef>
            </a:pPr>
            <a:r>
              <a:rPr lang="en-US" sz="1800"/>
              <a:t>Incident Response (IR)</a:t>
            </a:r>
          </a:p>
          <a:p>
            <a:pPr marL="285750" lvl="1" indent="-285750">
              <a:spcBef>
                <a:spcPts val="1000"/>
              </a:spcBef>
            </a:pPr>
            <a:r>
              <a:rPr lang="en-US" sz="1800"/>
              <a:t>Maintenance (MA)</a:t>
            </a:r>
            <a:endParaRPr lang="en-US" sz="600"/>
          </a:p>
          <a:p>
            <a:pPr marL="0" indent="0">
              <a:buNone/>
            </a:pP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600"/>
          </a:p>
        </p:txBody>
      </p:sp>
      <p:sp>
        <p:nvSpPr>
          <p:cNvPr id="4" name="TextBox 3">
            <a:extLst>
              <a:ext uri="{FF2B5EF4-FFF2-40B4-BE49-F238E27FC236}">
                <a16:creationId xmlns:a16="http://schemas.microsoft.com/office/drawing/2014/main" id="{0E0731F6-5515-5BC2-67F1-19B35DEC88CB}"/>
              </a:ext>
            </a:extLst>
          </p:cNvPr>
          <p:cNvSpPr txBox="1"/>
          <p:nvPr/>
        </p:nvSpPr>
        <p:spPr>
          <a:xfrm>
            <a:off x="5917351" y="2780068"/>
            <a:ext cx="5181694" cy="3077766"/>
          </a:xfrm>
          <a:prstGeom prst="rect">
            <a:avLst/>
          </a:prstGeom>
          <a:noFill/>
        </p:spPr>
        <p:txBody>
          <a:bodyPr wrap="square" rtlCol="0">
            <a:spAutoFit/>
          </a:bodyPr>
          <a:lstStyle/>
          <a:p>
            <a:pPr marL="342900" lvl="1" indent="-342900">
              <a:spcBef>
                <a:spcPts val="1000"/>
              </a:spcBef>
              <a:buFont typeface="Arial" panose="020B0604020202020204" pitchFamily="34" charset="0"/>
              <a:buChar char="•"/>
            </a:pPr>
            <a:r>
              <a:rPr lang="en-US" sz="1800"/>
              <a:t>Media Protection (MP)</a:t>
            </a:r>
          </a:p>
          <a:p>
            <a:pPr marL="342900" lvl="1" indent="-342900">
              <a:spcBef>
                <a:spcPts val="1000"/>
              </a:spcBef>
              <a:buFont typeface="Arial" panose="020B0604020202020204" pitchFamily="34" charset="0"/>
              <a:buChar char="•"/>
            </a:pPr>
            <a:r>
              <a:rPr lang="en-US" sz="1800"/>
              <a:t>Personnel Security (PS)</a:t>
            </a:r>
          </a:p>
          <a:p>
            <a:pPr marL="342900" lvl="1" indent="-342900">
              <a:spcBef>
                <a:spcPts val="1000"/>
              </a:spcBef>
              <a:buFont typeface="Arial" panose="020B0604020202020204" pitchFamily="34" charset="0"/>
              <a:buChar char="•"/>
            </a:pPr>
            <a:r>
              <a:rPr lang="en-US" sz="1800"/>
              <a:t>Physical Protection (PE)</a:t>
            </a:r>
          </a:p>
          <a:p>
            <a:pPr marL="342900" lvl="1" indent="-342900">
              <a:spcBef>
                <a:spcPts val="1000"/>
              </a:spcBef>
              <a:buFont typeface="Arial" panose="020B0604020202020204" pitchFamily="34" charset="0"/>
              <a:buChar char="•"/>
            </a:pPr>
            <a:r>
              <a:rPr lang="en-US" sz="1800"/>
              <a:t>Risk Assessment (RA)</a:t>
            </a:r>
          </a:p>
          <a:p>
            <a:pPr marL="342900" lvl="1" indent="-342900">
              <a:spcBef>
                <a:spcPts val="1000"/>
              </a:spcBef>
              <a:buFont typeface="Arial" panose="020B0604020202020204" pitchFamily="34" charset="0"/>
              <a:buChar char="•"/>
            </a:pPr>
            <a:r>
              <a:rPr lang="en-US" sz="1800"/>
              <a:t>Security Assessment (CA)</a:t>
            </a:r>
          </a:p>
          <a:p>
            <a:pPr marL="342900" lvl="1" indent="-342900">
              <a:spcBef>
                <a:spcPts val="1000"/>
              </a:spcBef>
              <a:buFont typeface="Arial" panose="020B0604020202020204" pitchFamily="34" charset="0"/>
              <a:buChar char="•"/>
            </a:pPr>
            <a:r>
              <a:rPr lang="en-US" sz="1800"/>
              <a:t>System and Communications Protection (SC)</a:t>
            </a:r>
          </a:p>
          <a:p>
            <a:pPr marL="342900" lvl="1" indent="-342900">
              <a:spcBef>
                <a:spcPts val="1000"/>
              </a:spcBef>
              <a:buFont typeface="Arial" panose="020B0604020202020204" pitchFamily="34" charset="0"/>
              <a:buChar char="•"/>
            </a:pPr>
            <a:r>
              <a:rPr lang="en-US" sz="1800"/>
              <a:t>System and Information Integrity (SI)</a:t>
            </a:r>
          </a:p>
          <a:p>
            <a:endParaRPr lang="en-US"/>
          </a:p>
        </p:txBody>
      </p:sp>
    </p:spTree>
    <p:extLst>
      <p:ext uri="{BB962C8B-B14F-4D97-AF65-F5344CB8AC3E}">
        <p14:creationId xmlns:p14="http://schemas.microsoft.com/office/powerpoint/2010/main" val="420634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6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4" name="Rectangle 4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6588D-CE80-FB0F-AC60-D6D3595EFB39}"/>
              </a:ext>
            </a:extLst>
          </p:cNvPr>
          <p:cNvSpPr>
            <a:spLocks noGrp="1"/>
          </p:cNvSpPr>
          <p:nvPr>
            <p:ph type="title"/>
          </p:nvPr>
        </p:nvSpPr>
        <p:spPr>
          <a:xfrm>
            <a:off x="1282963" y="1238080"/>
            <a:ext cx="9849751" cy="1349671"/>
          </a:xfrm>
        </p:spPr>
        <p:txBody>
          <a:bodyPr anchor="b">
            <a:normAutofit/>
          </a:bodyPr>
          <a:lstStyle/>
          <a:p>
            <a:pPr algn="ctr"/>
            <a:r>
              <a:rPr lang="en-US" sz="4200" b="1">
                <a:ea typeface="Calibri" panose="020F0502020204030204" pitchFamily="34" charset="0"/>
                <a:cs typeface="Times New Roman" panose="02020603050405020304" pitchFamily="18" charset="0"/>
              </a:rPr>
              <a:t>Defining </a:t>
            </a:r>
            <a:r>
              <a:rPr lang="en-US" sz="4200" b="1">
                <a:effectLst/>
                <a:ea typeface="Calibri" panose="020F0502020204030204" pitchFamily="34" charset="0"/>
                <a:cs typeface="Times New Roman" panose="02020603050405020304" pitchFamily="18" charset="0"/>
              </a:rPr>
              <a:t>Risk </a:t>
            </a:r>
            <a:br>
              <a:rPr lang="en-US" sz="4200">
                <a:effectLst/>
                <a:latin typeface="Calibri" panose="020F0502020204030204" pitchFamily="34" charset="0"/>
                <a:ea typeface="Calibri" panose="020F0502020204030204" pitchFamily="34" charset="0"/>
                <a:cs typeface="Times New Roman" panose="02020603050405020304" pitchFamily="18" charset="0"/>
              </a:rPr>
            </a:br>
            <a:endParaRPr lang="en-US" sz="4200"/>
          </a:p>
        </p:txBody>
      </p:sp>
      <p:graphicFrame>
        <p:nvGraphicFramePr>
          <p:cNvPr id="49" name="Content Placeholder 2">
            <a:extLst>
              <a:ext uri="{FF2B5EF4-FFF2-40B4-BE49-F238E27FC236}">
                <a16:creationId xmlns:a16="http://schemas.microsoft.com/office/drawing/2014/main" id="{1D62E63D-4573-FBAE-85E8-E6C56A26A397}"/>
              </a:ext>
            </a:extLst>
          </p:cNvPr>
          <p:cNvGraphicFramePr>
            <a:graphicFrameLocks noGrp="1"/>
          </p:cNvGraphicFramePr>
          <p:nvPr>
            <p:ph idx="1"/>
          </p:nvPr>
        </p:nvGraphicFramePr>
        <p:xfrm>
          <a:off x="1282963" y="1860176"/>
          <a:ext cx="9849751" cy="4281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3E75D1F-6980-F512-7B28-DC0BE562CDCE}"/>
              </a:ext>
            </a:extLst>
          </p:cNvPr>
          <p:cNvSpPr txBox="1"/>
          <p:nvPr/>
        </p:nvSpPr>
        <p:spPr>
          <a:xfrm>
            <a:off x="1874985" y="3669663"/>
            <a:ext cx="3259016" cy="2031325"/>
          </a:xfrm>
          <a:prstGeom prst="rect">
            <a:avLst/>
          </a:prstGeom>
          <a:noFill/>
        </p:spPr>
        <p:txBody>
          <a:bodyPr wrap="square" rtlCol="0">
            <a:spAutoFit/>
          </a:bodyPr>
          <a:lstStyle/>
          <a:p>
            <a:r>
              <a:rPr lang="en-US" b="1">
                <a:solidFill>
                  <a:srgbClr val="000000"/>
                </a:solidFill>
                <a:latin typeface="-webkit-standard"/>
              </a:rPr>
              <a:t>R</a:t>
            </a:r>
            <a:r>
              <a:rPr lang="en-US" b="1" i="0" u="none" strike="noStrike">
                <a:solidFill>
                  <a:srgbClr val="000000"/>
                </a:solidFill>
                <a:effectLst/>
                <a:latin typeface="-webkit-standard"/>
              </a:rPr>
              <a:t>isk </a:t>
            </a:r>
            <a:r>
              <a:rPr lang="en-US" b="0" i="0" u="none" strike="noStrike">
                <a:solidFill>
                  <a:srgbClr val="000000"/>
                </a:solidFill>
                <a:effectLst/>
                <a:latin typeface="-webkit-standard"/>
              </a:rPr>
              <a:t>is the potential for loss or damage to an organization due to threats exploiting vulnerabilities in systems, leading to unauthorized access, data breaches, or operational disruptions.</a:t>
            </a:r>
            <a:endParaRPr lang="en-US"/>
          </a:p>
        </p:txBody>
      </p:sp>
      <p:sp>
        <p:nvSpPr>
          <p:cNvPr id="4" name="TextBox 3">
            <a:extLst>
              <a:ext uri="{FF2B5EF4-FFF2-40B4-BE49-F238E27FC236}">
                <a16:creationId xmlns:a16="http://schemas.microsoft.com/office/drawing/2014/main" id="{20E25D9B-6B14-15AF-BB29-1D58992873BE}"/>
              </a:ext>
            </a:extLst>
          </p:cNvPr>
          <p:cNvSpPr txBox="1"/>
          <p:nvPr/>
        </p:nvSpPr>
        <p:spPr>
          <a:xfrm>
            <a:off x="6852853" y="3677585"/>
            <a:ext cx="4056184" cy="2585323"/>
          </a:xfrm>
          <a:prstGeom prst="rect">
            <a:avLst/>
          </a:prstGeom>
          <a:noFill/>
        </p:spPr>
        <p:txBody>
          <a:bodyPr wrap="square" rtlCol="0">
            <a:spAutoFit/>
          </a:bodyPr>
          <a:lstStyle/>
          <a:p>
            <a:r>
              <a:rPr lang="en-US" b="1">
                <a:effectLst/>
              </a:rPr>
              <a:t>Why is understanding what risk is important?</a:t>
            </a:r>
          </a:p>
          <a:p>
            <a:endParaRPr lang="en-US">
              <a:effectLst/>
            </a:endParaRPr>
          </a:p>
          <a:p>
            <a:pPr marL="285750" indent="-285750">
              <a:buFont typeface="Arial" panose="020B0604020202020204" pitchFamily="34" charset="0"/>
              <a:buChar char="•"/>
            </a:pPr>
            <a:r>
              <a:rPr lang="en-US">
                <a:effectLst/>
              </a:rPr>
              <a:t>Informed Decision-Making</a:t>
            </a:r>
          </a:p>
          <a:p>
            <a:pPr marL="285750" indent="-285750">
              <a:buFont typeface="Arial" panose="020B0604020202020204" pitchFamily="34" charset="0"/>
              <a:buChar char="•"/>
            </a:pPr>
            <a:r>
              <a:rPr lang="en-US">
                <a:effectLst/>
              </a:rPr>
              <a:t>Proactive Defense</a:t>
            </a:r>
          </a:p>
          <a:p>
            <a:pPr marL="285750" indent="-285750">
              <a:buFont typeface="Arial" panose="020B0604020202020204" pitchFamily="34" charset="0"/>
              <a:buChar char="•"/>
            </a:pPr>
            <a:r>
              <a:rPr lang="en-US">
                <a:effectLst/>
              </a:rPr>
              <a:t>Compliance and Legal Protection</a:t>
            </a:r>
          </a:p>
          <a:p>
            <a:pPr marL="285750" indent="-285750">
              <a:buFont typeface="Arial" panose="020B0604020202020204" pitchFamily="34" charset="0"/>
              <a:buChar char="•"/>
            </a:pPr>
            <a:r>
              <a:rPr lang="en-US">
                <a:effectLst/>
              </a:rPr>
              <a:t>Minimized Financial Impact</a:t>
            </a:r>
          </a:p>
          <a:p>
            <a:pPr marL="285750" indent="-285750">
              <a:buFont typeface="Arial" panose="020B0604020202020204" pitchFamily="34" charset="0"/>
              <a:buChar char="•"/>
            </a:pPr>
            <a:r>
              <a:rPr lang="en-US">
                <a:effectLst/>
              </a:rPr>
              <a:t>Enhanced Trust and Reputation</a:t>
            </a:r>
          </a:p>
          <a:p>
            <a:endParaRPr lang="en-US"/>
          </a:p>
        </p:txBody>
      </p:sp>
    </p:spTree>
    <p:extLst>
      <p:ext uri="{BB962C8B-B14F-4D97-AF65-F5344CB8AC3E}">
        <p14:creationId xmlns:p14="http://schemas.microsoft.com/office/powerpoint/2010/main" val="97199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68DB04-3ECA-BBEC-9658-F352BC3CB9E1}"/>
            </a:ext>
          </a:extLst>
        </p:cNvPr>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78" name="Rectangle 77">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C689D-978D-43E1-B28C-DD4D60202C61}"/>
              </a:ext>
            </a:extLst>
          </p:cNvPr>
          <p:cNvSpPr>
            <a:spLocks noGrp="1"/>
          </p:cNvSpPr>
          <p:nvPr>
            <p:ph type="title"/>
          </p:nvPr>
        </p:nvSpPr>
        <p:spPr>
          <a:xfrm>
            <a:off x="838200" y="557188"/>
            <a:ext cx="10515600" cy="1133499"/>
          </a:xfrm>
        </p:spPr>
        <p:txBody>
          <a:bodyPr>
            <a:normAutofit/>
          </a:bodyPr>
          <a:lstStyle/>
          <a:p>
            <a:pPr algn="ctr"/>
            <a:r>
              <a:rPr lang="en-US" sz="3600" b="1">
                <a:ea typeface="Calibri" panose="020F0502020204030204" pitchFamily="34" charset="0"/>
                <a:cs typeface="Times New Roman" panose="02020603050405020304" pitchFamily="18" charset="0"/>
              </a:rPr>
              <a:t>Assessing</a:t>
            </a:r>
            <a:r>
              <a:rPr lang="en-US" sz="3600" b="1">
                <a:effectLst/>
                <a:ea typeface="Calibri" panose="020F0502020204030204" pitchFamily="34" charset="0"/>
                <a:cs typeface="Times New Roman" panose="02020603050405020304" pitchFamily="18" charset="0"/>
              </a:rPr>
              <a:t> Risk</a:t>
            </a:r>
            <a:br>
              <a:rPr lang="en-US" sz="3600">
                <a:effectLst/>
                <a:latin typeface="Calibri" panose="020F0502020204030204" pitchFamily="34" charset="0"/>
                <a:ea typeface="Calibri" panose="020F0502020204030204" pitchFamily="34" charset="0"/>
                <a:cs typeface="Times New Roman" panose="02020603050405020304" pitchFamily="18" charset="0"/>
              </a:rPr>
            </a:br>
            <a:endParaRPr lang="en-US" sz="3600"/>
          </a:p>
        </p:txBody>
      </p:sp>
      <p:graphicFrame>
        <p:nvGraphicFramePr>
          <p:cNvPr id="24" name="Content Placeholder 2">
            <a:extLst>
              <a:ext uri="{FF2B5EF4-FFF2-40B4-BE49-F238E27FC236}">
                <a16:creationId xmlns:a16="http://schemas.microsoft.com/office/drawing/2014/main" id="{790D99C9-0678-7A7D-2F36-C09D07F826E9}"/>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494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9ED03-7B56-3C6B-848C-EAC3F6580BD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solidFill>
                  <a:schemeClr val="tx1"/>
                </a:solidFill>
                <a:latin typeface="+mj-lt"/>
                <a:ea typeface="+mj-ea"/>
                <a:cs typeface="+mj-cs"/>
              </a:rPr>
              <a:t>Risk Matrix</a:t>
            </a:r>
          </a:p>
        </p:txBody>
      </p: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E480F49C-336D-D026-8415-02B5649B87FF}"/>
              </a:ext>
            </a:extLst>
          </p:cNvPr>
          <p:cNvPicPr>
            <a:picLocks noChangeAspect="1"/>
          </p:cNvPicPr>
          <p:nvPr/>
        </p:nvPicPr>
        <p:blipFill>
          <a:blip r:embed="rId3"/>
          <a:stretch>
            <a:fillRect/>
          </a:stretch>
        </p:blipFill>
        <p:spPr>
          <a:xfrm>
            <a:off x="653002" y="858525"/>
            <a:ext cx="7392775" cy="5211906"/>
          </a:xfrm>
          <a:prstGeom prst="rect">
            <a:avLst/>
          </a:prstGeom>
        </p:spPr>
      </p:pic>
      <p:sp>
        <p:nvSpPr>
          <p:cNvPr id="25" name="Rectangle 2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915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5723</Words>
  <Application>Microsoft Macintosh PowerPoint</Application>
  <PresentationFormat>Widescreen</PresentationFormat>
  <Paragraphs>507</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-webkit-standard</vt:lpstr>
      <vt:lpstr>Aptos</vt:lpstr>
      <vt:lpstr>Aptos Display</vt:lpstr>
      <vt:lpstr>Arial</vt:lpstr>
      <vt:lpstr>Calibri</vt:lpstr>
      <vt:lpstr>Google Sans</vt:lpstr>
      <vt:lpstr>Helvetica</vt:lpstr>
      <vt:lpstr>Office Theme</vt:lpstr>
      <vt:lpstr>Enhancing AWS Security Compliance</vt:lpstr>
      <vt:lpstr>Agenda</vt:lpstr>
      <vt:lpstr>Project Overview:</vt:lpstr>
      <vt:lpstr>What is a Compliance Framework? </vt:lpstr>
      <vt:lpstr>NIST 800-171</vt:lpstr>
      <vt:lpstr>NIST 800-171 Control Families</vt:lpstr>
      <vt:lpstr>Defining Risk  </vt:lpstr>
      <vt:lpstr>Assessing Risk </vt:lpstr>
      <vt:lpstr>Risk Matrix</vt:lpstr>
      <vt:lpstr>Risk Mitigation and the Four Types   </vt:lpstr>
      <vt:lpstr>Analyzing our Findings</vt:lpstr>
      <vt:lpstr>NIST 800-171 Assessment Findings Overview</vt:lpstr>
      <vt:lpstr>NIST 800-171 Assessment Findings Overview</vt:lpstr>
      <vt:lpstr>AWS Security Assessment Finding 1: Root Account MFA Not Enabled</vt:lpstr>
      <vt:lpstr>AWS Security Assessment Finding 2: S3 Account Level Public Access Block Not Configured</vt:lpstr>
      <vt:lpstr>AWS Security Assessment Finding 3: IAM User MFA Not Enabled for Console Access</vt:lpstr>
      <vt:lpstr>AWS Security Assessment Finding 4: IAM Inline Policies with Full “:” Privileges</vt:lpstr>
      <vt:lpstr>AWS Security Assessment Finding 5: Network ACL Allows Ingress from 0.0.0.0/0 to Any Port</vt:lpstr>
      <vt:lpstr>AWS Security Assessment Finding 6: VPC Flow Logging Disabled</vt:lpstr>
      <vt:lpstr>AWS Security Assessment Finding 7: Missing WAF ACL on Application Load Balancer</vt:lpstr>
      <vt:lpstr>AWS Security Assessment Finding 8: Deleted Protection Disabled on Elastic Load Balancers</vt:lpstr>
      <vt:lpstr>AWS Security Assessment Finding 9: Route Table Change Monitoring Disabled</vt:lpstr>
      <vt:lpstr>AWS Security Assessment Finding 10: CloudWatch Network Access Control List (NACL) Log Metric Filter and Alarm Configuration</vt:lpstr>
      <vt:lpstr>Mitigation Strategy</vt:lpstr>
      <vt:lpstr>Conclusion</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Courtney Baker</cp:lastModifiedBy>
  <cp:revision>19</cp:revision>
  <dcterms:created xsi:type="dcterms:W3CDTF">2024-10-24T23:10:38Z</dcterms:created>
  <dcterms:modified xsi:type="dcterms:W3CDTF">2025-03-27T10:38:15Z</dcterms:modified>
</cp:coreProperties>
</file>