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d6a3bdff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d6a3bdff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dae775c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dae775c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dae775c7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dae775c7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ed319def7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ed319def7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d6a3bdff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ed6a3bdff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ed319def7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ed319def7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ed319def7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ed319def7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d319def7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ed319def7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d5eff5e36_2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d5eff5e36_2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ed319def7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ed319def7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d319def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d319def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d6a3bdf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d6a3bdf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d319def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d319def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d6a3bdff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d6a3bdff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d69cf34c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d69cf34c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d319def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d319def7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d6a3bdff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ed6a3bdff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d6a3bdff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ed6a3bdff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Cell Tech Database</a:t>
            </a:r>
            <a:endParaRPr/>
          </a:p>
        </p:txBody>
      </p:sp>
      <p:sp>
        <p:nvSpPr>
          <p:cNvPr id="129" name="Google Shape;129;p13"/>
          <p:cNvSpPr txBox="1"/>
          <p:nvPr>
            <p:ph idx="1" type="subTitle"/>
          </p:nvPr>
        </p:nvSpPr>
        <p:spPr>
          <a:xfrm>
            <a:off x="743875" y="3270925"/>
            <a:ext cx="4255500" cy="139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Fab 5: Hunter Wakefield, Mingxin Chen, Kyla James, Courtney Baker, Yahye Abdi</a:t>
            </a:r>
            <a:endParaRPr/>
          </a:p>
        </p:txBody>
      </p:sp>
      <p:sp>
        <p:nvSpPr>
          <p:cNvPr id="130" name="Google Shape;130;p13"/>
          <p:cNvSpPr txBox="1"/>
          <p:nvPr/>
        </p:nvSpPr>
        <p:spPr>
          <a:xfrm>
            <a:off x="-66156" y="2248217"/>
            <a:ext cx="5689500" cy="41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idx="1" type="body"/>
          </p:nvPr>
        </p:nvSpPr>
        <p:spPr>
          <a:xfrm>
            <a:off x="819150" y="602650"/>
            <a:ext cx="7505700" cy="383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RAM</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b="1" lang="en"/>
              <a:t>PSU                           					                Storage</a:t>
            </a:r>
            <a:endParaRPr b="1"/>
          </a:p>
        </p:txBody>
      </p:sp>
      <p:pic>
        <p:nvPicPr>
          <p:cNvPr id="188" name="Google Shape;188;p22"/>
          <p:cNvPicPr preferRelativeResize="0"/>
          <p:nvPr/>
        </p:nvPicPr>
        <p:blipFill rotWithShape="1">
          <a:blip r:embed="rId3">
            <a:alphaModFix/>
          </a:blip>
          <a:srcRect b="0" l="744" r="0" t="0"/>
          <a:stretch/>
        </p:blipFill>
        <p:spPr>
          <a:xfrm>
            <a:off x="847900" y="980425"/>
            <a:ext cx="3857450" cy="800100"/>
          </a:xfrm>
          <a:prstGeom prst="rect">
            <a:avLst/>
          </a:prstGeom>
          <a:noFill/>
          <a:ln>
            <a:noFill/>
          </a:ln>
        </p:spPr>
      </p:pic>
      <p:pic>
        <p:nvPicPr>
          <p:cNvPr id="189" name="Google Shape;189;p22"/>
          <p:cNvPicPr preferRelativeResize="0"/>
          <p:nvPr/>
        </p:nvPicPr>
        <p:blipFill>
          <a:blip r:embed="rId4">
            <a:alphaModFix/>
          </a:blip>
          <a:stretch>
            <a:fillRect/>
          </a:stretch>
        </p:blipFill>
        <p:spPr>
          <a:xfrm>
            <a:off x="847888" y="2849650"/>
            <a:ext cx="2943225" cy="800100"/>
          </a:xfrm>
          <a:prstGeom prst="rect">
            <a:avLst/>
          </a:prstGeom>
          <a:noFill/>
          <a:ln>
            <a:noFill/>
          </a:ln>
        </p:spPr>
      </p:pic>
      <p:pic>
        <p:nvPicPr>
          <p:cNvPr id="190" name="Google Shape;190;p22"/>
          <p:cNvPicPr preferRelativeResize="0"/>
          <p:nvPr/>
        </p:nvPicPr>
        <p:blipFill>
          <a:blip r:embed="rId5">
            <a:alphaModFix/>
          </a:blip>
          <a:stretch>
            <a:fillRect/>
          </a:stretch>
        </p:blipFill>
        <p:spPr>
          <a:xfrm>
            <a:off x="4705350" y="2849650"/>
            <a:ext cx="2905125" cy="83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819150" y="845600"/>
            <a:ext cx="7505700" cy="71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Showcase - Table Creation</a:t>
            </a:r>
            <a:endParaRPr/>
          </a:p>
        </p:txBody>
      </p:sp>
      <p:sp>
        <p:nvSpPr>
          <p:cNvPr id="196" name="Google Shape;196;p23"/>
          <p:cNvSpPr txBox="1"/>
          <p:nvPr>
            <p:ph idx="1" type="body"/>
          </p:nvPr>
        </p:nvSpPr>
        <p:spPr>
          <a:xfrm>
            <a:off x="819150" y="1669775"/>
            <a:ext cx="7505700" cy="276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23"/>
          <p:cNvPicPr preferRelativeResize="0"/>
          <p:nvPr/>
        </p:nvPicPr>
        <p:blipFill>
          <a:blip r:embed="rId3">
            <a:alphaModFix/>
          </a:blip>
          <a:stretch>
            <a:fillRect/>
          </a:stretch>
        </p:blipFill>
        <p:spPr>
          <a:xfrm>
            <a:off x="819150" y="1669775"/>
            <a:ext cx="3086100" cy="2000250"/>
          </a:xfrm>
          <a:prstGeom prst="rect">
            <a:avLst/>
          </a:prstGeom>
          <a:noFill/>
          <a:ln>
            <a:noFill/>
          </a:ln>
        </p:spPr>
      </p:pic>
      <p:pic>
        <p:nvPicPr>
          <p:cNvPr id="198" name="Google Shape;198;p23"/>
          <p:cNvPicPr preferRelativeResize="0"/>
          <p:nvPr/>
        </p:nvPicPr>
        <p:blipFill>
          <a:blip r:embed="rId4">
            <a:alphaModFix/>
          </a:blip>
          <a:stretch>
            <a:fillRect/>
          </a:stretch>
        </p:blipFill>
        <p:spPr>
          <a:xfrm>
            <a:off x="4886313" y="1669775"/>
            <a:ext cx="3438525" cy="2895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4"/>
          <p:cNvPicPr preferRelativeResize="0"/>
          <p:nvPr/>
        </p:nvPicPr>
        <p:blipFill>
          <a:blip r:embed="rId3">
            <a:alphaModFix/>
          </a:blip>
          <a:stretch>
            <a:fillRect/>
          </a:stretch>
        </p:blipFill>
        <p:spPr>
          <a:xfrm>
            <a:off x="860150" y="1701050"/>
            <a:ext cx="2724150" cy="952500"/>
          </a:xfrm>
          <a:prstGeom prst="rect">
            <a:avLst/>
          </a:prstGeom>
          <a:noFill/>
          <a:ln>
            <a:noFill/>
          </a:ln>
        </p:spPr>
      </p:pic>
      <p:pic>
        <p:nvPicPr>
          <p:cNvPr id="204" name="Google Shape;204;p24"/>
          <p:cNvPicPr preferRelativeResize="0"/>
          <p:nvPr/>
        </p:nvPicPr>
        <p:blipFill>
          <a:blip r:embed="rId4">
            <a:alphaModFix/>
          </a:blip>
          <a:stretch>
            <a:fillRect/>
          </a:stretch>
        </p:blipFill>
        <p:spPr>
          <a:xfrm>
            <a:off x="5187275" y="1786775"/>
            <a:ext cx="2847975" cy="781050"/>
          </a:xfrm>
          <a:prstGeom prst="rect">
            <a:avLst/>
          </a:prstGeom>
          <a:noFill/>
          <a:ln>
            <a:noFill/>
          </a:ln>
        </p:spPr>
      </p:pic>
      <p:pic>
        <p:nvPicPr>
          <p:cNvPr id="205" name="Google Shape;205;p24"/>
          <p:cNvPicPr preferRelativeResize="0"/>
          <p:nvPr/>
        </p:nvPicPr>
        <p:blipFill>
          <a:blip r:embed="rId5">
            <a:alphaModFix/>
          </a:blip>
          <a:stretch>
            <a:fillRect/>
          </a:stretch>
        </p:blipFill>
        <p:spPr>
          <a:xfrm>
            <a:off x="2933700" y="3254425"/>
            <a:ext cx="3276600" cy="76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Showcase - Final Structure</a:t>
            </a:r>
            <a:endParaRPr/>
          </a:p>
        </p:txBody>
      </p:sp>
      <p:sp>
        <p:nvSpPr>
          <p:cNvPr id="211" name="Google Shape;211;p25"/>
          <p:cNvSpPr txBox="1"/>
          <p:nvPr>
            <p:ph idx="1" type="body"/>
          </p:nvPr>
        </p:nvSpPr>
        <p:spPr>
          <a:xfrm>
            <a:off x="406425" y="1800200"/>
            <a:ext cx="4590000" cy="128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the initial tables were created and filled with data, foreign key constraints were added to the Customer_Data table to get a final relational design of what pictured on the right.</a:t>
            </a:r>
            <a:endParaRPr/>
          </a:p>
        </p:txBody>
      </p:sp>
      <p:pic>
        <p:nvPicPr>
          <p:cNvPr id="212" name="Google Shape;212;p25"/>
          <p:cNvPicPr preferRelativeResize="0"/>
          <p:nvPr/>
        </p:nvPicPr>
        <p:blipFill>
          <a:blip r:embed="rId3">
            <a:alphaModFix/>
          </a:blip>
          <a:stretch>
            <a:fillRect/>
          </a:stretch>
        </p:blipFill>
        <p:spPr>
          <a:xfrm>
            <a:off x="314625" y="3087500"/>
            <a:ext cx="4648200" cy="1771650"/>
          </a:xfrm>
          <a:prstGeom prst="rect">
            <a:avLst/>
          </a:prstGeom>
          <a:noFill/>
          <a:ln>
            <a:noFill/>
          </a:ln>
        </p:spPr>
      </p:pic>
      <p:pic>
        <p:nvPicPr>
          <p:cNvPr id="213" name="Google Shape;213;p25"/>
          <p:cNvPicPr preferRelativeResize="0"/>
          <p:nvPr/>
        </p:nvPicPr>
        <p:blipFill>
          <a:blip r:embed="rId4">
            <a:alphaModFix/>
          </a:blip>
          <a:stretch>
            <a:fillRect/>
          </a:stretch>
        </p:blipFill>
        <p:spPr>
          <a:xfrm>
            <a:off x="4962825" y="1504175"/>
            <a:ext cx="3805026" cy="3298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819150" y="845600"/>
            <a:ext cx="7505700" cy="73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Showcase - Create View</a:t>
            </a:r>
            <a:endParaRPr/>
          </a:p>
        </p:txBody>
      </p:sp>
      <p:sp>
        <p:nvSpPr>
          <p:cNvPr id="219" name="Google Shape;219;p26"/>
          <p:cNvSpPr txBox="1"/>
          <p:nvPr>
            <p:ph idx="1" type="body"/>
          </p:nvPr>
        </p:nvSpPr>
        <p:spPr>
          <a:xfrm>
            <a:off x="819150" y="1583600"/>
            <a:ext cx="4298700" cy="181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order to get the total cost of each order, we created a view that combines the Customer_Data table and a new column.</a:t>
            </a:r>
            <a:endParaRPr/>
          </a:p>
        </p:txBody>
      </p:sp>
      <p:pic>
        <p:nvPicPr>
          <p:cNvPr id="220" name="Google Shape;220;p26"/>
          <p:cNvPicPr preferRelativeResize="0"/>
          <p:nvPr/>
        </p:nvPicPr>
        <p:blipFill>
          <a:blip r:embed="rId3">
            <a:alphaModFix/>
          </a:blip>
          <a:stretch>
            <a:fillRect/>
          </a:stretch>
        </p:blipFill>
        <p:spPr>
          <a:xfrm>
            <a:off x="819150" y="3399200"/>
            <a:ext cx="5943600" cy="1228725"/>
          </a:xfrm>
          <a:prstGeom prst="rect">
            <a:avLst/>
          </a:prstGeom>
          <a:noFill/>
          <a:ln>
            <a:noFill/>
          </a:ln>
        </p:spPr>
      </p:pic>
      <p:pic>
        <p:nvPicPr>
          <p:cNvPr id="221" name="Google Shape;221;p26"/>
          <p:cNvPicPr preferRelativeResize="0"/>
          <p:nvPr/>
        </p:nvPicPr>
        <p:blipFill>
          <a:blip r:embed="rId4">
            <a:alphaModFix/>
          </a:blip>
          <a:stretch>
            <a:fillRect/>
          </a:stretch>
        </p:blipFill>
        <p:spPr>
          <a:xfrm>
            <a:off x="5117700" y="1646563"/>
            <a:ext cx="3207149" cy="1752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934725" y="4121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Analytics - CellTech Performance Metrics</a:t>
            </a:r>
            <a:endParaRPr/>
          </a:p>
        </p:txBody>
      </p:sp>
      <p:sp>
        <p:nvSpPr>
          <p:cNvPr id="227" name="Google Shape;227;p27"/>
          <p:cNvSpPr txBox="1"/>
          <p:nvPr>
            <p:ph idx="1" type="body"/>
          </p:nvPr>
        </p:nvSpPr>
        <p:spPr>
          <a:xfrm>
            <a:off x="5711100" y="1788450"/>
            <a:ext cx="30183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CPU Value Metric:</a:t>
            </a:r>
            <a:r>
              <a:rPr lang="en" sz="1100">
                <a:solidFill>
                  <a:srgbClr val="000000"/>
                </a:solidFill>
                <a:latin typeface="Arial"/>
                <a:ea typeface="Arial"/>
                <a:cs typeface="Arial"/>
                <a:sym typeface="Arial"/>
              </a:rPr>
              <a:t> Price divided by the sum of base and boost clock speeds, plus the number of cores.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GPU Value Metric:</a:t>
            </a:r>
            <a:r>
              <a:rPr lang="en" sz="1100">
                <a:solidFill>
                  <a:srgbClr val="000000"/>
                </a:solidFill>
                <a:latin typeface="Arial"/>
                <a:ea typeface="Arial"/>
                <a:cs typeface="Arial"/>
                <a:sym typeface="Arial"/>
              </a:rPr>
              <a:t> Price divided by the sum of base and boost clock speeds, plus the VRAM in GB.</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i="1"/>
          </a:p>
        </p:txBody>
      </p:sp>
      <p:pic>
        <p:nvPicPr>
          <p:cNvPr id="228" name="Google Shape;228;p27"/>
          <p:cNvPicPr preferRelativeResize="0"/>
          <p:nvPr/>
        </p:nvPicPr>
        <p:blipFill>
          <a:blip r:embed="rId3">
            <a:alphaModFix/>
          </a:blip>
          <a:stretch>
            <a:fillRect/>
          </a:stretch>
        </p:blipFill>
        <p:spPr>
          <a:xfrm>
            <a:off x="509800" y="885675"/>
            <a:ext cx="4926775" cy="3948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761925" y="467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Analytics - Monthly Revenue</a:t>
            </a:r>
            <a:endParaRPr/>
          </a:p>
        </p:txBody>
      </p:sp>
      <p:sp>
        <p:nvSpPr>
          <p:cNvPr id="234" name="Google Shape;234;p28"/>
          <p:cNvSpPr txBox="1"/>
          <p:nvPr>
            <p:ph idx="1" type="body"/>
          </p:nvPr>
        </p:nvSpPr>
        <p:spPr>
          <a:xfrm>
            <a:off x="5446750" y="1110025"/>
            <a:ext cx="3330900" cy="3673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During March, Cell Tech ran a promotion advertising points toward new components or another system with the purchase of a complete system. This promotion ran throughout the entire month with moderate success.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Due to the success of the promotion, o</a:t>
            </a:r>
            <a:r>
              <a:rPr lang="en"/>
              <a:t>ur revenue was the highest in the months of March and April. </a:t>
            </a:r>
            <a:endParaRPr/>
          </a:p>
        </p:txBody>
      </p:sp>
      <p:pic>
        <p:nvPicPr>
          <p:cNvPr id="235" name="Google Shape;235;p28"/>
          <p:cNvPicPr preferRelativeResize="0"/>
          <p:nvPr/>
        </p:nvPicPr>
        <p:blipFill>
          <a:blip r:embed="rId3">
            <a:alphaModFix/>
          </a:blip>
          <a:stretch>
            <a:fillRect/>
          </a:stretch>
        </p:blipFill>
        <p:spPr>
          <a:xfrm>
            <a:off x="331875" y="1110025"/>
            <a:ext cx="5114877" cy="3582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Did This Database Solve The Problem?</a:t>
            </a:r>
            <a:endParaRPr/>
          </a:p>
        </p:txBody>
      </p:sp>
      <p:sp>
        <p:nvSpPr>
          <p:cNvPr id="241" name="Google Shape;241;p29"/>
          <p:cNvSpPr txBox="1"/>
          <p:nvPr>
            <p:ph idx="1" type="body"/>
          </p:nvPr>
        </p:nvSpPr>
        <p:spPr>
          <a:xfrm>
            <a:off x="887850" y="14300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rPr>
              <a:t>By providing a comprehensive catalog of PC parts along with their specifications and prices, the dataset enables users to compare different components based on their needs and budget. It can be used to:</a:t>
            </a:r>
            <a:endParaRPr sz="1500">
              <a:solidFill>
                <a:srgbClr val="000000"/>
              </a:solidFill>
            </a:endParaRPr>
          </a:p>
          <a:p>
            <a:pPr indent="0" lvl="0" marL="914400" rtl="0" algn="l">
              <a:spcBef>
                <a:spcPts val="0"/>
              </a:spcBef>
              <a:spcAft>
                <a:spcPts val="0"/>
              </a:spcAft>
              <a:buNone/>
            </a:pPr>
            <a:r>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Compare Components: Users can compare prices and features of different parts to make cost-effective decisions.</a:t>
            </a:r>
            <a:endParaRPr sz="1500">
              <a:solidFill>
                <a:srgbClr val="000000"/>
              </a:solidFill>
            </a:endParaRPr>
          </a:p>
          <a:p>
            <a:pPr indent="0" lvl="0" marL="1371600" rtl="0" algn="l">
              <a:spcBef>
                <a:spcPts val="0"/>
              </a:spcBef>
              <a:spcAft>
                <a:spcPts val="0"/>
              </a:spcAft>
              <a:buNone/>
            </a:pPr>
            <a:r>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Build Configurations: Users can build and optimize PC configurations based on specific requirements like gaming, productivity, or general use.</a:t>
            </a:r>
            <a:endParaRPr sz="1500">
              <a:solidFill>
                <a:srgbClr val="000000"/>
              </a:solidFill>
            </a:endParaRPr>
          </a:p>
          <a:p>
            <a:pPr indent="0" lvl="0" marL="1371600" rtl="0" algn="l">
              <a:spcBef>
                <a:spcPts val="0"/>
              </a:spcBef>
              <a:spcAft>
                <a:spcPts val="0"/>
              </a:spcAft>
              <a:buNone/>
            </a:pPr>
            <a:r>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Identify Trends: Businesses can analyze trends in component prices and popularity for strategic decisions, especially in times of seasonal promotions.</a:t>
            </a:r>
            <a:endParaRPr sz="1500">
              <a:solidFill>
                <a:srgbClr val="000000"/>
              </a:solidFill>
            </a:endParaRPr>
          </a:p>
          <a:p>
            <a:pPr indent="0" lvl="0" marL="0" rtl="0" algn="l">
              <a:spcBef>
                <a:spcPts val="0"/>
              </a:spcBef>
              <a:spcAft>
                <a:spcPts val="1200"/>
              </a:spcAft>
              <a:buNone/>
            </a:pPr>
            <a:r>
              <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 and Tools Used</a:t>
            </a:r>
            <a:endParaRPr/>
          </a:p>
        </p:txBody>
      </p:sp>
      <p:sp>
        <p:nvSpPr>
          <p:cNvPr id="247" name="Google Shape;247;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Kaggle</a:t>
            </a:r>
            <a:endParaRPr sz="1800"/>
          </a:p>
          <a:p>
            <a:pPr indent="-342900" lvl="0" marL="457200" rtl="0" algn="l">
              <a:spcBef>
                <a:spcPts val="0"/>
              </a:spcBef>
              <a:spcAft>
                <a:spcPts val="0"/>
              </a:spcAft>
              <a:buSzPts val="1800"/>
              <a:buChar char="●"/>
            </a:pPr>
            <a:r>
              <a:rPr lang="en" sz="1800"/>
              <a:t>Excel</a:t>
            </a:r>
            <a:endParaRPr sz="1800"/>
          </a:p>
          <a:p>
            <a:pPr indent="-342900" lvl="0" marL="457200" rtl="0" algn="l">
              <a:spcBef>
                <a:spcPts val="0"/>
              </a:spcBef>
              <a:spcAft>
                <a:spcPts val="0"/>
              </a:spcAft>
              <a:buSzPts val="1800"/>
              <a:buChar char="●"/>
            </a:pPr>
            <a:r>
              <a:rPr lang="en" sz="1800"/>
              <a:t>Draw.io</a:t>
            </a:r>
            <a:endParaRPr sz="1800"/>
          </a:p>
          <a:p>
            <a:pPr indent="-342900" lvl="0" marL="457200" rtl="0" algn="l">
              <a:spcBef>
                <a:spcPts val="0"/>
              </a:spcBef>
              <a:spcAft>
                <a:spcPts val="0"/>
              </a:spcAft>
              <a:buSzPts val="1800"/>
              <a:buChar char="●"/>
            </a:pPr>
            <a:r>
              <a:rPr lang="en" sz="1800"/>
              <a:t>Microsoft SQL Server</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idx="1" type="body"/>
          </p:nvPr>
        </p:nvSpPr>
        <p:spPr>
          <a:xfrm>
            <a:off x="311700" y="455475"/>
            <a:ext cx="8520600" cy="4113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a:p>
          <a:p>
            <a:pPr indent="0" lvl="0" marL="0" rtl="0" algn="ctr">
              <a:spcBef>
                <a:spcPts val="1200"/>
              </a:spcBef>
              <a:spcAft>
                <a:spcPts val="0"/>
              </a:spcAft>
              <a:buNone/>
            </a:pPr>
            <a:r>
              <a:t/>
            </a:r>
            <a:endParaRPr b="1"/>
          </a:p>
          <a:p>
            <a:pPr indent="0" lvl="0" marL="0" rtl="0" algn="ctr">
              <a:spcBef>
                <a:spcPts val="1200"/>
              </a:spcBef>
              <a:spcAft>
                <a:spcPts val="0"/>
              </a:spcAft>
              <a:buNone/>
            </a:pPr>
            <a:r>
              <a:t/>
            </a:r>
            <a:endParaRPr b="1"/>
          </a:p>
          <a:p>
            <a:pPr indent="0" lvl="0" marL="0" rtl="0" algn="ctr">
              <a:spcBef>
                <a:spcPts val="1200"/>
              </a:spcBef>
              <a:spcAft>
                <a:spcPts val="1200"/>
              </a:spcAft>
              <a:buNone/>
            </a:pPr>
            <a:r>
              <a:rPr b="1" lang="en" sz="3200"/>
              <a:t>Q&amp;A</a:t>
            </a:r>
            <a:endParaRPr b="1"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136" name="Google Shape;136;p14"/>
          <p:cNvSpPr txBox="1"/>
          <p:nvPr>
            <p:ph idx="1" type="body"/>
          </p:nvPr>
        </p:nvSpPr>
        <p:spPr>
          <a:xfrm>
            <a:off x="819150" y="1510650"/>
            <a:ext cx="7505700" cy="29280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chemeClr val="lt1"/>
              </a:buClr>
              <a:buSzPts val="2300"/>
              <a:buChar char="●"/>
            </a:pPr>
            <a:r>
              <a:rPr lang="en" sz="2500">
                <a:solidFill>
                  <a:schemeClr val="lt1"/>
                </a:solidFill>
              </a:rPr>
              <a:t>Organization Description and Business Problem</a:t>
            </a:r>
            <a:endParaRPr sz="2500">
              <a:solidFill>
                <a:schemeClr val="lt1"/>
              </a:solidFill>
            </a:endParaRPr>
          </a:p>
          <a:p>
            <a:pPr indent="-387350" lvl="0" marL="457200" rtl="0" algn="l">
              <a:spcBef>
                <a:spcPts val="0"/>
              </a:spcBef>
              <a:spcAft>
                <a:spcPts val="0"/>
              </a:spcAft>
              <a:buClr>
                <a:schemeClr val="lt1"/>
              </a:buClr>
              <a:buSzPts val="2500"/>
              <a:buChar char="●"/>
            </a:pPr>
            <a:r>
              <a:rPr lang="en" sz="2500">
                <a:solidFill>
                  <a:schemeClr val="lt1"/>
                </a:solidFill>
              </a:rPr>
              <a:t>What is This Project?</a:t>
            </a:r>
            <a:endParaRPr sz="2500">
              <a:solidFill>
                <a:schemeClr val="lt1"/>
              </a:solidFill>
            </a:endParaRPr>
          </a:p>
          <a:p>
            <a:pPr indent="-387350" lvl="0" marL="457200" rtl="0" algn="l">
              <a:spcBef>
                <a:spcPts val="0"/>
              </a:spcBef>
              <a:spcAft>
                <a:spcPts val="0"/>
              </a:spcAft>
              <a:buClr>
                <a:schemeClr val="lt1"/>
              </a:buClr>
              <a:buSzPts val="2500"/>
              <a:buChar char="●"/>
            </a:pPr>
            <a:r>
              <a:rPr lang="en" sz="2500">
                <a:solidFill>
                  <a:schemeClr val="lt1"/>
                </a:solidFill>
              </a:rPr>
              <a:t>Database Showcase</a:t>
            </a:r>
            <a:endParaRPr sz="2500">
              <a:solidFill>
                <a:schemeClr val="lt1"/>
              </a:solidFill>
            </a:endParaRPr>
          </a:p>
          <a:p>
            <a:pPr indent="-387350" lvl="0" marL="457200" rtl="0" algn="l">
              <a:spcBef>
                <a:spcPts val="0"/>
              </a:spcBef>
              <a:spcAft>
                <a:spcPts val="0"/>
              </a:spcAft>
              <a:buClr>
                <a:schemeClr val="lt1"/>
              </a:buClr>
              <a:buSzPts val="2500"/>
              <a:buChar char="●"/>
            </a:pPr>
            <a:r>
              <a:rPr lang="en" sz="2500">
                <a:solidFill>
                  <a:schemeClr val="lt1"/>
                </a:solidFill>
              </a:rPr>
              <a:t>Analytics</a:t>
            </a:r>
            <a:endParaRPr sz="2500">
              <a:solidFill>
                <a:schemeClr val="lt1"/>
              </a:solidFill>
            </a:endParaRPr>
          </a:p>
          <a:p>
            <a:pPr indent="-387350" lvl="0" marL="457200" rtl="0" algn="l">
              <a:spcBef>
                <a:spcPts val="0"/>
              </a:spcBef>
              <a:spcAft>
                <a:spcPts val="0"/>
              </a:spcAft>
              <a:buClr>
                <a:schemeClr val="lt1"/>
              </a:buClr>
              <a:buSzPts val="2500"/>
              <a:buChar char="●"/>
            </a:pPr>
            <a:r>
              <a:rPr lang="en" sz="2500">
                <a:solidFill>
                  <a:schemeClr val="lt1"/>
                </a:solidFill>
              </a:rPr>
              <a:t>Resolution</a:t>
            </a:r>
            <a:endParaRPr sz="25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Scenario/Business Problem</a:t>
            </a:r>
            <a:endParaRPr/>
          </a:p>
        </p:txBody>
      </p:sp>
      <p:sp>
        <p:nvSpPr>
          <p:cNvPr id="142" name="Google Shape;142;p15"/>
          <p:cNvSpPr txBox="1"/>
          <p:nvPr>
            <p:ph idx="1" type="body"/>
          </p:nvPr>
        </p:nvSpPr>
        <p:spPr>
          <a:xfrm>
            <a:off x="819150" y="1510650"/>
            <a:ext cx="7505700" cy="292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Char char="●"/>
            </a:pPr>
            <a:r>
              <a:rPr lang="en" sz="1500">
                <a:solidFill>
                  <a:srgbClr val="000000"/>
                </a:solidFill>
              </a:rPr>
              <a:t>Cell Tech specializes in prebuilt custom personal computers based on a rotating, limited inventory.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They currently record all customer data on a Word doc and have to consistently lookup specifications for each part that a customer chooses.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By creating an updatable database for Cell Tech we aim to aid them in record keeping and cut down on their research time by providing an easily accessible form to hold customer data. </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This customer data table will update frequently while related tables, such as the CPU table, may be updated once a year.</a:t>
            </a:r>
            <a:endParaRPr sz="1500">
              <a:solidFill>
                <a:srgbClr val="000000"/>
              </a:solidFill>
            </a:endParaRPr>
          </a:p>
          <a:p>
            <a:pPr indent="0" lvl="0" marL="0" rtl="0" algn="l">
              <a:spcBef>
                <a:spcPts val="0"/>
              </a:spcBef>
              <a:spcAft>
                <a:spcPts val="1200"/>
              </a:spcAft>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76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Our Project About?</a:t>
            </a:r>
            <a:endParaRPr/>
          </a:p>
        </p:txBody>
      </p:sp>
      <p:sp>
        <p:nvSpPr>
          <p:cNvPr id="148" name="Google Shape;148;p16"/>
          <p:cNvSpPr txBox="1"/>
          <p:nvPr>
            <p:ph idx="1" type="body"/>
          </p:nvPr>
        </p:nvSpPr>
        <p:spPr>
          <a:xfrm>
            <a:off x="819150" y="1730850"/>
            <a:ext cx="7505700" cy="2707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This project aims to be an order processing aid and record keeper, all in one. </a:t>
            </a:r>
            <a:endParaRPr sz="1500"/>
          </a:p>
          <a:p>
            <a:pPr indent="-323850" lvl="0" marL="457200" rtl="0" algn="l">
              <a:spcBef>
                <a:spcPts val="0"/>
              </a:spcBef>
              <a:spcAft>
                <a:spcPts val="0"/>
              </a:spcAft>
              <a:buSzPts val="1500"/>
              <a:buChar char="●"/>
            </a:pPr>
            <a:r>
              <a:rPr lang="en" sz="1500"/>
              <a:t>With this proposed system internal users are able to add customer information and the parts that they ordered. </a:t>
            </a:r>
            <a:endParaRPr sz="1500"/>
          </a:p>
          <a:p>
            <a:pPr indent="-323850" lvl="0" marL="457200" rtl="0" algn="l">
              <a:spcBef>
                <a:spcPts val="0"/>
              </a:spcBef>
              <a:spcAft>
                <a:spcPts val="0"/>
              </a:spcAft>
              <a:buSzPts val="1500"/>
              <a:buChar char="●"/>
            </a:pPr>
            <a:r>
              <a:rPr lang="en" sz="1500"/>
              <a:t>The system will then calculate the cost of the entire computer and display it alongside the rest of the customer’s information. </a:t>
            </a:r>
            <a:endParaRPr sz="1500"/>
          </a:p>
          <a:p>
            <a:pPr indent="-323850" lvl="0" marL="457200" rtl="0" algn="l">
              <a:spcBef>
                <a:spcPts val="0"/>
              </a:spcBef>
              <a:spcAft>
                <a:spcPts val="0"/>
              </a:spcAft>
              <a:buSzPts val="1500"/>
              <a:buChar char="●"/>
            </a:pPr>
            <a:r>
              <a:rPr lang="en" sz="1500"/>
              <a:t>External users are able to view a detailed breakdown of specifications for each part that Cell Tech offers.  </a:t>
            </a:r>
            <a:endParaRPr sz="1500"/>
          </a:p>
          <a:p>
            <a:pPr indent="-323850" lvl="0" marL="457200" rtl="0" algn="l">
              <a:spcBef>
                <a:spcPts val="0"/>
              </a:spcBef>
              <a:spcAft>
                <a:spcPts val="0"/>
              </a:spcAft>
              <a:buSzPts val="1500"/>
              <a:buChar char="●"/>
            </a:pPr>
            <a:r>
              <a:rPr lang="en" sz="1500"/>
              <a:t>This system also allows them to find what parts will best work for their desired specs and budget by providing an easily accessible space that displays such information.</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6003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Showcase - Data Modeling</a:t>
            </a:r>
            <a:endParaRPr/>
          </a:p>
        </p:txBody>
      </p:sp>
      <p:pic>
        <p:nvPicPr>
          <p:cNvPr id="154" name="Google Shape;154;p17"/>
          <p:cNvPicPr preferRelativeResize="0"/>
          <p:nvPr/>
        </p:nvPicPr>
        <p:blipFill>
          <a:blip r:embed="rId3">
            <a:alphaModFix/>
          </a:blip>
          <a:stretch>
            <a:fillRect/>
          </a:stretch>
        </p:blipFill>
        <p:spPr>
          <a:xfrm>
            <a:off x="1113775" y="1184250"/>
            <a:ext cx="4043300" cy="3566825"/>
          </a:xfrm>
          <a:prstGeom prst="rect">
            <a:avLst/>
          </a:prstGeom>
          <a:noFill/>
          <a:ln>
            <a:noFill/>
          </a:ln>
        </p:spPr>
      </p:pic>
      <p:sp>
        <p:nvSpPr>
          <p:cNvPr id="155" name="Google Shape;155;p17"/>
          <p:cNvSpPr txBox="1"/>
          <p:nvPr/>
        </p:nvSpPr>
        <p:spPr>
          <a:xfrm>
            <a:off x="5444850" y="1184250"/>
            <a:ext cx="288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libri"/>
                <a:ea typeface="Calibri"/>
                <a:cs typeface="Calibri"/>
                <a:sym typeface="Calibri"/>
              </a:rPr>
              <a:t>This model shows the entire structure of the database. One thing to note is the redundant relationship between part and build that exists for each component. </a:t>
            </a:r>
            <a:endParaRPr sz="1200">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8"/>
          <p:cNvPicPr preferRelativeResize="0"/>
          <p:nvPr/>
        </p:nvPicPr>
        <p:blipFill>
          <a:blip r:embed="rId3">
            <a:alphaModFix/>
          </a:blip>
          <a:stretch>
            <a:fillRect/>
          </a:stretch>
        </p:blipFill>
        <p:spPr>
          <a:xfrm>
            <a:off x="2311750" y="525825"/>
            <a:ext cx="4291299" cy="4091851"/>
          </a:xfrm>
          <a:prstGeom prst="rect">
            <a:avLst/>
          </a:prstGeom>
          <a:noFill/>
          <a:ln>
            <a:noFill/>
          </a:ln>
        </p:spPr>
      </p:pic>
      <p:sp>
        <p:nvSpPr>
          <p:cNvPr id="161" name="Google Shape;161;p18"/>
          <p:cNvSpPr txBox="1"/>
          <p:nvPr/>
        </p:nvSpPr>
        <p:spPr>
          <a:xfrm>
            <a:off x="553600" y="868925"/>
            <a:ext cx="1653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Calibri"/>
                <a:ea typeface="Calibri"/>
                <a:cs typeface="Calibri"/>
                <a:sym typeface="Calibri"/>
              </a:rPr>
              <a:t>Final Database Design</a:t>
            </a:r>
            <a:endParaRPr b="1" sz="1300">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 Showcase - Data Generation</a:t>
            </a:r>
            <a:endParaRPr/>
          </a:p>
        </p:txBody>
      </p:sp>
      <p:sp>
        <p:nvSpPr>
          <p:cNvPr id="167" name="Google Shape;167;p19"/>
          <p:cNvSpPr txBox="1"/>
          <p:nvPr>
            <p:ph idx="1" type="body"/>
          </p:nvPr>
        </p:nvSpPr>
        <p:spPr>
          <a:xfrm>
            <a:off x="819150" y="1541650"/>
            <a:ext cx="7505700" cy="289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first thing we did after creating a rough model of our database was create tables in Excel for each entity. This was the easiest way to not only get our ideas in order, but also semi-automate the creation of order data and inventory. The only hard data we used came from sources such as Microcenter.com in order to get pricing and specifications. </a:t>
            </a:r>
            <a:endParaRPr sz="16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idx="1" type="body"/>
          </p:nvPr>
        </p:nvSpPr>
        <p:spPr>
          <a:xfrm>
            <a:off x="819150" y="721775"/>
            <a:ext cx="7505700" cy="371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Customer/Order Data</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Build Randomizer                                                                       Phone Number randomizer</a:t>
            </a:r>
            <a:endParaRPr/>
          </a:p>
        </p:txBody>
      </p:sp>
      <p:pic>
        <p:nvPicPr>
          <p:cNvPr id="173" name="Google Shape;173;p20"/>
          <p:cNvPicPr preferRelativeResize="0"/>
          <p:nvPr/>
        </p:nvPicPr>
        <p:blipFill>
          <a:blip r:embed="rId3">
            <a:alphaModFix/>
          </a:blip>
          <a:stretch>
            <a:fillRect/>
          </a:stretch>
        </p:blipFill>
        <p:spPr>
          <a:xfrm>
            <a:off x="819150" y="1100199"/>
            <a:ext cx="5987274" cy="1765875"/>
          </a:xfrm>
          <a:prstGeom prst="rect">
            <a:avLst/>
          </a:prstGeom>
          <a:noFill/>
          <a:ln>
            <a:noFill/>
          </a:ln>
        </p:spPr>
      </p:pic>
      <p:pic>
        <p:nvPicPr>
          <p:cNvPr id="174" name="Google Shape;174;p20"/>
          <p:cNvPicPr preferRelativeResize="0"/>
          <p:nvPr/>
        </p:nvPicPr>
        <p:blipFill>
          <a:blip r:embed="rId4">
            <a:alphaModFix/>
          </a:blip>
          <a:stretch>
            <a:fillRect/>
          </a:stretch>
        </p:blipFill>
        <p:spPr>
          <a:xfrm>
            <a:off x="819150" y="3538775"/>
            <a:ext cx="3539500" cy="900000"/>
          </a:xfrm>
          <a:prstGeom prst="rect">
            <a:avLst/>
          </a:prstGeom>
          <a:noFill/>
          <a:ln>
            <a:noFill/>
          </a:ln>
        </p:spPr>
      </p:pic>
      <p:pic>
        <p:nvPicPr>
          <p:cNvPr id="175" name="Google Shape;175;p20"/>
          <p:cNvPicPr preferRelativeResize="0"/>
          <p:nvPr/>
        </p:nvPicPr>
        <p:blipFill>
          <a:blip r:embed="rId5">
            <a:alphaModFix/>
          </a:blip>
          <a:stretch>
            <a:fillRect/>
          </a:stretch>
        </p:blipFill>
        <p:spPr>
          <a:xfrm>
            <a:off x="4813225" y="3300525"/>
            <a:ext cx="1871925" cy="1138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idx="1" type="body"/>
          </p:nvPr>
        </p:nvSpPr>
        <p:spPr>
          <a:xfrm>
            <a:off x="819150" y="602650"/>
            <a:ext cx="7505700" cy="383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CPU</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b="1" lang="en"/>
              <a:t>GPU</a:t>
            </a:r>
            <a:endParaRPr b="1"/>
          </a:p>
        </p:txBody>
      </p:sp>
      <p:pic>
        <p:nvPicPr>
          <p:cNvPr id="181" name="Google Shape;181;p21"/>
          <p:cNvPicPr preferRelativeResize="0"/>
          <p:nvPr/>
        </p:nvPicPr>
        <p:blipFill>
          <a:blip r:embed="rId3">
            <a:alphaModFix/>
          </a:blip>
          <a:stretch>
            <a:fillRect/>
          </a:stretch>
        </p:blipFill>
        <p:spPr>
          <a:xfrm>
            <a:off x="819150" y="1219425"/>
            <a:ext cx="7505701" cy="1219200"/>
          </a:xfrm>
          <a:prstGeom prst="rect">
            <a:avLst/>
          </a:prstGeom>
          <a:noFill/>
          <a:ln>
            <a:noFill/>
          </a:ln>
        </p:spPr>
      </p:pic>
      <p:pic>
        <p:nvPicPr>
          <p:cNvPr id="182" name="Google Shape;182;p21"/>
          <p:cNvPicPr preferRelativeResize="0"/>
          <p:nvPr/>
        </p:nvPicPr>
        <p:blipFill>
          <a:blip r:embed="rId4">
            <a:alphaModFix/>
          </a:blip>
          <a:stretch>
            <a:fillRect/>
          </a:stretch>
        </p:blipFill>
        <p:spPr>
          <a:xfrm>
            <a:off x="819150" y="2943050"/>
            <a:ext cx="7505700" cy="121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