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73" r:id="rId3"/>
    <p:sldId id="266" r:id="rId4"/>
    <p:sldId id="257" r:id="rId5"/>
    <p:sldId id="258" r:id="rId6"/>
    <p:sldId id="259" r:id="rId7"/>
    <p:sldId id="269" r:id="rId8"/>
    <p:sldId id="261" r:id="rId9"/>
    <p:sldId id="271" r:id="rId10"/>
    <p:sldId id="260" r:id="rId11"/>
    <p:sldId id="270" r:id="rId12"/>
    <p:sldId id="267" r:id="rId13"/>
    <p:sldId id="272" r:id="rId14"/>
    <p:sldId id="262" r:id="rId15"/>
    <p:sldId id="268" r:id="rId16"/>
    <p:sldId id="263" r:id="rId17"/>
    <p:sldId id="264" r:id="rId18"/>
    <p:sldId id="26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675"/>
  </p:normalViewPr>
  <p:slideViewPr>
    <p:cSldViewPr snapToGrid="0" snapToObjects="1">
      <p:cViewPr varScale="1">
        <p:scale>
          <a:sx n="108" d="100"/>
          <a:sy n="108" d="100"/>
        </p:scale>
        <p:origin x="200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3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12" y="321235"/>
            <a:ext cx="5348942" cy="8815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tima"/>
                <a:cs typeface="Optima"/>
              </a:rPr>
              <a:t>Housing Trends</a:t>
            </a:r>
            <a:endParaRPr lang="en-US" dirty="0">
              <a:solidFill>
                <a:schemeClr val="bg1"/>
              </a:solidFill>
              <a:latin typeface="Optima"/>
              <a:cs typeface="Opti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12" y="3286125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Optima"/>
                <a:cs typeface="Optima"/>
              </a:rPr>
              <a:t>GW Data Bootcamp Project One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Optima"/>
                <a:cs typeface="Optima"/>
              </a:rPr>
              <a:t>Cyrus </a:t>
            </a:r>
            <a:r>
              <a:rPr lang="en-US" dirty="0" err="1" smtClean="0">
                <a:solidFill>
                  <a:schemeClr val="bg1"/>
                </a:solidFill>
                <a:latin typeface="Optima"/>
                <a:cs typeface="Optima"/>
              </a:rPr>
              <a:t>Bakhshi</a:t>
            </a:r>
            <a:endParaRPr lang="en-US" dirty="0" smtClean="0">
              <a:solidFill>
                <a:schemeClr val="bg1"/>
              </a:solidFill>
              <a:latin typeface="Optima"/>
              <a:cs typeface="Optima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Optima"/>
                <a:cs typeface="Optima"/>
              </a:rPr>
              <a:t>Maya Dennis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Optima"/>
                <a:cs typeface="Optima"/>
              </a:rPr>
              <a:t>Francis J. </a:t>
            </a:r>
            <a:r>
              <a:rPr lang="en-US" dirty="0" err="1" smtClean="0">
                <a:solidFill>
                  <a:schemeClr val="bg1"/>
                </a:solidFill>
                <a:latin typeface="Optima"/>
                <a:cs typeface="Optima"/>
              </a:rPr>
              <a:t>Djamson</a:t>
            </a:r>
            <a:endParaRPr lang="en-US" dirty="0" smtClean="0">
              <a:solidFill>
                <a:schemeClr val="bg1"/>
              </a:solidFill>
              <a:latin typeface="Optima"/>
              <a:cs typeface="Optima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Optima"/>
                <a:cs typeface="Optima"/>
              </a:rPr>
              <a:t>Jane Ellis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2" y="1633442"/>
            <a:ext cx="7904764" cy="4662576"/>
          </a:xfrm>
          <a:solidFill>
            <a:schemeClr val="bg1"/>
          </a:solidFill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1188" y="307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In Which Months Do Houses Flip Faster?</a:t>
            </a:r>
            <a:endParaRPr lang="en-US" b="1" dirty="0">
              <a:solidFill>
                <a:srgbClr val="C00000"/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1119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In Which Months Do Houses Flip Faster?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8713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tima"/>
                <a:cs typeface="Optima"/>
              </a:rPr>
              <a:t>Best time to sell: spring</a:t>
            </a:r>
            <a:r>
              <a:rPr lang="en-US" dirty="0">
                <a:latin typeface="Optima"/>
                <a:cs typeface="Optima"/>
              </a:rPr>
              <a:t>/</a:t>
            </a:r>
            <a:r>
              <a:rPr lang="en-US" dirty="0" smtClean="0">
                <a:latin typeface="Optima"/>
                <a:cs typeface="Optima"/>
              </a:rPr>
              <a:t>summer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Homes tend </a:t>
            </a:r>
            <a:r>
              <a:rPr lang="en-US" dirty="0">
                <a:latin typeface="Optima"/>
                <a:cs typeface="Optima"/>
              </a:rPr>
              <a:t>to spend less time on the market </a:t>
            </a:r>
            <a:r>
              <a:rPr lang="en-US" dirty="0" smtClean="0">
                <a:latin typeface="Optima"/>
                <a:cs typeface="Optima"/>
              </a:rPr>
              <a:t>between April and August</a:t>
            </a:r>
          </a:p>
          <a:p>
            <a:r>
              <a:rPr lang="en-US" dirty="0" smtClean="0">
                <a:latin typeface="Optima"/>
                <a:cs typeface="Optima"/>
              </a:rPr>
              <a:t>Worst time to sell: January</a:t>
            </a:r>
          </a:p>
          <a:p>
            <a:r>
              <a:rPr lang="en-US" dirty="0" smtClean="0">
                <a:latin typeface="Optima"/>
                <a:cs typeface="Optima"/>
              </a:rPr>
              <a:t>Worst city: Chicago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National median (Jan): 65 days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Chicago median (Jan): 85 days</a:t>
            </a:r>
          </a:p>
          <a:p>
            <a:pPr lvl="1"/>
            <a:endParaRPr lang="en-US" dirty="0">
              <a:latin typeface="Optima"/>
              <a:cs typeface="Optim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03" y="1825625"/>
            <a:ext cx="5568012" cy="328425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25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New Listings Vs. Houses Sold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32" y="1529366"/>
            <a:ext cx="6717433" cy="5033908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9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New Listings Vs. Houses Sold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2859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tima"/>
                <a:cs typeface="Optima"/>
              </a:rPr>
              <a:t>Contributor to Days on Market</a:t>
            </a:r>
          </a:p>
          <a:p>
            <a:r>
              <a:rPr lang="en-US" dirty="0" smtClean="0">
                <a:latin typeface="Optima"/>
                <a:cs typeface="Optima"/>
              </a:rPr>
              <a:t>Generally, new listings and houses sold each month are fairly even</a:t>
            </a:r>
          </a:p>
          <a:p>
            <a:r>
              <a:rPr lang="en-US" dirty="0" smtClean="0">
                <a:latin typeface="Optima"/>
                <a:cs typeface="Optima"/>
              </a:rPr>
              <a:t>Chicago is the outlier with more houses listed than sold</a:t>
            </a:r>
          </a:p>
          <a:p>
            <a:r>
              <a:rPr lang="en-US" dirty="0" smtClean="0">
                <a:latin typeface="Optima"/>
                <a:cs typeface="Optima"/>
              </a:rPr>
              <a:t>September is not the ideal time to list a house, as the gap increases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96" y="1825625"/>
            <a:ext cx="4939433" cy="37015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40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683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How Does Temp. Affect Transaction Volume?</a:t>
            </a:r>
            <a:endParaRPr lang="en-US" b="1" dirty="0">
              <a:solidFill>
                <a:srgbClr val="C00000"/>
              </a:solidFill>
              <a:latin typeface="Optima"/>
              <a:cs typeface="Optima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" t="8356" r="7434" b="6115"/>
          <a:stretch/>
        </p:blipFill>
        <p:spPr>
          <a:xfrm>
            <a:off x="1734672" y="1690687"/>
            <a:ext cx="8739094" cy="4808725"/>
          </a:xfrm>
        </p:spPr>
      </p:pic>
    </p:spTree>
    <p:extLst>
      <p:ext uri="{BB962C8B-B14F-4D97-AF65-F5344CB8AC3E}">
        <p14:creationId xmlns:p14="http://schemas.microsoft.com/office/powerpoint/2010/main" val="8992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How Does Temp. Affect Transaction Volume</a:t>
            </a:r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9094" cy="435133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Positive correlation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We used an Index (Sales/</a:t>
            </a:r>
            <a:r>
              <a:rPr lang="en-US" dirty="0" err="1" smtClean="0">
                <a:latin typeface="Optima" charset="0"/>
                <a:ea typeface="Optima" charset="0"/>
                <a:cs typeface="Optima" charset="0"/>
              </a:rPr>
              <a:t>DoM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)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 temperatures rise, so does the heat in the housing markets (best for selling)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Denver saw the most dramatic changes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Followed closely by San Diego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Dallas remained consistent year-round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" t="8356" r="7434" b="6115"/>
          <a:stretch/>
        </p:blipFill>
        <p:spPr>
          <a:xfrm>
            <a:off x="5767294" y="1825625"/>
            <a:ext cx="5968311" cy="34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81648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What Housing Type is Most Popular in Each City? </a:t>
            </a:r>
            <a:endParaRPr lang="en-US" b="1" dirty="0">
              <a:solidFill>
                <a:srgbClr val="C00000"/>
              </a:solidFill>
              <a:latin typeface="Optima"/>
              <a:cs typeface="Optima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775"/>
            <a:ext cx="5079596" cy="3581400"/>
          </a:xfr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49" y="2390775"/>
            <a:ext cx="5065713" cy="35716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109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8" y="293685"/>
            <a:ext cx="4521200" cy="3187700"/>
          </a:xfr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29" y="236535"/>
            <a:ext cx="4533900" cy="31877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8" y="3552825"/>
            <a:ext cx="4521200" cy="3187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774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National sales by housing type</a:t>
            </a:r>
            <a:endParaRPr lang="en-US" b="1" dirty="0">
              <a:solidFill>
                <a:srgbClr val="C00000"/>
              </a:solidFill>
              <a:latin typeface="Optima"/>
              <a:cs typeface="Optima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81" y="1690688"/>
            <a:ext cx="6294438" cy="4437932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711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Recap</a:t>
            </a:r>
            <a:endParaRPr lang="en-US" b="1" dirty="0">
              <a:solidFill>
                <a:srgbClr val="C00000"/>
              </a:solidFill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January is the worst month to sell a house.</a:t>
            </a:r>
          </a:p>
          <a:p>
            <a:r>
              <a:rPr lang="en-US" dirty="0" smtClean="0">
                <a:latin typeface="Optima"/>
                <a:cs typeface="Optima"/>
              </a:rPr>
              <a:t>April – August are the best months to sell, with an immediate drop off in September (we believe due to the start of school</a:t>
            </a:r>
            <a:r>
              <a:rPr lang="en-US" dirty="0" smtClean="0">
                <a:latin typeface="Optima"/>
                <a:cs typeface="Optima"/>
              </a:rPr>
              <a:t>)</a:t>
            </a:r>
          </a:p>
          <a:p>
            <a:r>
              <a:rPr lang="en-US" dirty="0" smtClean="0">
                <a:latin typeface="Optima"/>
                <a:cs typeface="Optima"/>
              </a:rPr>
              <a:t>If we had to pick, we’d sell in DC in May and buy in Chicago in February. </a:t>
            </a:r>
            <a:endParaRPr lang="en-US" dirty="0" smtClean="0">
              <a:latin typeface="Optima"/>
              <a:cs typeface="Optima"/>
            </a:endParaRPr>
          </a:p>
          <a:p>
            <a:r>
              <a:rPr lang="en-US" dirty="0" smtClean="0">
                <a:latin typeface="Optima"/>
                <a:cs typeface="Optima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20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What D</a:t>
            </a:r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id We Aim </a:t>
            </a:r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to </a:t>
            </a:r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Accomplish</a:t>
            </a:r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Optima"/>
                <a:cs typeface="Optima"/>
              </a:rPr>
              <a:t>We had five questions we wanted to answer: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latin typeface="Optima"/>
                <a:cs typeface="Optima"/>
              </a:rPr>
              <a:t>Is </a:t>
            </a:r>
            <a:r>
              <a:rPr lang="en-US" dirty="0">
                <a:latin typeface="Optima"/>
                <a:cs typeface="Optima"/>
              </a:rPr>
              <a:t>it a </a:t>
            </a:r>
            <a:r>
              <a:rPr lang="en-US" dirty="0" smtClean="0">
                <a:latin typeface="Optima"/>
                <a:cs typeface="Optima"/>
              </a:rPr>
              <a:t>buyer’s </a:t>
            </a:r>
            <a:r>
              <a:rPr lang="en-US" dirty="0">
                <a:latin typeface="Optima"/>
                <a:cs typeface="Optima"/>
              </a:rPr>
              <a:t>market or a </a:t>
            </a:r>
            <a:r>
              <a:rPr lang="en-US" dirty="0" smtClean="0">
                <a:latin typeface="Optima"/>
                <a:cs typeface="Optima"/>
              </a:rPr>
              <a:t>seller’s </a:t>
            </a:r>
            <a:r>
              <a:rPr lang="en-US" dirty="0">
                <a:latin typeface="Optima"/>
                <a:cs typeface="Optima"/>
              </a:rPr>
              <a:t>market</a:t>
            </a:r>
            <a:r>
              <a:rPr lang="en-US" dirty="0" smtClean="0">
                <a:latin typeface="Optima"/>
                <a:cs typeface="Optima"/>
              </a:rPr>
              <a:t>?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latin typeface="Optima"/>
                <a:cs typeface="Optima"/>
              </a:rPr>
              <a:t>Which </a:t>
            </a:r>
            <a:r>
              <a:rPr lang="en-US" dirty="0">
                <a:latin typeface="Optima"/>
                <a:cs typeface="Optima"/>
              </a:rPr>
              <a:t>months have a greater spread? Why</a:t>
            </a:r>
            <a:r>
              <a:rPr lang="en-US" dirty="0" smtClean="0">
                <a:latin typeface="Optima"/>
                <a:cs typeface="Optima"/>
              </a:rPr>
              <a:t>?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latin typeface="Optima"/>
                <a:cs typeface="Optima"/>
              </a:rPr>
              <a:t>In which </a:t>
            </a:r>
            <a:r>
              <a:rPr lang="en-US" dirty="0">
                <a:latin typeface="Optima"/>
                <a:cs typeface="Optima"/>
              </a:rPr>
              <a:t>months do houses flip faster? Why</a:t>
            </a:r>
            <a:r>
              <a:rPr lang="en-US" dirty="0" smtClean="0">
                <a:latin typeface="Optima"/>
                <a:cs typeface="Optima"/>
              </a:rPr>
              <a:t>?</a:t>
            </a:r>
          </a:p>
          <a:p>
            <a:pPr marL="914400" lvl="1" indent="-457200">
              <a:buAutoNum type="arabicParenR"/>
            </a:pPr>
            <a:r>
              <a:rPr lang="en-US" dirty="0" smtClean="0">
                <a:latin typeface="Optima"/>
                <a:cs typeface="Optima"/>
              </a:rPr>
              <a:t>How </a:t>
            </a:r>
            <a:r>
              <a:rPr lang="en-US" dirty="0">
                <a:latin typeface="Optima"/>
                <a:cs typeface="Optima"/>
              </a:rPr>
              <a:t>does temperature affect home sale/purchase volume</a:t>
            </a:r>
            <a:r>
              <a:rPr lang="en-US" dirty="0" smtClean="0">
                <a:latin typeface="Optima"/>
                <a:cs typeface="Optima"/>
              </a:rPr>
              <a:t>?</a:t>
            </a:r>
          </a:p>
          <a:p>
            <a:pPr marL="914400" lvl="1" indent="-457200">
              <a:buFont typeface="Arial"/>
              <a:buAutoNum type="arabicParenR"/>
            </a:pPr>
            <a:r>
              <a:rPr lang="en-US" dirty="0" smtClean="0">
                <a:latin typeface="Optima"/>
                <a:cs typeface="Optima"/>
              </a:rPr>
              <a:t>For </a:t>
            </a:r>
            <a:r>
              <a:rPr lang="en-US" dirty="0">
                <a:latin typeface="Optima"/>
                <a:cs typeface="Optima"/>
              </a:rPr>
              <a:t>each city, what housing </a:t>
            </a:r>
            <a:r>
              <a:rPr lang="en-US" dirty="0" smtClean="0">
                <a:latin typeface="Optima"/>
                <a:cs typeface="Optima"/>
              </a:rPr>
              <a:t>type (Condo, </a:t>
            </a:r>
            <a:r>
              <a:rPr lang="en-US" dirty="0">
                <a:latin typeface="Optima"/>
                <a:cs typeface="Optima"/>
              </a:rPr>
              <a:t>Single </a:t>
            </a:r>
            <a:r>
              <a:rPr lang="en-US" dirty="0" smtClean="0">
                <a:latin typeface="Optima"/>
                <a:cs typeface="Optima"/>
              </a:rPr>
              <a:t>Family, Multi Family, or Townhouse) </a:t>
            </a:r>
            <a:r>
              <a:rPr lang="en-US" dirty="0">
                <a:latin typeface="Optima"/>
                <a:cs typeface="Optima"/>
              </a:rPr>
              <a:t>is the most popular? </a:t>
            </a:r>
            <a:r>
              <a:rPr lang="en-US" dirty="0" smtClean="0">
                <a:latin typeface="Optima"/>
                <a:cs typeface="Optima"/>
              </a:rPr>
              <a:t>Why?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417947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What Did </a:t>
            </a:r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e </a:t>
            </a:r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D</a:t>
            </a:r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iscover?</a:t>
            </a:r>
            <a:endParaRPr lang="en-US" b="1" dirty="0">
              <a:solidFill>
                <a:srgbClr val="C00000"/>
              </a:solidFill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January is the worst month to sell a house.</a:t>
            </a:r>
          </a:p>
          <a:p>
            <a:r>
              <a:rPr lang="en-US" dirty="0" smtClean="0">
                <a:latin typeface="Optima"/>
                <a:cs typeface="Optima"/>
              </a:rPr>
              <a:t>April – August are the best months to sell, with an immediate drop off in September (we believe due to the start of school</a:t>
            </a:r>
            <a:r>
              <a:rPr lang="en-US" dirty="0" smtClean="0">
                <a:latin typeface="Optima"/>
                <a:cs typeface="Optima"/>
              </a:rPr>
              <a:t>)</a:t>
            </a:r>
          </a:p>
          <a:p>
            <a:r>
              <a:rPr lang="en-US" dirty="0" smtClean="0">
                <a:latin typeface="Optima"/>
                <a:cs typeface="Optima"/>
              </a:rPr>
              <a:t>Properties put on the market in July and August are more likely to get the asking price. </a:t>
            </a:r>
          </a:p>
          <a:p>
            <a:r>
              <a:rPr lang="en-US" dirty="0" smtClean="0">
                <a:latin typeface="Optima"/>
                <a:cs typeface="Optima"/>
              </a:rPr>
              <a:t>Generally single family properties and condos/co-ops are most “popular” </a:t>
            </a:r>
          </a:p>
        </p:txBody>
      </p:sp>
    </p:spTree>
    <p:extLst>
      <p:ext uri="{BB962C8B-B14F-4D97-AF65-F5344CB8AC3E}">
        <p14:creationId xmlns:p14="http://schemas.microsoft.com/office/powerpoint/2010/main" val="62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How Did </a:t>
            </a:r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e </a:t>
            </a:r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A</a:t>
            </a:r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ccomplish </a:t>
            </a:r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T</a:t>
            </a:r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his?</a:t>
            </a:r>
            <a:endParaRPr lang="en-US" b="1" dirty="0">
              <a:solidFill>
                <a:srgbClr val="C00000"/>
              </a:solidFill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ptima"/>
                <a:cs typeface="Optima"/>
              </a:rPr>
              <a:t>We pulled our historical housing data from </a:t>
            </a:r>
            <a:r>
              <a:rPr lang="en-US" dirty="0" err="1" smtClean="0">
                <a:latin typeface="Optima"/>
                <a:cs typeface="Optima"/>
              </a:rPr>
              <a:t>Redfin</a:t>
            </a:r>
            <a:endParaRPr lang="en-US" dirty="0" smtClean="0">
              <a:latin typeface="Optima"/>
              <a:cs typeface="Optima"/>
            </a:endParaRPr>
          </a:p>
          <a:p>
            <a:r>
              <a:rPr lang="en-US" dirty="0" smtClean="0">
                <a:latin typeface="Optima"/>
                <a:cs typeface="Optima"/>
              </a:rPr>
              <a:t>We pulled our historical weather data from Weather Underground</a:t>
            </a:r>
          </a:p>
          <a:p>
            <a:r>
              <a:rPr lang="en-US" dirty="0" smtClean="0">
                <a:latin typeface="Optima"/>
                <a:cs typeface="Optima"/>
              </a:rPr>
              <a:t>To answer the questions, we: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Selected cities that would represent a variety of climates and regions in the United States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Created our own index to measure home desirability (home sales over days on the market (</a:t>
            </a:r>
            <a:r>
              <a:rPr lang="en-US" dirty="0" err="1" smtClean="0">
                <a:latin typeface="Optima"/>
                <a:cs typeface="Optima"/>
              </a:rPr>
              <a:t>DoM</a:t>
            </a:r>
            <a:r>
              <a:rPr lang="en-US" dirty="0" smtClean="0">
                <a:latin typeface="Optima"/>
                <a:cs typeface="Optima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908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City Selection</a:t>
            </a:r>
            <a:endParaRPr lang="en-US" b="1" dirty="0">
              <a:solidFill>
                <a:srgbClr val="C00000"/>
              </a:solidFill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We looked at the 2016 data for the following five cities: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Chicago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Dallas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Denver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San Diego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Washington, DC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62" y="2917149"/>
            <a:ext cx="6015037" cy="32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Buyer’s or Seller’s Market?</a:t>
            </a:r>
            <a:endParaRPr lang="en-US" b="1" dirty="0">
              <a:solidFill>
                <a:srgbClr val="C00000"/>
              </a:solidFill>
              <a:latin typeface="Optima"/>
              <a:cs typeface="Optima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78" y="1583764"/>
            <a:ext cx="6891333" cy="4918119"/>
          </a:xfr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82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Buyer’s or Seller’s Market?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tima"/>
                <a:cs typeface="Optima"/>
              </a:rPr>
              <a:t>Longer time on market = lower median sale price</a:t>
            </a:r>
          </a:p>
          <a:p>
            <a:r>
              <a:rPr lang="en-US" dirty="0" smtClean="0">
                <a:latin typeface="Optima"/>
                <a:cs typeface="Optima"/>
              </a:rPr>
              <a:t>Cities with </a:t>
            </a:r>
            <a:r>
              <a:rPr lang="en-US" dirty="0">
                <a:latin typeface="Optima"/>
                <a:cs typeface="Optima"/>
              </a:rPr>
              <a:t>smaller </a:t>
            </a:r>
            <a:r>
              <a:rPr lang="en-US" dirty="0" smtClean="0">
                <a:latin typeface="Optima"/>
                <a:cs typeface="Optima"/>
              </a:rPr>
              <a:t>property inventories see quicker turnover</a:t>
            </a:r>
          </a:p>
          <a:p>
            <a:r>
              <a:rPr lang="en-US" dirty="0" smtClean="0">
                <a:latin typeface="Optima"/>
                <a:cs typeface="Optima"/>
              </a:rPr>
              <a:t>Cities with larger property inventories see longer turnover times</a:t>
            </a:r>
            <a:endParaRPr lang="en-US" dirty="0">
              <a:latin typeface="Optima"/>
              <a:cs typeface="Optima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2" y="1825625"/>
            <a:ext cx="5202290" cy="3822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27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93" y="1549601"/>
            <a:ext cx="6938583" cy="5037144"/>
          </a:xfrm>
          <a:solidFill>
            <a:schemeClr val="bg1"/>
          </a:solidFill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84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Optima"/>
                <a:cs typeface="Optima"/>
              </a:rPr>
              <a:t>Which Months Have a Greater Spread?</a:t>
            </a:r>
            <a:endParaRPr lang="en-US" b="1" dirty="0">
              <a:solidFill>
                <a:srgbClr val="C00000"/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697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Optima"/>
                <a:cs typeface="Optima"/>
              </a:rPr>
              <a:t>Which Months Have a Greater Spread?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95683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tima"/>
                <a:cs typeface="Optima"/>
              </a:rPr>
              <a:t>Best months = July </a:t>
            </a:r>
            <a:r>
              <a:rPr lang="en-US" dirty="0">
                <a:latin typeface="Optima"/>
                <a:cs typeface="Optima"/>
              </a:rPr>
              <a:t>and </a:t>
            </a:r>
            <a:r>
              <a:rPr lang="en-US" dirty="0" smtClean="0">
                <a:latin typeface="Optima"/>
                <a:cs typeface="Optima"/>
              </a:rPr>
              <a:t>August</a:t>
            </a:r>
          </a:p>
          <a:p>
            <a:r>
              <a:rPr lang="en-US" dirty="0" smtClean="0">
                <a:latin typeface="Optima"/>
                <a:cs typeface="Optima"/>
              </a:rPr>
              <a:t>Worst months = </a:t>
            </a:r>
            <a:r>
              <a:rPr lang="en-US" dirty="0">
                <a:latin typeface="Optima"/>
                <a:cs typeface="Optima"/>
              </a:rPr>
              <a:t>March and September </a:t>
            </a:r>
            <a:endParaRPr lang="en-US" dirty="0" smtClean="0">
              <a:latin typeface="Optima"/>
              <a:cs typeface="Optima"/>
            </a:endParaRPr>
          </a:p>
          <a:p>
            <a:r>
              <a:rPr lang="en-US" dirty="0" smtClean="0">
                <a:latin typeface="Optima"/>
                <a:cs typeface="Optima"/>
              </a:rPr>
              <a:t>Most erratic city= Washington, DC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April 2016 </a:t>
            </a:r>
            <a:r>
              <a:rPr lang="mr-IN" dirty="0" smtClean="0">
                <a:latin typeface="Optima"/>
                <a:cs typeface="Optima"/>
              </a:rPr>
              <a:t>–</a:t>
            </a:r>
            <a:r>
              <a:rPr lang="en-US" dirty="0" smtClean="0">
                <a:latin typeface="Optima"/>
                <a:cs typeface="Optima"/>
              </a:rPr>
              <a:t> houses averaged $75,000 below asking price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August 2016 </a:t>
            </a:r>
            <a:r>
              <a:rPr lang="mr-IN" dirty="0" smtClean="0">
                <a:latin typeface="Optima"/>
                <a:cs typeface="Optima"/>
              </a:rPr>
              <a:t>–</a:t>
            </a:r>
            <a:r>
              <a:rPr lang="en-US" dirty="0" smtClean="0">
                <a:latin typeface="Optima"/>
                <a:cs typeface="Optima"/>
              </a:rPr>
              <a:t> houses averaged $</a:t>
            </a:r>
            <a:r>
              <a:rPr lang="en-US" dirty="0">
                <a:latin typeface="Optima"/>
                <a:cs typeface="Optima"/>
              </a:rPr>
              <a:t>100,000 above </a:t>
            </a:r>
            <a:r>
              <a:rPr lang="en-US" dirty="0" smtClean="0">
                <a:latin typeface="Optima"/>
                <a:cs typeface="Optima"/>
              </a:rPr>
              <a:t>asking price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3" y="1825625"/>
            <a:ext cx="5153212" cy="374103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144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586</Words>
  <Application>Microsoft Macintosh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Optima</vt:lpstr>
      <vt:lpstr>Arial</vt:lpstr>
      <vt:lpstr>Office Theme</vt:lpstr>
      <vt:lpstr>Housing Trends</vt:lpstr>
      <vt:lpstr>What Did We Aim to Accomplish?</vt:lpstr>
      <vt:lpstr>What Did We Discover?</vt:lpstr>
      <vt:lpstr>How Did We Accomplish This?</vt:lpstr>
      <vt:lpstr>City Selection</vt:lpstr>
      <vt:lpstr>Buyer’s or Seller’s Market?</vt:lpstr>
      <vt:lpstr>Buyer’s or Seller’s Market?</vt:lpstr>
      <vt:lpstr>PowerPoint Presentation</vt:lpstr>
      <vt:lpstr>Which Months Have a Greater Spread?</vt:lpstr>
      <vt:lpstr>PowerPoint Presentation</vt:lpstr>
      <vt:lpstr>In Which Months Do Houses Flip Faster?</vt:lpstr>
      <vt:lpstr>New Listings Vs. Houses Sold</vt:lpstr>
      <vt:lpstr>New Listings Vs. Houses Sold</vt:lpstr>
      <vt:lpstr>How Does Temp. Affect Transaction Volume?</vt:lpstr>
      <vt:lpstr>How Does Temp. Affect Transaction Volume?</vt:lpstr>
      <vt:lpstr>What Housing Type is Most Popular in Each City? </vt:lpstr>
      <vt:lpstr>PowerPoint Presentation</vt:lpstr>
      <vt:lpstr>National sales by housing type</vt:lpstr>
      <vt:lpstr>Recap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Tomato</dc:title>
  <dc:creator>Jane Ellis</dc:creator>
  <cp:lastModifiedBy>Maya Dennis</cp:lastModifiedBy>
  <cp:revision>30</cp:revision>
  <dcterms:created xsi:type="dcterms:W3CDTF">2018-01-05T14:13:07Z</dcterms:created>
  <dcterms:modified xsi:type="dcterms:W3CDTF">2018-01-06T15:25:21Z</dcterms:modified>
</cp:coreProperties>
</file>