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59" r:id="rId6"/>
    <p:sldId id="273" r:id="rId7"/>
    <p:sldId id="264" r:id="rId8"/>
    <p:sldId id="272" r:id="rId9"/>
    <p:sldId id="270" r:id="rId10"/>
    <p:sldId id="260" r:id="rId11"/>
    <p:sldId id="271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3B0E3-167F-6649-BBDD-1E5017AE8FDC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D6DFC-3E90-8644-982D-83FC2D2F6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1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D6DFC-3E90-8644-982D-83FC2D2F69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chive.ics.uci.edu/ml/datasets/wine+qual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sz="5400" dirty="0" smtClean="0"/>
              <a:t>Wine Bot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Cyrus, Freeman, Lee, Van</a:t>
            </a:r>
          </a:p>
          <a:p>
            <a:r>
              <a:rPr lang="en-US" dirty="0" smtClean="0"/>
              <a:t>GWU Data </a:t>
            </a:r>
            <a:r>
              <a:rPr lang="en-US" dirty="0" err="1" smtClean="0"/>
              <a:t>Bootcamp</a:t>
            </a:r>
            <a:endParaRPr lang="en-US" dirty="0" smtClean="0"/>
          </a:p>
          <a:p>
            <a:r>
              <a:rPr lang="en-US" dirty="0" smtClean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26979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SKLearn</a:t>
            </a:r>
            <a:r>
              <a:rPr lang="en-US" dirty="0" smtClean="0"/>
              <a:t> + KNN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934" y="2020264"/>
            <a:ext cx="4598843" cy="3046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23" y="5393011"/>
            <a:ext cx="7394222" cy="1209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0" y="2158998"/>
            <a:ext cx="3976047" cy="290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4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 Model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04" y="1466850"/>
            <a:ext cx="6337049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306" y="2526506"/>
            <a:ext cx="4881561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4" y="3464102"/>
            <a:ext cx="4573940" cy="150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204" y="3464102"/>
            <a:ext cx="4191326" cy="160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314598"/>
            <a:ext cx="82391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154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Choosing which model to use</a:t>
            </a:r>
          </a:p>
          <a:p>
            <a:pPr lvl="1"/>
            <a:r>
              <a:rPr lang="en-US" dirty="0" smtClean="0"/>
              <a:t>For KNN: picking k, how many </a:t>
            </a:r>
            <a:r>
              <a:rPr lang="en-US" dirty="0" err="1" smtClean="0"/>
              <a:t>params</a:t>
            </a:r>
            <a:r>
              <a:rPr lang="en-US" dirty="0" smtClean="0"/>
              <a:t>, which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Getting it to run properly on </a:t>
            </a:r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Error catching</a:t>
            </a:r>
          </a:p>
        </p:txBody>
      </p:sp>
    </p:spTree>
    <p:extLst>
      <p:ext uri="{BB962C8B-B14F-4D97-AF65-F5344CB8AC3E}">
        <p14:creationId xmlns:p14="http://schemas.microsoft.com/office/powerpoint/2010/main" val="312657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365" y="2692119"/>
            <a:ext cx="8205015" cy="1499755"/>
          </a:xfrm>
        </p:spPr>
        <p:txBody>
          <a:bodyPr/>
          <a:lstStyle/>
          <a:p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10209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for </a:t>
            </a:r>
            <a:r>
              <a:rPr lang="en-US" dirty="0" err="1" smtClean="0"/>
              <a:t>Heroku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cbakhshi</a:t>
            </a:r>
            <a:r>
              <a:rPr lang="en-US" dirty="0"/>
              <a:t>/</a:t>
            </a:r>
            <a:r>
              <a:rPr lang="en-US" dirty="0" err="1"/>
              <a:t>SommBot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with initial </a:t>
            </a:r>
            <a:r>
              <a:rPr lang="en-US" dirty="0"/>
              <a:t>files: </a:t>
            </a:r>
            <a:endParaRPr lang="en-US" dirty="0" smtClean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/Lehughes04/</a:t>
            </a:r>
            <a:r>
              <a:rPr lang="en-US" dirty="0" err="1"/>
              <a:t>SommelierBot</a:t>
            </a:r>
            <a:endParaRPr lang="en-US" dirty="0" smtClean="0"/>
          </a:p>
          <a:p>
            <a:r>
              <a:rPr lang="en-US" dirty="0" smtClean="0"/>
              <a:t>Twitter: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 smtClean="0"/>
              <a:t>Vino_Diezel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71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bot that accomplishes the following: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Scores a wine using wine type, RS, pH, &amp; ABV %</a:t>
            </a:r>
          </a:p>
          <a:p>
            <a:pPr lvl="2"/>
            <a:r>
              <a:rPr lang="en-US" dirty="0" smtClean="0"/>
              <a:t>Trained and tested using a dataset and KNN model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Gives recommended food pairings for a beverage</a:t>
            </a:r>
          </a:p>
          <a:p>
            <a:pPr lvl="2"/>
            <a:r>
              <a:rPr lang="en-US" dirty="0" smtClean="0"/>
              <a:t>Beer, wine, </a:t>
            </a:r>
            <a:r>
              <a:rPr lang="en-US" dirty="0" err="1" smtClean="0"/>
              <a:t>liqour</a:t>
            </a:r>
            <a:r>
              <a:rPr lang="mr-IN" dirty="0" smtClean="0"/>
              <a:t>…</a:t>
            </a:r>
            <a:r>
              <a:rPr lang="en-US" dirty="0" smtClean="0"/>
              <a:t>it </a:t>
            </a:r>
            <a:r>
              <a:rPr lang="en-US" dirty="0" err="1" smtClean="0"/>
              <a:t>doesn</a:t>
            </a:r>
            <a:r>
              <a:rPr lang="mr-IN" dirty="0" smtClean="0"/>
              <a:t>’</a:t>
            </a:r>
            <a:r>
              <a:rPr lang="en-US" dirty="0" smtClean="0"/>
              <a:t>t discriminate</a:t>
            </a:r>
          </a:p>
          <a:p>
            <a:pPr lvl="2"/>
            <a:r>
              <a:rPr lang="en-US" dirty="0" smtClean="0"/>
              <a:t>Use LCBO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5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*Live Demo*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EXCITING!</a:t>
            </a:r>
          </a:p>
          <a:p>
            <a:pPr marL="0" indent="0" algn="ctr">
              <a:buNone/>
            </a:pPr>
            <a:r>
              <a:rPr lang="en-US" sz="1400" dirty="0" smtClean="0"/>
              <a:t>(Please direct your attention to the twitter account @</a:t>
            </a:r>
            <a:r>
              <a:rPr lang="en-US" sz="1400" dirty="0" err="1" smtClean="0"/>
              <a:t>Vino_Diezel</a:t>
            </a:r>
            <a:r>
              <a:rPr lang="en-US" sz="1400" dirty="0" smtClean="0"/>
              <a:t>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669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data in .</a:t>
            </a:r>
            <a:r>
              <a:rPr lang="en-US" dirty="0" err="1" smtClean="0"/>
              <a:t>csv</a:t>
            </a:r>
            <a:r>
              <a:rPr lang="en-US" dirty="0" smtClean="0"/>
              <a:t> format gathered from:</a:t>
            </a:r>
          </a:p>
          <a:p>
            <a:pPr lvl="1"/>
            <a:r>
              <a:rPr lang="en-US" dirty="0" smtClean="0">
                <a:hlinkClick r:id="rId2"/>
              </a:rPr>
              <a:t>https://archive.ics.uci.edu/ml/datasets/wine+quality</a:t>
            </a:r>
            <a:endParaRPr lang="en-US" dirty="0" smtClean="0"/>
          </a:p>
          <a:p>
            <a:r>
              <a:rPr lang="en-US" dirty="0" smtClean="0"/>
              <a:t>Data prep and preliminary analysis complete using:</a:t>
            </a:r>
          </a:p>
          <a:p>
            <a:pPr lvl="1"/>
            <a:r>
              <a:rPr lang="en-US" dirty="0" smtClean="0"/>
              <a:t>Excel: data prep and correlation analysis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Notebook: Python, </a:t>
            </a:r>
            <a:r>
              <a:rPr lang="en-US" dirty="0" err="1" smtClean="0"/>
              <a:t>MatPlotlib</a:t>
            </a:r>
            <a:r>
              <a:rPr lang="en-US" dirty="0" smtClean="0"/>
              <a:t>, Multi </a:t>
            </a:r>
            <a:r>
              <a:rPr lang="en-US" dirty="0" err="1" smtClean="0"/>
              <a:t>Lnr</a:t>
            </a:r>
            <a:r>
              <a:rPr lang="en-US" dirty="0" smtClean="0"/>
              <a:t> </a:t>
            </a:r>
            <a:r>
              <a:rPr lang="en-US" dirty="0" err="1" smtClean="0"/>
              <a:t>Regr</a:t>
            </a:r>
            <a:endParaRPr lang="en-US" dirty="0" smtClean="0"/>
          </a:p>
          <a:p>
            <a:r>
              <a:rPr lang="en-US" dirty="0" smtClean="0"/>
              <a:t>Determined KNN was most appropriate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Notebook: Python, </a:t>
            </a:r>
            <a:r>
              <a:rPr lang="en-US" dirty="0" err="1" smtClean="0"/>
              <a:t>SKLearn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Set up twitter bot utilizing </a:t>
            </a:r>
            <a:r>
              <a:rPr lang="en-US" dirty="0" err="1" smtClean="0"/>
              <a:t>Tweepy</a:t>
            </a:r>
            <a:r>
              <a:rPr lang="en-US" dirty="0" smtClean="0"/>
              <a:t> and Twitter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3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50" y="1444532"/>
            <a:ext cx="5945370" cy="210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7" y="4125369"/>
            <a:ext cx="8489994" cy="1981318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4100046" y="3642168"/>
            <a:ext cx="662634" cy="4832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8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DA15E11-2046-4C26-A95B-A04026922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96495"/>
              </p:ext>
            </p:extLst>
          </p:nvPr>
        </p:nvGraphicFramePr>
        <p:xfrm>
          <a:off x="687692" y="1672126"/>
          <a:ext cx="7983793" cy="485488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53479">
                  <a:extLst>
                    <a:ext uri="{9D8B030D-6E8A-4147-A177-3AD203B41FA5}">
                      <a16:colId xmlns="" xmlns:a16="http://schemas.microsoft.com/office/drawing/2014/main" val="4268027060"/>
                    </a:ext>
                  </a:extLst>
                </a:gridCol>
                <a:gridCol w="2267190">
                  <a:extLst>
                    <a:ext uri="{9D8B030D-6E8A-4147-A177-3AD203B41FA5}">
                      <a16:colId xmlns="" xmlns:a16="http://schemas.microsoft.com/office/drawing/2014/main" val="457788895"/>
                    </a:ext>
                  </a:extLst>
                </a:gridCol>
                <a:gridCol w="2663124">
                  <a:extLst>
                    <a:ext uri="{9D8B030D-6E8A-4147-A177-3AD203B41FA5}">
                      <a16:colId xmlns="" xmlns:a16="http://schemas.microsoft.com/office/drawing/2014/main" val="806896694"/>
                    </a:ext>
                  </a:extLst>
                </a:gridCol>
              </a:tblGrid>
              <a:tr h="4629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Attributes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Used For Testing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Final Model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93749627"/>
                  </a:ext>
                </a:extLst>
              </a:tr>
              <a:tr h="368532">
                <a:tc>
                  <a:txBody>
                    <a:bodyPr/>
                    <a:lstStyle/>
                    <a:p>
                      <a:r>
                        <a:rPr lang="en-US" sz="1800" dirty="0"/>
                        <a:t>Fixed Acidity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MLR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39558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Volatile Acidity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15949029"/>
                  </a:ext>
                </a:extLst>
              </a:tr>
              <a:tr h="351994">
                <a:tc>
                  <a:txBody>
                    <a:bodyPr/>
                    <a:lstStyle/>
                    <a:p>
                      <a:r>
                        <a:rPr lang="en-US" sz="1800" dirty="0"/>
                        <a:t>Citric Acid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95991987"/>
                  </a:ext>
                </a:extLst>
              </a:tr>
              <a:tr h="275346">
                <a:tc>
                  <a:txBody>
                    <a:bodyPr/>
                    <a:lstStyle/>
                    <a:p>
                      <a:r>
                        <a:rPr lang="en-US" sz="1800" dirty="0"/>
                        <a:t>Residual Sugar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MLR, KNN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MLR, KNN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64321583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r>
                        <a:rPr lang="en-US" sz="1800" dirty="0"/>
                        <a:t>Chlorides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779849"/>
                  </a:ext>
                </a:extLst>
              </a:tr>
              <a:tr h="336263">
                <a:tc>
                  <a:txBody>
                    <a:bodyPr/>
                    <a:lstStyle/>
                    <a:p>
                      <a:r>
                        <a:rPr lang="en-US" dirty="0"/>
                        <a:t>Free Sulfur Dioxide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4080052"/>
                  </a:ext>
                </a:extLst>
              </a:tr>
              <a:tr h="344129">
                <a:tc>
                  <a:txBody>
                    <a:bodyPr/>
                    <a:lstStyle/>
                    <a:p>
                      <a:r>
                        <a:rPr lang="en-US" dirty="0"/>
                        <a:t>Total Sulfur Dioxide 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7951294"/>
                  </a:ext>
                </a:extLst>
              </a:tr>
              <a:tr h="361827">
                <a:tc>
                  <a:txBody>
                    <a:bodyPr/>
                    <a:lstStyle/>
                    <a:p>
                      <a:r>
                        <a:rPr lang="en-US" sz="1800" dirty="0"/>
                        <a:t>Density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07413197"/>
                  </a:ext>
                </a:extLst>
              </a:tr>
              <a:tr h="251595">
                <a:tc>
                  <a:txBody>
                    <a:bodyPr/>
                    <a:lstStyle/>
                    <a:p>
                      <a:r>
                        <a:rPr lang="en-US" sz="1800" dirty="0"/>
                        <a:t>pH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MLR, KNN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MLR, KNN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68325003"/>
                  </a:ext>
                </a:extLst>
              </a:tr>
              <a:tr h="308732">
                <a:tc>
                  <a:txBody>
                    <a:bodyPr/>
                    <a:lstStyle/>
                    <a:p>
                      <a:r>
                        <a:rPr lang="en-US" sz="1800" dirty="0" err="1"/>
                        <a:t>Sulphates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64131232"/>
                  </a:ext>
                </a:extLst>
              </a:tr>
              <a:tr h="316598">
                <a:tc>
                  <a:txBody>
                    <a:bodyPr/>
                    <a:lstStyle/>
                    <a:p>
                      <a:r>
                        <a:rPr lang="en-US" sz="1800" dirty="0"/>
                        <a:t>Alcohol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MLR, KNN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MLR, KNN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9844060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r>
                        <a:rPr lang="en-US" sz="1800" dirty="0"/>
                        <a:t>Quality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MLR, KNN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MLR, KNN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48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45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 Data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F86DB6B-259B-4234-A1B1-6A9032089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3" b="7020"/>
          <a:stretch/>
        </p:blipFill>
        <p:spPr>
          <a:xfrm>
            <a:off x="892430" y="1877837"/>
            <a:ext cx="3383238" cy="2919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5F51F7-FA41-4F89-BB70-DF3FEBCFD3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2" b="8531"/>
          <a:stretch/>
        </p:blipFill>
        <p:spPr>
          <a:xfrm>
            <a:off x="4854220" y="1877837"/>
            <a:ext cx="3455107" cy="2907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7080" y="1444532"/>
            <a:ext cx="852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Red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02481" y="1454946"/>
            <a:ext cx="113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White</a:t>
            </a:r>
            <a:endParaRPr lang="en-US" sz="2400" b="1" dirty="0"/>
          </a:p>
        </p:txBody>
      </p:sp>
      <p:pic>
        <p:nvPicPr>
          <p:cNvPr id="11" name="Picture 10" descr="Untitl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94" y="4924793"/>
            <a:ext cx="5719233" cy="17878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6333" y="5544276"/>
            <a:ext cx="148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analysis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778000" y="5739051"/>
            <a:ext cx="536222" cy="4515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5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FFC8895-FF78-427B-A44B-38B886578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41" t="24946" r="41320" b="25448"/>
          <a:stretch/>
        </p:blipFill>
        <p:spPr>
          <a:xfrm>
            <a:off x="1693401" y="1672382"/>
            <a:ext cx="5841923" cy="48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1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5CC725-1268-44E9-8D69-841D5D164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2" t="27131" r="54913" b="40155"/>
          <a:stretch/>
        </p:blipFill>
        <p:spPr>
          <a:xfrm>
            <a:off x="5014813" y="1444532"/>
            <a:ext cx="1873082" cy="1524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534DB88-2505-4471-93AF-E5ECD1D31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31" t="31783" r="54390" b="42325"/>
          <a:stretch/>
        </p:blipFill>
        <p:spPr>
          <a:xfrm>
            <a:off x="6981045" y="1444532"/>
            <a:ext cx="2113847" cy="1446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E9E6DB5-FCA2-4D26-A37A-5BEAA854C3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44" t="36589" r="33896" b="8372"/>
          <a:stretch/>
        </p:blipFill>
        <p:spPr>
          <a:xfrm>
            <a:off x="4982732" y="3081196"/>
            <a:ext cx="4112160" cy="27578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7781298-E917-4E8C-A414-D23C04339928}"/>
              </a:ext>
            </a:extLst>
          </p:cNvPr>
          <p:cNvSpPr/>
          <p:nvPr/>
        </p:nvSpPr>
        <p:spPr>
          <a:xfrm>
            <a:off x="4961467" y="6045728"/>
            <a:ext cx="413342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Mean Squared Error (MSE): </a:t>
            </a:r>
            <a:r>
              <a:rPr lang="en-US" dirty="0" smtClean="0">
                <a:solidFill>
                  <a:schemeClr val="bg1"/>
                </a:solidFill>
              </a:rPr>
              <a:t>0.5508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R-squared (R2 ): </a:t>
            </a:r>
            <a:r>
              <a:rPr lang="en-US" dirty="0" smtClean="0">
                <a:solidFill>
                  <a:schemeClr val="bg1"/>
                </a:solidFill>
              </a:rPr>
              <a:t>0.2885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F8042F1-9611-4D6A-9C0F-CF1179AB24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84" t="41852" r="55002" b="34074"/>
          <a:stretch/>
        </p:blipFill>
        <p:spPr>
          <a:xfrm>
            <a:off x="233916" y="1548052"/>
            <a:ext cx="2256892" cy="1420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55853FE-8B06-43E0-B70F-0D40255EC4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792" t="43961" r="55002" b="30370"/>
          <a:stretch/>
        </p:blipFill>
        <p:spPr>
          <a:xfrm>
            <a:off x="2586138" y="1521958"/>
            <a:ext cx="2296306" cy="1446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CAA88C7-91D4-434B-BD5A-D6483537E4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616" t="25926" r="35208" b="21111"/>
          <a:stretch/>
        </p:blipFill>
        <p:spPr>
          <a:xfrm>
            <a:off x="233916" y="3077473"/>
            <a:ext cx="4479195" cy="28764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C291939-C632-4AF3-8DA9-BB6FABD42265}"/>
              </a:ext>
            </a:extLst>
          </p:cNvPr>
          <p:cNvSpPr/>
          <p:nvPr/>
        </p:nvSpPr>
        <p:spPr>
          <a:xfrm>
            <a:off x="233916" y="6056448"/>
            <a:ext cx="464852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Mean Squared Error (MSE)</a:t>
            </a:r>
            <a:r>
              <a:rPr lang="en-US" dirty="0" smtClean="0">
                <a:solidFill>
                  <a:schemeClr val="bg1"/>
                </a:solidFill>
              </a:rPr>
              <a:t>: 0.4355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R-squared (R2 ): </a:t>
            </a:r>
            <a:r>
              <a:rPr lang="en-US" dirty="0" smtClean="0">
                <a:solidFill>
                  <a:schemeClr val="bg1"/>
                </a:solidFill>
              </a:rPr>
              <a:t>0.3829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0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132</TotalTime>
  <Words>339</Words>
  <Application>Microsoft Macintosh PowerPoint</Application>
  <PresentationFormat>On-screen Show (4:3)</PresentationFormat>
  <Paragraphs>91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Breeze</vt:lpstr>
      <vt:lpstr>Wine Bot</vt:lpstr>
      <vt:lpstr>Proposal</vt:lpstr>
      <vt:lpstr>*Live Demo*</vt:lpstr>
      <vt:lpstr>Approach</vt:lpstr>
      <vt:lpstr>CSV Data</vt:lpstr>
      <vt:lpstr>Data</vt:lpstr>
      <vt:lpstr>Prelim Data Analysis</vt:lpstr>
      <vt:lpstr>Prelim Data Analysis</vt:lpstr>
      <vt:lpstr>Multiple Linear Regression </vt:lpstr>
      <vt:lpstr>SKLearn + KNN</vt:lpstr>
      <vt:lpstr>Deep Neural Network Model</vt:lpstr>
      <vt:lpstr>Challenges</vt:lpstr>
      <vt:lpstr>Questions?</vt:lpstr>
      <vt:lpstr>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Bot</dc:title>
  <dc:creator>Cyrus Bakhshi</dc:creator>
  <cp:lastModifiedBy>Cyrus Bakhshi</cp:lastModifiedBy>
  <cp:revision>10</cp:revision>
  <dcterms:created xsi:type="dcterms:W3CDTF">2018-04-25T20:42:12Z</dcterms:created>
  <dcterms:modified xsi:type="dcterms:W3CDTF">2018-04-25T22:58:29Z</dcterms:modified>
</cp:coreProperties>
</file>