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notesMasterIdLst>
    <p:notesMasterId r:id="rId81"/>
  </p:notesMasterIdLst>
  <p:handoutMasterIdLst>
    <p:handoutMasterId r:id="rId82"/>
  </p:handoutMasterIdLst>
  <p:sldIdLst>
    <p:sldId id="378" r:id="rId2"/>
    <p:sldId id="372" r:id="rId3"/>
    <p:sldId id="388" r:id="rId4"/>
    <p:sldId id="389" r:id="rId5"/>
    <p:sldId id="390" r:id="rId6"/>
    <p:sldId id="393" r:id="rId7"/>
    <p:sldId id="394" r:id="rId8"/>
    <p:sldId id="395" r:id="rId9"/>
    <p:sldId id="397" r:id="rId10"/>
    <p:sldId id="403" r:id="rId11"/>
    <p:sldId id="396" r:id="rId12"/>
    <p:sldId id="398" r:id="rId13"/>
    <p:sldId id="399" r:id="rId14"/>
    <p:sldId id="414" r:id="rId15"/>
    <p:sldId id="404" r:id="rId16"/>
    <p:sldId id="413" r:id="rId17"/>
    <p:sldId id="416" r:id="rId18"/>
    <p:sldId id="415" r:id="rId19"/>
    <p:sldId id="405" r:id="rId20"/>
    <p:sldId id="406" r:id="rId21"/>
    <p:sldId id="420" r:id="rId22"/>
    <p:sldId id="407" r:id="rId23"/>
    <p:sldId id="418" r:id="rId24"/>
    <p:sldId id="421" r:id="rId25"/>
    <p:sldId id="422" r:id="rId26"/>
    <p:sldId id="408" r:id="rId27"/>
    <p:sldId id="423" r:id="rId28"/>
    <p:sldId id="409" r:id="rId29"/>
    <p:sldId id="424" r:id="rId30"/>
    <p:sldId id="410" r:id="rId31"/>
    <p:sldId id="429" r:id="rId32"/>
    <p:sldId id="426" r:id="rId33"/>
    <p:sldId id="425" r:id="rId34"/>
    <p:sldId id="427" r:id="rId35"/>
    <p:sldId id="430" r:id="rId36"/>
    <p:sldId id="428" r:id="rId37"/>
    <p:sldId id="411" r:id="rId38"/>
    <p:sldId id="431" r:id="rId39"/>
    <p:sldId id="432" r:id="rId40"/>
    <p:sldId id="433" r:id="rId41"/>
    <p:sldId id="434" r:id="rId42"/>
    <p:sldId id="455" r:id="rId43"/>
    <p:sldId id="412" r:id="rId44"/>
    <p:sldId id="435" r:id="rId45"/>
    <p:sldId id="436" r:id="rId46"/>
    <p:sldId id="437" r:id="rId47"/>
    <p:sldId id="401" r:id="rId48"/>
    <p:sldId id="441" r:id="rId49"/>
    <p:sldId id="444" r:id="rId50"/>
    <p:sldId id="448" r:id="rId51"/>
    <p:sldId id="449" r:id="rId52"/>
    <p:sldId id="450" r:id="rId53"/>
    <p:sldId id="451" r:id="rId54"/>
    <p:sldId id="440" r:id="rId55"/>
    <p:sldId id="453" r:id="rId56"/>
    <p:sldId id="454" r:id="rId57"/>
    <p:sldId id="442" r:id="rId58"/>
    <p:sldId id="452" r:id="rId59"/>
    <p:sldId id="443" r:id="rId60"/>
    <p:sldId id="456" r:id="rId61"/>
    <p:sldId id="447" r:id="rId62"/>
    <p:sldId id="457" r:id="rId63"/>
    <p:sldId id="438" r:id="rId64"/>
    <p:sldId id="386" r:id="rId65"/>
    <p:sldId id="379" r:id="rId66"/>
    <p:sldId id="380" r:id="rId67"/>
    <p:sldId id="381" r:id="rId68"/>
    <p:sldId id="382" r:id="rId69"/>
    <p:sldId id="383" r:id="rId70"/>
    <p:sldId id="385" r:id="rId71"/>
    <p:sldId id="458" r:id="rId72"/>
    <p:sldId id="459" r:id="rId73"/>
    <p:sldId id="462" r:id="rId74"/>
    <p:sldId id="460" r:id="rId75"/>
    <p:sldId id="461" r:id="rId76"/>
    <p:sldId id="439" r:id="rId77"/>
    <p:sldId id="417" r:id="rId78"/>
    <p:sldId id="445" r:id="rId79"/>
    <p:sldId id="446" r:id="rId8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52D4F"/>
    <a:srgbClr val="FF3366"/>
    <a:srgbClr val="CCCCCC"/>
    <a:srgbClr val="FF0080"/>
    <a:srgbClr val="F5801F"/>
    <a:srgbClr val="F608A7"/>
    <a:srgbClr val="F08825"/>
    <a:srgbClr val="FF6600"/>
    <a:srgbClr val="FF9900"/>
    <a:srgbClr val="EB6D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88" autoAdjust="0"/>
    <p:restoredTop sz="91123" autoAdjust="0"/>
  </p:normalViewPr>
  <p:slideViewPr>
    <p:cSldViewPr>
      <p:cViewPr>
        <p:scale>
          <a:sx n="150" d="100"/>
          <a:sy n="150" d="100"/>
        </p:scale>
        <p:origin x="-1424" y="-96"/>
      </p:cViewPr>
      <p:guideLst>
        <p:guide orient="horz" pos="225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6" d="100"/>
        <a:sy n="11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47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notesMaster" Target="notesMasters/notesMaster1.xml"/><Relationship Id="rId82" Type="http://schemas.openxmlformats.org/officeDocument/2006/relationships/handoutMaster" Target="handoutMasters/handoutMaster1.xml"/><Relationship Id="rId83" Type="http://schemas.openxmlformats.org/officeDocument/2006/relationships/printerSettings" Target="printerSettings/printerSettings1.bin"/><Relationship Id="rId84" Type="http://schemas.openxmlformats.org/officeDocument/2006/relationships/presProps" Target="presProps.xml"/><Relationship Id="rId85" Type="http://schemas.openxmlformats.org/officeDocument/2006/relationships/viewProps" Target="viewProps.xml"/><Relationship Id="rId86" Type="http://schemas.openxmlformats.org/officeDocument/2006/relationships/theme" Target="theme/theme1.xml"/><Relationship Id="rId8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3E959-B0BC-544E-806F-521C92DDD820}" type="datetimeFigureOut">
              <a:rPr lang="fr-FR" smtClean="0"/>
              <a:pPr/>
              <a:t>30/03/13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42F16-3274-F44C-AAA6-4D68FB2391B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27259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1D3851-1182-401F-83EE-F2D67AE5C6C1}" type="datetimeFigureOut">
              <a:rPr lang="fr-FR" smtClean="0"/>
              <a:pPr/>
              <a:t>30/03/13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4829BE-5FF2-49B0-89D8-78D798C5662A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9424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http://docs.angularjs.org/guide/concepts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 :</a:t>
            </a:r>
          </a:p>
          <a:p>
            <a:r>
              <a:rPr lang="hu-HU" dirty="0" smtClean="0"/>
              <a:t>http://docs.angularjs.org/guide/expression</a:t>
            </a:r>
            <a:endParaRPr lang="fr-FR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www.frangular.com</a:t>
            </a:r>
            <a:r>
              <a:rPr lang="en-US" dirty="0" smtClean="0"/>
              <a:t>/2013/03/</a:t>
            </a:r>
            <a:r>
              <a:rPr lang="en-US" dirty="0" err="1" smtClean="0"/>
              <a:t>langage-expressions-angularjs.html#more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Ressource:</a:t>
            </a:r>
          </a:p>
          <a:p>
            <a:r>
              <a:rPr lang="hu-HU" dirty="0" smtClean="0"/>
              <a:t>http://docs.angularjs.org/guide/module	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http://docs.angularjs.org/guide/dev_guide.mvc.understanding_model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http://docs.angularjs.org/guide/dev_guide.mvc.understanding_model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http://docs.angularjs.org/guide/dev_guide.mvc.understanding_model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http://docs.angularjs.org/guide/dev_guide.mvc.understanding_model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http://docs.angularjs.org/guide/concepts</a:t>
            </a:r>
          </a:p>
          <a:p>
            <a:r>
              <a:rPr lang="hu-HU" dirty="0" smtClean="0"/>
              <a:t>http://docs.angularjs.org/guide/dev_guide.mvc.understanding_controller</a:t>
            </a:r>
          </a:p>
          <a:p>
            <a:r>
              <a:rPr lang="fr-FR" dirty="0" smtClean="0"/>
              <a:t>http://</a:t>
            </a:r>
            <a:r>
              <a:rPr lang="fr-FR" dirty="0" err="1" smtClean="0"/>
              <a:t>www.frangular.com</a:t>
            </a:r>
            <a:r>
              <a:rPr lang="fr-FR" dirty="0" smtClean="0"/>
              <a:t>/2012/12/</a:t>
            </a:r>
            <a:r>
              <a:rPr lang="fr-FR" dirty="0" err="1" smtClean="0"/>
              <a:t>controleurs</a:t>
            </a:r>
            <a:r>
              <a:rPr lang="fr-FR" dirty="0" smtClean="0"/>
              <a:t>-</a:t>
            </a:r>
            <a:r>
              <a:rPr lang="fr-FR" dirty="0" err="1" smtClean="0"/>
              <a:t>angularjs</a:t>
            </a:r>
            <a:r>
              <a:rPr lang="fr-FR" dirty="0" smtClean="0"/>
              <a:t>-</a:t>
            </a:r>
            <a:r>
              <a:rPr lang="fr-FR" dirty="0" err="1" smtClean="0"/>
              <a:t>dans-un-module.html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http://docs.angularjs.org/guide/concepts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/angular/</a:t>
            </a:r>
            <a:r>
              <a:rPr lang="en-US" dirty="0" err="1" smtClean="0"/>
              <a:t>angular.js</a:t>
            </a:r>
            <a:r>
              <a:rPr lang="en-US" smtClean="0"/>
              <a:t>/wiki/The-Nuances-of-Scope-Prototypal-Inheritance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/angular/</a:t>
            </a:r>
            <a:r>
              <a:rPr lang="en-US" dirty="0" err="1" smtClean="0"/>
              <a:t>angular.js</a:t>
            </a:r>
            <a:r>
              <a:rPr lang="en-US" dirty="0" smtClean="0"/>
              <a:t>/wiki/The-Nuances-of-Scope-Prototypal-Inheritance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/angular/</a:t>
            </a:r>
            <a:r>
              <a:rPr lang="en-US" dirty="0" err="1" smtClean="0"/>
              <a:t>angular.js</a:t>
            </a:r>
            <a:r>
              <a:rPr lang="en-US" dirty="0" smtClean="0"/>
              <a:t>/wiki/The-Nuances-of-Scope-Prototypal-Inheritance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/angular/</a:t>
            </a:r>
            <a:r>
              <a:rPr lang="en-US" dirty="0" err="1" smtClean="0"/>
              <a:t>angular.js</a:t>
            </a:r>
            <a:r>
              <a:rPr lang="en-US" dirty="0" smtClean="0"/>
              <a:t>/wiki/The-Nuances-of-Scope-Prototypal-Inheritance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/angular/</a:t>
            </a:r>
            <a:r>
              <a:rPr lang="en-US" dirty="0" err="1" smtClean="0"/>
              <a:t>angular.js</a:t>
            </a:r>
            <a:r>
              <a:rPr lang="en-US" dirty="0" smtClean="0"/>
              <a:t>/wiki/The-Nuances-of-Scope-Prototypal-Inheritance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</a:t>
            </a:r>
          </a:p>
          <a:p>
            <a:r>
              <a:rPr lang="fr-FR" dirty="0" smtClean="0"/>
              <a:t>http://</a:t>
            </a:r>
            <a:r>
              <a:rPr lang="fr-FR" dirty="0" err="1" smtClean="0"/>
              <a:t>jsfiddle.net</a:t>
            </a:r>
            <a:r>
              <a:rPr lang="fr-FR" dirty="0" smtClean="0"/>
              <a:t>/</a:t>
            </a:r>
            <a:r>
              <a:rPr lang="fr-FR" dirty="0" err="1" smtClean="0"/>
              <a:t>cbalit</a:t>
            </a:r>
            <a:r>
              <a:rPr lang="fr-FR" dirty="0" smtClean="0"/>
              <a:t>/</a:t>
            </a:r>
            <a:r>
              <a:rPr lang="fr-FR" dirty="0" err="1" smtClean="0"/>
              <a:t>fmeFk</a:t>
            </a:r>
            <a:r>
              <a:rPr lang="fr-FR" dirty="0" smtClean="0"/>
              <a:t>/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</a:t>
            </a:r>
          </a:p>
          <a:p>
            <a:r>
              <a:rPr lang="fr-FR" dirty="0" smtClean="0"/>
              <a:t>http://</a:t>
            </a:r>
            <a:r>
              <a:rPr lang="fr-FR" dirty="0" err="1" smtClean="0"/>
              <a:t>jsfiddle.net</a:t>
            </a:r>
            <a:r>
              <a:rPr lang="fr-FR" dirty="0" smtClean="0"/>
              <a:t>/</a:t>
            </a:r>
            <a:r>
              <a:rPr lang="fr-FR" dirty="0" err="1" smtClean="0"/>
              <a:t>cbalit</a:t>
            </a:r>
            <a:r>
              <a:rPr lang="fr-FR" dirty="0" smtClean="0"/>
              <a:t>/</a:t>
            </a:r>
            <a:r>
              <a:rPr lang="fr-FR" dirty="0" err="1" smtClean="0"/>
              <a:t>fmeFk</a:t>
            </a:r>
            <a:r>
              <a:rPr lang="fr-FR" dirty="0" smtClean="0"/>
              <a:t>/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http://docs.angularjs.org/guide/concepts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http://docs.angularjs.org/guide/concepts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Ressouces</a:t>
            </a:r>
            <a:r>
              <a:rPr lang="fr-FR" dirty="0" smtClean="0"/>
              <a:t>:</a:t>
            </a:r>
          </a:p>
          <a:p>
            <a:r>
              <a:rPr lang="hu-HU" dirty="0" smtClean="0"/>
              <a:t>http://docs.angularjs.org/api/ng.directive:ngHref</a:t>
            </a:r>
            <a:endParaRPr lang="fr-FR" dirty="0" smtClean="0"/>
          </a:p>
          <a:p>
            <a:r>
              <a:rPr lang="hu-HU" dirty="0" smtClean="0"/>
              <a:t>http://docs.angularjs.org/api/ng.directive:ngSrc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http://docs.angularjs.org/guide/forms</a:t>
            </a:r>
            <a:endParaRPr lang="fr-FR" dirty="0" smtClean="0"/>
          </a:p>
          <a:p>
            <a:r>
              <a:rPr lang="hu-HU" dirty="0" smtClean="0"/>
              <a:t>http://docs.angularjs.org/api/ng.directive:form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http://docs.angularjs.org/guide/forms</a:t>
            </a:r>
            <a:endParaRPr lang="fr-FR" dirty="0" smtClean="0"/>
          </a:p>
          <a:p>
            <a:r>
              <a:rPr lang="hu-HU" dirty="0" smtClean="0"/>
              <a:t>http://docs.angularjs.org/api/ng.directive:form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http://docs.angularjs.org/api/ng.directive:select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http://docs.angularjs.org/guide/compiler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smtClean="0"/>
              <a:t>http://docs.angularjs.org/api/ng.directive:select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smtClean="0"/>
              <a:t>http://docs.angularjs.org/api/ng.directive:select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smtClean="0"/>
              <a:t>http://docs.angularjs.org/api/ng.directive:select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Ressouces</a:t>
            </a:r>
            <a:r>
              <a:rPr lang="fr-FR" dirty="0" smtClean="0"/>
              <a:t>: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www.frangular.com</a:t>
            </a:r>
            <a:r>
              <a:rPr lang="en-US" dirty="0" smtClean="0"/>
              <a:t>/2012/12/</a:t>
            </a:r>
            <a:r>
              <a:rPr lang="en-US" dirty="0" err="1" smtClean="0"/>
              <a:t>differentes</a:t>
            </a:r>
            <a:r>
              <a:rPr lang="en-US" dirty="0" smtClean="0"/>
              <a:t>-</a:t>
            </a:r>
            <a:r>
              <a:rPr lang="en-US" dirty="0" err="1" smtClean="0"/>
              <a:t>facons</a:t>
            </a:r>
            <a:r>
              <a:rPr lang="en-US" dirty="0" smtClean="0"/>
              <a:t>-de-</a:t>
            </a:r>
            <a:r>
              <a:rPr lang="en-US" dirty="0" err="1" smtClean="0"/>
              <a:t>creer</a:t>
            </a:r>
            <a:r>
              <a:rPr lang="en-US" dirty="0" smtClean="0"/>
              <a:t>-un-service-</a:t>
            </a:r>
            <a:r>
              <a:rPr lang="en-US" dirty="0" err="1" smtClean="0"/>
              <a:t>angularjs.html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Ressouces</a:t>
            </a:r>
            <a:r>
              <a:rPr lang="fr-FR" dirty="0" smtClean="0"/>
              <a:t>: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www.frangular.com</a:t>
            </a:r>
            <a:r>
              <a:rPr lang="en-US" dirty="0" smtClean="0"/>
              <a:t>/2012/12/</a:t>
            </a:r>
            <a:r>
              <a:rPr lang="en-US" dirty="0" err="1" smtClean="0"/>
              <a:t>differentes</a:t>
            </a:r>
            <a:r>
              <a:rPr lang="en-US" dirty="0" smtClean="0"/>
              <a:t>-</a:t>
            </a:r>
            <a:r>
              <a:rPr lang="en-US" dirty="0" err="1" smtClean="0"/>
              <a:t>facons</a:t>
            </a:r>
            <a:r>
              <a:rPr lang="en-US" dirty="0" smtClean="0"/>
              <a:t>-de-</a:t>
            </a:r>
            <a:r>
              <a:rPr lang="en-US" dirty="0" err="1" smtClean="0"/>
              <a:t>creer</a:t>
            </a:r>
            <a:r>
              <a:rPr lang="en-US" dirty="0" smtClean="0"/>
              <a:t>-un-service-</a:t>
            </a:r>
            <a:r>
              <a:rPr lang="en-US" smtClean="0"/>
              <a:t>angularjs.html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http://docs.angularjs.org/guide/di</a:t>
            </a:r>
          </a:p>
          <a:p>
            <a:r>
              <a:rPr lang="pl-PL" dirty="0" smtClean="0"/>
              <a:t>http://</a:t>
            </a:r>
            <a:r>
              <a:rPr lang="pl-PL" dirty="0" err="1" smtClean="0"/>
              <a:t>docs.angularjs.org</a:t>
            </a:r>
            <a:r>
              <a:rPr lang="pl-PL" dirty="0" smtClean="0"/>
              <a:t>/</a:t>
            </a:r>
            <a:r>
              <a:rPr lang="pl-PL" dirty="0" err="1" smtClean="0"/>
              <a:t>guide</a:t>
            </a:r>
            <a:r>
              <a:rPr lang="pl-PL" dirty="0" smtClean="0"/>
              <a:t>/</a:t>
            </a:r>
            <a:r>
              <a:rPr lang="pl-PL" smtClean="0"/>
              <a:t>dev_guide.services.injecting_controllers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http://docs.angularjs.org/guide/di</a:t>
            </a:r>
          </a:p>
          <a:p>
            <a:r>
              <a:rPr lang="pl-PL" dirty="0" smtClean="0"/>
              <a:t>http://</a:t>
            </a:r>
            <a:r>
              <a:rPr lang="pl-PL" dirty="0" err="1" smtClean="0"/>
              <a:t>docs.angularjs.org</a:t>
            </a:r>
            <a:r>
              <a:rPr lang="pl-PL" dirty="0" smtClean="0"/>
              <a:t>/</a:t>
            </a:r>
            <a:r>
              <a:rPr lang="pl-PL" dirty="0" err="1" smtClean="0"/>
              <a:t>guide</a:t>
            </a:r>
            <a:r>
              <a:rPr lang="pl-PL" dirty="0" smtClean="0"/>
              <a:t>/</a:t>
            </a:r>
            <a:r>
              <a:rPr lang="pl-PL" smtClean="0"/>
              <a:t>dev_guide.services.injecting_controllers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http://docs.angularjs.org/guide/directive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http://docs.angularjs.org/guide/directive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http://docs.angularjs.org/guide/directive</a:t>
            </a:r>
            <a:endParaRPr lang="fr-FR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51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http://docs.angularjs.org/guide/directive</a:t>
            </a:r>
            <a:endParaRPr lang="fr-FR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hu-HU" dirty="0" smtClean="0"/>
              <a:t>http://docs.angularjs.org/guide/directive</a:t>
            </a:r>
            <a:endParaRPr lang="fr-FR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54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55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56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57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58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59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Ressources: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www.frangular.com</a:t>
            </a:r>
            <a:r>
              <a:rPr lang="en-US" dirty="0" smtClean="0"/>
              <a:t>/2013/03/</a:t>
            </a:r>
            <a:r>
              <a:rPr lang="en-US" dirty="0" err="1" smtClean="0"/>
              <a:t>langage-expressions-angularjs.html#more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60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61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62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63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64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65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66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67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68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69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70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71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72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73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74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75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76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77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78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79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Ressources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4829BE-5FF2-49B0-89D8-78D798C5662A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89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Bandeau noir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5536" y="2852936"/>
            <a:ext cx="8352928" cy="1008112"/>
          </a:xfrm>
          <a:prstGeom prst="roundRect">
            <a:avLst>
              <a:gd name="adj" fmla="val 8594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Espace réservé du texte 8"/>
          <p:cNvSpPr>
            <a:spLocks noGrp="1"/>
          </p:cNvSpPr>
          <p:nvPr>
            <p:ph type="body" sz="quarter" idx="12" hasCustomPrompt="1"/>
          </p:nvPr>
        </p:nvSpPr>
        <p:spPr>
          <a:xfrm>
            <a:off x="1547664" y="2881367"/>
            <a:ext cx="6766906" cy="936104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lang="fr-FR" sz="3000" b="1" kern="1200" cap="all" baseline="0" dirty="0" smtClean="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1pPr>
            <a:lvl2pPr marL="19050" indent="-19050">
              <a:buNone/>
              <a:defRPr sz="1600" cap="all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fr-FR" dirty="0" smtClean="0"/>
              <a:t>TITLE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55776" y="1052736"/>
            <a:ext cx="6480720" cy="5305222"/>
          </a:xfrm>
          <a:prstGeom prst="rect">
            <a:avLst/>
          </a:prstGeom>
        </p:spPr>
        <p:txBody>
          <a:bodyPr>
            <a:normAutofit/>
          </a:bodyPr>
          <a:lstStyle>
            <a:lvl1pPr marL="514350" indent="-514350">
              <a:buSzPct val="100000"/>
              <a:buFont typeface="Wingdings" charset="2"/>
              <a:buAutoNum type="arabicPlain"/>
              <a:defRPr sz="2800">
                <a:solidFill>
                  <a:srgbClr val="E52D4F"/>
                </a:solidFill>
                <a:latin typeface="Helvetica Neue"/>
                <a:cs typeface="Helvetica Neue"/>
              </a:defRPr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SzPct val="90000"/>
              <a:buFont typeface="Arial"/>
              <a:buChar char="•"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defRPr>
            </a:lvl2pPr>
            <a:lvl3pPr>
              <a:buSzPct val="120000"/>
              <a:buFont typeface="Arial" pitchFamily="34" charset="0"/>
              <a:buChar char="&gt;"/>
              <a:defRPr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defRPr>
            </a:lvl3pPr>
            <a:lvl4pPr>
              <a:buClrTx/>
              <a:defRPr>
                <a:solidFill>
                  <a:schemeClr val="tx1"/>
                </a:solidFill>
                <a:latin typeface="Verdana"/>
                <a:cs typeface="Verdana"/>
              </a:defRPr>
            </a:lvl4pPr>
            <a:lvl5pP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/>
                <a:cs typeface="Verdana"/>
              </a:defRPr>
            </a:lvl5pPr>
            <a:lvl6pPr marL="2514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>
                <a:solidFill>
                  <a:schemeClr val="tx1"/>
                </a:solidFill>
                <a:latin typeface="Verdana"/>
                <a:cs typeface="Verdana"/>
              </a:defRPr>
            </a:lvl6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21168" y="0"/>
            <a:ext cx="8115328" cy="602726"/>
          </a:xfrm>
          <a:prstGeom prst="rect">
            <a:avLst/>
          </a:prstGeom>
        </p:spPr>
        <p:txBody>
          <a:bodyPr wrap="none" anchor="ctr" anchorCtr="0">
            <a:normAutofit/>
          </a:bodyPr>
          <a:lstStyle>
            <a:lvl1pPr algn="l">
              <a:defRPr lang="fr-FR" sz="4400" b="0" kern="1200" cap="all" normalizeH="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99592" y="692696"/>
            <a:ext cx="8136904" cy="1440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4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26657" r="26621"/>
          <a:stretch/>
        </p:blipFill>
        <p:spPr>
          <a:xfrm>
            <a:off x="1116620" y="2564904"/>
            <a:ext cx="1151124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084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21168" y="1052736"/>
            <a:ext cx="8115328" cy="530522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spcBef>
                <a:spcPts val="500"/>
              </a:spcBef>
              <a:spcAft>
                <a:spcPts val="500"/>
              </a:spcAft>
              <a:buSzPct val="90000"/>
              <a:buFont typeface="Arial"/>
              <a:buChar char="•"/>
              <a:defRPr sz="3000">
                <a:solidFill>
                  <a:srgbClr val="E52D4F"/>
                </a:solidFill>
                <a:latin typeface="Helvetica Neue"/>
                <a:cs typeface="Helvetica Neue"/>
              </a:defRPr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/>
              <a:buChar char="•"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defRPr>
            </a:lvl2pPr>
            <a:lvl3pPr marL="1143000" indent="-228600">
              <a:buSzPct val="100000"/>
              <a:buFont typeface="Arial"/>
              <a:buChar char="•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  <a:cs typeface="Helvetica Neue"/>
              </a:defRPr>
            </a:lvl3pPr>
            <a:lvl4pPr>
              <a:buClrTx/>
              <a:defRPr>
                <a:solidFill>
                  <a:schemeClr val="tx1"/>
                </a:solidFill>
                <a:latin typeface="Verdana"/>
                <a:cs typeface="Verdana"/>
              </a:defRPr>
            </a:lvl4pPr>
            <a:lvl5pP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/>
                <a:cs typeface="Verdana"/>
              </a:defRPr>
            </a:lvl5pPr>
            <a:lvl6pPr marL="2514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>
                <a:solidFill>
                  <a:schemeClr val="tx1"/>
                </a:solidFill>
                <a:latin typeface="Verdana"/>
                <a:cs typeface="Verdana"/>
              </a:defRPr>
            </a:lvl6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921168" y="0"/>
            <a:ext cx="8115328" cy="602726"/>
          </a:xfrm>
          <a:prstGeom prst="rect">
            <a:avLst/>
          </a:prstGeom>
        </p:spPr>
        <p:txBody>
          <a:bodyPr wrap="none" anchor="ctr" anchorCtr="0">
            <a:normAutofit/>
          </a:bodyPr>
          <a:lstStyle>
            <a:lvl1pPr algn="l">
              <a:defRPr lang="fr-FR" sz="4400" b="0" kern="1200" cap="all" normalizeH="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2" name="Rectangle 1"/>
          <p:cNvSpPr/>
          <p:nvPr userDrawn="1"/>
        </p:nvSpPr>
        <p:spPr>
          <a:xfrm>
            <a:off x="899592" y="692696"/>
            <a:ext cx="8136904" cy="1440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cent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21168" y="776389"/>
            <a:ext cx="8115328" cy="53052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spcBef>
                <a:spcPts val="500"/>
              </a:spcBef>
              <a:spcAft>
                <a:spcPts val="500"/>
              </a:spcAft>
              <a:buSzPct val="90000"/>
              <a:buFontTx/>
              <a:buNone/>
              <a:defRPr sz="9600" cap="small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defRPr>
            </a:lvl1pPr>
            <a:lvl2pPr marL="457200" indent="0" algn="ctr">
              <a:buClr>
                <a:schemeClr val="tx1">
                  <a:lumMod val="75000"/>
                  <a:lumOff val="25000"/>
                </a:schemeClr>
              </a:buClr>
              <a:buSzPct val="100000"/>
              <a:buFontTx/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defRPr>
            </a:lvl2pPr>
            <a:lvl3pPr marL="914400" indent="0" algn="ctr">
              <a:buSzPct val="100000"/>
              <a:buFontTx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defRPr>
            </a:lvl3pPr>
            <a:lvl4pPr>
              <a:buClrTx/>
              <a:defRPr>
                <a:solidFill>
                  <a:schemeClr val="tx1"/>
                </a:solidFill>
                <a:latin typeface="Verdana"/>
                <a:cs typeface="Verdana"/>
              </a:defRPr>
            </a:lvl4pPr>
            <a:lvl5pP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/>
                <a:cs typeface="Verdana"/>
              </a:defRPr>
            </a:lvl5pPr>
            <a:lvl6pPr marL="2514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>
                <a:solidFill>
                  <a:schemeClr val="tx1"/>
                </a:solidFill>
                <a:latin typeface="Verdana"/>
                <a:cs typeface="Verdana"/>
              </a:defRPr>
            </a:lvl6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550879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 et 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/>
          <p:cNvSpPr/>
          <p:nvPr userDrawn="1"/>
        </p:nvSpPr>
        <p:spPr>
          <a:xfrm>
            <a:off x="-1639" y="0"/>
            <a:ext cx="864096" cy="6858000"/>
          </a:xfrm>
          <a:prstGeom prst="rect">
            <a:avLst/>
          </a:prstGeom>
          <a:solidFill>
            <a:srgbClr val="E52D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4" name="Rectangle 3"/>
          <p:cNvSpPr/>
          <p:nvPr userDrawn="1"/>
        </p:nvSpPr>
        <p:spPr>
          <a:xfrm>
            <a:off x="55515" y="-7994"/>
            <a:ext cx="9145016" cy="687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/>
          </a:p>
        </p:txBody>
      </p:sp>
      <p:pic>
        <p:nvPicPr>
          <p:cNvPr id="7" name="Image 6" descr="logo-EKINO-omb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475617"/>
            <a:ext cx="595107" cy="341432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 hasCustomPrompt="1"/>
          </p:nvPr>
        </p:nvSpPr>
        <p:spPr>
          <a:xfrm>
            <a:off x="179512" y="0"/>
            <a:ext cx="8856984" cy="404664"/>
          </a:xfrm>
          <a:prstGeom prst="rect">
            <a:avLst/>
          </a:prstGeom>
        </p:spPr>
        <p:txBody>
          <a:bodyPr wrap="none" anchor="ctr" anchorCtr="0">
            <a:noAutofit/>
          </a:bodyPr>
          <a:lstStyle>
            <a:lvl1pPr algn="l">
              <a:defRPr lang="fr-FR" sz="2400" b="0" kern="1200" cap="all" normalizeH="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55964" y="404664"/>
            <a:ext cx="8880532" cy="8129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4577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592"/>
            <a:ext cx="864096" cy="6858000"/>
          </a:xfrm>
          <a:prstGeom prst="rect">
            <a:avLst/>
          </a:prstGeom>
          <a:solidFill>
            <a:srgbClr val="E52D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115" y="8695"/>
            <a:ext cx="790469" cy="1188057"/>
          </a:xfrm>
          <a:prstGeom prst="rect">
            <a:avLst/>
          </a:prstGeom>
          <a:noFill/>
        </p:spPr>
      </p:pic>
      <p:pic>
        <p:nvPicPr>
          <p:cNvPr id="6" name="Image 5" descr="logo-EKINO-ombre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9" y="6347189"/>
            <a:ext cx="720080" cy="413133"/>
          </a:xfrm>
          <a:prstGeom prst="rect">
            <a:avLst/>
          </a:prstGeom>
        </p:spPr>
      </p:pic>
      <p:sp>
        <p:nvSpPr>
          <p:cNvPr id="7" name="Espace réservé du pied de page 6"/>
          <p:cNvSpPr>
            <a:spLocks noGrp="1"/>
          </p:cNvSpPr>
          <p:nvPr>
            <p:ph type="ftr" sz="quarter" idx="3"/>
          </p:nvPr>
        </p:nvSpPr>
        <p:spPr>
          <a:xfrm>
            <a:off x="8532440" y="6466877"/>
            <a:ext cx="602654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6" r:id="rId2"/>
    <p:sldLayoutId id="2147483795" r:id="rId3"/>
    <p:sldLayoutId id="2147483798" r:id="rId4"/>
    <p:sldLayoutId id="2147483797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0" i="0" kern="1200" cap="all" baseline="0">
          <a:solidFill>
            <a:srgbClr val="E52D4F"/>
          </a:solidFill>
          <a:latin typeface="Verdana"/>
          <a:ea typeface="+mj-ea"/>
          <a:cs typeface="Verdan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E52D4F"/>
        </a:buClr>
        <a:buSzPct val="130000"/>
        <a:buFont typeface="Wingdings" pitchFamily="2" charset="2"/>
        <a:buChar char="§"/>
        <a:defRPr sz="2400" kern="1200">
          <a:solidFill>
            <a:srgbClr val="E52D4F"/>
          </a:solidFill>
          <a:latin typeface="Verdana"/>
          <a:ea typeface="+mn-ea"/>
          <a:cs typeface="Verdana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1"/>
        </a:buClr>
        <a:buSzPct val="90000"/>
        <a:buFont typeface="Wingdings" pitchFamily="2" charset="2"/>
        <a:buChar char="è"/>
        <a:defRPr sz="2200" kern="1200">
          <a:solidFill>
            <a:schemeClr val="tx1"/>
          </a:solidFill>
          <a:latin typeface="Verdana"/>
          <a:ea typeface="+mn-ea"/>
          <a:cs typeface="Verdana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120000"/>
        <a:buFont typeface="Arial" pitchFamily="34" charset="0"/>
        <a:buChar char="&gt;"/>
        <a:defRPr sz="2000" kern="1200">
          <a:solidFill>
            <a:schemeClr val="bg1">
              <a:lumMod val="50000"/>
            </a:schemeClr>
          </a:solidFill>
          <a:latin typeface="Verdana"/>
          <a:ea typeface="+mn-ea"/>
          <a:cs typeface="Verdana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Arial" pitchFamily="34" charset="0"/>
        <a:buChar char="»"/>
        <a:defRPr sz="1800" kern="1200">
          <a:solidFill>
            <a:srgbClr val="7F7F7F"/>
          </a:solidFill>
          <a:latin typeface="Verdana"/>
          <a:ea typeface="+mn-ea"/>
          <a:cs typeface="Verdana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Verdana"/>
          <a:ea typeface="+mn-ea"/>
          <a:cs typeface="Verdana"/>
        </a:defRPr>
      </a:lvl5pPr>
      <a:lvl6pPr marL="25146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sz="1600" kern="1200">
          <a:solidFill>
            <a:schemeClr val="tx1">
              <a:lumMod val="65000"/>
              <a:lumOff val="35000"/>
            </a:schemeClr>
          </a:solidFill>
          <a:latin typeface="Verdana"/>
          <a:ea typeface="+mn-ea"/>
          <a:cs typeface="Verdana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tp-angular.cbalit.f6.fr/examples/scope/binding/" TargetMode="External"/><Relationship Id="rId4" Type="http://schemas.openxmlformats.org/officeDocument/2006/relationships/hyperlink" Target="http://tp-angular.cbalit.f6.fr/examples/scope/events/app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2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tp-angular.cbalit.f6.fr/examples/helloWorld/app/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3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1" y="2348880"/>
            <a:ext cx="5617957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759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smtClean="0"/>
              <a:t>BOOTSTRAP</a:t>
            </a:r>
            <a:endParaRPr lang="en-US" noProof="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2708920"/>
            <a:ext cx="3960440" cy="3368116"/>
          </a:xfrm>
          <a:prstGeom prst="rect">
            <a:avLst/>
          </a:prstGeom>
        </p:spPr>
      </p:pic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1043608" y="2492896"/>
            <a:ext cx="2786736" cy="460851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1000" dirty="0">
                <a:solidFill>
                  <a:schemeClr val="tx1"/>
                </a:solidFill>
              </a:rPr>
              <a:t>Le navigateur charge le code HTML et l'analyse en un DOM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1000" dirty="0">
                <a:solidFill>
                  <a:schemeClr val="tx1"/>
                </a:solidFill>
              </a:rPr>
              <a:t>Le navigateur </a:t>
            </a:r>
            <a:r>
              <a:rPr lang="fr-FR" sz="1000" dirty="0" smtClean="0">
                <a:solidFill>
                  <a:schemeClr val="tx1"/>
                </a:solidFill>
              </a:rPr>
              <a:t>charge le script </a:t>
            </a:r>
            <a:r>
              <a:rPr lang="fr-FR" sz="1000" dirty="0" err="1" smtClean="0">
                <a:solidFill>
                  <a:schemeClr val="tx1"/>
                </a:solidFill>
              </a:rPr>
              <a:t>angular.js</a:t>
            </a:r>
            <a:endParaRPr lang="fr-FR" sz="10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1000" dirty="0" err="1" smtClean="0">
                <a:solidFill>
                  <a:schemeClr val="tx1"/>
                </a:solidFill>
              </a:rPr>
              <a:t>Angular</a:t>
            </a:r>
            <a:r>
              <a:rPr lang="fr-FR" sz="1000" dirty="0" smtClean="0">
                <a:solidFill>
                  <a:schemeClr val="tx1"/>
                </a:solidFill>
              </a:rPr>
              <a:t> attend l’événement  </a:t>
            </a:r>
            <a:r>
              <a:rPr lang="fr-FR" sz="1000" dirty="0" err="1" smtClean="0">
                <a:solidFill>
                  <a:schemeClr val="tx1"/>
                </a:solidFill>
              </a:rPr>
              <a:t>DOMContentLoaded</a:t>
            </a:r>
            <a:endParaRPr lang="fr-FR" sz="10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1000" dirty="0" err="1" smtClean="0">
                <a:solidFill>
                  <a:schemeClr val="tx1"/>
                </a:solidFill>
              </a:rPr>
              <a:t>Angular</a:t>
            </a:r>
            <a:r>
              <a:rPr lang="fr-FR" sz="1000" dirty="0" smtClean="0">
                <a:solidFill>
                  <a:schemeClr val="tx1"/>
                </a:solidFill>
              </a:rPr>
              <a:t> cherche une directive </a:t>
            </a:r>
            <a:r>
              <a:rPr lang="fr-FR" sz="1000" dirty="0" err="1" smtClean="0">
                <a:solidFill>
                  <a:schemeClr val="tx1"/>
                </a:solidFill>
              </a:rPr>
              <a:t>ng</a:t>
            </a:r>
            <a:r>
              <a:rPr lang="fr-FR" sz="1000" dirty="0" err="1">
                <a:solidFill>
                  <a:schemeClr val="tx1"/>
                </a:solidFill>
              </a:rPr>
              <a:t>-</a:t>
            </a:r>
            <a:r>
              <a:rPr lang="fr-FR" sz="1000" dirty="0" err="1" smtClean="0">
                <a:solidFill>
                  <a:schemeClr val="tx1"/>
                </a:solidFill>
              </a:rPr>
              <a:t>app</a:t>
            </a:r>
            <a:r>
              <a:rPr lang="fr-FR" sz="1000" dirty="0" smtClean="0">
                <a:solidFill>
                  <a:schemeClr val="tx1"/>
                </a:solidFill>
              </a:rPr>
              <a:t>, </a:t>
            </a:r>
            <a:r>
              <a:rPr lang="fr-FR" sz="1000" dirty="0">
                <a:solidFill>
                  <a:schemeClr val="tx1"/>
                </a:solidFill>
              </a:rPr>
              <a:t>qui désigne </a:t>
            </a:r>
            <a:r>
              <a:rPr lang="fr-FR" sz="1000" dirty="0" smtClean="0">
                <a:solidFill>
                  <a:schemeClr val="tx1"/>
                </a:solidFill>
              </a:rPr>
              <a:t>les frontières de l’application</a:t>
            </a:r>
            <a:endParaRPr lang="fr-FR" sz="10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1000" dirty="0">
                <a:solidFill>
                  <a:schemeClr val="tx1"/>
                </a:solidFill>
              </a:rPr>
              <a:t>Le module spécifié dans </a:t>
            </a:r>
            <a:r>
              <a:rPr lang="fr-FR" sz="1000" dirty="0" err="1">
                <a:solidFill>
                  <a:schemeClr val="tx1"/>
                </a:solidFill>
              </a:rPr>
              <a:t>ng-</a:t>
            </a:r>
            <a:r>
              <a:rPr lang="fr-FR" sz="1000" dirty="0" err="1" smtClean="0">
                <a:solidFill>
                  <a:schemeClr val="tx1"/>
                </a:solidFill>
              </a:rPr>
              <a:t>app</a:t>
            </a:r>
            <a:r>
              <a:rPr lang="fr-FR" sz="1000" dirty="0" smtClean="0">
                <a:solidFill>
                  <a:schemeClr val="tx1"/>
                </a:solidFill>
              </a:rPr>
              <a:t> </a:t>
            </a:r>
            <a:r>
              <a:rPr lang="fr-FR" sz="1000" dirty="0">
                <a:solidFill>
                  <a:schemeClr val="tx1"/>
                </a:solidFill>
              </a:rPr>
              <a:t>est utilisé pour configurer </a:t>
            </a:r>
            <a:r>
              <a:rPr lang="fr-FR" sz="1000" dirty="0" smtClean="0">
                <a:solidFill>
                  <a:schemeClr val="tx1"/>
                </a:solidFill>
              </a:rPr>
              <a:t>le </a:t>
            </a:r>
            <a:r>
              <a:rPr lang="fr-FR" sz="1000" b="1" dirty="0" smtClean="0">
                <a:solidFill>
                  <a:schemeClr val="tx1"/>
                </a:solidFill>
              </a:rPr>
              <a:t>$</a:t>
            </a:r>
            <a:r>
              <a:rPr lang="fr-FR" sz="1000" b="1" dirty="0" err="1" smtClean="0">
                <a:solidFill>
                  <a:schemeClr val="tx1"/>
                </a:solidFill>
              </a:rPr>
              <a:t>injector</a:t>
            </a:r>
            <a:endParaRPr lang="fr-FR" sz="1000" b="1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1000" b="1" dirty="0">
                <a:solidFill>
                  <a:schemeClr val="tx1"/>
                </a:solidFill>
              </a:rPr>
              <a:t>$</a:t>
            </a:r>
            <a:r>
              <a:rPr lang="fr-FR" sz="1000" b="1" dirty="0" err="1">
                <a:solidFill>
                  <a:schemeClr val="tx1"/>
                </a:solidFill>
              </a:rPr>
              <a:t>injector</a:t>
            </a:r>
            <a:r>
              <a:rPr lang="fr-FR" sz="1000" dirty="0" smtClean="0">
                <a:solidFill>
                  <a:schemeClr val="tx1"/>
                </a:solidFill>
              </a:rPr>
              <a:t> est </a:t>
            </a:r>
            <a:r>
              <a:rPr lang="fr-FR" sz="1000" dirty="0">
                <a:solidFill>
                  <a:schemeClr val="tx1"/>
                </a:solidFill>
              </a:rPr>
              <a:t>utilisé pour créer </a:t>
            </a:r>
            <a:r>
              <a:rPr lang="fr-FR" sz="1000" dirty="0" smtClean="0">
                <a:solidFill>
                  <a:schemeClr val="tx1"/>
                </a:solidFill>
              </a:rPr>
              <a:t>le service  </a:t>
            </a:r>
            <a:r>
              <a:rPr lang="fr-FR" sz="1000" b="1" dirty="0" smtClean="0">
                <a:solidFill>
                  <a:schemeClr val="tx1"/>
                </a:solidFill>
              </a:rPr>
              <a:t>$compile</a:t>
            </a:r>
            <a:r>
              <a:rPr lang="fr-FR" sz="1000" dirty="0" smtClean="0">
                <a:solidFill>
                  <a:schemeClr val="tx1"/>
                </a:solidFill>
              </a:rPr>
              <a:t> ainsi </a:t>
            </a:r>
            <a:r>
              <a:rPr lang="fr-FR" sz="1000" dirty="0">
                <a:solidFill>
                  <a:schemeClr val="tx1"/>
                </a:solidFill>
              </a:rPr>
              <a:t>que </a:t>
            </a:r>
            <a:r>
              <a:rPr lang="fr-FR" sz="1000" dirty="0" smtClean="0">
                <a:solidFill>
                  <a:schemeClr val="tx1"/>
                </a:solidFill>
              </a:rPr>
              <a:t>le </a:t>
            </a:r>
            <a:r>
              <a:rPr lang="fr-FR" sz="1000" b="1" dirty="0" smtClean="0">
                <a:solidFill>
                  <a:schemeClr val="tx1"/>
                </a:solidFill>
              </a:rPr>
              <a:t>$</a:t>
            </a:r>
            <a:r>
              <a:rPr lang="fr-FR" sz="1000" b="1" dirty="0" err="1" smtClean="0">
                <a:solidFill>
                  <a:schemeClr val="tx1"/>
                </a:solidFill>
              </a:rPr>
              <a:t>rootScope</a:t>
            </a:r>
            <a:endParaRPr lang="fr-FR" sz="1000" b="1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1000" dirty="0">
                <a:solidFill>
                  <a:schemeClr val="tx1"/>
                </a:solidFill>
              </a:rPr>
              <a:t>le service  </a:t>
            </a:r>
            <a:r>
              <a:rPr lang="fr-FR" sz="1000" b="1" dirty="0">
                <a:solidFill>
                  <a:schemeClr val="tx1"/>
                </a:solidFill>
              </a:rPr>
              <a:t>$</a:t>
            </a:r>
            <a:r>
              <a:rPr lang="fr-FR" sz="1000" b="1" dirty="0" smtClean="0">
                <a:solidFill>
                  <a:schemeClr val="tx1"/>
                </a:solidFill>
              </a:rPr>
              <a:t>compile </a:t>
            </a:r>
            <a:r>
              <a:rPr lang="fr-FR" sz="1000" dirty="0" smtClean="0">
                <a:solidFill>
                  <a:schemeClr val="tx1"/>
                </a:solidFill>
              </a:rPr>
              <a:t>est </a:t>
            </a:r>
            <a:r>
              <a:rPr lang="fr-FR" sz="1000" dirty="0">
                <a:solidFill>
                  <a:schemeClr val="tx1"/>
                </a:solidFill>
              </a:rPr>
              <a:t>utilisé pour compiler le DOM et le lier </a:t>
            </a:r>
            <a:r>
              <a:rPr lang="fr-FR" sz="1000" dirty="0" smtClean="0">
                <a:solidFill>
                  <a:schemeClr val="tx1"/>
                </a:solidFill>
              </a:rPr>
              <a:t>au  </a:t>
            </a:r>
            <a:r>
              <a:rPr lang="fr-FR" sz="1000" b="1" dirty="0" smtClean="0">
                <a:solidFill>
                  <a:schemeClr val="tx1"/>
                </a:solidFill>
              </a:rPr>
              <a:t>$</a:t>
            </a:r>
            <a:r>
              <a:rPr lang="fr-FR" sz="1000" b="1" dirty="0" err="1" smtClean="0">
                <a:solidFill>
                  <a:schemeClr val="tx1"/>
                </a:solidFill>
              </a:rPr>
              <a:t>rootScope</a:t>
            </a:r>
            <a:endParaRPr lang="fr-FR" sz="1000" b="1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1000" dirty="0" smtClean="0">
                <a:solidFill>
                  <a:schemeClr val="tx1"/>
                </a:solidFill>
              </a:rPr>
              <a:t>La directive </a:t>
            </a:r>
            <a:r>
              <a:rPr lang="fr-FR" sz="1000" dirty="0" err="1">
                <a:solidFill>
                  <a:schemeClr val="tx1"/>
                </a:solidFill>
              </a:rPr>
              <a:t>ng-</a:t>
            </a:r>
            <a:r>
              <a:rPr lang="fr-FR" sz="1000" dirty="0" err="1" smtClean="0">
                <a:solidFill>
                  <a:schemeClr val="tx1"/>
                </a:solidFill>
              </a:rPr>
              <a:t>init</a:t>
            </a:r>
            <a:r>
              <a:rPr lang="fr-FR" sz="1000" dirty="0" smtClean="0">
                <a:solidFill>
                  <a:schemeClr val="tx1"/>
                </a:solidFill>
              </a:rPr>
              <a:t> assigne « World » à la propriété « </a:t>
            </a:r>
            <a:r>
              <a:rPr lang="fr-FR" sz="1000" dirty="0" err="1" smtClean="0">
                <a:solidFill>
                  <a:schemeClr val="tx1"/>
                </a:solidFill>
              </a:rPr>
              <a:t>name</a:t>
            </a:r>
            <a:r>
              <a:rPr lang="fr-FR" sz="1000" dirty="0" smtClean="0">
                <a:solidFill>
                  <a:schemeClr val="tx1"/>
                </a:solidFill>
              </a:rPr>
              <a:t> » du scope</a:t>
            </a:r>
            <a:endParaRPr lang="fr-FR" sz="10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1000" dirty="0" smtClean="0">
                <a:solidFill>
                  <a:schemeClr val="tx1"/>
                </a:solidFill>
              </a:rPr>
              <a:t>{</a:t>
            </a:r>
            <a:r>
              <a:rPr lang="fr-FR" sz="1000" dirty="0">
                <a:solidFill>
                  <a:schemeClr val="tx1"/>
                </a:solidFill>
              </a:rPr>
              <a:t>{</a:t>
            </a:r>
            <a:r>
              <a:rPr lang="fr-FR" sz="1000" dirty="0" err="1">
                <a:solidFill>
                  <a:schemeClr val="tx1"/>
                </a:solidFill>
              </a:rPr>
              <a:t>name</a:t>
            </a:r>
            <a:r>
              <a:rPr lang="fr-FR" sz="1000" dirty="0">
                <a:solidFill>
                  <a:schemeClr val="tx1"/>
                </a:solidFill>
              </a:rPr>
              <a:t>}} </a:t>
            </a:r>
            <a:r>
              <a:rPr lang="fr-FR" sz="1000" dirty="0" smtClean="0">
                <a:solidFill>
                  <a:schemeClr val="tx1"/>
                </a:solidFill>
              </a:rPr>
              <a:t>est interpole </a:t>
            </a:r>
            <a:r>
              <a:rPr lang="fr-FR" sz="1000" dirty="0">
                <a:solidFill>
                  <a:schemeClr val="tx1"/>
                </a:solidFill>
              </a:rPr>
              <a:t>l'expression </a:t>
            </a:r>
            <a:r>
              <a:rPr lang="fr-FR" sz="1000" dirty="0" smtClean="0">
                <a:solidFill>
                  <a:schemeClr val="tx1"/>
                </a:solidFill>
              </a:rPr>
              <a:t>en « Hello World!</a:t>
            </a:r>
            <a:r>
              <a:rPr lang="en-US" sz="1000" dirty="0" smtClean="0">
                <a:solidFill>
                  <a:schemeClr val="tx1"/>
                </a:solidFill>
              </a:rPr>
              <a:t>”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27784" y="980728"/>
            <a:ext cx="4248472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000" i="1" dirty="0" smtClean="0">
                <a:solidFill>
                  <a:srgbClr val="0084B4"/>
                </a:solidFill>
              </a:rPr>
              <a:t>&lt;</a:t>
            </a:r>
            <a:r>
              <a:rPr lang="it-IT" sz="1000" i="1" dirty="0">
                <a:solidFill>
                  <a:srgbClr val="0084B4"/>
                </a:solidFill>
              </a:rPr>
              <a:t>html </a:t>
            </a:r>
            <a:r>
              <a:rPr lang="it-IT" sz="1000" i="1" dirty="0" err="1">
                <a:solidFill>
                  <a:srgbClr val="0084B4"/>
                </a:solidFill>
              </a:rPr>
              <a:t>ng-app</a:t>
            </a:r>
            <a:r>
              <a:rPr lang="it-IT" sz="1000" i="1" dirty="0">
                <a:solidFill>
                  <a:srgbClr val="0084B4"/>
                </a:solidFill>
              </a:rPr>
              <a:t>&gt;</a:t>
            </a:r>
          </a:p>
          <a:p>
            <a:r>
              <a:rPr lang="it-IT" sz="1000" i="1" dirty="0">
                <a:solidFill>
                  <a:srgbClr val="0084B4"/>
                </a:solidFill>
              </a:rPr>
              <a:t>  &lt;head&gt;</a:t>
            </a:r>
          </a:p>
          <a:p>
            <a:r>
              <a:rPr lang="it-IT" sz="1000" i="1" dirty="0">
                <a:solidFill>
                  <a:srgbClr val="0084B4"/>
                </a:solidFill>
              </a:rPr>
              <a:t>    &lt;script </a:t>
            </a:r>
            <a:r>
              <a:rPr lang="it-IT" sz="1000" i="1" dirty="0" err="1">
                <a:solidFill>
                  <a:srgbClr val="0084B4"/>
                </a:solidFill>
              </a:rPr>
              <a:t>src</a:t>
            </a:r>
            <a:r>
              <a:rPr lang="it-IT" sz="1000" i="1" dirty="0">
                <a:solidFill>
                  <a:srgbClr val="0084B4"/>
                </a:solidFill>
              </a:rPr>
              <a:t>="http://</a:t>
            </a:r>
            <a:r>
              <a:rPr lang="it-IT" sz="1000" i="1" dirty="0" err="1">
                <a:solidFill>
                  <a:srgbClr val="0084B4"/>
                </a:solidFill>
              </a:rPr>
              <a:t>code.angularjs.org</a:t>
            </a:r>
            <a:r>
              <a:rPr lang="it-IT" sz="1000" i="1" dirty="0" smtClean="0">
                <a:solidFill>
                  <a:srgbClr val="0084B4"/>
                </a:solidFill>
              </a:rPr>
              <a:t>/</a:t>
            </a:r>
            <a:r>
              <a:rPr lang="it-IT" sz="1000" i="1" dirty="0" err="1" smtClean="0">
                <a:solidFill>
                  <a:srgbClr val="0084B4"/>
                </a:solidFill>
              </a:rPr>
              <a:t>angular.min.js</a:t>
            </a:r>
            <a:r>
              <a:rPr lang="it-IT" sz="1000" i="1" dirty="0">
                <a:solidFill>
                  <a:srgbClr val="0084B4"/>
                </a:solidFill>
              </a:rPr>
              <a:t>"&gt;&lt;/script&gt;</a:t>
            </a:r>
          </a:p>
          <a:p>
            <a:r>
              <a:rPr lang="it-IT" sz="1000" i="1" dirty="0">
                <a:solidFill>
                  <a:srgbClr val="0084B4"/>
                </a:solidFill>
              </a:rPr>
              <a:t>  &lt;/head&gt;</a:t>
            </a:r>
          </a:p>
          <a:p>
            <a:r>
              <a:rPr lang="it-IT" sz="1000" i="1" dirty="0">
                <a:solidFill>
                  <a:srgbClr val="0084B4"/>
                </a:solidFill>
              </a:rPr>
              <a:t>  &lt;body&gt;</a:t>
            </a:r>
          </a:p>
          <a:p>
            <a:r>
              <a:rPr lang="it-IT" sz="1000" i="1" dirty="0">
                <a:solidFill>
                  <a:srgbClr val="0084B4"/>
                </a:solidFill>
              </a:rPr>
              <a:t>    &lt;</a:t>
            </a:r>
            <a:r>
              <a:rPr lang="it-IT" sz="1000" i="1" dirty="0" err="1">
                <a:solidFill>
                  <a:srgbClr val="0084B4"/>
                </a:solidFill>
              </a:rPr>
              <a:t>p</a:t>
            </a:r>
            <a:r>
              <a:rPr lang="it-IT" sz="1000" i="1" dirty="0">
                <a:solidFill>
                  <a:srgbClr val="0084B4"/>
                </a:solidFill>
              </a:rPr>
              <a:t> </a:t>
            </a:r>
            <a:r>
              <a:rPr lang="it-IT" sz="1000" i="1" dirty="0" err="1">
                <a:solidFill>
                  <a:srgbClr val="0084B4"/>
                </a:solidFill>
              </a:rPr>
              <a:t>ng-init</a:t>
            </a:r>
            <a:r>
              <a:rPr lang="it-IT" sz="1000" i="1" dirty="0">
                <a:solidFill>
                  <a:srgbClr val="0084B4"/>
                </a:solidFill>
              </a:rPr>
              <a:t>=" </a:t>
            </a:r>
            <a:r>
              <a:rPr lang="it-IT" sz="1000" i="1" dirty="0" err="1">
                <a:solidFill>
                  <a:srgbClr val="0084B4"/>
                </a:solidFill>
              </a:rPr>
              <a:t>name</a:t>
            </a:r>
            <a:r>
              <a:rPr lang="it-IT" sz="1000" i="1" dirty="0">
                <a:solidFill>
                  <a:srgbClr val="0084B4"/>
                </a:solidFill>
              </a:rPr>
              <a:t>='World' "&gt;Hello {{</a:t>
            </a:r>
            <a:r>
              <a:rPr lang="it-IT" sz="1000" i="1" dirty="0" err="1">
                <a:solidFill>
                  <a:srgbClr val="0084B4"/>
                </a:solidFill>
              </a:rPr>
              <a:t>name</a:t>
            </a:r>
            <a:r>
              <a:rPr lang="it-IT" sz="1000" i="1" dirty="0">
                <a:solidFill>
                  <a:srgbClr val="0084B4"/>
                </a:solidFill>
              </a:rPr>
              <a:t>}}!&lt;/</a:t>
            </a:r>
            <a:r>
              <a:rPr lang="it-IT" sz="1000" i="1" dirty="0" err="1">
                <a:solidFill>
                  <a:srgbClr val="0084B4"/>
                </a:solidFill>
              </a:rPr>
              <a:t>p</a:t>
            </a:r>
            <a:r>
              <a:rPr lang="it-IT" sz="1000" i="1" dirty="0">
                <a:solidFill>
                  <a:srgbClr val="0084B4"/>
                </a:solidFill>
              </a:rPr>
              <a:t>&gt;</a:t>
            </a:r>
          </a:p>
          <a:p>
            <a:r>
              <a:rPr lang="it-IT" sz="1000" i="1" dirty="0">
                <a:solidFill>
                  <a:srgbClr val="0084B4"/>
                </a:solidFill>
              </a:rPr>
              <a:t>  &lt;/body&gt;</a:t>
            </a:r>
          </a:p>
          <a:p>
            <a:r>
              <a:rPr lang="it-IT" sz="1000" i="1" dirty="0">
                <a:solidFill>
                  <a:srgbClr val="0084B4"/>
                </a:solidFill>
              </a:rPr>
              <a:t>&lt;/html&gt;</a:t>
            </a:r>
            <a:endParaRPr lang="fr-FR" sz="1000" i="1" dirty="0">
              <a:solidFill>
                <a:srgbClr val="0084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344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expressions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Expression </a:t>
            </a:r>
            <a:r>
              <a:rPr lang="fr-FR" dirty="0" err="1" smtClean="0"/>
              <a:t>javascript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Souvent notée entre </a:t>
            </a:r>
            <a:r>
              <a:rPr lang="fr-FR" i="1" dirty="0" smtClean="0">
                <a:solidFill>
                  <a:srgbClr val="0084B4"/>
                </a:solidFill>
              </a:rPr>
              <a:t>{{expression}}</a:t>
            </a:r>
          </a:p>
          <a:p>
            <a:pPr lvl="1"/>
            <a:r>
              <a:rPr lang="en-US" dirty="0"/>
              <a:t>1+2</a:t>
            </a:r>
          </a:p>
          <a:p>
            <a:pPr lvl="1"/>
            <a:r>
              <a:rPr lang="en-US" dirty="0"/>
              <a:t>3*10 | currency</a:t>
            </a:r>
          </a:p>
          <a:p>
            <a:pPr lvl="1"/>
            <a:r>
              <a:rPr lang="en-US" dirty="0" err="1" smtClean="0"/>
              <a:t>user.name</a:t>
            </a:r>
            <a:endParaRPr lang="fr-FR" dirty="0" smtClean="0"/>
          </a:p>
          <a:p>
            <a:pPr lvl="1"/>
            <a:endParaRPr lang="fr-FR" dirty="0" smtClean="0"/>
          </a:p>
          <a:p>
            <a:r>
              <a:rPr lang="fr-FR" dirty="0" smtClean="0"/>
              <a:t>mais…</a:t>
            </a:r>
          </a:p>
          <a:p>
            <a:pPr lvl="1"/>
            <a:r>
              <a:rPr lang="fr-FR" dirty="0" smtClean="0"/>
              <a:t>Ne sont pas évaluées sur l’objet </a:t>
            </a:r>
            <a:r>
              <a:rPr lang="fr-FR" dirty="0" err="1" smtClean="0"/>
              <a:t>window</a:t>
            </a:r>
            <a:r>
              <a:rPr lang="fr-FR" dirty="0" smtClean="0"/>
              <a:t> mais sur le scope</a:t>
            </a:r>
          </a:p>
          <a:p>
            <a:pPr lvl="1"/>
            <a:r>
              <a:rPr lang="fr-FR" dirty="0" smtClean="0"/>
              <a:t>Ne provoquent pas de </a:t>
            </a:r>
            <a:r>
              <a:rPr lang="fr-FR" dirty="0" err="1" smtClean="0"/>
              <a:t>npe</a:t>
            </a:r>
            <a:endParaRPr lang="fr-FR" dirty="0" smtClean="0"/>
          </a:p>
          <a:p>
            <a:pPr lvl="1"/>
            <a:r>
              <a:rPr lang="fr-FR" dirty="0" smtClean="0"/>
              <a:t>Peuvent être filtrées: </a:t>
            </a:r>
            <a:r>
              <a:rPr lang="da-DK" i="1" dirty="0">
                <a:solidFill>
                  <a:schemeClr val="accent3">
                    <a:lumMod val="75000"/>
                  </a:schemeClr>
                </a:solidFill>
              </a:rPr>
              <a:t>{{ </a:t>
            </a:r>
            <a:r>
              <a:rPr lang="da-DK" i="1" dirty="0" err="1">
                <a:solidFill>
                  <a:schemeClr val="accent3">
                    <a:lumMod val="75000"/>
                  </a:schemeClr>
                </a:solidFill>
              </a:rPr>
              <a:t>expression</a:t>
            </a:r>
            <a:r>
              <a:rPr lang="da-DK" i="1" dirty="0">
                <a:solidFill>
                  <a:schemeClr val="accent3">
                    <a:lumMod val="75000"/>
                  </a:schemeClr>
                </a:solidFill>
              </a:rPr>
              <a:t> | filter }</a:t>
            </a:r>
            <a:r>
              <a:rPr lang="da-DK" i="1" dirty="0" smtClean="0">
                <a:solidFill>
                  <a:schemeClr val="accent3">
                    <a:lumMod val="75000"/>
                  </a:schemeClr>
                </a:solidFill>
              </a:rPr>
              <a:t>}</a:t>
            </a:r>
          </a:p>
          <a:p>
            <a:pPr lvl="1"/>
            <a:endParaRPr lang="fr-FR" i="1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dirty="0" smtClean="0"/>
              <a:t>Tips</a:t>
            </a:r>
          </a:p>
          <a:p>
            <a:pPr lvl="1"/>
            <a:r>
              <a:rPr lang="fr-FR" dirty="0" smtClean="0"/>
              <a:t>$</a:t>
            </a:r>
            <a:r>
              <a:rPr lang="fr-FR" dirty="0" err="1" smtClean="0"/>
              <a:t>eval</a:t>
            </a:r>
            <a:endParaRPr lang="fr-FR" dirty="0" smtClean="0"/>
          </a:p>
          <a:p>
            <a:pPr lvl="1"/>
            <a:r>
              <a:rPr lang="fr-FR" dirty="0" smtClean="0"/>
              <a:t>$</a:t>
            </a:r>
            <a:r>
              <a:rPr lang="fr-FR" dirty="0" err="1" smtClean="0"/>
              <a:t>window</a:t>
            </a:r>
            <a:r>
              <a:rPr lang="fr-FR" dirty="0" smtClean="0"/>
              <a:t>	</a:t>
            </a: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8270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921168" y="0"/>
            <a:ext cx="8115328" cy="602726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ModuleS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 smtClean="0"/>
              <a:t>« Conteneur » autonome, réutilisable</a:t>
            </a:r>
          </a:p>
          <a:p>
            <a:r>
              <a:rPr lang="fr-FR" dirty="0" smtClean="0"/>
              <a:t>Simplifie les test unitaires</a:t>
            </a:r>
          </a:p>
          <a:p>
            <a:r>
              <a:rPr lang="fr-FR" dirty="0" smtClean="0"/>
              <a:t>Collection de blocs de configuration et d’</a:t>
            </a:r>
            <a:r>
              <a:rPr lang="fr-FR" dirty="0" err="1" smtClean="0"/>
              <a:t>éxécution</a:t>
            </a:r>
            <a:endParaRPr lang="fr-FR" dirty="0" smtClean="0"/>
          </a:p>
          <a:p>
            <a:r>
              <a:rPr lang="fr-FR" dirty="0" smtClean="0"/>
              <a:t>Méthode simplifiée </a:t>
            </a:r>
          </a:p>
          <a:p>
            <a:pPr lvl="1"/>
            <a:r>
              <a:rPr lang="fr-FR" dirty="0"/>
              <a:t>v</a:t>
            </a:r>
            <a:r>
              <a:rPr lang="fr-FR" dirty="0" smtClean="0"/>
              <a:t>alue</a:t>
            </a:r>
          </a:p>
          <a:p>
            <a:pPr lvl="1"/>
            <a:r>
              <a:rPr lang="fr-FR" dirty="0" err="1" smtClean="0"/>
              <a:t>Factory</a:t>
            </a:r>
            <a:endParaRPr lang="fr-FR" dirty="0" smtClean="0"/>
          </a:p>
          <a:p>
            <a:pPr lvl="1"/>
            <a:r>
              <a:rPr lang="fr-FR" dirty="0" smtClean="0"/>
              <a:t>Directive</a:t>
            </a:r>
          </a:p>
          <a:p>
            <a:pPr lvl="1"/>
            <a:r>
              <a:rPr lang="fr-FR" dirty="0" err="1" smtClean="0"/>
              <a:t>Filter</a:t>
            </a:r>
            <a:endParaRPr lang="fr-FR" dirty="0" smtClean="0"/>
          </a:p>
          <a:p>
            <a:pPr lvl="1"/>
            <a:r>
              <a:rPr lang="fr-FR" dirty="0" smtClean="0"/>
              <a:t>Controller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Dépendances</a:t>
            </a:r>
            <a:endParaRPr lang="fr-FR" dirty="0"/>
          </a:p>
          <a:p>
            <a:endParaRPr lang="fr-FR" dirty="0" smtClean="0"/>
          </a:p>
          <a:p>
            <a:pPr marL="0" indent="0">
              <a:buNone/>
            </a:pPr>
            <a:r>
              <a:rPr lang="en-US" sz="2500" i="1" dirty="0" err="1">
                <a:solidFill>
                  <a:srgbClr val="0084B4"/>
                </a:solidFill>
              </a:rPr>
              <a:t>angular.module</a:t>
            </a:r>
            <a:r>
              <a:rPr lang="en-US" sz="2500" i="1" dirty="0">
                <a:solidFill>
                  <a:srgbClr val="0084B4"/>
                </a:solidFill>
              </a:rPr>
              <a:t>('</a:t>
            </a:r>
            <a:r>
              <a:rPr lang="en-US" sz="2500" i="1" dirty="0" err="1">
                <a:solidFill>
                  <a:srgbClr val="0084B4"/>
                </a:solidFill>
              </a:rPr>
              <a:t>myModule</a:t>
            </a:r>
            <a:r>
              <a:rPr lang="en-US" sz="2500" i="1" dirty="0">
                <a:solidFill>
                  <a:srgbClr val="0084B4"/>
                </a:solidFill>
              </a:rPr>
              <a:t>', []).</a:t>
            </a:r>
          </a:p>
          <a:p>
            <a:pPr marL="0" indent="0">
              <a:buNone/>
            </a:pPr>
            <a:r>
              <a:rPr lang="en-US" sz="2500" i="1" dirty="0">
                <a:solidFill>
                  <a:srgbClr val="0084B4"/>
                </a:solidFill>
              </a:rPr>
              <a:t>  </a:t>
            </a:r>
            <a:r>
              <a:rPr lang="en-US" sz="2500" i="1" dirty="0" err="1">
                <a:solidFill>
                  <a:srgbClr val="0084B4"/>
                </a:solidFill>
              </a:rPr>
              <a:t>config</a:t>
            </a:r>
            <a:r>
              <a:rPr lang="en-US" sz="2500" i="1" dirty="0">
                <a:solidFill>
                  <a:srgbClr val="0084B4"/>
                </a:solidFill>
              </a:rPr>
              <a:t>(function(</a:t>
            </a:r>
            <a:r>
              <a:rPr lang="en-US" sz="2500" i="1" dirty="0" err="1">
                <a:solidFill>
                  <a:srgbClr val="0084B4"/>
                </a:solidFill>
              </a:rPr>
              <a:t>injectables</a:t>
            </a:r>
            <a:r>
              <a:rPr lang="en-US" sz="2500" i="1" dirty="0">
                <a:solidFill>
                  <a:srgbClr val="0084B4"/>
                </a:solidFill>
              </a:rPr>
              <a:t>) { // provider-injector</a:t>
            </a:r>
          </a:p>
          <a:p>
            <a:pPr marL="0" indent="0">
              <a:buNone/>
            </a:pPr>
            <a:r>
              <a:rPr lang="en-US" sz="2500" i="1" dirty="0" smtClean="0">
                <a:solidFill>
                  <a:srgbClr val="0084B4"/>
                </a:solidFill>
              </a:rPr>
              <a:t>}</a:t>
            </a:r>
            <a:r>
              <a:rPr lang="en-US" sz="2500" i="1" dirty="0">
                <a:solidFill>
                  <a:srgbClr val="0084B4"/>
                </a:solidFill>
              </a:rPr>
              <a:t>).</a:t>
            </a:r>
          </a:p>
          <a:p>
            <a:pPr marL="0" indent="0">
              <a:buNone/>
            </a:pPr>
            <a:r>
              <a:rPr lang="en-US" sz="2500" i="1" dirty="0" smtClean="0">
                <a:solidFill>
                  <a:srgbClr val="0084B4"/>
                </a:solidFill>
              </a:rPr>
              <a:t>  run</a:t>
            </a:r>
            <a:r>
              <a:rPr lang="en-US" sz="2500" i="1" dirty="0">
                <a:solidFill>
                  <a:srgbClr val="0084B4"/>
                </a:solidFill>
              </a:rPr>
              <a:t>(function(</a:t>
            </a:r>
            <a:r>
              <a:rPr lang="en-US" sz="2500" i="1" dirty="0" err="1">
                <a:solidFill>
                  <a:srgbClr val="0084B4"/>
                </a:solidFill>
              </a:rPr>
              <a:t>injectables</a:t>
            </a:r>
            <a:r>
              <a:rPr lang="en-US" sz="2500" i="1" dirty="0">
                <a:solidFill>
                  <a:srgbClr val="0084B4"/>
                </a:solidFill>
              </a:rPr>
              <a:t>) { // instance-injector</a:t>
            </a:r>
          </a:p>
          <a:p>
            <a:pPr marL="0" indent="0">
              <a:buNone/>
            </a:pPr>
            <a:r>
              <a:rPr lang="en-US" sz="2500" i="1" dirty="0" smtClean="0">
                <a:solidFill>
                  <a:srgbClr val="0084B4"/>
                </a:solidFill>
              </a:rPr>
              <a:t>}</a:t>
            </a:r>
            <a:r>
              <a:rPr lang="en-US" sz="2500" i="1" dirty="0">
                <a:solidFill>
                  <a:srgbClr val="0084B4"/>
                </a:solidFill>
              </a:rPr>
              <a:t>);</a:t>
            </a:r>
            <a:endParaRPr lang="fr-FR" sz="2500" i="1" dirty="0">
              <a:solidFill>
                <a:srgbClr val="0084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270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 err="1" smtClean="0"/>
              <a:t>modelE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Donnée pouvant être référencée par une propriété du scope</a:t>
            </a:r>
          </a:p>
          <a:p>
            <a:r>
              <a:rPr lang="fr-FR" dirty="0" smtClean="0"/>
              <a:t>Pas de format imposé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2852936"/>
            <a:ext cx="5486400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270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 err="1" smtClean="0"/>
              <a:t>modelE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Déclaration explicite</a:t>
            </a:r>
          </a:p>
          <a:p>
            <a:pPr lvl="1"/>
            <a:r>
              <a:rPr lang="fr-FR" dirty="0" smtClean="0"/>
              <a:t>Dans un contrôleur : </a:t>
            </a:r>
          </a:p>
          <a:p>
            <a:pPr lvl="2"/>
            <a:r>
              <a:rPr lang="fr-FR" dirty="0" smtClean="0"/>
              <a:t>$</a:t>
            </a:r>
            <a:r>
              <a:rPr lang="fr-FR" dirty="0" err="1" smtClean="0"/>
              <a:t>scope.foo</a:t>
            </a:r>
            <a:r>
              <a:rPr lang="fr-FR" dirty="0" smtClean="0"/>
              <a:t>=‘bar’;</a:t>
            </a:r>
          </a:p>
          <a:p>
            <a:pPr lvl="1"/>
            <a:r>
              <a:rPr lang="fr-FR" dirty="0" smtClean="0"/>
              <a:t>Dans une expression : </a:t>
            </a:r>
          </a:p>
          <a:p>
            <a:pPr lvl="2"/>
            <a:r>
              <a:rPr lang="it-IT" dirty="0" smtClean="0"/>
              <a:t>&lt;</a:t>
            </a:r>
            <a:r>
              <a:rPr lang="it-IT" dirty="0" err="1"/>
              <a:t>button</a:t>
            </a:r>
            <a:r>
              <a:rPr lang="it-IT" dirty="0"/>
              <a:t> </a:t>
            </a:r>
            <a:r>
              <a:rPr lang="it-IT" dirty="0" err="1"/>
              <a:t>ng</a:t>
            </a:r>
            <a:r>
              <a:rPr lang="it-IT" dirty="0"/>
              <a:t>-click="{{</a:t>
            </a:r>
            <a:r>
              <a:rPr lang="it-IT" dirty="0" err="1"/>
              <a:t>foos</a:t>
            </a:r>
            <a:r>
              <a:rPr lang="it-IT" dirty="0"/>
              <a:t>='</a:t>
            </a:r>
            <a:r>
              <a:rPr lang="it-IT" dirty="0" smtClean="0"/>
              <a:t>bar'</a:t>
            </a:r>
            <a:r>
              <a:rPr lang="it-IT" dirty="0"/>
              <a:t>}}"&gt;Click me&lt;/</a:t>
            </a:r>
            <a:r>
              <a:rPr lang="it-IT" dirty="0" err="1"/>
              <a:t>button</a:t>
            </a:r>
            <a:r>
              <a:rPr lang="it-IT" dirty="0" smtClean="0"/>
              <a:t>&gt;</a:t>
            </a:r>
          </a:p>
          <a:p>
            <a:pPr lvl="1"/>
            <a:r>
              <a:rPr lang="it-IT" dirty="0" smtClean="0"/>
              <a:t>Directive </a:t>
            </a:r>
            <a:r>
              <a:rPr lang="it-IT" dirty="0" err="1" smtClean="0"/>
              <a:t>ng-init</a:t>
            </a:r>
            <a:endParaRPr lang="it-IT" dirty="0" smtClean="0"/>
          </a:p>
          <a:p>
            <a:pPr lvl="2"/>
            <a:r>
              <a:rPr lang="en-US" dirty="0"/>
              <a:t>&lt;body </a:t>
            </a:r>
            <a:r>
              <a:rPr lang="en-US" dirty="0" err="1"/>
              <a:t>ng-init</a:t>
            </a:r>
            <a:r>
              <a:rPr lang="en-US" dirty="0"/>
              <a:t>=" foo = 'bar' "</a:t>
            </a:r>
            <a:r>
              <a:rPr lang="en-US" dirty="0" smtClean="0"/>
              <a:t>&gt;</a:t>
            </a:r>
          </a:p>
          <a:p>
            <a:r>
              <a:rPr lang="en-US" dirty="0" err="1" smtClean="0"/>
              <a:t>Déclaration</a:t>
            </a:r>
            <a:r>
              <a:rPr lang="en-US" dirty="0" smtClean="0"/>
              <a:t> </a:t>
            </a:r>
            <a:r>
              <a:rPr lang="en-US" dirty="0" err="1" smtClean="0"/>
              <a:t>implicite</a:t>
            </a:r>
            <a:endParaRPr lang="en-US" dirty="0" smtClean="0"/>
          </a:p>
          <a:p>
            <a:pPr lvl="1"/>
            <a:r>
              <a:rPr lang="fr-FR" dirty="0" err="1" smtClean="0"/>
              <a:t>É</a:t>
            </a:r>
            <a:r>
              <a:rPr lang="en-US" dirty="0" err="1" smtClean="0"/>
              <a:t>léments</a:t>
            </a:r>
            <a:r>
              <a:rPr lang="en-US" dirty="0" smtClean="0"/>
              <a:t> de </a:t>
            </a:r>
            <a:r>
              <a:rPr lang="en-US" dirty="0" err="1" smtClean="0"/>
              <a:t>formulaire</a:t>
            </a:r>
            <a:endParaRPr lang="en-US" dirty="0" smtClean="0"/>
          </a:p>
          <a:p>
            <a:pPr lvl="2"/>
            <a:r>
              <a:rPr lang="en-US" dirty="0"/>
              <a:t>&lt;input </a:t>
            </a:r>
            <a:r>
              <a:rPr lang="en-US" dirty="0" err="1"/>
              <a:t>ng</a:t>
            </a:r>
            <a:r>
              <a:rPr lang="en-US" dirty="0"/>
              <a:t>-model</a:t>
            </a:r>
            <a:r>
              <a:rPr lang="en-US" dirty="0" smtClean="0"/>
              <a:t>=”name" </a:t>
            </a:r>
            <a:r>
              <a:rPr lang="en-US" dirty="0"/>
              <a:t>value</a:t>
            </a:r>
            <a:r>
              <a:rPr lang="en-US" dirty="0" smtClean="0"/>
              <a:t>=”John"&gt;</a:t>
            </a:r>
          </a:p>
          <a:p>
            <a:pPr lvl="1"/>
            <a:r>
              <a:rPr lang="en-US" dirty="0" err="1" smtClean="0"/>
              <a:t>Itérator</a:t>
            </a:r>
            <a:endParaRPr lang="en-US" dirty="0" smtClean="0"/>
          </a:p>
          <a:p>
            <a:pPr lvl="2"/>
            <a:r>
              <a:rPr lang="en-US" dirty="0"/>
              <a:t>&lt;p </a:t>
            </a:r>
            <a:r>
              <a:rPr lang="en-US" dirty="0" err="1"/>
              <a:t>ng</a:t>
            </a:r>
            <a:r>
              <a:rPr lang="en-US" dirty="0"/>
              <a:t>-repeat="phone in phones"&gt;&lt;/p&gt;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3821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 smtClean="0"/>
              <a:t>VUE</a:t>
            </a:r>
            <a:endParaRPr lang="en-US" noProof="0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899592" y="1484784"/>
            <a:ext cx="3794848" cy="4536504"/>
          </a:xfrm>
        </p:spPr>
        <p:txBody>
          <a:bodyPr>
            <a:normAutofit/>
          </a:bodyPr>
          <a:lstStyle/>
          <a:p>
            <a:r>
              <a:rPr lang="fr-FR" sz="2400" dirty="0" smtClean="0"/>
              <a:t>Ce que voit l’utilisateur</a:t>
            </a:r>
          </a:p>
          <a:p>
            <a:r>
              <a:rPr lang="fr-FR" sz="2400" dirty="0" smtClean="0"/>
              <a:t>Tout est dans le HTML</a:t>
            </a:r>
          </a:p>
          <a:p>
            <a:pPr lvl="1"/>
            <a:r>
              <a:rPr lang="fr-FR" sz="2400" dirty="0" smtClean="0"/>
              <a:t>Syntaxe valide</a:t>
            </a:r>
          </a:p>
          <a:p>
            <a:r>
              <a:rPr lang="fr-FR" sz="2400" dirty="0" err="1" smtClean="0"/>
              <a:t>Databinding</a:t>
            </a:r>
            <a:r>
              <a:rPr lang="fr-FR" sz="2400" dirty="0" smtClean="0"/>
              <a:t> </a:t>
            </a:r>
            <a:r>
              <a:rPr lang="fr-FR" sz="2400" dirty="0" err="1" smtClean="0"/>
              <a:t>bi-directionnel</a:t>
            </a:r>
            <a:endParaRPr lang="fr-FR" sz="2400" dirty="0" smtClean="0"/>
          </a:p>
          <a:p>
            <a:r>
              <a:rPr lang="fr-FR" sz="2400" dirty="0" smtClean="0"/>
              <a:t>Accède au modèle et au contrôleur par l’intermédiaire du scope</a:t>
            </a:r>
          </a:p>
          <a:p>
            <a:endParaRPr lang="fr-FR" sz="24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1988840"/>
            <a:ext cx="3957836" cy="343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474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 smtClean="0"/>
              <a:t>VUE</a:t>
            </a:r>
            <a:endParaRPr lang="en-US" noProof="0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3"/>
          <a:srcRect t="3094" b="309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60843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Controleur</a:t>
            </a:r>
            <a:endParaRPr lang="en-US" noProof="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Etat initial du scope</a:t>
            </a:r>
          </a:p>
          <a:p>
            <a:r>
              <a:rPr lang="fr-FR" dirty="0" smtClean="0"/>
              <a:t>Ajout de comportement sur le scope</a:t>
            </a:r>
          </a:p>
          <a:p>
            <a:r>
              <a:rPr lang="fr-FR" dirty="0" smtClean="0"/>
              <a:t>Invocation des services</a:t>
            </a:r>
          </a:p>
          <a:p>
            <a:r>
              <a:rPr lang="fr-FR" dirty="0" smtClean="0"/>
              <a:t>Déclaration</a:t>
            </a:r>
          </a:p>
          <a:p>
            <a:pPr lvl="1"/>
            <a:r>
              <a:rPr lang="fr-FR" dirty="0" smtClean="0"/>
              <a:t>Via une méthode globale</a:t>
            </a:r>
          </a:p>
          <a:p>
            <a:pPr marL="914400" lvl="2" indent="0">
              <a:buNone/>
            </a:pPr>
            <a:r>
              <a:rPr lang="en-US" i="1" dirty="0">
                <a:solidFill>
                  <a:srgbClr val="0084B4"/>
                </a:solidFill>
              </a:rPr>
              <a:t>function </a:t>
            </a:r>
            <a:r>
              <a:rPr lang="en-US" i="1" dirty="0" err="1">
                <a:solidFill>
                  <a:srgbClr val="0084B4"/>
                </a:solidFill>
              </a:rPr>
              <a:t>GreetingCtrl</a:t>
            </a:r>
            <a:r>
              <a:rPr lang="en-US" i="1" dirty="0">
                <a:solidFill>
                  <a:srgbClr val="0084B4"/>
                </a:solidFill>
              </a:rPr>
              <a:t>($scope) { $</a:t>
            </a:r>
            <a:r>
              <a:rPr lang="en-US" i="1" dirty="0" err="1">
                <a:solidFill>
                  <a:srgbClr val="0084B4"/>
                </a:solidFill>
              </a:rPr>
              <a:t>scope.greeting</a:t>
            </a:r>
            <a:r>
              <a:rPr lang="en-US" i="1" dirty="0">
                <a:solidFill>
                  <a:srgbClr val="0084B4"/>
                </a:solidFill>
              </a:rPr>
              <a:t> = '</a:t>
            </a:r>
            <a:r>
              <a:rPr lang="en-US" i="1" dirty="0" err="1">
                <a:solidFill>
                  <a:srgbClr val="0084B4"/>
                </a:solidFill>
              </a:rPr>
              <a:t>Hola</a:t>
            </a:r>
            <a:r>
              <a:rPr lang="en-US" i="1" dirty="0">
                <a:solidFill>
                  <a:srgbClr val="0084B4"/>
                </a:solidFill>
              </a:rPr>
              <a:t>!'; }</a:t>
            </a:r>
            <a:endParaRPr lang="fr-FR" i="1" dirty="0" smtClean="0">
              <a:solidFill>
                <a:srgbClr val="0084B4"/>
              </a:solidFill>
            </a:endParaRPr>
          </a:p>
          <a:p>
            <a:pPr lvl="1"/>
            <a:r>
              <a:rPr lang="fr-FR" dirty="0" smtClean="0"/>
              <a:t>Via le méthode .</a:t>
            </a:r>
            <a:r>
              <a:rPr lang="fr-FR" dirty="0" err="1" smtClean="0"/>
              <a:t>controller</a:t>
            </a:r>
            <a:r>
              <a:rPr lang="fr-FR" dirty="0" smtClean="0"/>
              <a:t> d’un module</a:t>
            </a:r>
          </a:p>
          <a:p>
            <a:pPr marL="914400" lvl="2" indent="0">
              <a:buNone/>
            </a:pPr>
            <a:r>
              <a:rPr lang="en-US" i="1" dirty="0" err="1">
                <a:solidFill>
                  <a:srgbClr val="0084B4"/>
                </a:solidFill>
              </a:rPr>
              <a:t>myApp.controller</a:t>
            </a:r>
            <a:r>
              <a:rPr lang="en-US" i="1" dirty="0">
                <a:solidFill>
                  <a:srgbClr val="0084B4"/>
                </a:solidFill>
              </a:rPr>
              <a:t>('</a:t>
            </a:r>
            <a:r>
              <a:rPr lang="en-US" i="1" dirty="0" err="1">
                <a:solidFill>
                  <a:srgbClr val="0084B4"/>
                </a:solidFill>
              </a:rPr>
              <a:t>GreetingCtrl</a:t>
            </a:r>
            <a:r>
              <a:rPr lang="en-US" i="1" dirty="0">
                <a:solidFill>
                  <a:srgbClr val="0084B4"/>
                </a:solidFill>
              </a:rPr>
              <a:t>', ['$scope', function(scope) { </a:t>
            </a:r>
            <a:r>
              <a:rPr lang="en-US" i="1" dirty="0" err="1">
                <a:solidFill>
                  <a:srgbClr val="0084B4"/>
                </a:solidFill>
              </a:rPr>
              <a:t>scope.greeting</a:t>
            </a:r>
            <a:r>
              <a:rPr lang="en-US" i="1" dirty="0">
                <a:solidFill>
                  <a:srgbClr val="0084B4"/>
                </a:solidFill>
              </a:rPr>
              <a:t> = '</a:t>
            </a:r>
            <a:r>
              <a:rPr lang="en-US" i="1" dirty="0" err="1">
                <a:solidFill>
                  <a:srgbClr val="0084B4"/>
                </a:solidFill>
              </a:rPr>
              <a:t>Hola</a:t>
            </a:r>
            <a:r>
              <a:rPr lang="en-US" i="1" dirty="0">
                <a:solidFill>
                  <a:srgbClr val="0084B4"/>
                </a:solidFill>
              </a:rPr>
              <a:t>!'; }]);</a:t>
            </a:r>
          </a:p>
          <a:p>
            <a:pPr marL="914400" lvl="2" indent="0">
              <a:buNone/>
            </a:pPr>
            <a:endParaRPr lang="fr-FR" dirty="0" smtClean="0"/>
          </a:p>
          <a:p>
            <a:r>
              <a:rPr lang="fr-FR" dirty="0" smtClean="0"/>
              <a:t>Association avec un scope</a:t>
            </a:r>
          </a:p>
          <a:p>
            <a:pPr lvl="1"/>
            <a:r>
              <a:rPr lang="fr-FR" dirty="0" smtClean="0"/>
              <a:t>Directive </a:t>
            </a:r>
            <a:r>
              <a:rPr lang="fr-FR" dirty="0" err="1" smtClean="0"/>
              <a:t>ng-controller</a:t>
            </a:r>
            <a:endParaRPr lang="fr-FR" dirty="0" smtClean="0"/>
          </a:p>
          <a:p>
            <a:pPr lvl="1"/>
            <a:r>
              <a:rPr lang="fr-FR" dirty="0"/>
              <a:t>L</a:t>
            </a:r>
            <a:r>
              <a:rPr lang="fr-FR" dirty="0" smtClean="0"/>
              <a:t>e service </a:t>
            </a:r>
            <a:r>
              <a:rPr lang="fr-FR" dirty="0"/>
              <a:t>de route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3274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Controleur</a:t>
            </a:r>
            <a:endParaRPr lang="en-US" noProof="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1916832"/>
            <a:ext cx="4642238" cy="3168352"/>
          </a:xfrm>
          <a:prstGeom prst="rect">
            <a:avLst/>
          </a:prstGeom>
        </p:spPr>
      </p:pic>
      <p:sp>
        <p:nvSpPr>
          <p:cNvPr id="4" name="Espace réservé du contenu 5"/>
          <p:cNvSpPr>
            <a:spLocks noGrp="1"/>
          </p:cNvSpPr>
          <p:nvPr>
            <p:ph idx="1"/>
          </p:nvPr>
        </p:nvSpPr>
        <p:spPr>
          <a:xfrm>
            <a:off x="899592" y="1737259"/>
            <a:ext cx="3146776" cy="3672408"/>
          </a:xfrm>
        </p:spPr>
        <p:txBody>
          <a:bodyPr>
            <a:normAutofit/>
          </a:bodyPr>
          <a:lstStyle/>
          <a:p>
            <a:r>
              <a:rPr lang="fr-FR" sz="2000" dirty="0" smtClean="0"/>
              <a:t>Comportement lié à la vue</a:t>
            </a:r>
          </a:p>
          <a:p>
            <a:r>
              <a:rPr lang="fr-FR" sz="2000" dirty="0" smtClean="0"/>
              <a:t>PAS DE MANIPULATION DU DOM DANS LES CONTROLEURS</a:t>
            </a:r>
          </a:p>
          <a:p>
            <a:r>
              <a:rPr lang="fr-FR" sz="2000" dirty="0" smtClean="0"/>
              <a:t>Il peut y avoir plusieurs vues pour un même contrôleur</a:t>
            </a: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41813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smtClean="0"/>
              <a:t>L</a:t>
            </a:r>
            <a:r>
              <a:rPr lang="en-US" noProof="0" dirty="0" smtClean="0"/>
              <a:t>e scope</a:t>
            </a:r>
            <a:endParaRPr lang="en-US" noProof="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6941" y="1628800"/>
            <a:ext cx="4247952" cy="2378071"/>
          </a:xfrm>
          <a:prstGeom prst="rect">
            <a:avLst/>
          </a:prstGeom>
        </p:spPr>
      </p:pic>
      <p:sp>
        <p:nvSpPr>
          <p:cNvPr id="10" name="Espace réservé du contenu 9"/>
          <p:cNvSpPr>
            <a:spLocks noGrp="1"/>
          </p:cNvSpPr>
          <p:nvPr>
            <p:ph idx="1"/>
          </p:nvPr>
        </p:nvSpPr>
        <p:spPr>
          <a:xfrm>
            <a:off x="921168" y="1052736"/>
            <a:ext cx="3650832" cy="5305222"/>
          </a:xfrm>
        </p:spPr>
        <p:txBody>
          <a:bodyPr/>
          <a:lstStyle/>
          <a:p>
            <a:r>
              <a:rPr lang="fr-FR" dirty="0" smtClean="0"/>
              <a:t>Contexte d’</a:t>
            </a:r>
            <a:r>
              <a:rPr lang="fr-FR" dirty="0"/>
              <a:t>e</a:t>
            </a:r>
            <a:r>
              <a:rPr lang="fr-FR" dirty="0" smtClean="0"/>
              <a:t>xécution pour les expressions</a:t>
            </a:r>
          </a:p>
          <a:p>
            <a:r>
              <a:rPr lang="fr-FR" dirty="0" smtClean="0"/>
              <a:t>Structure hiérarchique</a:t>
            </a:r>
          </a:p>
          <a:p>
            <a:r>
              <a:rPr lang="fr-FR" dirty="0" smtClean="0"/>
              <a:t>Peut « </a:t>
            </a:r>
            <a:r>
              <a:rPr lang="fr-FR" dirty="0" err="1" smtClean="0"/>
              <a:t>watcher</a:t>
            </a:r>
            <a:r>
              <a:rPr lang="fr-FR" dirty="0" smtClean="0"/>
              <a:t> des expressions »</a:t>
            </a:r>
          </a:p>
          <a:p>
            <a:r>
              <a:rPr lang="fr-FR" dirty="0" smtClean="0"/>
              <a:t>Peut propager des évènements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6150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r>
              <a:rPr lang="fr-FR" sz="2000" dirty="0" smtClean="0"/>
              <a:t>Concepts de base</a:t>
            </a:r>
          </a:p>
          <a:p>
            <a:r>
              <a:rPr lang="fr-FR" sz="2000" dirty="0" smtClean="0"/>
              <a:t>Mise en place d’</a:t>
            </a:r>
            <a:r>
              <a:rPr lang="fr-FR" sz="2000" dirty="0" err="1" smtClean="0"/>
              <a:t>Angular</a:t>
            </a:r>
            <a:endParaRPr lang="fr-FR" sz="2000" dirty="0" smtClean="0"/>
          </a:p>
          <a:p>
            <a:r>
              <a:rPr lang="fr-FR" sz="2000" dirty="0" smtClean="0"/>
              <a:t>Les expressions</a:t>
            </a:r>
          </a:p>
          <a:p>
            <a:r>
              <a:rPr lang="fr-FR" sz="2000" dirty="0" smtClean="0"/>
              <a:t>Les modules</a:t>
            </a:r>
          </a:p>
          <a:p>
            <a:r>
              <a:rPr lang="fr-FR" sz="2000" dirty="0" smtClean="0"/>
              <a:t>Le</a:t>
            </a:r>
            <a:r>
              <a:rPr lang="fr-FR" sz="2000" dirty="0"/>
              <a:t> </a:t>
            </a:r>
            <a:r>
              <a:rPr lang="fr-FR" sz="2000" dirty="0" smtClean="0"/>
              <a:t>modèle</a:t>
            </a:r>
          </a:p>
          <a:p>
            <a:r>
              <a:rPr lang="fr-FR" sz="2000" dirty="0" smtClean="0"/>
              <a:t>Les vues</a:t>
            </a:r>
          </a:p>
          <a:p>
            <a:r>
              <a:rPr lang="fr-FR" sz="2000" dirty="0" smtClean="0"/>
              <a:t>Les contrôleurs</a:t>
            </a:r>
          </a:p>
          <a:p>
            <a:r>
              <a:rPr lang="fr-FR" sz="2000" dirty="0" smtClean="0"/>
              <a:t>Le scope</a:t>
            </a:r>
          </a:p>
          <a:p>
            <a:r>
              <a:rPr lang="fr-FR" sz="2000" dirty="0" smtClean="0"/>
              <a:t>Le </a:t>
            </a:r>
            <a:r>
              <a:rPr lang="fr-FR" sz="2000" dirty="0" err="1" smtClean="0"/>
              <a:t>databinding</a:t>
            </a:r>
            <a:endParaRPr lang="fr-FR" sz="2000" dirty="0" smtClean="0"/>
          </a:p>
          <a:p>
            <a:r>
              <a:rPr lang="fr-FR" sz="2000" dirty="0"/>
              <a:t>Les directives du </a:t>
            </a:r>
            <a:r>
              <a:rPr lang="fr-FR" sz="2000" dirty="0" err="1"/>
              <a:t>framework</a:t>
            </a:r>
            <a:endParaRPr lang="fr-FR" sz="2000" dirty="0"/>
          </a:p>
          <a:p>
            <a:r>
              <a:rPr lang="fr-FR" sz="2000" dirty="0" smtClean="0"/>
              <a:t>Les </a:t>
            </a:r>
            <a:r>
              <a:rPr lang="fr-FR" sz="2000" dirty="0"/>
              <a:t>formulaires et la validation</a:t>
            </a:r>
          </a:p>
          <a:p>
            <a:r>
              <a:rPr lang="fr-FR" sz="2000" dirty="0"/>
              <a:t>Les service</a:t>
            </a:r>
          </a:p>
          <a:p>
            <a:r>
              <a:rPr lang="fr-FR" sz="2000" dirty="0"/>
              <a:t>L’injection de dépendances</a:t>
            </a:r>
          </a:p>
          <a:p>
            <a:r>
              <a:rPr lang="fr-FR" sz="2000" dirty="0"/>
              <a:t>Les test unitaires</a:t>
            </a:r>
          </a:p>
          <a:p>
            <a:r>
              <a:rPr lang="fr-FR" sz="2000" dirty="0"/>
              <a:t>Le system de routage</a:t>
            </a:r>
          </a:p>
          <a:p>
            <a:r>
              <a:rPr lang="fr-FR" sz="2000" dirty="0" smtClean="0"/>
              <a:t>Les </a:t>
            </a:r>
            <a:r>
              <a:rPr lang="fr-FR" sz="2000" dirty="0"/>
              <a:t>test end2end</a:t>
            </a:r>
            <a:endParaRPr lang="fr-FR" sz="1800" dirty="0"/>
          </a:p>
          <a:p>
            <a:r>
              <a:rPr lang="fr-FR" sz="2000" dirty="0"/>
              <a:t>Les data</a:t>
            </a:r>
          </a:p>
          <a:p>
            <a:r>
              <a:rPr lang="fr-FR" sz="2000" dirty="0" smtClean="0"/>
              <a:t>Créer </a:t>
            </a:r>
            <a:r>
              <a:rPr lang="fr-FR" sz="2000" dirty="0"/>
              <a:t>sa directive</a:t>
            </a:r>
          </a:p>
          <a:p>
            <a:r>
              <a:rPr lang="fr-FR" sz="2000" dirty="0"/>
              <a:t>Les </a:t>
            </a:r>
            <a:r>
              <a:rPr lang="fr-FR" sz="2000" dirty="0" err="1"/>
              <a:t>Filter</a:t>
            </a:r>
            <a:endParaRPr lang="fr-FR" sz="2000" dirty="0"/>
          </a:p>
          <a:p>
            <a:endParaRPr lang="fr-FR" sz="2000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PLAN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189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smtClean="0"/>
              <a:t>L</a:t>
            </a:r>
            <a:r>
              <a:rPr lang="en-US" noProof="0" dirty="0" smtClean="0"/>
              <a:t>e scope - API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Cycle de vie</a:t>
            </a:r>
          </a:p>
          <a:p>
            <a:pPr lvl="1"/>
            <a:r>
              <a:rPr lang="fr-FR" dirty="0" smtClean="0"/>
              <a:t>$new</a:t>
            </a:r>
          </a:p>
          <a:p>
            <a:pPr lvl="1"/>
            <a:r>
              <a:rPr lang="fr-FR" dirty="0"/>
              <a:t>$</a:t>
            </a:r>
            <a:r>
              <a:rPr lang="fr-FR" dirty="0" err="1" smtClean="0"/>
              <a:t>watch</a:t>
            </a:r>
            <a:endParaRPr lang="fr-FR" dirty="0" smtClean="0"/>
          </a:p>
          <a:p>
            <a:pPr lvl="1"/>
            <a:r>
              <a:rPr lang="fr-FR" dirty="0"/>
              <a:t>$</a:t>
            </a:r>
            <a:r>
              <a:rPr lang="fr-FR" dirty="0" err="1"/>
              <a:t>apply</a:t>
            </a:r>
            <a:endParaRPr lang="fr-FR" dirty="0"/>
          </a:p>
          <a:p>
            <a:pPr lvl="1"/>
            <a:r>
              <a:rPr lang="fr-FR" dirty="0"/>
              <a:t>$</a:t>
            </a:r>
            <a:r>
              <a:rPr lang="fr-FR" dirty="0" smtClean="0"/>
              <a:t>digest</a:t>
            </a:r>
          </a:p>
          <a:p>
            <a:pPr lvl="1"/>
            <a:r>
              <a:rPr lang="fr-FR" dirty="0" smtClean="0"/>
              <a:t>$destroy</a:t>
            </a:r>
          </a:p>
          <a:p>
            <a:r>
              <a:rPr lang="fr-FR" dirty="0" smtClean="0"/>
              <a:t>Évènements</a:t>
            </a:r>
          </a:p>
          <a:p>
            <a:pPr lvl="1"/>
            <a:r>
              <a:rPr lang="fr-FR" dirty="0"/>
              <a:t>$</a:t>
            </a:r>
            <a:r>
              <a:rPr lang="fr-FR" dirty="0" err="1"/>
              <a:t>emit</a:t>
            </a:r>
            <a:endParaRPr lang="fr-FR" dirty="0"/>
          </a:p>
          <a:p>
            <a:pPr lvl="1"/>
            <a:r>
              <a:rPr lang="fr-FR" dirty="0"/>
              <a:t>$</a:t>
            </a:r>
            <a:r>
              <a:rPr lang="fr-FR" dirty="0" err="1"/>
              <a:t>broadcast</a:t>
            </a:r>
            <a:endParaRPr lang="fr-FR" dirty="0"/>
          </a:p>
          <a:p>
            <a:pPr lvl="1"/>
            <a:r>
              <a:rPr lang="fr-FR" dirty="0" smtClean="0"/>
              <a:t>$on</a:t>
            </a:r>
          </a:p>
          <a:p>
            <a:r>
              <a:rPr lang="fr-FR" dirty="0"/>
              <a:t>É</a:t>
            </a:r>
            <a:r>
              <a:rPr lang="fr-FR" dirty="0" smtClean="0"/>
              <a:t>valuations</a:t>
            </a:r>
          </a:p>
          <a:p>
            <a:pPr lvl="1"/>
            <a:r>
              <a:rPr lang="fr-FR" dirty="0" smtClean="0"/>
              <a:t>$</a:t>
            </a:r>
            <a:r>
              <a:rPr lang="fr-FR" dirty="0" err="1" smtClean="0"/>
              <a:t>eval</a:t>
            </a:r>
            <a:endParaRPr lang="fr-FR" dirty="0" smtClean="0"/>
          </a:p>
          <a:p>
            <a:pPr lvl="1"/>
            <a:r>
              <a:rPr lang="fr-FR" dirty="0" smtClean="0"/>
              <a:t>$</a:t>
            </a:r>
            <a:r>
              <a:rPr lang="fr-FR" dirty="0" err="1"/>
              <a:t>evalAsync</a:t>
            </a:r>
            <a:endParaRPr lang="fr-FR" dirty="0" smtClean="0"/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6150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smtClean="0"/>
              <a:t>L</a:t>
            </a:r>
            <a:r>
              <a:rPr lang="en-US" noProof="0" dirty="0" smtClean="0"/>
              <a:t>e scope - </a:t>
            </a:r>
            <a:r>
              <a:rPr lang="en-US" noProof="0" dirty="0" err="1" smtClean="0"/>
              <a:t>héritage</a:t>
            </a:r>
            <a:endParaRPr lang="en-US" noProof="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276872"/>
            <a:ext cx="7861300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19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smtClean="0"/>
              <a:t>L</a:t>
            </a:r>
            <a:r>
              <a:rPr lang="en-US" noProof="0" dirty="0" smtClean="0"/>
              <a:t>e scope - </a:t>
            </a:r>
            <a:r>
              <a:rPr lang="en-US" noProof="0" dirty="0" err="1" smtClean="0"/>
              <a:t>héritage</a:t>
            </a:r>
            <a:endParaRPr lang="en-US" noProof="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276872"/>
            <a:ext cx="7861300" cy="326390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971800" y="1380067"/>
            <a:ext cx="3618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err="1">
                <a:solidFill>
                  <a:srgbClr val="0084B4"/>
                </a:solidFill>
              </a:rPr>
              <a:t>childScope.aString</a:t>
            </a:r>
            <a:r>
              <a:rPr lang="it-IT" i="1" dirty="0">
                <a:solidFill>
                  <a:srgbClr val="0084B4"/>
                </a:solidFill>
              </a:rPr>
              <a:t> = '</a:t>
            </a:r>
            <a:r>
              <a:rPr lang="it-IT" i="1" dirty="0" err="1">
                <a:solidFill>
                  <a:srgbClr val="0084B4"/>
                </a:solidFill>
              </a:rPr>
              <a:t>child</a:t>
            </a:r>
            <a:r>
              <a:rPr lang="it-IT" i="1" dirty="0">
                <a:solidFill>
                  <a:srgbClr val="0084B4"/>
                </a:solidFill>
              </a:rPr>
              <a:t> </a:t>
            </a:r>
            <a:r>
              <a:rPr lang="it-IT" i="1" dirty="0" err="1">
                <a:solidFill>
                  <a:srgbClr val="0084B4"/>
                </a:solidFill>
              </a:rPr>
              <a:t>string</a:t>
            </a:r>
            <a:r>
              <a:rPr lang="it-IT" i="1" dirty="0">
                <a:solidFill>
                  <a:srgbClr val="0084B4"/>
                </a:solidFill>
              </a:rPr>
              <a:t>'</a:t>
            </a:r>
            <a:endParaRPr lang="fr-FR" i="1" dirty="0">
              <a:solidFill>
                <a:srgbClr val="0084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150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smtClean="0"/>
              <a:t>L</a:t>
            </a:r>
            <a:r>
              <a:rPr lang="en-US" noProof="0" dirty="0" smtClean="0"/>
              <a:t>e scope - </a:t>
            </a:r>
            <a:r>
              <a:rPr lang="en-US" noProof="0" dirty="0" err="1" smtClean="0"/>
              <a:t>héritage</a:t>
            </a:r>
            <a:endParaRPr lang="en-US" noProof="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204864"/>
            <a:ext cx="7721600" cy="32639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267744" y="1052736"/>
            <a:ext cx="4876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0084B4"/>
                </a:solidFill>
              </a:rPr>
              <a:t>childScope.anArray</a:t>
            </a:r>
            <a:r>
              <a:rPr lang="en-US" i="1" dirty="0">
                <a:solidFill>
                  <a:srgbClr val="0084B4"/>
                </a:solidFill>
              </a:rPr>
              <a:t>[1] = '22'</a:t>
            </a:r>
          </a:p>
          <a:p>
            <a:r>
              <a:rPr lang="en-US" i="1" dirty="0">
                <a:solidFill>
                  <a:srgbClr val="0084B4"/>
                </a:solidFill>
              </a:rPr>
              <a:t>childScope.anObject.property1 = 'child prop1'</a:t>
            </a:r>
            <a:endParaRPr lang="fr-FR" i="1" dirty="0">
              <a:solidFill>
                <a:srgbClr val="0084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19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smtClean="0"/>
              <a:t>L</a:t>
            </a:r>
            <a:r>
              <a:rPr lang="en-US" noProof="0" dirty="0" smtClean="0"/>
              <a:t>e scope - </a:t>
            </a:r>
            <a:r>
              <a:rPr lang="en-US" noProof="0" dirty="0" err="1" smtClean="0"/>
              <a:t>héritage</a:t>
            </a:r>
            <a:endParaRPr lang="en-US" noProof="0" dirty="0"/>
          </a:p>
        </p:txBody>
      </p:sp>
      <p:sp>
        <p:nvSpPr>
          <p:cNvPr id="6" name="ZoneTexte 5"/>
          <p:cNvSpPr txBox="1"/>
          <p:nvPr/>
        </p:nvSpPr>
        <p:spPr>
          <a:xfrm>
            <a:off x="2267744" y="1052736"/>
            <a:ext cx="5784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0084B4"/>
                </a:solidFill>
              </a:rPr>
              <a:t>childScope.anArray</a:t>
            </a:r>
            <a:r>
              <a:rPr lang="en-US" i="1" dirty="0">
                <a:solidFill>
                  <a:srgbClr val="0084B4"/>
                </a:solidFill>
              </a:rPr>
              <a:t> = [100, 555]</a:t>
            </a:r>
          </a:p>
          <a:p>
            <a:r>
              <a:rPr lang="en-US" i="1" dirty="0" err="1">
                <a:solidFill>
                  <a:srgbClr val="0084B4"/>
                </a:solidFill>
              </a:rPr>
              <a:t>childScope.anObject</a:t>
            </a:r>
            <a:r>
              <a:rPr lang="en-US" i="1" dirty="0">
                <a:solidFill>
                  <a:srgbClr val="0084B4"/>
                </a:solidFill>
              </a:rPr>
              <a:t> = { name: 'Mark', country: 'USA' }</a:t>
            </a:r>
            <a:endParaRPr lang="fr-FR" i="1" dirty="0">
              <a:solidFill>
                <a:srgbClr val="0084B4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132856"/>
            <a:ext cx="77216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992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smtClean="0"/>
              <a:t>L</a:t>
            </a:r>
            <a:r>
              <a:rPr lang="en-US" noProof="0" dirty="0" smtClean="0"/>
              <a:t>e scope - </a:t>
            </a:r>
            <a:r>
              <a:rPr lang="en-US" noProof="0" dirty="0" err="1" smtClean="0"/>
              <a:t>héritage</a:t>
            </a:r>
            <a:endParaRPr lang="en-US" noProof="0" dirty="0"/>
          </a:p>
        </p:txBody>
      </p:sp>
      <p:sp>
        <p:nvSpPr>
          <p:cNvPr id="6" name="ZoneTexte 5"/>
          <p:cNvSpPr txBox="1"/>
          <p:nvPr/>
        </p:nvSpPr>
        <p:spPr>
          <a:xfrm>
            <a:off x="2267744" y="1052736"/>
            <a:ext cx="4005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84B4"/>
                </a:solidFill>
              </a:rPr>
              <a:t>delete </a:t>
            </a:r>
            <a:r>
              <a:rPr lang="en-US" i="1" dirty="0" err="1">
                <a:solidFill>
                  <a:srgbClr val="0084B4"/>
                </a:solidFill>
              </a:rPr>
              <a:t>childScope.anArray</a:t>
            </a:r>
            <a:endParaRPr lang="en-US" i="1" dirty="0">
              <a:solidFill>
                <a:srgbClr val="0084B4"/>
              </a:solidFill>
            </a:endParaRPr>
          </a:p>
          <a:p>
            <a:r>
              <a:rPr lang="en-US" i="1" dirty="0" err="1">
                <a:solidFill>
                  <a:srgbClr val="0084B4"/>
                </a:solidFill>
              </a:rPr>
              <a:t>childScope.anArray</a:t>
            </a:r>
            <a:r>
              <a:rPr lang="en-US" i="1" dirty="0">
                <a:solidFill>
                  <a:srgbClr val="0084B4"/>
                </a:solidFill>
              </a:rPr>
              <a:t>[1] === 22  // true</a:t>
            </a:r>
            <a:endParaRPr lang="fr-FR" i="1" dirty="0">
              <a:solidFill>
                <a:srgbClr val="0084B4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060848"/>
            <a:ext cx="77216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795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L</a:t>
            </a:r>
            <a:r>
              <a:rPr lang="en-US" dirty="0"/>
              <a:t>e scope - </a:t>
            </a:r>
            <a:r>
              <a:rPr lang="en-US" dirty="0" err="1"/>
              <a:t>héritage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La solution: un </a:t>
            </a:r>
            <a:r>
              <a:rPr lang="fr-FR" dirty="0" err="1" smtClean="0"/>
              <a:t>wrapper</a:t>
            </a:r>
            <a:r>
              <a:rPr lang="fr-FR" dirty="0" smtClean="0"/>
              <a:t> sur le scope parent</a:t>
            </a:r>
          </a:p>
          <a:p>
            <a:pPr marL="0" indent="0">
              <a:buNone/>
            </a:pPr>
            <a:endParaRPr lang="en-US" sz="1000" i="1" dirty="0" smtClean="0">
              <a:solidFill>
                <a:srgbClr val="0084B4"/>
              </a:solidFill>
            </a:endParaRPr>
          </a:p>
          <a:p>
            <a:pPr marL="0" indent="0">
              <a:buNone/>
            </a:pPr>
            <a:endParaRPr lang="en-US" sz="1000" i="1" dirty="0">
              <a:solidFill>
                <a:srgbClr val="0084B4"/>
              </a:solidFill>
            </a:endParaRPr>
          </a:p>
          <a:p>
            <a:pPr marL="0" indent="0">
              <a:buNone/>
            </a:pPr>
            <a:endParaRPr lang="en-US" sz="1000" i="1" dirty="0" smtClean="0">
              <a:solidFill>
                <a:srgbClr val="0084B4"/>
              </a:solidFill>
            </a:endParaRPr>
          </a:p>
          <a:p>
            <a:pPr marL="0" indent="0">
              <a:buNone/>
            </a:pPr>
            <a:r>
              <a:rPr lang="en-US" sz="1600" i="1" dirty="0" smtClean="0">
                <a:solidFill>
                  <a:srgbClr val="0084B4"/>
                </a:solidFill>
              </a:rPr>
              <a:t>$</a:t>
            </a:r>
            <a:r>
              <a:rPr lang="en-US" sz="1600" i="1" dirty="0" err="1">
                <a:solidFill>
                  <a:srgbClr val="0084B4"/>
                </a:solidFill>
              </a:rPr>
              <a:t>scope.appModel</a:t>
            </a:r>
            <a:r>
              <a:rPr lang="en-US" sz="1600" i="1" dirty="0">
                <a:solidFill>
                  <a:srgbClr val="0084B4"/>
                </a:solidFill>
              </a:rPr>
              <a:t>={</a:t>
            </a:r>
          </a:p>
          <a:p>
            <a:pPr marL="0" indent="0">
              <a:buNone/>
            </a:pPr>
            <a:r>
              <a:rPr lang="en-US" sz="1600" i="1" dirty="0">
                <a:solidFill>
                  <a:srgbClr val="0084B4"/>
                </a:solidFill>
              </a:rPr>
              <a:t>            </a:t>
            </a:r>
            <a:r>
              <a:rPr lang="en-US" sz="1600" i="1" dirty="0" err="1">
                <a:solidFill>
                  <a:srgbClr val="0084B4"/>
                </a:solidFill>
              </a:rPr>
              <a:t>numberProp</a:t>
            </a:r>
            <a:r>
              <a:rPr lang="en-US" sz="1600" i="1" dirty="0">
                <a:solidFill>
                  <a:srgbClr val="0084B4"/>
                </a:solidFill>
              </a:rPr>
              <a:t> : 1,</a:t>
            </a:r>
          </a:p>
          <a:p>
            <a:pPr marL="0" indent="0">
              <a:buNone/>
            </a:pPr>
            <a:r>
              <a:rPr lang="en-US" sz="1600" i="1" dirty="0">
                <a:solidFill>
                  <a:srgbClr val="0084B4"/>
                </a:solidFill>
              </a:rPr>
              <a:t>            </a:t>
            </a:r>
            <a:r>
              <a:rPr lang="en-US" sz="1600" i="1" dirty="0" err="1">
                <a:solidFill>
                  <a:srgbClr val="0084B4"/>
                </a:solidFill>
              </a:rPr>
              <a:t>stringProp</a:t>
            </a:r>
            <a:r>
              <a:rPr lang="en-US" sz="1600" i="1" dirty="0">
                <a:solidFill>
                  <a:srgbClr val="0084B4"/>
                </a:solidFill>
              </a:rPr>
              <a:t> : "</a:t>
            </a:r>
            <a:r>
              <a:rPr lang="en-US" sz="1600" i="1" dirty="0" err="1">
                <a:solidFill>
                  <a:srgbClr val="0084B4"/>
                </a:solidFill>
              </a:rPr>
              <a:t>RootstringProp</a:t>
            </a:r>
            <a:r>
              <a:rPr lang="en-US" sz="1600" i="1" dirty="0">
                <a:solidFill>
                  <a:srgbClr val="0084B4"/>
                </a:solidFill>
              </a:rPr>
              <a:t>",</a:t>
            </a:r>
          </a:p>
          <a:p>
            <a:pPr marL="0" indent="0">
              <a:buNone/>
            </a:pPr>
            <a:r>
              <a:rPr lang="en-US" sz="1600" i="1" dirty="0">
                <a:solidFill>
                  <a:srgbClr val="0084B4"/>
                </a:solidFill>
              </a:rPr>
              <a:t>            </a:t>
            </a:r>
            <a:r>
              <a:rPr lang="en-US" sz="1600" i="1" dirty="0" err="1">
                <a:solidFill>
                  <a:srgbClr val="0084B4"/>
                </a:solidFill>
              </a:rPr>
              <a:t>arrayProp</a:t>
            </a:r>
            <a:r>
              <a:rPr lang="en-US" sz="1600" i="1" dirty="0">
                <a:solidFill>
                  <a:srgbClr val="0084B4"/>
                </a:solidFill>
              </a:rPr>
              <a:t> : ['1','2'],</a:t>
            </a:r>
          </a:p>
          <a:p>
            <a:pPr marL="0" indent="0">
              <a:buNone/>
            </a:pPr>
            <a:r>
              <a:rPr lang="en-US" sz="1600" i="1" dirty="0">
                <a:solidFill>
                  <a:srgbClr val="0084B4"/>
                </a:solidFill>
              </a:rPr>
              <a:t>            </a:t>
            </a:r>
            <a:r>
              <a:rPr lang="en-US" sz="1600" i="1" dirty="0" err="1">
                <a:solidFill>
                  <a:srgbClr val="0084B4"/>
                </a:solidFill>
              </a:rPr>
              <a:t>objectProp</a:t>
            </a:r>
            <a:r>
              <a:rPr lang="en-US" sz="1600" i="1" dirty="0">
                <a:solidFill>
                  <a:srgbClr val="0084B4"/>
                </a:solidFill>
              </a:rPr>
              <a:t> : {'k1':'key1'},</a:t>
            </a:r>
          </a:p>
          <a:p>
            <a:pPr marL="0" indent="0">
              <a:buNone/>
            </a:pPr>
            <a:r>
              <a:rPr lang="en-US" sz="1600" i="1" dirty="0">
                <a:solidFill>
                  <a:srgbClr val="0084B4"/>
                </a:solidFill>
              </a:rPr>
              <a:t>        }</a:t>
            </a:r>
            <a:endParaRPr lang="fr-FR" sz="1600" i="1" dirty="0">
              <a:solidFill>
                <a:srgbClr val="0084B4"/>
              </a:solidFill>
            </a:endParaRPr>
          </a:p>
          <a:p>
            <a:pPr marL="457200" lvl="1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556150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L</a:t>
            </a:r>
            <a:r>
              <a:rPr lang="en-US" dirty="0"/>
              <a:t>e scope - </a:t>
            </a:r>
            <a:r>
              <a:rPr lang="en-US" dirty="0" err="1"/>
              <a:t>héritage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Exemples</a:t>
            </a:r>
          </a:p>
          <a:p>
            <a:pPr lvl="1"/>
            <a:endParaRPr lang="fr-FR" dirty="0"/>
          </a:p>
          <a:p>
            <a:pPr lvl="1"/>
            <a:r>
              <a:rPr lang="fr-FR" dirty="0" smtClean="0">
                <a:hlinkClick r:id="rId3"/>
              </a:rPr>
              <a:t>Scope et </a:t>
            </a:r>
            <a:r>
              <a:rPr lang="fr-FR" dirty="0" err="1" smtClean="0">
                <a:hlinkClick r:id="rId3"/>
              </a:rPr>
              <a:t>binding</a:t>
            </a:r>
            <a:endParaRPr lang="fr-FR" dirty="0" smtClean="0"/>
          </a:p>
          <a:p>
            <a:pPr lvl="1"/>
            <a:r>
              <a:rPr lang="fr-FR" dirty="0" smtClean="0">
                <a:hlinkClick r:id="rId4"/>
              </a:rPr>
              <a:t>Scope et propagation d’évènements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8431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databinding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Gérer la plupart du temps de façon transparente par </a:t>
            </a:r>
            <a:r>
              <a:rPr lang="fr-FR" dirty="0" err="1" smtClean="0"/>
              <a:t>Angular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Si hors contexte </a:t>
            </a:r>
            <a:r>
              <a:rPr lang="fr-FR" dirty="0" err="1" smtClean="0"/>
              <a:t>Angular</a:t>
            </a:r>
            <a:r>
              <a:rPr lang="fr-FR" dirty="0" smtClean="0"/>
              <a:t>, déclenchement manuel avec </a:t>
            </a:r>
            <a:r>
              <a:rPr lang="fr-FR" b="1" dirty="0" smtClean="0"/>
              <a:t>$</a:t>
            </a:r>
            <a:r>
              <a:rPr lang="fr-FR" b="1" dirty="0" err="1" smtClean="0"/>
              <a:t>apply</a:t>
            </a:r>
            <a:endParaRPr lang="fr-FR" b="1" dirty="0" smtClean="0"/>
          </a:p>
          <a:p>
            <a:pPr lvl="1"/>
            <a:r>
              <a:rPr lang="fr-FR" b="1" dirty="0" smtClean="0"/>
              <a:t>Callback sur des évènements dans le DOM (</a:t>
            </a:r>
            <a:r>
              <a:rPr lang="fr-FR" b="1" dirty="0" err="1" smtClean="0"/>
              <a:t>click,resize</a:t>
            </a:r>
            <a:r>
              <a:rPr lang="fr-FR" b="1" dirty="0" smtClean="0"/>
              <a:t>…)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556150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err="1" smtClean="0"/>
              <a:t>Databinding</a:t>
            </a:r>
            <a:r>
              <a:rPr lang="fr-FR" noProof="0" dirty="0" smtClean="0"/>
              <a:t>- RUNTIME</a:t>
            </a:r>
            <a:endParaRPr lang="en-US" noProof="0" dirty="0"/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1115616" y="980728"/>
            <a:ext cx="2952328" cy="5832648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900" dirty="0" smtClean="0">
                <a:solidFill>
                  <a:schemeClr val="tx1"/>
                </a:solidFill>
              </a:rPr>
              <a:t>Rentre dans le contexte d’</a:t>
            </a:r>
            <a:r>
              <a:rPr lang="fr-FR" sz="900" dirty="0">
                <a:solidFill>
                  <a:schemeClr val="tx1"/>
                </a:solidFill>
              </a:rPr>
              <a:t>e</a:t>
            </a:r>
            <a:r>
              <a:rPr lang="fr-FR" sz="900" dirty="0" smtClean="0">
                <a:solidFill>
                  <a:schemeClr val="tx1"/>
                </a:solidFill>
              </a:rPr>
              <a:t>xécution de </a:t>
            </a:r>
            <a:r>
              <a:rPr lang="fr-FR" sz="900" dirty="0" err="1" smtClean="0">
                <a:solidFill>
                  <a:schemeClr val="tx1"/>
                </a:solidFill>
              </a:rPr>
              <a:t>Angular</a:t>
            </a:r>
            <a:r>
              <a:rPr lang="fr-FR" sz="900" dirty="0" smtClean="0">
                <a:solidFill>
                  <a:schemeClr val="tx1"/>
                </a:solidFill>
              </a:rPr>
              <a:t> en appelant scope.</a:t>
            </a:r>
            <a:r>
              <a:rPr lang="fr-FR" sz="900" b="1" dirty="0" smtClean="0">
                <a:solidFill>
                  <a:schemeClr val="tx1"/>
                </a:solidFill>
              </a:rPr>
              <a:t>$</a:t>
            </a:r>
            <a:r>
              <a:rPr lang="fr-FR" sz="900" b="1" dirty="0" err="1" smtClean="0">
                <a:solidFill>
                  <a:schemeClr val="tx1"/>
                </a:solidFill>
              </a:rPr>
              <a:t>apply</a:t>
            </a:r>
            <a:r>
              <a:rPr lang="fr-FR" sz="900" dirty="0" smtClean="0">
                <a:solidFill>
                  <a:schemeClr val="tx1"/>
                </a:solidFill>
              </a:rPr>
              <a:t>(</a:t>
            </a:r>
            <a:r>
              <a:rPr lang="fr-FR" sz="900" dirty="0" err="1" smtClean="0">
                <a:solidFill>
                  <a:schemeClr val="tx1"/>
                </a:solidFill>
              </a:rPr>
              <a:t>stimulusFn</a:t>
            </a:r>
            <a:r>
              <a:rPr lang="fr-FR" sz="900" dirty="0" smtClean="0">
                <a:solidFill>
                  <a:schemeClr val="tx1"/>
                </a:solidFill>
              </a:rPr>
              <a:t>). Avec </a:t>
            </a:r>
            <a:r>
              <a:rPr lang="fr-FR" sz="900" dirty="0" err="1" smtClean="0">
                <a:solidFill>
                  <a:schemeClr val="tx1"/>
                </a:solidFill>
              </a:rPr>
              <a:t>stimulusFn</a:t>
            </a:r>
            <a:r>
              <a:rPr lang="fr-FR" sz="900" dirty="0" smtClean="0">
                <a:solidFill>
                  <a:schemeClr val="tx1"/>
                </a:solidFill>
              </a:rPr>
              <a:t> qui représente le code à exécuter dans le contexte d’exécution d’</a:t>
            </a:r>
            <a:r>
              <a:rPr lang="fr-FR" sz="900" dirty="0" err="1" smtClean="0">
                <a:solidFill>
                  <a:schemeClr val="tx1"/>
                </a:solidFill>
              </a:rPr>
              <a:t>Angular</a:t>
            </a:r>
            <a:r>
              <a:rPr lang="fr-FR" sz="900" dirty="0" smtClean="0">
                <a:solidFill>
                  <a:schemeClr val="tx1"/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900" dirty="0" err="1" smtClean="0">
                <a:solidFill>
                  <a:schemeClr val="tx1"/>
                </a:solidFill>
              </a:rPr>
              <a:t>Angular</a:t>
            </a:r>
            <a:r>
              <a:rPr lang="fr-FR" sz="900" dirty="0" smtClean="0">
                <a:solidFill>
                  <a:schemeClr val="tx1"/>
                </a:solidFill>
              </a:rPr>
              <a:t> </a:t>
            </a:r>
            <a:r>
              <a:rPr lang="fr-FR" sz="900" dirty="0" err="1" smtClean="0">
                <a:solidFill>
                  <a:schemeClr val="tx1"/>
                </a:solidFill>
              </a:rPr>
              <a:t>eéecute</a:t>
            </a:r>
            <a:r>
              <a:rPr lang="fr-FR" sz="900" dirty="0" smtClean="0">
                <a:solidFill>
                  <a:schemeClr val="tx1"/>
                </a:solidFill>
              </a:rPr>
              <a:t>  </a:t>
            </a:r>
            <a:r>
              <a:rPr lang="fr-FR" sz="900" dirty="0" err="1" smtClean="0">
                <a:solidFill>
                  <a:schemeClr val="tx1"/>
                </a:solidFill>
              </a:rPr>
              <a:t>stimulusFn</a:t>
            </a:r>
            <a:r>
              <a:rPr lang="fr-FR" sz="900" dirty="0" smtClean="0">
                <a:solidFill>
                  <a:schemeClr val="tx1"/>
                </a:solidFill>
              </a:rPr>
              <a:t>(), qui modifie l’état de l’application.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900" dirty="0" err="1" smtClean="0">
                <a:solidFill>
                  <a:schemeClr val="tx1"/>
                </a:solidFill>
              </a:rPr>
              <a:t>Angular</a:t>
            </a:r>
            <a:r>
              <a:rPr lang="fr-FR" sz="900" dirty="0" smtClean="0">
                <a:solidFill>
                  <a:schemeClr val="tx1"/>
                </a:solidFill>
              </a:rPr>
              <a:t> entre dans une boucle </a:t>
            </a:r>
            <a:r>
              <a:rPr lang="fr-FR" sz="900" b="1" dirty="0" smtClean="0">
                <a:solidFill>
                  <a:schemeClr val="tx1"/>
                </a:solidFill>
              </a:rPr>
              <a:t>$digest</a:t>
            </a:r>
            <a:r>
              <a:rPr lang="fr-FR" sz="900" dirty="0" smtClean="0">
                <a:solidFill>
                  <a:schemeClr val="tx1"/>
                </a:solidFill>
              </a:rPr>
              <a:t>. Cette boucle est en fait constituée de 2 autres boucles qui travaille sur la queue  </a:t>
            </a:r>
            <a:r>
              <a:rPr lang="fr-FR" sz="900" b="1" dirty="0">
                <a:solidFill>
                  <a:schemeClr val="tx1"/>
                </a:solidFill>
              </a:rPr>
              <a:t>$</a:t>
            </a:r>
            <a:r>
              <a:rPr lang="fr-FR" sz="900" b="1" dirty="0" err="1">
                <a:solidFill>
                  <a:schemeClr val="tx1"/>
                </a:solidFill>
              </a:rPr>
              <a:t>evalAsync</a:t>
            </a:r>
            <a:r>
              <a:rPr lang="fr-FR" sz="900" dirty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</a:rPr>
              <a:t> et la liste de </a:t>
            </a:r>
            <a:r>
              <a:rPr lang="fr-FR" sz="900" b="1" dirty="0" smtClean="0">
                <a:solidFill>
                  <a:schemeClr val="tx1"/>
                </a:solidFill>
              </a:rPr>
              <a:t>$</a:t>
            </a:r>
            <a:r>
              <a:rPr lang="fr-FR" sz="900" b="1" dirty="0" err="1" smtClean="0">
                <a:solidFill>
                  <a:schemeClr val="tx1"/>
                </a:solidFill>
              </a:rPr>
              <a:t>watch</a:t>
            </a:r>
            <a:r>
              <a:rPr lang="fr-FR" sz="900" dirty="0" smtClean="0">
                <a:solidFill>
                  <a:schemeClr val="tx1"/>
                </a:solidFill>
              </a:rPr>
              <a:t>. $digest itère tant que le modèle ne se stabilise pas, c’est à dire que la queue </a:t>
            </a:r>
            <a:r>
              <a:rPr lang="fr-FR" sz="900" b="1" dirty="0">
                <a:solidFill>
                  <a:schemeClr val="tx1"/>
                </a:solidFill>
              </a:rPr>
              <a:t>$</a:t>
            </a:r>
            <a:r>
              <a:rPr lang="fr-FR" sz="900" b="1" dirty="0" err="1" smtClean="0">
                <a:solidFill>
                  <a:schemeClr val="tx1"/>
                </a:solidFill>
              </a:rPr>
              <a:t>evalAsync</a:t>
            </a:r>
            <a:r>
              <a:rPr lang="fr-FR" sz="900" dirty="0" smtClean="0">
                <a:solidFill>
                  <a:schemeClr val="tx1"/>
                </a:solidFill>
              </a:rPr>
              <a:t> est vide et que la liste de </a:t>
            </a:r>
            <a:r>
              <a:rPr lang="fr-FR" sz="900" b="1" dirty="0" smtClean="0">
                <a:solidFill>
                  <a:schemeClr val="tx1"/>
                </a:solidFill>
              </a:rPr>
              <a:t>$</a:t>
            </a:r>
            <a:r>
              <a:rPr lang="fr-FR" sz="900" b="1" dirty="0" err="1" smtClean="0">
                <a:solidFill>
                  <a:schemeClr val="tx1"/>
                </a:solidFill>
              </a:rPr>
              <a:t>watch</a:t>
            </a:r>
            <a:r>
              <a:rPr lang="fr-FR" sz="900" dirty="0" smtClean="0">
                <a:solidFill>
                  <a:schemeClr val="tx1"/>
                </a:solidFill>
              </a:rPr>
              <a:t> ne détecte plus de changement.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900" dirty="0">
                <a:solidFill>
                  <a:schemeClr val="tx1"/>
                </a:solidFill>
              </a:rPr>
              <a:t>La queue </a:t>
            </a:r>
            <a:r>
              <a:rPr lang="fr-FR" sz="900" b="1" dirty="0">
                <a:solidFill>
                  <a:schemeClr val="tx1"/>
                </a:solidFill>
              </a:rPr>
              <a:t>$</a:t>
            </a:r>
            <a:r>
              <a:rPr lang="fr-FR" sz="900" b="1" dirty="0" err="1" smtClean="0">
                <a:solidFill>
                  <a:schemeClr val="tx1"/>
                </a:solidFill>
              </a:rPr>
              <a:t>evalAsync</a:t>
            </a:r>
            <a:r>
              <a:rPr lang="fr-FR" sz="900" dirty="0" smtClean="0">
                <a:solidFill>
                  <a:schemeClr val="tx1"/>
                </a:solidFill>
              </a:rPr>
              <a:t> sert à déferrer l’exécution d’un code en dehors de la pile d’exécution courante mais avant que le vue dans le navigateur soit redessinée. Souvent on utilise l’instruction $timeout(0). Attention cette approche peut engendrer des ralentissements et des effets </a:t>
            </a:r>
            <a:r>
              <a:rPr lang="fr-FR" sz="900" dirty="0" err="1" smtClean="0">
                <a:solidFill>
                  <a:schemeClr val="tx1"/>
                </a:solidFill>
              </a:rPr>
              <a:t>cliping</a:t>
            </a:r>
            <a:r>
              <a:rPr lang="fr-FR" sz="900" dirty="0" smtClean="0">
                <a:solidFill>
                  <a:schemeClr val="tx1"/>
                </a:solidFill>
              </a:rPr>
              <a:t> dans la mesure ou le navigateur redessine la vue après chaque événement.</a:t>
            </a:r>
            <a:endParaRPr lang="fr-FR" sz="9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900" dirty="0" smtClean="0">
                <a:solidFill>
                  <a:schemeClr val="tx1"/>
                </a:solidFill>
              </a:rPr>
              <a:t>La liste de </a:t>
            </a:r>
            <a:r>
              <a:rPr lang="fr-FR" sz="900" b="1" dirty="0" smtClean="0">
                <a:solidFill>
                  <a:schemeClr val="tx1"/>
                </a:solidFill>
              </a:rPr>
              <a:t>$</a:t>
            </a:r>
            <a:r>
              <a:rPr lang="fr-FR" sz="900" b="1" dirty="0" err="1" smtClean="0">
                <a:solidFill>
                  <a:schemeClr val="tx1"/>
                </a:solidFill>
              </a:rPr>
              <a:t>watch</a:t>
            </a:r>
            <a:r>
              <a:rPr lang="fr-FR" sz="900" dirty="0" smtClean="0">
                <a:solidFill>
                  <a:schemeClr val="tx1"/>
                </a:solidFill>
              </a:rPr>
              <a:t> est un ensemble d’expressions qui peuvent avoir changées depuis la dernière itération. Si un changement est détecté alors le </a:t>
            </a:r>
            <a:r>
              <a:rPr lang="fr-FR" sz="900" dirty="0" err="1" smtClean="0">
                <a:solidFill>
                  <a:schemeClr val="tx1"/>
                </a:solidFill>
              </a:rPr>
              <a:t>listener</a:t>
            </a:r>
            <a:r>
              <a:rPr lang="fr-FR" sz="900" dirty="0" smtClean="0">
                <a:solidFill>
                  <a:schemeClr val="tx1"/>
                </a:solidFill>
              </a:rPr>
              <a:t> associe au </a:t>
            </a:r>
            <a:r>
              <a:rPr lang="fr-FR" sz="900" b="1" dirty="0" smtClean="0">
                <a:solidFill>
                  <a:schemeClr val="tx1"/>
                </a:solidFill>
              </a:rPr>
              <a:t>$</a:t>
            </a:r>
            <a:r>
              <a:rPr lang="fr-FR" sz="900" b="1" dirty="0" err="1" smtClean="0">
                <a:solidFill>
                  <a:schemeClr val="tx1"/>
                </a:solidFill>
              </a:rPr>
              <a:t>watch</a:t>
            </a:r>
            <a:r>
              <a:rPr lang="fr-FR" sz="900" dirty="0" smtClean="0">
                <a:solidFill>
                  <a:schemeClr val="tx1"/>
                </a:solidFill>
              </a:rPr>
              <a:t> est exécuté ce qui conduit souvent à mettre à jour le DOM avec la nouvelle valeur.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900" dirty="0" smtClean="0">
                <a:solidFill>
                  <a:schemeClr val="tx1"/>
                </a:solidFill>
              </a:rPr>
              <a:t>En sortie de boucle, on quitte les contexte d’exécution. Puis le navigateur redessine la vue pour refléter les modifications dans le DOM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2028060"/>
            <a:ext cx="4032448" cy="309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600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921168" y="1052736"/>
            <a:ext cx="5235008" cy="5305222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lvl="0"/>
            <a:r>
              <a:rPr lang="fr-FR" dirty="0" smtClean="0"/>
              <a:t>Framework MVC</a:t>
            </a:r>
          </a:p>
          <a:p>
            <a:pPr lvl="1"/>
            <a:r>
              <a:rPr lang="fr-FR" dirty="0" smtClean="0"/>
              <a:t>Sépare l’application en couche de présentation, de données et de logique</a:t>
            </a:r>
          </a:p>
          <a:p>
            <a:pPr lvl="1"/>
            <a:r>
              <a:rPr lang="fr-FR" dirty="0" smtClean="0"/>
              <a:t>Encourage </a:t>
            </a:r>
            <a:r>
              <a:rPr lang="fr-FR" dirty="0"/>
              <a:t>le couplage lâche entre ces </a:t>
            </a:r>
            <a:r>
              <a:rPr lang="fr-FR" dirty="0" smtClean="0"/>
              <a:t>composants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La vue c’est le HTML</a:t>
            </a:r>
          </a:p>
          <a:p>
            <a:pPr lvl="2"/>
            <a:r>
              <a:rPr lang="fr-FR" dirty="0" smtClean="0"/>
              <a:t>On étend le langage pour créer des composants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Supprime le code redondant</a:t>
            </a:r>
          </a:p>
          <a:p>
            <a:pPr lvl="2"/>
            <a:r>
              <a:rPr lang="fr-FR" dirty="0" smtClean="0"/>
              <a:t>Le </a:t>
            </a:r>
            <a:r>
              <a:rPr lang="fr-FR" dirty="0" err="1" smtClean="0"/>
              <a:t>databinding</a:t>
            </a:r>
            <a:endParaRPr lang="fr-FR" dirty="0" smtClean="0"/>
          </a:p>
          <a:p>
            <a:pPr lvl="3"/>
            <a:r>
              <a:rPr lang="fr-FR" dirty="0" smtClean="0"/>
              <a:t>Rafraichissement automatique de la vue	</a:t>
            </a:r>
          </a:p>
          <a:p>
            <a:pPr lvl="2"/>
            <a:r>
              <a:rPr lang="fr-FR" dirty="0" smtClean="0"/>
              <a:t>L’injection de dépendance et services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Compilateur HTML</a:t>
            </a:r>
          </a:p>
          <a:p>
            <a:pPr lvl="2"/>
            <a:r>
              <a:rPr lang="fr-FR" dirty="0" smtClean="0"/>
              <a:t>Directive</a:t>
            </a:r>
          </a:p>
          <a:p>
            <a:pPr lvl="2"/>
            <a:r>
              <a:rPr lang="fr-FR" dirty="0" smtClean="0"/>
              <a:t>Dom stable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angular</a:t>
            </a:r>
            <a:endParaRPr lang="en-US" noProof="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192" y="1916832"/>
            <a:ext cx="25400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077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Directives due framework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Tout ce que l’on peut utiliser nativement dans les vues</a:t>
            </a:r>
          </a:p>
          <a:p>
            <a:r>
              <a:rPr lang="fr-FR" dirty="0" smtClean="0"/>
              <a:t>Les directives peuvent être utiliser en :</a:t>
            </a:r>
          </a:p>
          <a:p>
            <a:pPr lvl="1"/>
            <a:r>
              <a:rPr lang="fr-FR" dirty="0" smtClean="0"/>
              <a:t>Attribut</a:t>
            </a:r>
          </a:p>
          <a:p>
            <a:pPr lvl="2"/>
            <a:r>
              <a:rPr lang="fr-FR" dirty="0" smtClean="0"/>
              <a:t>&lt;div </a:t>
            </a:r>
            <a:r>
              <a:rPr lang="fr-FR" dirty="0" err="1" smtClean="0"/>
              <a:t>ng</a:t>
            </a:r>
            <a:r>
              <a:rPr lang="fr-FR" dirty="0" smtClean="0"/>
              <a:t>-xxx=« {expression} »&gt;</a:t>
            </a:r>
          </a:p>
          <a:p>
            <a:pPr lvl="1"/>
            <a:r>
              <a:rPr lang="fr-FR" dirty="0" smtClean="0"/>
              <a:t>Classe</a:t>
            </a:r>
          </a:p>
          <a:p>
            <a:pPr lvl="2"/>
            <a:r>
              <a:rPr lang="fr-FR" dirty="0" smtClean="0"/>
              <a:t>&lt;</a:t>
            </a:r>
            <a:r>
              <a:rPr lang="fr-FR" dirty="0"/>
              <a:t>div </a:t>
            </a:r>
            <a:r>
              <a:rPr lang="fr-FR" dirty="0" smtClean="0"/>
              <a:t>class=« </a:t>
            </a:r>
            <a:r>
              <a:rPr lang="fr-FR" dirty="0" err="1" smtClean="0"/>
              <a:t>ng</a:t>
            </a:r>
            <a:r>
              <a:rPr lang="fr-FR" dirty="0"/>
              <a:t>-</a:t>
            </a:r>
            <a:r>
              <a:rPr lang="fr-FR" dirty="0" smtClean="0"/>
              <a:t>xxx:</a:t>
            </a:r>
            <a:r>
              <a:rPr lang="fr-FR" dirty="0"/>
              <a:t> </a:t>
            </a:r>
            <a:r>
              <a:rPr lang="fr-FR" dirty="0" smtClean="0"/>
              <a:t>{expression} »&gt;</a:t>
            </a:r>
            <a:endParaRPr lang="fr-FR" dirty="0"/>
          </a:p>
          <a:p>
            <a:pPr lvl="1"/>
            <a:r>
              <a:rPr lang="fr-FR" dirty="0" smtClean="0"/>
              <a:t>Expression:</a:t>
            </a:r>
          </a:p>
          <a:p>
            <a:pPr lvl="2"/>
            <a:r>
              <a:rPr lang="fr-FR" dirty="0" smtClean="0"/>
              <a:t>Une propriété</a:t>
            </a:r>
          </a:p>
          <a:p>
            <a:pPr lvl="2"/>
            <a:r>
              <a:rPr lang="fr-FR" dirty="0" smtClean="0"/>
              <a:t>Une chaine entre ‘’</a:t>
            </a:r>
          </a:p>
          <a:p>
            <a:pPr lvl="2"/>
            <a:r>
              <a:rPr lang="fr-FR" dirty="0" smtClean="0"/>
              <a:t>Une fonction …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6150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Directives du framework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/>
              <a:t>Applicative</a:t>
            </a:r>
          </a:p>
          <a:p>
            <a:pPr lvl="1"/>
            <a:r>
              <a:rPr lang="fr-FR" dirty="0" err="1" smtClean="0"/>
              <a:t>ng-app</a:t>
            </a:r>
            <a:endParaRPr lang="fr-FR" dirty="0"/>
          </a:p>
          <a:p>
            <a:pPr lvl="2"/>
            <a:r>
              <a:rPr lang="fr-FR" dirty="0" smtClean="0"/>
              <a:t>Pour </a:t>
            </a:r>
            <a:r>
              <a:rPr lang="fr-FR" dirty="0" err="1" smtClean="0"/>
              <a:t>definir</a:t>
            </a:r>
            <a:r>
              <a:rPr lang="fr-FR" dirty="0" smtClean="0"/>
              <a:t> l’application </a:t>
            </a:r>
            <a:r>
              <a:rPr lang="fr-FR" dirty="0" err="1" smtClean="0"/>
              <a:t>angular</a:t>
            </a:r>
            <a:endParaRPr lang="fr-FR" dirty="0"/>
          </a:p>
          <a:p>
            <a:pPr lvl="1"/>
            <a:r>
              <a:rPr lang="fr-FR" dirty="0" err="1" smtClean="0"/>
              <a:t>ng-controller</a:t>
            </a:r>
            <a:endParaRPr lang="fr-FR" dirty="0" smtClean="0"/>
          </a:p>
          <a:p>
            <a:pPr lvl="2"/>
            <a:r>
              <a:rPr lang="fr-FR" dirty="0" smtClean="0"/>
              <a:t>Pour créer un nouveau scope et son contrôleur</a:t>
            </a:r>
            <a:endParaRPr lang="fr-FR" dirty="0"/>
          </a:p>
          <a:p>
            <a:pPr lvl="1"/>
            <a:r>
              <a:rPr lang="fr-FR" dirty="0" err="1"/>
              <a:t>n</a:t>
            </a:r>
            <a:r>
              <a:rPr lang="fr-FR" dirty="0" err="1" smtClean="0"/>
              <a:t>g-cloack</a:t>
            </a:r>
            <a:endParaRPr lang="fr-FR" dirty="0" smtClean="0"/>
          </a:p>
          <a:p>
            <a:pPr lvl="2"/>
            <a:r>
              <a:rPr lang="fr-FR" dirty="0" smtClean="0"/>
              <a:t>Pour masquer l’élément tant qu’</a:t>
            </a:r>
            <a:r>
              <a:rPr lang="fr-FR" dirty="0" err="1"/>
              <a:t>A</a:t>
            </a:r>
            <a:r>
              <a:rPr lang="fr-FR" dirty="0" err="1" smtClean="0"/>
              <a:t>ngular</a:t>
            </a:r>
            <a:r>
              <a:rPr lang="fr-FR" dirty="0" smtClean="0"/>
              <a:t> n’est pas chargé</a:t>
            </a:r>
          </a:p>
          <a:p>
            <a:pPr lvl="1"/>
            <a:r>
              <a:rPr lang="fr-FR" dirty="0" err="1"/>
              <a:t>n</a:t>
            </a:r>
            <a:r>
              <a:rPr lang="fr-FR" dirty="0" err="1" smtClean="0"/>
              <a:t>g</a:t>
            </a:r>
            <a:r>
              <a:rPr lang="fr-FR" dirty="0" smtClean="0"/>
              <a:t>-model</a:t>
            </a:r>
          </a:p>
          <a:p>
            <a:pPr lvl="2"/>
            <a:r>
              <a:rPr lang="fr-FR" dirty="0" smtClean="0"/>
              <a:t>Pour établir un </a:t>
            </a:r>
            <a:r>
              <a:rPr lang="fr-FR" dirty="0" err="1" smtClean="0"/>
              <a:t>binding</a:t>
            </a:r>
            <a:r>
              <a:rPr lang="fr-FR" dirty="0" smtClean="0"/>
              <a:t> bidirectionnel</a:t>
            </a:r>
          </a:p>
          <a:p>
            <a:pPr lvl="1"/>
            <a:r>
              <a:rPr lang="fr-FR" dirty="0" err="1" smtClean="0"/>
              <a:t>ng-view</a:t>
            </a:r>
            <a:endParaRPr lang="fr-FR" dirty="0" smtClean="0"/>
          </a:p>
          <a:p>
            <a:pPr lvl="2"/>
            <a:r>
              <a:rPr lang="fr-FR" dirty="0" smtClean="0"/>
              <a:t>Pour setter le conteneur utilisé par le service de route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1392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Directives du framework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Style</a:t>
            </a:r>
          </a:p>
          <a:p>
            <a:pPr lvl="1"/>
            <a:r>
              <a:rPr lang="fr-FR" dirty="0" err="1"/>
              <a:t>ng</a:t>
            </a:r>
            <a:r>
              <a:rPr lang="fr-FR" dirty="0"/>
              <a:t>-class :</a:t>
            </a:r>
          </a:p>
          <a:p>
            <a:pPr lvl="2"/>
            <a:r>
              <a:rPr lang="fr-FR" dirty="0" err="1"/>
              <a:t>ng</a:t>
            </a:r>
            <a:r>
              <a:rPr lang="fr-FR" dirty="0"/>
              <a:t>-class="{</a:t>
            </a:r>
            <a:r>
              <a:rPr lang="fr-FR" dirty="0" err="1"/>
              <a:t>isSelected:true</a:t>
            </a:r>
            <a:r>
              <a:rPr lang="fr-FR" dirty="0"/>
              <a:t>} </a:t>
            </a:r>
          </a:p>
          <a:p>
            <a:pPr lvl="1"/>
            <a:r>
              <a:rPr lang="fr-FR" dirty="0" err="1"/>
              <a:t>ng</a:t>
            </a:r>
            <a:r>
              <a:rPr lang="fr-FR" dirty="0"/>
              <a:t>-class-</a:t>
            </a:r>
            <a:r>
              <a:rPr lang="fr-FR" dirty="0" err="1"/>
              <a:t>even</a:t>
            </a:r>
            <a:r>
              <a:rPr lang="fr-FR" dirty="0"/>
              <a:t>, </a:t>
            </a:r>
            <a:r>
              <a:rPr lang="en-US" dirty="0" err="1"/>
              <a:t>ng</a:t>
            </a:r>
            <a:r>
              <a:rPr lang="en-US" dirty="0"/>
              <a:t>-class-odd :</a:t>
            </a:r>
          </a:p>
          <a:p>
            <a:pPr lvl="2"/>
            <a:r>
              <a:rPr lang="fr-FR" dirty="0"/>
              <a:t>&lt;</a:t>
            </a:r>
            <a:r>
              <a:rPr lang="fr-FR" dirty="0" err="1"/>
              <a:t>span</a:t>
            </a:r>
            <a:r>
              <a:rPr lang="fr-FR" dirty="0"/>
              <a:t> </a:t>
            </a:r>
            <a:r>
              <a:rPr lang="fr-FR" dirty="0" err="1"/>
              <a:t>ng</a:t>
            </a:r>
            <a:r>
              <a:rPr lang="fr-FR" dirty="0"/>
              <a:t>-class-</a:t>
            </a:r>
            <a:r>
              <a:rPr lang="fr-FR" dirty="0" err="1"/>
              <a:t>odd</a:t>
            </a:r>
            <a:r>
              <a:rPr lang="fr-FR" dirty="0"/>
              <a:t>="'</a:t>
            </a:r>
            <a:r>
              <a:rPr lang="fr-FR" dirty="0" err="1"/>
              <a:t>odd</a:t>
            </a:r>
            <a:r>
              <a:rPr lang="fr-FR" dirty="0"/>
              <a:t>'" </a:t>
            </a:r>
            <a:r>
              <a:rPr lang="fr-FR" dirty="0" err="1"/>
              <a:t>ng</a:t>
            </a:r>
            <a:r>
              <a:rPr lang="fr-FR" dirty="0"/>
              <a:t>-class-</a:t>
            </a:r>
            <a:r>
              <a:rPr lang="fr-FR" dirty="0" err="1"/>
              <a:t>even</a:t>
            </a:r>
            <a:r>
              <a:rPr lang="fr-FR" dirty="0"/>
              <a:t>="'</a:t>
            </a:r>
            <a:r>
              <a:rPr lang="fr-FR" dirty="0" err="1"/>
              <a:t>even</a:t>
            </a:r>
            <a:r>
              <a:rPr lang="fr-FR" dirty="0"/>
              <a:t>'"&gt;</a:t>
            </a:r>
          </a:p>
          <a:p>
            <a:pPr lvl="1"/>
            <a:r>
              <a:rPr lang="fr-FR" dirty="0" err="1"/>
              <a:t>ng</a:t>
            </a:r>
            <a:r>
              <a:rPr lang="fr-FR" dirty="0"/>
              <a:t>-show, </a:t>
            </a:r>
            <a:r>
              <a:rPr lang="fr-FR" dirty="0" err="1"/>
              <a:t>ng-</a:t>
            </a:r>
            <a:r>
              <a:rPr lang="fr-FR" dirty="0" err="1" smtClean="0"/>
              <a:t>hide</a:t>
            </a:r>
            <a:endParaRPr lang="fr-FR" dirty="0" smtClean="0"/>
          </a:p>
          <a:p>
            <a:pPr lvl="2"/>
            <a:r>
              <a:rPr lang="pl-PL" dirty="0"/>
              <a:t>&lt;</a:t>
            </a:r>
            <a:r>
              <a:rPr lang="pl-PL" dirty="0" err="1"/>
              <a:t>span</a:t>
            </a:r>
            <a:r>
              <a:rPr lang="pl-PL" dirty="0"/>
              <a:t> </a:t>
            </a:r>
            <a:r>
              <a:rPr lang="pl-PL" dirty="0" err="1"/>
              <a:t>ng</a:t>
            </a:r>
            <a:r>
              <a:rPr lang="pl-PL" dirty="0"/>
              <a:t>-show="</a:t>
            </a:r>
            <a:r>
              <a:rPr lang="pl-PL" dirty="0" err="1"/>
              <a:t>checked</a:t>
            </a:r>
            <a:r>
              <a:rPr lang="pl-PL" dirty="0"/>
              <a:t>"&gt;</a:t>
            </a:r>
            <a:endParaRPr lang="fr-FR" dirty="0"/>
          </a:p>
          <a:p>
            <a:pPr lvl="1"/>
            <a:r>
              <a:rPr lang="fr-FR" dirty="0" err="1"/>
              <a:t>ng-</a:t>
            </a:r>
            <a:r>
              <a:rPr lang="fr-FR" dirty="0" err="1" smtClean="0"/>
              <a:t>disabled</a:t>
            </a:r>
            <a:endParaRPr lang="fr-FR" dirty="0" smtClean="0"/>
          </a:p>
          <a:p>
            <a:pPr lvl="2"/>
            <a:r>
              <a:rPr lang="it-IT" dirty="0"/>
              <a:t>&lt;</a:t>
            </a:r>
            <a:r>
              <a:rPr lang="it-IT" dirty="0" err="1"/>
              <a:t>button</a:t>
            </a:r>
            <a:r>
              <a:rPr lang="it-IT" dirty="0"/>
              <a:t> </a:t>
            </a:r>
            <a:r>
              <a:rPr lang="it-IT" dirty="0" err="1"/>
              <a:t>ng</a:t>
            </a:r>
            <a:r>
              <a:rPr lang="it-IT" dirty="0"/>
              <a:t>-model="</a:t>
            </a:r>
            <a:r>
              <a:rPr lang="it-IT" dirty="0" err="1"/>
              <a:t>button</a:t>
            </a:r>
            <a:r>
              <a:rPr lang="it-IT" dirty="0"/>
              <a:t>" </a:t>
            </a:r>
            <a:r>
              <a:rPr lang="it-IT" dirty="0" err="1"/>
              <a:t>ng-disabled</a:t>
            </a:r>
            <a:r>
              <a:rPr lang="it-IT" dirty="0"/>
              <a:t>="</a:t>
            </a:r>
            <a:r>
              <a:rPr lang="it-IT" dirty="0" err="1"/>
              <a:t>checked</a:t>
            </a:r>
            <a:r>
              <a:rPr lang="it-IT" dirty="0"/>
              <a:t>"&gt;Button&lt;/</a:t>
            </a:r>
            <a:r>
              <a:rPr lang="it-IT" dirty="0" err="1"/>
              <a:t>button</a:t>
            </a:r>
            <a:r>
              <a:rPr lang="it-IT" dirty="0"/>
              <a:t>&gt;</a:t>
            </a:r>
            <a:endParaRPr lang="fr-FR" dirty="0"/>
          </a:p>
          <a:p>
            <a:pPr lvl="1"/>
            <a:r>
              <a:rPr lang="fr-FR" dirty="0" err="1"/>
              <a:t>ng</a:t>
            </a:r>
            <a:r>
              <a:rPr lang="fr-FR" dirty="0"/>
              <a:t>-</a:t>
            </a:r>
            <a:r>
              <a:rPr lang="fr-FR" dirty="0" smtClean="0"/>
              <a:t>style</a:t>
            </a:r>
          </a:p>
          <a:p>
            <a:pPr lvl="2"/>
            <a:r>
              <a:rPr lang="en-US" dirty="0"/>
              <a:t>&lt;span </a:t>
            </a:r>
            <a:r>
              <a:rPr lang="en-US" dirty="0" err="1"/>
              <a:t>ng</a:t>
            </a:r>
            <a:r>
              <a:rPr lang="en-US" dirty="0"/>
              <a:t>-style="{</a:t>
            </a:r>
            <a:r>
              <a:rPr lang="en-US" dirty="0" err="1"/>
              <a:t>color:'red</a:t>
            </a:r>
            <a:r>
              <a:rPr lang="en-US" dirty="0"/>
              <a:t>'}"&gt;Sample Text&lt;/span&gt;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2576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Directives du framework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évènements</a:t>
            </a:r>
          </a:p>
          <a:p>
            <a:pPr lvl="1"/>
            <a:r>
              <a:rPr lang="fr-FR" dirty="0" err="1"/>
              <a:t>n</a:t>
            </a:r>
            <a:r>
              <a:rPr lang="fr-FR" dirty="0" err="1" smtClean="0"/>
              <a:t>g</a:t>
            </a:r>
            <a:r>
              <a:rPr lang="fr-FR" dirty="0" smtClean="0"/>
              <a:t>-click</a:t>
            </a:r>
          </a:p>
          <a:p>
            <a:pPr lvl="1"/>
            <a:r>
              <a:rPr lang="cs-CZ" dirty="0" err="1"/>
              <a:t>ng-</a:t>
            </a:r>
            <a:r>
              <a:rPr lang="cs-CZ" dirty="0" err="1" smtClean="0"/>
              <a:t>dblclick</a:t>
            </a:r>
            <a:endParaRPr lang="cs-CZ" dirty="0" smtClean="0"/>
          </a:p>
          <a:p>
            <a:pPr lvl="1"/>
            <a:r>
              <a:rPr lang="en-US" dirty="0" err="1"/>
              <a:t>ng-mousedown</a:t>
            </a:r>
            <a:endParaRPr lang="en-US" dirty="0"/>
          </a:p>
          <a:p>
            <a:pPr lvl="1"/>
            <a:r>
              <a:rPr lang="en-US" dirty="0" err="1"/>
              <a:t>ng-mouseenter</a:t>
            </a:r>
            <a:endParaRPr lang="en-US" dirty="0"/>
          </a:p>
          <a:p>
            <a:pPr lvl="1"/>
            <a:r>
              <a:rPr lang="en-US" dirty="0" err="1"/>
              <a:t>ng-mouseleave</a:t>
            </a:r>
            <a:endParaRPr lang="en-US" dirty="0"/>
          </a:p>
          <a:p>
            <a:pPr lvl="1"/>
            <a:r>
              <a:rPr lang="en-US" dirty="0" err="1"/>
              <a:t>ng-mousemove</a:t>
            </a:r>
            <a:endParaRPr lang="en-US" dirty="0"/>
          </a:p>
          <a:p>
            <a:pPr lvl="1"/>
            <a:r>
              <a:rPr lang="en-US" dirty="0" err="1"/>
              <a:t>ng-mouseover</a:t>
            </a:r>
            <a:endParaRPr lang="en-US" dirty="0"/>
          </a:p>
          <a:p>
            <a:pPr lvl="1"/>
            <a:r>
              <a:rPr lang="en-US" dirty="0" err="1"/>
              <a:t>ng-mouseup</a:t>
            </a:r>
            <a:endParaRPr lang="cs-CZ" dirty="0" smtClean="0"/>
          </a:p>
          <a:p>
            <a:pPr lvl="1"/>
            <a:endParaRPr lang="cs-CZ" dirty="0" smtClean="0"/>
          </a:p>
          <a:p>
            <a:pPr lvl="1"/>
            <a:r>
              <a:rPr lang="fr-FR" dirty="0" smtClean="0"/>
              <a:t>La </a:t>
            </a:r>
            <a:r>
              <a:rPr lang="fr-FR" dirty="0" err="1" smtClean="0"/>
              <a:t>propriéte</a:t>
            </a:r>
            <a:r>
              <a:rPr lang="fr-FR" dirty="0" smtClean="0"/>
              <a:t> $</a:t>
            </a:r>
            <a:r>
              <a:rPr lang="fr-FR" dirty="0" err="1" smtClean="0"/>
              <a:t>event</a:t>
            </a:r>
            <a:r>
              <a:rPr lang="fr-FR" dirty="0" smtClean="0"/>
              <a:t> est disponible</a:t>
            </a:r>
          </a:p>
          <a:p>
            <a:pPr marL="914400" lvl="2" indent="0">
              <a:buNone/>
            </a:pPr>
            <a:r>
              <a:rPr lang="en-US" dirty="0"/>
              <a:t>&lt;button </a:t>
            </a:r>
            <a:r>
              <a:rPr lang="en-US" dirty="0" err="1"/>
              <a:t>ng</a:t>
            </a:r>
            <a:r>
              <a:rPr lang="en-US" dirty="0"/>
              <a:t>-click</a:t>
            </a:r>
            <a:r>
              <a:rPr lang="en-US" dirty="0" smtClean="0"/>
              <a:t>=”</a:t>
            </a:r>
            <a:r>
              <a:rPr lang="en-US" dirty="0" err="1" smtClean="0"/>
              <a:t>onClick</a:t>
            </a:r>
            <a:r>
              <a:rPr lang="en-US" dirty="0" smtClean="0"/>
              <a:t>($event)”&gt;</a:t>
            </a:r>
          </a:p>
          <a:p>
            <a:pPr marL="914400" lvl="2" indent="0">
              <a:buNone/>
            </a:pPr>
            <a:r>
              <a:rPr lang="en-US" dirty="0" smtClean="0"/>
              <a:t>$</a:t>
            </a:r>
            <a:r>
              <a:rPr lang="en-US" dirty="0" err="1" smtClean="0"/>
              <a:t>scope.onClick</a:t>
            </a:r>
            <a:r>
              <a:rPr lang="en-US" dirty="0" smtClean="0"/>
              <a:t>=function($event){</a:t>
            </a:r>
            <a:r>
              <a:rPr lang="fr-FR" dirty="0"/>
              <a:t>$</a:t>
            </a:r>
            <a:r>
              <a:rPr lang="fr-FR" dirty="0" err="1"/>
              <a:t>event.preventDefault</a:t>
            </a:r>
            <a:r>
              <a:rPr lang="fr-FR" dirty="0"/>
              <a:t>()</a:t>
            </a:r>
            <a:r>
              <a:rPr lang="fr-FR" dirty="0" smtClean="0"/>
              <a:t>;}</a:t>
            </a:r>
            <a:endParaRPr lang="en-US" dirty="0" smtClean="0"/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3270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Directives du framework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Modification de la vue</a:t>
            </a:r>
          </a:p>
          <a:p>
            <a:pPr lvl="1"/>
            <a:r>
              <a:rPr lang="fr-FR" dirty="0" err="1"/>
              <a:t>n</a:t>
            </a:r>
            <a:r>
              <a:rPr lang="fr-FR" dirty="0" err="1" smtClean="0"/>
              <a:t>g-switch</a:t>
            </a:r>
            <a:endParaRPr lang="fr-FR" dirty="0" smtClean="0"/>
          </a:p>
          <a:p>
            <a:pPr lvl="2"/>
            <a:r>
              <a:rPr lang="fr-FR" dirty="0" smtClean="0"/>
              <a:t>Pour définir du contenu alternatif</a:t>
            </a:r>
          </a:p>
          <a:p>
            <a:pPr marL="914400" lvl="2" indent="0">
              <a:buNone/>
            </a:pPr>
            <a:r>
              <a:rPr lang="en-US" sz="1200" i="1" dirty="0">
                <a:solidFill>
                  <a:srgbClr val="0084B4"/>
                </a:solidFill>
                <a:latin typeface="+mj-lt"/>
              </a:rPr>
              <a:t>&lt;div </a:t>
            </a:r>
            <a:r>
              <a:rPr lang="en-US" sz="1200" i="1" dirty="0" err="1">
                <a:solidFill>
                  <a:srgbClr val="0084B4"/>
                </a:solidFill>
                <a:latin typeface="+mj-lt"/>
              </a:rPr>
              <a:t>ng</a:t>
            </a:r>
            <a:r>
              <a:rPr lang="en-US" sz="1200" i="1" dirty="0">
                <a:solidFill>
                  <a:srgbClr val="0084B4"/>
                </a:solidFill>
                <a:latin typeface="+mj-lt"/>
              </a:rPr>
              <a:t>-switch on="selection" &gt;</a:t>
            </a:r>
          </a:p>
          <a:p>
            <a:pPr marL="914400" lvl="2" indent="0">
              <a:buNone/>
            </a:pPr>
            <a:r>
              <a:rPr lang="en-US" sz="1200" i="1" dirty="0">
                <a:solidFill>
                  <a:srgbClr val="0084B4"/>
                </a:solidFill>
                <a:latin typeface="+mj-lt"/>
              </a:rPr>
              <a:t>        &lt;div </a:t>
            </a:r>
            <a:r>
              <a:rPr lang="en-US" sz="1200" i="1" dirty="0" err="1">
                <a:solidFill>
                  <a:srgbClr val="0084B4"/>
                </a:solidFill>
                <a:latin typeface="+mj-lt"/>
              </a:rPr>
              <a:t>ng</a:t>
            </a:r>
            <a:r>
              <a:rPr lang="en-US" sz="1200" i="1" dirty="0">
                <a:solidFill>
                  <a:srgbClr val="0084B4"/>
                </a:solidFill>
                <a:latin typeface="+mj-lt"/>
              </a:rPr>
              <a:t>-switch-when="settings"&gt;Settings </a:t>
            </a:r>
            <a:r>
              <a:rPr lang="en-US" sz="1200" i="1" dirty="0" err="1">
                <a:solidFill>
                  <a:srgbClr val="0084B4"/>
                </a:solidFill>
                <a:latin typeface="+mj-lt"/>
              </a:rPr>
              <a:t>Div</a:t>
            </a:r>
            <a:r>
              <a:rPr lang="en-US" sz="1200" i="1" dirty="0">
                <a:solidFill>
                  <a:srgbClr val="0084B4"/>
                </a:solidFill>
                <a:latin typeface="+mj-lt"/>
              </a:rPr>
              <a:t>&lt;/div&gt;</a:t>
            </a:r>
          </a:p>
          <a:p>
            <a:pPr marL="914400" lvl="2" indent="0">
              <a:buNone/>
            </a:pPr>
            <a:r>
              <a:rPr lang="en-US" sz="1200" i="1" dirty="0">
                <a:solidFill>
                  <a:srgbClr val="0084B4"/>
                </a:solidFill>
                <a:latin typeface="+mj-lt"/>
              </a:rPr>
              <a:t>        &lt;span </a:t>
            </a:r>
            <a:r>
              <a:rPr lang="en-US" sz="1200" i="1" dirty="0" err="1">
                <a:solidFill>
                  <a:srgbClr val="0084B4"/>
                </a:solidFill>
                <a:latin typeface="+mj-lt"/>
              </a:rPr>
              <a:t>ng</a:t>
            </a:r>
            <a:r>
              <a:rPr lang="en-US" sz="1200" i="1" dirty="0">
                <a:solidFill>
                  <a:srgbClr val="0084B4"/>
                </a:solidFill>
                <a:latin typeface="+mj-lt"/>
              </a:rPr>
              <a:t>-switch-when="home"&gt;Home Span&lt;/span&gt;</a:t>
            </a:r>
          </a:p>
          <a:p>
            <a:pPr marL="914400" lvl="2" indent="0">
              <a:buNone/>
            </a:pPr>
            <a:r>
              <a:rPr lang="en-US" sz="1200" i="1" dirty="0">
                <a:solidFill>
                  <a:srgbClr val="0084B4"/>
                </a:solidFill>
                <a:latin typeface="+mj-lt"/>
              </a:rPr>
              <a:t>        &lt;span </a:t>
            </a:r>
            <a:r>
              <a:rPr lang="en-US" sz="1200" i="1" dirty="0" err="1">
                <a:solidFill>
                  <a:srgbClr val="0084B4"/>
                </a:solidFill>
                <a:latin typeface="+mj-lt"/>
              </a:rPr>
              <a:t>ng</a:t>
            </a:r>
            <a:r>
              <a:rPr lang="en-US" sz="1200" i="1" dirty="0">
                <a:solidFill>
                  <a:srgbClr val="0084B4"/>
                </a:solidFill>
                <a:latin typeface="+mj-lt"/>
              </a:rPr>
              <a:t>-switch-default&gt;default&lt;/span&gt;</a:t>
            </a:r>
          </a:p>
          <a:p>
            <a:pPr marL="914400" lvl="2" indent="0">
              <a:buNone/>
            </a:pPr>
            <a:r>
              <a:rPr lang="en-US" sz="1200" i="1" dirty="0">
                <a:solidFill>
                  <a:srgbClr val="0084B4"/>
                </a:solidFill>
                <a:latin typeface="+mj-lt"/>
              </a:rPr>
              <a:t>      &lt;/div&gt;</a:t>
            </a:r>
            <a:endParaRPr lang="fr-FR" sz="1200" i="1" dirty="0" smtClean="0">
              <a:solidFill>
                <a:srgbClr val="0084B4"/>
              </a:solidFill>
              <a:latin typeface="+mj-lt"/>
            </a:endParaRPr>
          </a:p>
          <a:p>
            <a:pPr lvl="1"/>
            <a:r>
              <a:rPr lang="fr-FR" dirty="0" err="1"/>
              <a:t>n</a:t>
            </a:r>
            <a:r>
              <a:rPr lang="fr-FR" dirty="0" err="1" smtClean="0"/>
              <a:t>g-include</a:t>
            </a:r>
            <a:endParaRPr lang="fr-FR" dirty="0" smtClean="0"/>
          </a:p>
          <a:p>
            <a:pPr lvl="2"/>
            <a:r>
              <a:rPr lang="fr-FR" dirty="0" smtClean="0"/>
              <a:t>Pour intégrer un </a:t>
            </a:r>
            <a:r>
              <a:rPr lang="fr-FR" dirty="0" err="1" smtClean="0"/>
              <a:t>template</a:t>
            </a:r>
            <a:r>
              <a:rPr lang="fr-FR" dirty="0" smtClean="0"/>
              <a:t> </a:t>
            </a:r>
          </a:p>
          <a:p>
            <a:pPr marL="914400" lvl="2" indent="0">
              <a:buNone/>
            </a:pPr>
            <a:r>
              <a:rPr lang="en-US" sz="1200" dirty="0">
                <a:solidFill>
                  <a:srgbClr val="0084B4"/>
                </a:solidFill>
                <a:latin typeface="+mj-lt"/>
              </a:rPr>
              <a:t>&lt;div </a:t>
            </a:r>
            <a:r>
              <a:rPr lang="en-US" sz="1200" dirty="0" err="1">
                <a:solidFill>
                  <a:srgbClr val="0084B4"/>
                </a:solidFill>
                <a:latin typeface="+mj-lt"/>
              </a:rPr>
              <a:t>ng</a:t>
            </a:r>
            <a:r>
              <a:rPr lang="en-US" sz="1200" dirty="0">
                <a:solidFill>
                  <a:srgbClr val="0084B4"/>
                </a:solidFill>
                <a:latin typeface="+mj-lt"/>
              </a:rPr>
              <a:t>-include </a:t>
            </a:r>
            <a:r>
              <a:rPr lang="en-US" sz="1200" dirty="0" err="1">
                <a:solidFill>
                  <a:srgbClr val="0084B4"/>
                </a:solidFill>
                <a:latin typeface="+mj-lt"/>
              </a:rPr>
              <a:t>src</a:t>
            </a:r>
            <a:r>
              <a:rPr lang="en-US" sz="1200" dirty="0">
                <a:solidFill>
                  <a:srgbClr val="0084B4"/>
                </a:solidFill>
                <a:latin typeface="+mj-lt"/>
              </a:rPr>
              <a:t>="</a:t>
            </a:r>
            <a:r>
              <a:rPr lang="en-US" sz="1200" dirty="0" err="1">
                <a:solidFill>
                  <a:srgbClr val="0084B4"/>
                </a:solidFill>
                <a:latin typeface="+mj-lt"/>
              </a:rPr>
              <a:t>template.url</a:t>
            </a:r>
            <a:r>
              <a:rPr lang="en-US" sz="1200" dirty="0">
                <a:solidFill>
                  <a:srgbClr val="0084B4"/>
                </a:solidFill>
                <a:latin typeface="+mj-lt"/>
              </a:rPr>
              <a:t>"&gt;&lt;/div&gt;</a:t>
            </a:r>
            <a:endParaRPr lang="fr-FR" sz="1200" dirty="0">
              <a:solidFill>
                <a:srgbClr val="0084B4"/>
              </a:solidFill>
              <a:latin typeface="+mj-lt"/>
            </a:endParaRPr>
          </a:p>
          <a:p>
            <a:pPr lvl="1"/>
            <a:r>
              <a:rPr lang="fr-FR" dirty="0" err="1"/>
              <a:t>ng-</a:t>
            </a:r>
            <a:r>
              <a:rPr lang="fr-FR" dirty="0" err="1" smtClean="0"/>
              <a:t>pluralize</a:t>
            </a:r>
            <a:endParaRPr lang="fr-FR" dirty="0" smtClean="0"/>
          </a:p>
          <a:p>
            <a:pPr lvl="2"/>
            <a:r>
              <a:rPr lang="fr-FR" dirty="0" smtClean="0"/>
              <a:t>Pour adapter des labels en fonction d’un nombre d’éléments</a:t>
            </a:r>
          </a:p>
          <a:p>
            <a:pPr marL="914400" lvl="2" indent="0">
              <a:buNone/>
            </a:pPr>
            <a:r>
              <a:rPr lang="en-US" sz="1200" i="1" dirty="0">
                <a:solidFill>
                  <a:srgbClr val="0084B4"/>
                </a:solidFill>
                <a:latin typeface="+mj-lt"/>
              </a:rPr>
              <a:t>&lt;</a:t>
            </a:r>
            <a:r>
              <a:rPr lang="en-US" sz="1200" i="1" dirty="0" err="1">
                <a:solidFill>
                  <a:srgbClr val="0084B4"/>
                </a:solidFill>
                <a:latin typeface="+mj-lt"/>
              </a:rPr>
              <a:t>ng</a:t>
            </a:r>
            <a:r>
              <a:rPr lang="en-US" sz="1200" i="1" dirty="0">
                <a:solidFill>
                  <a:srgbClr val="0084B4"/>
                </a:solidFill>
                <a:latin typeface="+mj-lt"/>
              </a:rPr>
              <a:t>-pluralize count="</a:t>
            </a:r>
            <a:r>
              <a:rPr lang="en-US" sz="1200" i="1" dirty="0" err="1">
                <a:solidFill>
                  <a:srgbClr val="0084B4"/>
                </a:solidFill>
                <a:latin typeface="+mj-lt"/>
              </a:rPr>
              <a:t>personCount</a:t>
            </a:r>
            <a:r>
              <a:rPr lang="en-US" sz="1200" i="1" dirty="0">
                <a:solidFill>
                  <a:srgbClr val="0084B4"/>
                </a:solidFill>
                <a:latin typeface="+mj-lt"/>
              </a:rPr>
              <a:t>"</a:t>
            </a:r>
          </a:p>
          <a:p>
            <a:pPr marL="914400" lvl="2" indent="0">
              <a:buNone/>
            </a:pPr>
            <a:r>
              <a:rPr lang="en-US" sz="1200" i="1" dirty="0">
                <a:solidFill>
                  <a:srgbClr val="0084B4"/>
                </a:solidFill>
                <a:latin typeface="+mj-lt"/>
              </a:rPr>
              <a:t>                 when="{'0': 'Nobody is viewing.',</a:t>
            </a:r>
          </a:p>
          <a:p>
            <a:pPr marL="914400" lvl="2" indent="0">
              <a:buNone/>
            </a:pPr>
            <a:r>
              <a:rPr lang="en-US" sz="1200" i="1" dirty="0">
                <a:solidFill>
                  <a:srgbClr val="0084B4"/>
                </a:solidFill>
                <a:latin typeface="+mj-lt"/>
              </a:rPr>
              <a:t>                     'one': '1 person is viewing.',</a:t>
            </a:r>
          </a:p>
          <a:p>
            <a:pPr marL="914400" lvl="2" indent="0">
              <a:buNone/>
            </a:pPr>
            <a:r>
              <a:rPr lang="en-US" sz="1200" i="1" dirty="0">
                <a:solidFill>
                  <a:srgbClr val="0084B4"/>
                </a:solidFill>
                <a:latin typeface="+mj-lt"/>
              </a:rPr>
              <a:t>                     </a:t>
            </a:r>
            <a:r>
              <a:rPr lang="en-US" sz="1200" i="1" dirty="0" smtClean="0">
                <a:solidFill>
                  <a:srgbClr val="0084B4"/>
                </a:solidFill>
                <a:latin typeface="+mj-lt"/>
              </a:rPr>
              <a:t>'other'</a:t>
            </a:r>
            <a:r>
              <a:rPr lang="en-US" sz="1200" i="1" dirty="0">
                <a:solidFill>
                  <a:srgbClr val="0084B4"/>
                </a:solidFill>
                <a:latin typeface="+mj-lt"/>
              </a:rPr>
              <a:t>: '{} people are viewing.'}"&gt;</a:t>
            </a:r>
          </a:p>
          <a:p>
            <a:pPr marL="914400" lvl="2" indent="0">
              <a:buNone/>
            </a:pPr>
            <a:r>
              <a:rPr lang="en-US" sz="1200" i="1" dirty="0">
                <a:solidFill>
                  <a:srgbClr val="0084B4"/>
                </a:solidFill>
                <a:latin typeface="+mj-lt"/>
              </a:rPr>
              <a:t>&lt;/</a:t>
            </a:r>
            <a:r>
              <a:rPr lang="en-US" sz="1200" i="1" dirty="0" err="1">
                <a:solidFill>
                  <a:srgbClr val="0084B4"/>
                </a:solidFill>
                <a:latin typeface="+mj-lt"/>
              </a:rPr>
              <a:t>ng</a:t>
            </a:r>
            <a:r>
              <a:rPr lang="en-US" sz="1200" i="1" dirty="0">
                <a:solidFill>
                  <a:srgbClr val="0084B4"/>
                </a:solidFill>
                <a:latin typeface="+mj-lt"/>
              </a:rPr>
              <a:t>-pluralize&gt;</a:t>
            </a:r>
            <a:endParaRPr lang="fr-FR" sz="1200" i="1" dirty="0">
              <a:solidFill>
                <a:srgbClr val="0084B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6514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Directives du framework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Attributs</a:t>
            </a:r>
          </a:p>
          <a:p>
            <a:pPr lvl="1"/>
            <a:r>
              <a:rPr lang="fr-FR" dirty="0" err="1"/>
              <a:t>n</a:t>
            </a:r>
            <a:r>
              <a:rPr lang="fr-FR" dirty="0" err="1" smtClean="0"/>
              <a:t>g-href</a:t>
            </a:r>
            <a:endParaRPr lang="fr-FR" dirty="0" smtClean="0"/>
          </a:p>
          <a:p>
            <a:pPr lvl="2"/>
            <a:r>
              <a:rPr lang="fr-FR" dirty="0" smtClean="0"/>
              <a:t>Pour éviter les 404</a:t>
            </a:r>
          </a:p>
          <a:p>
            <a:pPr lvl="1"/>
            <a:r>
              <a:rPr lang="fr-FR" dirty="0" err="1" smtClean="0"/>
              <a:t>ng-src</a:t>
            </a:r>
            <a:endParaRPr lang="fr-FR" dirty="0" smtClean="0"/>
          </a:p>
          <a:p>
            <a:pPr lvl="2"/>
            <a:r>
              <a:rPr lang="fr-FR" dirty="0" smtClean="0"/>
              <a:t>Pour utiliser des expressions</a:t>
            </a:r>
          </a:p>
          <a:p>
            <a:pPr lvl="3"/>
            <a:r>
              <a:rPr lang="hr-HR" dirty="0"/>
              <a:t>&lt;img src="http://www.gravatar.com/avatar/{{hash}}"/&gt;</a:t>
            </a:r>
            <a:endParaRPr lang="fr-FR" dirty="0" smtClean="0"/>
          </a:p>
          <a:p>
            <a:pPr marL="914400" lvl="2" indent="0">
              <a:buNone/>
            </a:pPr>
            <a:endParaRPr lang="fr-FR" sz="1200" i="1" dirty="0">
              <a:solidFill>
                <a:srgbClr val="0084B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25078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Directives du framework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Modification de la vue</a:t>
            </a:r>
          </a:p>
          <a:p>
            <a:pPr lvl="1"/>
            <a:r>
              <a:rPr lang="fr-FR" dirty="0" err="1"/>
              <a:t>n</a:t>
            </a:r>
            <a:r>
              <a:rPr lang="fr-FR" dirty="0" err="1" smtClean="0"/>
              <a:t>g-switch</a:t>
            </a:r>
            <a:endParaRPr lang="fr-FR" dirty="0" smtClean="0"/>
          </a:p>
          <a:p>
            <a:pPr lvl="2"/>
            <a:r>
              <a:rPr lang="fr-FR" dirty="0" smtClean="0"/>
              <a:t>Pour définir du contenu alternatif</a:t>
            </a:r>
          </a:p>
          <a:p>
            <a:pPr marL="914400" lvl="2" indent="0">
              <a:buNone/>
            </a:pPr>
            <a:r>
              <a:rPr lang="en-US" sz="1200" i="1" dirty="0">
                <a:solidFill>
                  <a:srgbClr val="0084B4"/>
                </a:solidFill>
                <a:latin typeface="+mj-lt"/>
              </a:rPr>
              <a:t>&lt;div </a:t>
            </a:r>
            <a:r>
              <a:rPr lang="en-US" sz="1200" i="1" dirty="0" err="1">
                <a:solidFill>
                  <a:srgbClr val="0084B4"/>
                </a:solidFill>
                <a:latin typeface="+mj-lt"/>
              </a:rPr>
              <a:t>ng</a:t>
            </a:r>
            <a:r>
              <a:rPr lang="en-US" sz="1200" i="1" dirty="0">
                <a:solidFill>
                  <a:srgbClr val="0084B4"/>
                </a:solidFill>
                <a:latin typeface="+mj-lt"/>
              </a:rPr>
              <a:t>-switch on="selection" &gt;</a:t>
            </a:r>
          </a:p>
          <a:p>
            <a:pPr marL="914400" lvl="2" indent="0">
              <a:buNone/>
            </a:pPr>
            <a:r>
              <a:rPr lang="en-US" sz="1200" i="1" dirty="0">
                <a:solidFill>
                  <a:srgbClr val="0084B4"/>
                </a:solidFill>
                <a:latin typeface="+mj-lt"/>
              </a:rPr>
              <a:t>        &lt;div </a:t>
            </a:r>
            <a:r>
              <a:rPr lang="en-US" sz="1200" i="1" dirty="0" err="1">
                <a:solidFill>
                  <a:srgbClr val="0084B4"/>
                </a:solidFill>
                <a:latin typeface="+mj-lt"/>
              </a:rPr>
              <a:t>ng</a:t>
            </a:r>
            <a:r>
              <a:rPr lang="en-US" sz="1200" i="1" dirty="0">
                <a:solidFill>
                  <a:srgbClr val="0084B4"/>
                </a:solidFill>
                <a:latin typeface="+mj-lt"/>
              </a:rPr>
              <a:t>-switch-when="settings"&gt;Settings </a:t>
            </a:r>
            <a:r>
              <a:rPr lang="en-US" sz="1200" i="1" dirty="0" err="1">
                <a:solidFill>
                  <a:srgbClr val="0084B4"/>
                </a:solidFill>
                <a:latin typeface="+mj-lt"/>
              </a:rPr>
              <a:t>Div</a:t>
            </a:r>
            <a:r>
              <a:rPr lang="en-US" sz="1200" i="1" dirty="0">
                <a:solidFill>
                  <a:srgbClr val="0084B4"/>
                </a:solidFill>
                <a:latin typeface="+mj-lt"/>
              </a:rPr>
              <a:t>&lt;/div&gt;</a:t>
            </a:r>
          </a:p>
          <a:p>
            <a:pPr marL="914400" lvl="2" indent="0">
              <a:buNone/>
            </a:pPr>
            <a:r>
              <a:rPr lang="en-US" sz="1200" i="1" dirty="0">
                <a:solidFill>
                  <a:srgbClr val="0084B4"/>
                </a:solidFill>
                <a:latin typeface="+mj-lt"/>
              </a:rPr>
              <a:t>        &lt;span </a:t>
            </a:r>
            <a:r>
              <a:rPr lang="en-US" sz="1200" i="1" dirty="0" err="1">
                <a:solidFill>
                  <a:srgbClr val="0084B4"/>
                </a:solidFill>
                <a:latin typeface="+mj-lt"/>
              </a:rPr>
              <a:t>ng</a:t>
            </a:r>
            <a:r>
              <a:rPr lang="en-US" sz="1200" i="1" dirty="0">
                <a:solidFill>
                  <a:srgbClr val="0084B4"/>
                </a:solidFill>
                <a:latin typeface="+mj-lt"/>
              </a:rPr>
              <a:t>-switch-when="home"&gt;Home Span&lt;/span&gt;</a:t>
            </a:r>
          </a:p>
          <a:p>
            <a:pPr marL="914400" lvl="2" indent="0">
              <a:buNone/>
            </a:pPr>
            <a:r>
              <a:rPr lang="en-US" sz="1200" i="1" dirty="0">
                <a:solidFill>
                  <a:srgbClr val="0084B4"/>
                </a:solidFill>
                <a:latin typeface="+mj-lt"/>
              </a:rPr>
              <a:t>        &lt;span </a:t>
            </a:r>
            <a:r>
              <a:rPr lang="en-US" sz="1200" i="1" dirty="0" err="1">
                <a:solidFill>
                  <a:srgbClr val="0084B4"/>
                </a:solidFill>
                <a:latin typeface="+mj-lt"/>
              </a:rPr>
              <a:t>ng</a:t>
            </a:r>
            <a:r>
              <a:rPr lang="en-US" sz="1200" i="1" dirty="0">
                <a:solidFill>
                  <a:srgbClr val="0084B4"/>
                </a:solidFill>
                <a:latin typeface="+mj-lt"/>
              </a:rPr>
              <a:t>-switch-default&gt;default&lt;/span&gt;</a:t>
            </a:r>
          </a:p>
          <a:p>
            <a:pPr marL="914400" lvl="2" indent="0">
              <a:buNone/>
            </a:pPr>
            <a:r>
              <a:rPr lang="en-US" sz="1200" i="1" dirty="0">
                <a:solidFill>
                  <a:srgbClr val="0084B4"/>
                </a:solidFill>
                <a:latin typeface="+mj-lt"/>
              </a:rPr>
              <a:t>      &lt;/div&gt;</a:t>
            </a:r>
            <a:endParaRPr lang="fr-FR" sz="1200" i="1" dirty="0" smtClean="0">
              <a:solidFill>
                <a:srgbClr val="0084B4"/>
              </a:solidFill>
              <a:latin typeface="+mj-lt"/>
            </a:endParaRPr>
          </a:p>
          <a:p>
            <a:pPr lvl="1"/>
            <a:r>
              <a:rPr lang="fr-FR" dirty="0" err="1"/>
              <a:t>n</a:t>
            </a:r>
            <a:r>
              <a:rPr lang="fr-FR" dirty="0" err="1" smtClean="0"/>
              <a:t>g-include</a:t>
            </a:r>
            <a:endParaRPr lang="fr-FR" dirty="0" smtClean="0"/>
          </a:p>
          <a:p>
            <a:pPr lvl="2"/>
            <a:r>
              <a:rPr lang="fr-FR" dirty="0" smtClean="0"/>
              <a:t>Pour intégrer un </a:t>
            </a:r>
            <a:r>
              <a:rPr lang="fr-FR" dirty="0" err="1" smtClean="0"/>
              <a:t>template</a:t>
            </a:r>
            <a:r>
              <a:rPr lang="fr-FR" dirty="0" smtClean="0"/>
              <a:t> </a:t>
            </a:r>
          </a:p>
          <a:p>
            <a:pPr marL="914400" lvl="2" indent="0">
              <a:buNone/>
            </a:pPr>
            <a:r>
              <a:rPr lang="en-US" sz="1200" dirty="0">
                <a:solidFill>
                  <a:srgbClr val="0084B4"/>
                </a:solidFill>
                <a:latin typeface="+mj-lt"/>
              </a:rPr>
              <a:t>&lt;div </a:t>
            </a:r>
            <a:r>
              <a:rPr lang="en-US" sz="1200" dirty="0" err="1">
                <a:solidFill>
                  <a:srgbClr val="0084B4"/>
                </a:solidFill>
                <a:latin typeface="+mj-lt"/>
              </a:rPr>
              <a:t>ng</a:t>
            </a:r>
            <a:r>
              <a:rPr lang="en-US" sz="1200" dirty="0">
                <a:solidFill>
                  <a:srgbClr val="0084B4"/>
                </a:solidFill>
                <a:latin typeface="+mj-lt"/>
              </a:rPr>
              <a:t>-include </a:t>
            </a:r>
            <a:r>
              <a:rPr lang="en-US" sz="1200" dirty="0" err="1">
                <a:solidFill>
                  <a:srgbClr val="0084B4"/>
                </a:solidFill>
                <a:latin typeface="+mj-lt"/>
              </a:rPr>
              <a:t>src</a:t>
            </a:r>
            <a:r>
              <a:rPr lang="en-US" sz="1200" dirty="0">
                <a:solidFill>
                  <a:srgbClr val="0084B4"/>
                </a:solidFill>
                <a:latin typeface="+mj-lt"/>
              </a:rPr>
              <a:t>="</a:t>
            </a:r>
            <a:r>
              <a:rPr lang="en-US" sz="1200" dirty="0" err="1">
                <a:solidFill>
                  <a:srgbClr val="0084B4"/>
                </a:solidFill>
                <a:latin typeface="+mj-lt"/>
              </a:rPr>
              <a:t>template.url</a:t>
            </a:r>
            <a:r>
              <a:rPr lang="en-US" sz="1200" dirty="0">
                <a:solidFill>
                  <a:srgbClr val="0084B4"/>
                </a:solidFill>
                <a:latin typeface="+mj-lt"/>
              </a:rPr>
              <a:t>"&gt;&lt;/div&gt;</a:t>
            </a:r>
            <a:endParaRPr lang="fr-FR" sz="1200" dirty="0">
              <a:solidFill>
                <a:srgbClr val="0084B4"/>
              </a:solidFill>
              <a:latin typeface="+mj-lt"/>
            </a:endParaRPr>
          </a:p>
          <a:p>
            <a:pPr lvl="1"/>
            <a:r>
              <a:rPr lang="fr-FR" dirty="0" err="1" smtClean="0"/>
              <a:t>Ng-repeat</a:t>
            </a:r>
            <a:r>
              <a:rPr lang="fr-FR" dirty="0" smtClean="0"/>
              <a:t>:</a:t>
            </a:r>
          </a:p>
          <a:p>
            <a:pPr lvl="2"/>
            <a:r>
              <a:rPr lang="fr-FR" dirty="0" smtClean="0"/>
              <a:t>Pour itérer sur une collection</a:t>
            </a:r>
          </a:p>
          <a:p>
            <a:pPr marL="914400" lvl="2" indent="0">
              <a:buNone/>
            </a:pPr>
            <a:r>
              <a:rPr lang="en-US" sz="1200" i="1" dirty="0">
                <a:solidFill>
                  <a:srgbClr val="0084B4"/>
                </a:solidFill>
                <a:latin typeface="+mj-lt"/>
              </a:rPr>
              <a:t>&lt;li </a:t>
            </a:r>
            <a:r>
              <a:rPr lang="en-US" sz="1200" i="1" dirty="0" err="1">
                <a:solidFill>
                  <a:srgbClr val="0084B4"/>
                </a:solidFill>
                <a:latin typeface="+mj-lt"/>
              </a:rPr>
              <a:t>ng</a:t>
            </a:r>
            <a:r>
              <a:rPr lang="en-US" sz="1200" i="1" dirty="0">
                <a:solidFill>
                  <a:srgbClr val="0084B4"/>
                </a:solidFill>
                <a:latin typeface="+mj-lt"/>
              </a:rPr>
              <a:t>-repeat="friend in friends"&gt;</a:t>
            </a:r>
          </a:p>
          <a:p>
            <a:pPr marL="914400" lvl="2" indent="0">
              <a:buNone/>
            </a:pPr>
            <a:r>
              <a:rPr lang="en-US" sz="1200" i="1" dirty="0">
                <a:solidFill>
                  <a:srgbClr val="0084B4"/>
                </a:solidFill>
                <a:latin typeface="+mj-lt"/>
              </a:rPr>
              <a:t>          [{{$index + 1}}] {{</a:t>
            </a:r>
            <a:r>
              <a:rPr lang="en-US" sz="1200" i="1" dirty="0" err="1">
                <a:solidFill>
                  <a:srgbClr val="0084B4"/>
                </a:solidFill>
                <a:latin typeface="+mj-lt"/>
              </a:rPr>
              <a:t>friend.name</a:t>
            </a:r>
            <a:r>
              <a:rPr lang="en-US" sz="1200" i="1" dirty="0">
                <a:solidFill>
                  <a:srgbClr val="0084B4"/>
                </a:solidFill>
                <a:latin typeface="+mj-lt"/>
              </a:rPr>
              <a:t>}} who is {{</a:t>
            </a:r>
            <a:r>
              <a:rPr lang="en-US" sz="1200" i="1" dirty="0" err="1">
                <a:solidFill>
                  <a:srgbClr val="0084B4"/>
                </a:solidFill>
                <a:latin typeface="+mj-lt"/>
              </a:rPr>
              <a:t>friend.age</a:t>
            </a:r>
            <a:r>
              <a:rPr lang="en-US" sz="1200" i="1" dirty="0">
                <a:solidFill>
                  <a:srgbClr val="0084B4"/>
                </a:solidFill>
                <a:latin typeface="+mj-lt"/>
              </a:rPr>
              <a:t>}} years old.</a:t>
            </a:r>
          </a:p>
          <a:p>
            <a:pPr marL="914400" lvl="2" indent="0">
              <a:buNone/>
            </a:pPr>
            <a:r>
              <a:rPr lang="en-US" sz="1200" i="1" dirty="0">
                <a:solidFill>
                  <a:srgbClr val="0084B4"/>
                </a:solidFill>
                <a:latin typeface="+mj-lt"/>
              </a:rPr>
              <a:t>        &lt;/li&gt;</a:t>
            </a:r>
            <a:endParaRPr lang="fr-FR" sz="1200" i="1" dirty="0">
              <a:solidFill>
                <a:srgbClr val="0084B4"/>
              </a:solidFill>
              <a:latin typeface="+mj-lt"/>
            </a:endParaRPr>
          </a:p>
          <a:p>
            <a:pPr lvl="1"/>
            <a:r>
              <a:rPr lang="fr-FR" dirty="0" err="1" smtClean="0"/>
              <a:t>ng</a:t>
            </a:r>
            <a:r>
              <a:rPr lang="fr-FR" dirty="0" err="1"/>
              <a:t>-</a:t>
            </a:r>
            <a:r>
              <a:rPr lang="fr-FR" dirty="0" err="1" smtClean="0"/>
              <a:t>pluralize</a:t>
            </a:r>
            <a:endParaRPr lang="fr-FR" dirty="0" smtClean="0"/>
          </a:p>
          <a:p>
            <a:pPr lvl="2"/>
            <a:r>
              <a:rPr lang="fr-FR" dirty="0" smtClean="0"/>
              <a:t>Pour adapter des labels en fonction d’un nombre d’éléments</a:t>
            </a:r>
          </a:p>
          <a:p>
            <a:pPr marL="914400" lvl="2" indent="0">
              <a:buNone/>
            </a:pPr>
            <a:r>
              <a:rPr lang="en-US" sz="1200" i="1" dirty="0">
                <a:solidFill>
                  <a:srgbClr val="0084B4"/>
                </a:solidFill>
                <a:latin typeface="+mj-lt"/>
              </a:rPr>
              <a:t>&lt;</a:t>
            </a:r>
            <a:r>
              <a:rPr lang="en-US" sz="1200" i="1" dirty="0" err="1">
                <a:solidFill>
                  <a:srgbClr val="0084B4"/>
                </a:solidFill>
                <a:latin typeface="+mj-lt"/>
              </a:rPr>
              <a:t>ng</a:t>
            </a:r>
            <a:r>
              <a:rPr lang="en-US" sz="1200" i="1" dirty="0">
                <a:solidFill>
                  <a:srgbClr val="0084B4"/>
                </a:solidFill>
                <a:latin typeface="+mj-lt"/>
              </a:rPr>
              <a:t>-pluralize count="</a:t>
            </a:r>
            <a:r>
              <a:rPr lang="en-US" sz="1200" i="1" dirty="0" err="1">
                <a:solidFill>
                  <a:srgbClr val="0084B4"/>
                </a:solidFill>
                <a:latin typeface="+mj-lt"/>
              </a:rPr>
              <a:t>personCount</a:t>
            </a:r>
            <a:r>
              <a:rPr lang="en-US" sz="1200" i="1" dirty="0">
                <a:solidFill>
                  <a:srgbClr val="0084B4"/>
                </a:solidFill>
                <a:latin typeface="+mj-lt"/>
              </a:rPr>
              <a:t>"</a:t>
            </a:r>
          </a:p>
          <a:p>
            <a:pPr marL="914400" lvl="2" indent="0">
              <a:buNone/>
            </a:pPr>
            <a:r>
              <a:rPr lang="en-US" sz="1200" i="1" dirty="0">
                <a:solidFill>
                  <a:srgbClr val="0084B4"/>
                </a:solidFill>
                <a:latin typeface="+mj-lt"/>
              </a:rPr>
              <a:t>                 when="{'0': 'Nobody is viewing.',</a:t>
            </a:r>
          </a:p>
          <a:p>
            <a:pPr marL="914400" lvl="2" indent="0">
              <a:buNone/>
            </a:pPr>
            <a:r>
              <a:rPr lang="en-US" sz="1200" i="1" dirty="0">
                <a:solidFill>
                  <a:srgbClr val="0084B4"/>
                </a:solidFill>
                <a:latin typeface="+mj-lt"/>
              </a:rPr>
              <a:t>                     'one': '1 person is viewing.',</a:t>
            </a:r>
          </a:p>
          <a:p>
            <a:pPr marL="914400" lvl="2" indent="0">
              <a:buNone/>
            </a:pPr>
            <a:r>
              <a:rPr lang="en-US" sz="1200" i="1" dirty="0">
                <a:solidFill>
                  <a:srgbClr val="0084B4"/>
                </a:solidFill>
                <a:latin typeface="+mj-lt"/>
              </a:rPr>
              <a:t>                     </a:t>
            </a:r>
            <a:r>
              <a:rPr lang="en-US" sz="1200" i="1" dirty="0" smtClean="0">
                <a:solidFill>
                  <a:srgbClr val="0084B4"/>
                </a:solidFill>
                <a:latin typeface="+mj-lt"/>
              </a:rPr>
              <a:t>'other'</a:t>
            </a:r>
            <a:r>
              <a:rPr lang="en-US" sz="1200" i="1" dirty="0">
                <a:solidFill>
                  <a:srgbClr val="0084B4"/>
                </a:solidFill>
                <a:latin typeface="+mj-lt"/>
              </a:rPr>
              <a:t>: '{} people are viewing.'}"&gt;</a:t>
            </a:r>
          </a:p>
          <a:p>
            <a:pPr marL="914400" lvl="2" indent="0">
              <a:buNone/>
            </a:pPr>
            <a:r>
              <a:rPr lang="en-US" sz="1200" i="1" dirty="0">
                <a:solidFill>
                  <a:srgbClr val="0084B4"/>
                </a:solidFill>
                <a:latin typeface="+mj-lt"/>
              </a:rPr>
              <a:t>&lt;/</a:t>
            </a:r>
            <a:r>
              <a:rPr lang="en-US" sz="1200" i="1" dirty="0" err="1">
                <a:solidFill>
                  <a:srgbClr val="0084B4"/>
                </a:solidFill>
                <a:latin typeface="+mj-lt"/>
              </a:rPr>
              <a:t>ng</a:t>
            </a:r>
            <a:r>
              <a:rPr lang="en-US" sz="1200" i="1" dirty="0">
                <a:solidFill>
                  <a:srgbClr val="0084B4"/>
                </a:solidFill>
                <a:latin typeface="+mj-lt"/>
              </a:rPr>
              <a:t>-pluralize</a:t>
            </a:r>
            <a:r>
              <a:rPr lang="en-US" sz="1200" i="1" dirty="0" smtClean="0">
                <a:solidFill>
                  <a:srgbClr val="0084B4"/>
                </a:solidFill>
                <a:latin typeface="+mj-lt"/>
              </a:rPr>
              <a:t>&gt;</a:t>
            </a:r>
          </a:p>
          <a:p>
            <a:pPr marL="914400" lvl="2" indent="0">
              <a:buNone/>
            </a:pPr>
            <a:endParaRPr lang="fr-FR" sz="1200" i="1" dirty="0">
              <a:solidFill>
                <a:srgbClr val="0084B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00202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formulaire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Directives internes</a:t>
            </a:r>
          </a:p>
          <a:p>
            <a:pPr lvl="1"/>
            <a:r>
              <a:rPr lang="fr-FR" dirty="0" smtClean="0"/>
              <a:t>Éléments de formulaire: </a:t>
            </a:r>
          </a:p>
          <a:p>
            <a:pPr lvl="2"/>
            <a:r>
              <a:rPr lang="fr-FR" dirty="0" err="1" smtClean="0"/>
              <a:t>form</a:t>
            </a:r>
            <a:endParaRPr lang="fr-FR" dirty="0" smtClean="0"/>
          </a:p>
          <a:p>
            <a:pPr lvl="2"/>
            <a:r>
              <a:rPr lang="fr-FR" dirty="0" smtClean="0"/>
              <a:t>input</a:t>
            </a:r>
          </a:p>
          <a:p>
            <a:pPr lvl="2"/>
            <a:r>
              <a:rPr lang="fr-FR" dirty="0" smtClean="0"/>
              <a:t>select</a:t>
            </a:r>
            <a:endParaRPr lang="fr-FR" dirty="0"/>
          </a:p>
          <a:p>
            <a:pPr lvl="2"/>
            <a:r>
              <a:rPr lang="fr-FR" dirty="0" err="1"/>
              <a:t>t</a:t>
            </a:r>
            <a:r>
              <a:rPr lang="fr-FR" dirty="0" err="1" smtClean="0"/>
              <a:t>extarea</a:t>
            </a:r>
            <a:endParaRPr lang="fr-FR" dirty="0" smtClean="0"/>
          </a:p>
          <a:p>
            <a:pPr lvl="2"/>
            <a:endParaRPr lang="fr-FR" dirty="0" smtClean="0"/>
          </a:p>
          <a:p>
            <a:pPr lvl="1"/>
            <a:r>
              <a:rPr lang="fr-FR" dirty="0" smtClean="0"/>
              <a:t>Fonctionnalités : </a:t>
            </a:r>
          </a:p>
          <a:p>
            <a:pPr lvl="2"/>
            <a:r>
              <a:rPr lang="fr-FR" dirty="0" err="1" smtClean="0"/>
              <a:t>ng-submit</a:t>
            </a:r>
            <a:endParaRPr lang="fr-FR" dirty="0"/>
          </a:p>
          <a:p>
            <a:pPr lvl="2"/>
            <a:r>
              <a:rPr lang="fr-FR" dirty="0" err="1" smtClean="0"/>
              <a:t>ng-list</a:t>
            </a:r>
            <a:endParaRPr lang="fr-FR" dirty="0"/>
          </a:p>
          <a:p>
            <a:pPr lvl="2"/>
            <a:r>
              <a:rPr lang="fr-FR" dirty="0" err="1" smtClean="0"/>
              <a:t>ng</a:t>
            </a:r>
            <a:r>
              <a:rPr lang="fr-FR" dirty="0" smtClean="0"/>
              <a:t>-change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6150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F</a:t>
            </a:r>
            <a:r>
              <a:rPr lang="en-US" dirty="0" err="1" smtClean="0"/>
              <a:t>ormulaire</a:t>
            </a:r>
            <a:r>
              <a:rPr lang="en-US" dirty="0" smtClean="0"/>
              <a:t> - input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FR" dirty="0" smtClean="0"/>
              <a:t>HTML5 et </a:t>
            </a:r>
            <a:r>
              <a:rPr lang="fr-FR" dirty="0" err="1" smtClean="0"/>
              <a:t>polyfill</a:t>
            </a:r>
            <a:endParaRPr lang="fr-FR" dirty="0"/>
          </a:p>
          <a:p>
            <a:pPr lvl="1"/>
            <a:endParaRPr lang="fr-FR" dirty="0" smtClean="0"/>
          </a:p>
          <a:p>
            <a:r>
              <a:rPr lang="fr-FR" dirty="0" smtClean="0"/>
              <a:t>Configuration globale</a:t>
            </a:r>
            <a:endParaRPr lang="fr-FR" dirty="0"/>
          </a:p>
          <a:p>
            <a:pPr lvl="1"/>
            <a:endParaRPr lang="fr-FR" dirty="0" smtClean="0"/>
          </a:p>
          <a:p>
            <a:pPr marL="457200" lvl="1" indent="0">
              <a:buNone/>
            </a:pPr>
            <a:r>
              <a:rPr lang="en-US" dirty="0">
                <a:solidFill>
                  <a:schemeClr val="bg2"/>
                </a:solidFill>
              </a:rPr>
              <a:t>&lt;input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2"/>
                </a:solidFill>
              </a:rPr>
              <a:t>       </a:t>
            </a:r>
            <a:r>
              <a:rPr lang="en-US" dirty="0" err="1">
                <a:solidFill>
                  <a:schemeClr val="bg2"/>
                </a:solidFill>
              </a:rPr>
              <a:t>ngModel</a:t>
            </a:r>
            <a:r>
              <a:rPr lang="en-US" dirty="0">
                <a:solidFill>
                  <a:schemeClr val="bg2"/>
                </a:solidFill>
              </a:rPr>
              <a:t>="{string}"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2"/>
                </a:solidFill>
              </a:rPr>
              <a:t>       [name="{string}"]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2"/>
                </a:solidFill>
              </a:rPr>
              <a:t>       [required]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2"/>
                </a:solidFill>
              </a:rPr>
              <a:t>       [</a:t>
            </a:r>
            <a:r>
              <a:rPr lang="en-US" dirty="0" err="1">
                <a:solidFill>
                  <a:schemeClr val="bg2"/>
                </a:solidFill>
              </a:rPr>
              <a:t>ngRequired</a:t>
            </a:r>
            <a:r>
              <a:rPr lang="en-US" dirty="0">
                <a:solidFill>
                  <a:schemeClr val="bg2"/>
                </a:solidFill>
              </a:rPr>
              <a:t>="{</a:t>
            </a:r>
            <a:r>
              <a:rPr lang="en-US" dirty="0" err="1">
                <a:solidFill>
                  <a:schemeClr val="bg2"/>
                </a:solidFill>
              </a:rPr>
              <a:t>boolean</a:t>
            </a:r>
            <a:r>
              <a:rPr lang="en-US" dirty="0">
                <a:solidFill>
                  <a:schemeClr val="bg2"/>
                </a:solidFill>
              </a:rPr>
              <a:t>}"]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2"/>
                </a:solidFill>
              </a:rPr>
              <a:t>       [</a:t>
            </a:r>
            <a:r>
              <a:rPr lang="en-US" dirty="0" err="1">
                <a:solidFill>
                  <a:schemeClr val="bg2"/>
                </a:solidFill>
              </a:rPr>
              <a:t>ngMinlength</a:t>
            </a:r>
            <a:r>
              <a:rPr lang="en-US" dirty="0">
                <a:solidFill>
                  <a:schemeClr val="bg2"/>
                </a:solidFill>
              </a:rPr>
              <a:t>="{number}"]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2"/>
                </a:solidFill>
              </a:rPr>
              <a:t>       [</a:t>
            </a:r>
            <a:r>
              <a:rPr lang="en-US" dirty="0" err="1">
                <a:solidFill>
                  <a:schemeClr val="bg2"/>
                </a:solidFill>
              </a:rPr>
              <a:t>ngMaxlength</a:t>
            </a:r>
            <a:r>
              <a:rPr lang="en-US" dirty="0">
                <a:solidFill>
                  <a:schemeClr val="bg2"/>
                </a:solidFill>
              </a:rPr>
              <a:t>="{number}"]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2"/>
                </a:solidFill>
              </a:rPr>
              <a:t>       [</a:t>
            </a:r>
            <a:r>
              <a:rPr lang="en-US" dirty="0" err="1">
                <a:solidFill>
                  <a:schemeClr val="bg2"/>
                </a:solidFill>
              </a:rPr>
              <a:t>ngPattern</a:t>
            </a:r>
            <a:r>
              <a:rPr lang="en-US" dirty="0">
                <a:solidFill>
                  <a:schemeClr val="bg2"/>
                </a:solidFill>
              </a:rPr>
              <a:t>="{string}"]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2"/>
                </a:solidFill>
              </a:rPr>
              <a:t>       [</a:t>
            </a:r>
            <a:r>
              <a:rPr lang="en-US" dirty="0" err="1">
                <a:solidFill>
                  <a:schemeClr val="bg2"/>
                </a:solidFill>
              </a:rPr>
              <a:t>ngChange</a:t>
            </a:r>
            <a:r>
              <a:rPr lang="en-US" dirty="0">
                <a:solidFill>
                  <a:schemeClr val="bg2"/>
                </a:solidFill>
              </a:rPr>
              <a:t>="{string}"]&gt;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2"/>
                </a:solidFill>
              </a:rPr>
              <a:t>&lt;/input</a:t>
            </a:r>
            <a:r>
              <a:rPr lang="en-US" dirty="0" smtClean="0">
                <a:solidFill>
                  <a:schemeClr val="bg2"/>
                </a:solidFill>
              </a:rPr>
              <a:t>&gt;</a:t>
            </a:r>
          </a:p>
          <a:p>
            <a:pPr marL="457200" lvl="1" indent="0">
              <a:buNone/>
            </a:pPr>
            <a:endParaRPr lang="en-US" dirty="0" smtClean="0">
              <a:solidFill>
                <a:schemeClr val="bg2"/>
              </a:solidFill>
            </a:endParaRPr>
          </a:p>
          <a:p>
            <a:r>
              <a:rPr lang="fr-FR" dirty="0"/>
              <a:t>Type</a:t>
            </a:r>
          </a:p>
          <a:p>
            <a:pPr lvl="1"/>
            <a:r>
              <a:rPr lang="fr-FR" dirty="0" err="1" smtClean="0"/>
              <a:t>Checkbox</a:t>
            </a:r>
            <a:endParaRPr lang="fr-FR" dirty="0" smtClean="0"/>
          </a:p>
          <a:p>
            <a:pPr lvl="2"/>
            <a:r>
              <a:rPr lang="fi-FI" dirty="0" err="1"/>
              <a:t>ngTrueValue</a:t>
            </a:r>
            <a:r>
              <a:rPr lang="fi-FI" dirty="0"/>
              <a:t>, </a:t>
            </a:r>
            <a:r>
              <a:rPr lang="fi-FI" dirty="0" err="1"/>
              <a:t>ngFalseValue</a:t>
            </a:r>
            <a:endParaRPr lang="fr-FR" dirty="0"/>
          </a:p>
          <a:p>
            <a:pPr lvl="1"/>
            <a:r>
              <a:rPr lang="fr-FR" dirty="0"/>
              <a:t>Email</a:t>
            </a:r>
          </a:p>
          <a:p>
            <a:pPr lvl="1"/>
            <a:r>
              <a:rPr lang="fr-FR" dirty="0" err="1" smtClean="0"/>
              <a:t>Number</a:t>
            </a:r>
            <a:endParaRPr lang="fr-FR" dirty="0" smtClean="0"/>
          </a:p>
          <a:p>
            <a:pPr lvl="2"/>
            <a:r>
              <a:rPr lang="fr-FR" dirty="0" smtClean="0"/>
              <a:t>Min, max</a:t>
            </a:r>
            <a:endParaRPr lang="fr-FR" dirty="0"/>
          </a:p>
          <a:p>
            <a:pPr lvl="1"/>
            <a:r>
              <a:rPr lang="fr-FR" dirty="0"/>
              <a:t>Radio</a:t>
            </a:r>
          </a:p>
          <a:p>
            <a:pPr lvl="1"/>
            <a:r>
              <a:rPr lang="fr-FR" dirty="0" err="1"/>
              <a:t>Text</a:t>
            </a:r>
            <a:endParaRPr lang="fr-FR" dirty="0"/>
          </a:p>
          <a:p>
            <a:pPr lvl="1"/>
            <a:r>
              <a:rPr lang="fr-FR" dirty="0"/>
              <a:t>Url</a:t>
            </a:r>
          </a:p>
          <a:p>
            <a:pPr marL="457200" lvl="1" indent="0">
              <a:buNone/>
            </a:pPr>
            <a:endParaRPr lang="fr-FR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18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F</a:t>
            </a:r>
            <a:r>
              <a:rPr lang="en-US" dirty="0" err="1" smtClean="0"/>
              <a:t>ormulaire</a:t>
            </a:r>
            <a:r>
              <a:rPr lang="en-US" dirty="0" smtClean="0"/>
              <a:t> - select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/>
              <a:t>Configuration globale</a:t>
            </a:r>
            <a:endParaRPr lang="fr-FR" dirty="0"/>
          </a:p>
          <a:p>
            <a:pPr lvl="1"/>
            <a:endParaRPr lang="fr-FR" dirty="0" smtClean="0"/>
          </a:p>
          <a:p>
            <a:pPr marL="457200" lvl="1" indent="0">
              <a:buNone/>
            </a:pPr>
            <a:r>
              <a:rPr lang="en-US" dirty="0">
                <a:solidFill>
                  <a:schemeClr val="bg2"/>
                </a:solidFill>
              </a:rPr>
              <a:t>&lt;select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2"/>
                </a:solidFill>
              </a:rPr>
              <a:t>       name="{string}"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2"/>
                </a:solidFill>
              </a:rPr>
              <a:t>       [required]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2"/>
                </a:solidFill>
              </a:rPr>
              <a:t>       [</a:t>
            </a:r>
            <a:r>
              <a:rPr lang="en-US" dirty="0" err="1">
                <a:solidFill>
                  <a:schemeClr val="bg2"/>
                </a:solidFill>
              </a:rPr>
              <a:t>ngRequired</a:t>
            </a:r>
            <a:r>
              <a:rPr lang="en-US" dirty="0">
                <a:solidFill>
                  <a:schemeClr val="bg2"/>
                </a:solidFill>
              </a:rPr>
              <a:t>="{string}"]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2"/>
                </a:solidFill>
              </a:rPr>
              <a:t>       [</a:t>
            </a:r>
            <a:r>
              <a:rPr lang="en-US" dirty="0" err="1">
                <a:solidFill>
                  <a:schemeClr val="bg2"/>
                </a:solidFill>
              </a:rPr>
              <a:t>ngOptions</a:t>
            </a:r>
            <a:r>
              <a:rPr lang="en-US" dirty="0">
                <a:solidFill>
                  <a:schemeClr val="bg2"/>
                </a:solidFill>
              </a:rPr>
              <a:t>="{</a:t>
            </a:r>
            <a:r>
              <a:rPr lang="en-US" dirty="0" err="1">
                <a:solidFill>
                  <a:schemeClr val="bg2"/>
                </a:solidFill>
              </a:rPr>
              <a:t>comprehension_expression</a:t>
            </a:r>
            <a:r>
              <a:rPr lang="en-US" dirty="0">
                <a:solidFill>
                  <a:schemeClr val="bg2"/>
                </a:solidFill>
              </a:rPr>
              <a:t>}"]&gt;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2"/>
                </a:solidFill>
              </a:rPr>
              <a:t>&lt;/select&gt;</a:t>
            </a:r>
            <a:endParaRPr lang="en-US" dirty="0" smtClean="0">
              <a:solidFill>
                <a:schemeClr val="bg2"/>
              </a:solidFill>
            </a:endParaRPr>
          </a:p>
          <a:p>
            <a:endParaRPr lang="fr-FR" dirty="0" smtClean="0"/>
          </a:p>
          <a:p>
            <a:r>
              <a:rPr lang="fr-FR" dirty="0" err="1" smtClean="0"/>
              <a:t>ng</a:t>
            </a:r>
            <a:r>
              <a:rPr lang="fr-FR" dirty="0" smtClean="0"/>
              <a:t>-options</a:t>
            </a:r>
            <a:endParaRPr lang="fr-FR" dirty="0"/>
          </a:p>
          <a:p>
            <a:pPr lvl="1"/>
            <a:r>
              <a:rPr lang="fr-FR" dirty="0" smtClean="0"/>
              <a:t>Pour des source de données sous forme de tableau</a:t>
            </a:r>
          </a:p>
          <a:p>
            <a:pPr lvl="2"/>
            <a:r>
              <a:rPr lang="en-US" dirty="0"/>
              <a:t>label for value in array</a:t>
            </a:r>
          </a:p>
          <a:p>
            <a:pPr lvl="2"/>
            <a:r>
              <a:rPr lang="en-US" dirty="0"/>
              <a:t>select as label for value in array</a:t>
            </a:r>
          </a:p>
          <a:p>
            <a:pPr lvl="2"/>
            <a:r>
              <a:rPr lang="en-US" dirty="0"/>
              <a:t>label group by group for value in array</a:t>
            </a:r>
          </a:p>
          <a:p>
            <a:pPr lvl="2"/>
            <a:r>
              <a:rPr lang="en-US" dirty="0"/>
              <a:t>select as label group by group for value in array</a:t>
            </a:r>
            <a:endParaRPr lang="fr-FR" dirty="0" smtClean="0"/>
          </a:p>
          <a:p>
            <a:pPr lvl="1"/>
            <a:r>
              <a:rPr lang="fr-FR" dirty="0" smtClean="0"/>
              <a:t>Pour des sources de données sous forme d’objet</a:t>
            </a:r>
          </a:p>
          <a:p>
            <a:pPr lvl="2"/>
            <a:r>
              <a:rPr lang="en-US" dirty="0"/>
              <a:t>label for (key , value) in object</a:t>
            </a:r>
          </a:p>
          <a:p>
            <a:pPr lvl="2"/>
            <a:r>
              <a:rPr lang="en-US" dirty="0"/>
              <a:t>select as label for (key , value) in object</a:t>
            </a:r>
          </a:p>
          <a:p>
            <a:pPr lvl="2"/>
            <a:r>
              <a:rPr lang="en-US" dirty="0"/>
              <a:t>label group by group for (key, value) in object</a:t>
            </a:r>
          </a:p>
          <a:p>
            <a:pPr lvl="2"/>
            <a:r>
              <a:rPr lang="en-US" dirty="0"/>
              <a:t>select as label group by group for (key, value) in object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617987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angular</a:t>
            </a:r>
            <a:endParaRPr lang="en-US" noProof="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908720"/>
            <a:ext cx="4248472" cy="270840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832" y="3725652"/>
            <a:ext cx="4320480" cy="313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226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F</a:t>
            </a:r>
            <a:r>
              <a:rPr lang="en-US" dirty="0" err="1" smtClean="0"/>
              <a:t>ormulaire</a:t>
            </a:r>
            <a:r>
              <a:rPr lang="en-US" dirty="0" smtClean="0"/>
              <a:t> - CSS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Classname</a:t>
            </a:r>
            <a:r>
              <a:rPr lang="fr-FR" dirty="0" smtClean="0"/>
              <a:t> disponible pour le skin</a:t>
            </a:r>
          </a:p>
          <a:p>
            <a:pPr lvl="1"/>
            <a:r>
              <a:rPr lang="fr-FR" dirty="0" err="1" smtClean="0"/>
              <a:t>ng-valid</a:t>
            </a:r>
            <a:r>
              <a:rPr lang="fr-FR" dirty="0" smtClean="0"/>
              <a:t> pour un champ valide</a:t>
            </a:r>
          </a:p>
          <a:p>
            <a:pPr lvl="1"/>
            <a:r>
              <a:rPr lang="fr-FR" dirty="0" err="1" smtClean="0"/>
              <a:t>ng-invalid</a:t>
            </a:r>
            <a:r>
              <a:rPr lang="fr-FR" dirty="0" smtClean="0"/>
              <a:t> pour un champ invalide</a:t>
            </a:r>
          </a:p>
          <a:p>
            <a:pPr lvl="1"/>
            <a:r>
              <a:rPr lang="fr-FR" dirty="0" err="1" smtClean="0"/>
              <a:t>ng-pristine</a:t>
            </a:r>
            <a:r>
              <a:rPr lang="fr-FR" dirty="0" smtClean="0"/>
              <a:t> pour un champ non validé</a:t>
            </a:r>
          </a:p>
          <a:p>
            <a:pPr lvl="1"/>
            <a:r>
              <a:rPr lang="fr-FR" dirty="0" err="1" smtClean="0"/>
              <a:t>ng-dirty</a:t>
            </a:r>
            <a:r>
              <a:rPr lang="fr-FR" dirty="0" smtClean="0"/>
              <a:t> pour un champ non valide après au moins une interaction</a:t>
            </a:r>
          </a:p>
          <a:p>
            <a:endParaRPr lang="fr-FR" dirty="0" smtClean="0"/>
          </a:p>
          <a:p>
            <a:r>
              <a:rPr lang="fr-FR" dirty="0" smtClean="0"/>
              <a:t>Au niveau du </a:t>
            </a:r>
            <a:r>
              <a:rPr lang="fr-FR" dirty="0" err="1" smtClean="0"/>
              <a:t>form</a:t>
            </a:r>
            <a:r>
              <a:rPr lang="fr-FR" dirty="0" smtClean="0"/>
              <a:t> et individuellement sur les champs</a:t>
            </a:r>
          </a:p>
        </p:txBody>
      </p:sp>
    </p:spTree>
    <p:extLst>
      <p:ext uri="{BB962C8B-B14F-4D97-AF65-F5344CB8AC3E}">
        <p14:creationId xmlns:p14="http://schemas.microsoft.com/office/powerpoint/2010/main" val="4175966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F</a:t>
            </a:r>
            <a:r>
              <a:rPr lang="en-US" dirty="0" err="1" smtClean="0"/>
              <a:t>ormulaire</a:t>
            </a:r>
            <a:r>
              <a:rPr lang="en-US" dirty="0" smtClean="0"/>
              <a:t> - validation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Instance de </a:t>
            </a:r>
            <a:r>
              <a:rPr lang="fr-FR" dirty="0" err="1" smtClean="0"/>
              <a:t>FormController</a:t>
            </a:r>
            <a:endParaRPr lang="fr-FR" dirty="0" smtClean="0"/>
          </a:p>
          <a:p>
            <a:r>
              <a:rPr lang="fr-FR" dirty="0" smtClean="0"/>
              <a:t>Publié dans le scope par le biais de l’attribut </a:t>
            </a:r>
            <a:r>
              <a:rPr lang="fr-FR" dirty="0" err="1" smtClean="0"/>
              <a:t>name</a:t>
            </a:r>
            <a:endParaRPr lang="fr-FR" dirty="0" smtClean="0"/>
          </a:p>
          <a:p>
            <a:r>
              <a:rPr lang="fr-FR" dirty="0" smtClean="0"/>
              <a:t>L’état du formulaire est donc disponible pour le </a:t>
            </a:r>
            <a:r>
              <a:rPr lang="fr-FR" dirty="0" err="1" smtClean="0"/>
              <a:t>binding</a:t>
            </a:r>
            <a:endParaRPr lang="fr-FR" dirty="0" smtClean="0"/>
          </a:p>
          <a:p>
            <a:pPr lvl="1"/>
            <a:r>
              <a:rPr lang="es-ES_tradnl" dirty="0"/>
              <a:t>$</a:t>
            </a:r>
            <a:r>
              <a:rPr lang="es-ES_tradnl" dirty="0" err="1"/>
              <a:t>valid</a:t>
            </a:r>
            <a:endParaRPr lang="es-ES_tradnl" dirty="0"/>
          </a:p>
          <a:p>
            <a:pPr lvl="1"/>
            <a:r>
              <a:rPr lang="es-ES_tradnl" dirty="0"/>
              <a:t>$</a:t>
            </a:r>
            <a:r>
              <a:rPr lang="es-ES_tradnl" dirty="0" err="1"/>
              <a:t>invalid</a:t>
            </a:r>
            <a:endParaRPr lang="es-ES_tradnl" dirty="0"/>
          </a:p>
          <a:p>
            <a:pPr lvl="1"/>
            <a:r>
              <a:rPr lang="es-ES_tradnl" dirty="0"/>
              <a:t>$</a:t>
            </a:r>
            <a:r>
              <a:rPr lang="es-ES_tradnl" dirty="0" smtClean="0"/>
              <a:t>error: </a:t>
            </a:r>
            <a:r>
              <a:rPr lang="es-ES_tradnl" dirty="0" err="1" smtClean="0"/>
              <a:t>map</a:t>
            </a:r>
            <a:r>
              <a:rPr lang="es-ES_tradnl" dirty="0" smtClean="0"/>
              <a:t> </a:t>
            </a:r>
          </a:p>
          <a:p>
            <a:pPr lvl="2"/>
            <a:r>
              <a:rPr lang="es-ES_tradnl" dirty="0" smtClean="0"/>
              <a:t>$</a:t>
            </a:r>
            <a:r>
              <a:rPr lang="es-ES_tradnl" dirty="0" err="1" smtClean="0"/>
              <a:t>error.reqired</a:t>
            </a:r>
            <a:endParaRPr lang="es-ES_tradnl" dirty="0" smtClean="0"/>
          </a:p>
          <a:p>
            <a:pPr lvl="2"/>
            <a:r>
              <a:rPr lang="es-ES_tradnl" dirty="0" smtClean="0"/>
              <a:t>$</a:t>
            </a:r>
            <a:r>
              <a:rPr lang="es-ES_tradnl" dirty="0" err="1" smtClean="0"/>
              <a:t>error.email</a:t>
            </a:r>
            <a:endParaRPr lang="es-ES_tradnl" dirty="0" smtClean="0"/>
          </a:p>
          <a:p>
            <a:pPr lvl="2"/>
            <a:r>
              <a:rPr lang="es-ES_tradnl" dirty="0" smtClean="0"/>
              <a:t>$</a:t>
            </a:r>
            <a:r>
              <a:rPr lang="es-ES_tradnl" dirty="0" err="1" smtClean="0"/>
              <a:t>error.pattern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073063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Validation custom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931456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smtClean="0"/>
              <a:t>L</a:t>
            </a:r>
            <a:r>
              <a:rPr lang="en-US" noProof="0" dirty="0" smtClean="0"/>
              <a:t>e service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</a:t>
            </a:r>
            <a:r>
              <a:rPr lang="fr-FR" dirty="0"/>
              <a:t>logique de l’application</a:t>
            </a:r>
          </a:p>
          <a:p>
            <a:r>
              <a:rPr lang="fr-FR" dirty="0" smtClean="0"/>
              <a:t>Singleton</a:t>
            </a:r>
            <a:endParaRPr lang="fr-FR" dirty="0"/>
          </a:p>
          <a:p>
            <a:r>
              <a:rPr lang="fr-FR" dirty="0"/>
              <a:t>Indépendant des vues</a:t>
            </a:r>
          </a:p>
          <a:p>
            <a:r>
              <a:rPr lang="fr-FR" dirty="0" smtClean="0"/>
              <a:t>Publié sous un nom et «</a:t>
            </a:r>
            <a:r>
              <a:rPr lang="fr-FR" dirty="0"/>
              <a:t> </a:t>
            </a:r>
            <a:r>
              <a:rPr lang="fr-FR" dirty="0" smtClean="0"/>
              <a:t>injectable</a:t>
            </a:r>
            <a:r>
              <a:rPr lang="fr-FR" dirty="0"/>
              <a:t> »	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6150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smtClean="0"/>
              <a:t>Provider et service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 provider </a:t>
            </a:r>
          </a:p>
          <a:p>
            <a:pPr lvl="1"/>
            <a:r>
              <a:rPr lang="fr-FR" dirty="0" smtClean="0"/>
              <a:t>sert à créer l’instance de service</a:t>
            </a:r>
          </a:p>
          <a:p>
            <a:pPr lvl="1"/>
            <a:r>
              <a:rPr lang="fr-FR" dirty="0" smtClean="0"/>
              <a:t>Possède une méthode $</a:t>
            </a:r>
            <a:r>
              <a:rPr lang="fr-FR" dirty="0" err="1" smtClean="0"/>
              <a:t>get</a:t>
            </a:r>
            <a:endParaRPr lang="fr-FR" dirty="0" smtClean="0"/>
          </a:p>
          <a:p>
            <a:pPr lvl="1"/>
            <a:r>
              <a:rPr lang="fr-FR" dirty="0" smtClean="0"/>
              <a:t>Référence sous le nom du service suffixé par ’Provider’</a:t>
            </a:r>
          </a:p>
          <a:p>
            <a:pPr lvl="1"/>
            <a:r>
              <a:rPr lang="fr-FR" dirty="0" smtClean="0"/>
              <a:t>Permet de configurer le service via la méthode config()</a:t>
            </a:r>
            <a:endParaRPr lang="fr-FR" dirty="0"/>
          </a:p>
          <a:p>
            <a:pPr marL="800100" lvl="2" indent="0">
              <a:buNone/>
            </a:pPr>
            <a:r>
              <a:rPr lang="en-US" sz="1500" i="1" dirty="0" err="1">
                <a:solidFill>
                  <a:srgbClr val="00B0F0"/>
                </a:solidFill>
              </a:rPr>
              <a:t>config</a:t>
            </a:r>
            <a:r>
              <a:rPr lang="en-US" sz="1500" i="1" dirty="0">
                <a:solidFill>
                  <a:srgbClr val="00B0F0"/>
                </a:solidFill>
              </a:rPr>
              <a:t>(['$</a:t>
            </a:r>
            <a:r>
              <a:rPr lang="en-US" sz="1500" i="1" dirty="0" err="1">
                <a:solidFill>
                  <a:srgbClr val="00B0F0"/>
                </a:solidFill>
              </a:rPr>
              <a:t>routeProvider</a:t>
            </a:r>
            <a:r>
              <a:rPr lang="en-US" sz="1500" i="1" dirty="0">
                <a:solidFill>
                  <a:srgbClr val="00B0F0"/>
                </a:solidFill>
              </a:rPr>
              <a:t>', function($</a:t>
            </a:r>
            <a:r>
              <a:rPr lang="en-US" sz="1500" i="1" dirty="0" err="1">
                <a:solidFill>
                  <a:srgbClr val="00B0F0"/>
                </a:solidFill>
              </a:rPr>
              <a:t>routeProvider</a:t>
            </a:r>
            <a:r>
              <a:rPr lang="en-US" sz="1500" i="1" dirty="0">
                <a:solidFill>
                  <a:srgbClr val="00B0F0"/>
                </a:solidFill>
              </a:rPr>
              <a:t>) {</a:t>
            </a:r>
          </a:p>
          <a:p>
            <a:pPr marL="800100" lvl="2" indent="0">
              <a:buNone/>
            </a:pPr>
            <a:r>
              <a:rPr lang="en-US" sz="1500" i="1" dirty="0">
                <a:solidFill>
                  <a:srgbClr val="00B0F0"/>
                </a:solidFill>
              </a:rPr>
              <a:t>	$</a:t>
            </a:r>
            <a:r>
              <a:rPr lang="en-US" sz="1500" i="1" dirty="0" err="1">
                <a:solidFill>
                  <a:srgbClr val="00B0F0"/>
                </a:solidFill>
              </a:rPr>
              <a:t>routeProvider.when</a:t>
            </a:r>
            <a:r>
              <a:rPr lang="en-US" sz="1500" i="1" dirty="0">
                <a:solidFill>
                  <a:srgbClr val="00B0F0"/>
                </a:solidFill>
              </a:rPr>
              <a:t>('/home/', {</a:t>
            </a:r>
            <a:r>
              <a:rPr lang="en-US" sz="1500" i="1" dirty="0" err="1">
                <a:solidFill>
                  <a:srgbClr val="00B0F0"/>
                </a:solidFill>
              </a:rPr>
              <a:t>name:pf.model.PageName.HOME</a:t>
            </a:r>
            <a:r>
              <a:rPr lang="en-US" sz="1500" i="1" dirty="0">
                <a:solidFill>
                  <a:srgbClr val="00B0F0"/>
                </a:solidFill>
              </a:rPr>
              <a:t>});        </a:t>
            </a:r>
          </a:p>
          <a:p>
            <a:pPr marL="800100" lvl="2" indent="0">
              <a:buNone/>
            </a:pPr>
            <a:r>
              <a:rPr lang="en-US" sz="1500" i="1" dirty="0">
                <a:solidFill>
                  <a:srgbClr val="00B0F0"/>
                </a:solidFill>
              </a:rPr>
              <a:t>}]),</a:t>
            </a:r>
            <a:endParaRPr lang="fr-FR" sz="1500" i="1" dirty="0">
              <a:solidFill>
                <a:srgbClr val="00B0F0"/>
              </a:solidFill>
            </a:endParaRPr>
          </a:p>
          <a:p>
            <a:r>
              <a:rPr lang="fr-FR" dirty="0" smtClean="0"/>
              <a:t>Le service</a:t>
            </a:r>
          </a:p>
          <a:p>
            <a:pPr lvl="1"/>
            <a:r>
              <a:rPr lang="fr-FR" dirty="0" smtClean="0"/>
              <a:t>L’instance créée par le provider</a:t>
            </a:r>
          </a:p>
          <a:p>
            <a:pPr lvl="1"/>
            <a:r>
              <a:rPr lang="fr-FR" dirty="0"/>
              <a:t>Objet </a:t>
            </a:r>
            <a:r>
              <a:rPr lang="fr-FR" dirty="0" err="1"/>
              <a:t>javascript</a:t>
            </a:r>
            <a:r>
              <a:rPr lang="fr-FR" dirty="0"/>
              <a:t> </a:t>
            </a:r>
            <a:endParaRPr lang="fr-FR" dirty="0" smtClean="0"/>
          </a:p>
          <a:p>
            <a:pPr lvl="2"/>
            <a:r>
              <a:rPr lang="fr-FR" dirty="0" smtClean="0"/>
              <a:t>Type primitif (nombre, chaine…)</a:t>
            </a:r>
          </a:p>
          <a:p>
            <a:pPr lvl="2"/>
            <a:r>
              <a:rPr lang="fr-FR" dirty="0" smtClean="0"/>
              <a:t>Objet littéral avec des méthodes</a:t>
            </a:r>
          </a:p>
          <a:p>
            <a:pPr lvl="2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7976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smtClean="0"/>
              <a:t>Comment créer un service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À partir d’un module</a:t>
            </a:r>
          </a:p>
          <a:p>
            <a:pPr lvl="1"/>
            <a:r>
              <a:rPr lang="fr-FR" dirty="0" smtClean="0"/>
              <a:t>provider(</a:t>
            </a:r>
            <a:r>
              <a:rPr lang="fr-FR" dirty="0" err="1" smtClean="0"/>
              <a:t>name,provider</a:t>
            </a:r>
            <a:r>
              <a:rPr lang="fr-FR" dirty="0" smtClean="0"/>
              <a:t>)</a:t>
            </a:r>
          </a:p>
          <a:p>
            <a:pPr lvl="2"/>
            <a:r>
              <a:rPr lang="fr-FR" dirty="0" smtClean="0"/>
              <a:t>Référence un provider (objet ou fonction) et son nom</a:t>
            </a:r>
          </a:p>
          <a:p>
            <a:pPr lvl="2"/>
            <a:r>
              <a:rPr lang="fr-FR" dirty="0" smtClean="0"/>
              <a:t>Le provider doit avoir une méthode $</a:t>
            </a:r>
            <a:r>
              <a:rPr lang="fr-FR" dirty="0" err="1" smtClean="0"/>
              <a:t>get</a:t>
            </a:r>
            <a:endParaRPr lang="fr-FR" dirty="0" smtClean="0"/>
          </a:p>
          <a:p>
            <a:pPr lvl="1"/>
            <a:r>
              <a:rPr lang="fr-FR" dirty="0" err="1"/>
              <a:t>f</a:t>
            </a:r>
            <a:r>
              <a:rPr lang="fr-FR" dirty="0" err="1" smtClean="0"/>
              <a:t>actory</a:t>
            </a:r>
            <a:r>
              <a:rPr lang="fr-FR" dirty="0" smtClean="0"/>
              <a:t>(</a:t>
            </a:r>
            <a:r>
              <a:rPr lang="fr-FR" dirty="0" err="1" smtClean="0"/>
              <a:t>name</a:t>
            </a:r>
            <a:r>
              <a:rPr lang="fr-FR" dirty="0" smtClean="0"/>
              <a:t>,$</a:t>
            </a:r>
            <a:r>
              <a:rPr lang="fr-FR" dirty="0" err="1" smtClean="0"/>
              <a:t>getFn</a:t>
            </a:r>
            <a:r>
              <a:rPr lang="fr-FR" dirty="0" smtClean="0"/>
              <a:t>)</a:t>
            </a:r>
          </a:p>
          <a:p>
            <a:pPr lvl="2"/>
            <a:r>
              <a:rPr lang="fr-FR" dirty="0" smtClean="0"/>
              <a:t>Référence la fonction utilisée comme $</a:t>
            </a:r>
            <a:r>
              <a:rPr lang="fr-FR" dirty="0" err="1" smtClean="0"/>
              <a:t>get</a:t>
            </a:r>
            <a:r>
              <a:rPr lang="fr-FR" dirty="0" smtClean="0"/>
              <a:t> pour créer le service</a:t>
            </a:r>
          </a:p>
          <a:p>
            <a:pPr lvl="2"/>
            <a:r>
              <a:rPr lang="fr-FR" dirty="0" smtClean="0"/>
              <a:t>Retourne l’instance à utiliser</a:t>
            </a:r>
          </a:p>
          <a:p>
            <a:pPr lvl="1"/>
            <a:r>
              <a:rPr lang="fr-FR" dirty="0" smtClean="0"/>
              <a:t>service(</a:t>
            </a:r>
            <a:r>
              <a:rPr lang="fr-FR" dirty="0" err="1" smtClean="0"/>
              <a:t>name,constructor</a:t>
            </a:r>
            <a:r>
              <a:rPr lang="fr-FR" dirty="0" smtClean="0"/>
              <a:t>)</a:t>
            </a:r>
          </a:p>
          <a:p>
            <a:pPr lvl="2"/>
            <a:r>
              <a:rPr lang="fr-FR" dirty="0" smtClean="0"/>
              <a:t>Référence une fonction qui sera utilisée comme constructeur</a:t>
            </a:r>
            <a:endParaRPr lang="fr-FR" dirty="0"/>
          </a:p>
          <a:p>
            <a:pPr lvl="1"/>
            <a:r>
              <a:rPr lang="fr-FR" dirty="0"/>
              <a:t>v</a:t>
            </a:r>
            <a:r>
              <a:rPr lang="fr-FR" dirty="0" smtClean="0"/>
              <a:t>alue(</a:t>
            </a:r>
            <a:r>
              <a:rPr lang="fr-FR" dirty="0" err="1" smtClean="0"/>
              <a:t>name,value</a:t>
            </a:r>
            <a:r>
              <a:rPr lang="fr-FR" dirty="0" smtClean="0"/>
              <a:t>)</a:t>
            </a:r>
          </a:p>
          <a:p>
            <a:pPr lvl="2"/>
            <a:r>
              <a:rPr lang="fr-FR" dirty="0" smtClean="0"/>
              <a:t>Référence l’instance du service à publier</a:t>
            </a:r>
          </a:p>
          <a:p>
            <a:pPr lvl="2"/>
            <a:r>
              <a:rPr lang="fr-FR" dirty="0" smtClean="0"/>
              <a:t>Ne bénéficie pas de l’injection de dépendances</a:t>
            </a:r>
          </a:p>
          <a:p>
            <a:pPr lvl="1"/>
            <a:r>
              <a:rPr lang="fr-FR" dirty="0"/>
              <a:t>c</a:t>
            </a:r>
            <a:r>
              <a:rPr lang="fr-FR" dirty="0" smtClean="0"/>
              <a:t>onstant(</a:t>
            </a:r>
            <a:r>
              <a:rPr lang="fr-FR" dirty="0" err="1" smtClean="0"/>
              <a:t>name,value</a:t>
            </a:r>
            <a:r>
              <a:rPr lang="fr-FR" dirty="0" smtClean="0"/>
              <a:t>)</a:t>
            </a:r>
          </a:p>
          <a:p>
            <a:pPr lvl="2"/>
            <a:r>
              <a:rPr lang="fr-FR" dirty="0" smtClean="0"/>
              <a:t>L’instance fait office de provider et de service</a:t>
            </a:r>
          </a:p>
          <a:p>
            <a:pPr lvl="2"/>
            <a:r>
              <a:rPr lang="fr-FR" dirty="0"/>
              <a:t>Ne bénéficie pas de l’injection de dépendances</a:t>
            </a:r>
          </a:p>
          <a:p>
            <a:pPr lvl="2"/>
            <a:endParaRPr lang="fr-FR" dirty="0" smtClean="0"/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4876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smtClean="0"/>
              <a:t>Comment créer un service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921168" y="1052736"/>
            <a:ext cx="8115328" cy="3168352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Laquelle choisir ?</a:t>
            </a:r>
          </a:p>
          <a:p>
            <a:pPr lvl="1"/>
            <a:r>
              <a:rPr lang="fr-FR" dirty="0" smtClean="0"/>
              <a:t>provider(</a:t>
            </a:r>
            <a:r>
              <a:rPr lang="fr-FR" dirty="0" err="1" smtClean="0"/>
              <a:t>name,provider</a:t>
            </a:r>
            <a:r>
              <a:rPr lang="fr-FR" dirty="0" smtClean="0"/>
              <a:t>)</a:t>
            </a:r>
          </a:p>
          <a:p>
            <a:pPr lvl="2"/>
            <a:r>
              <a:rPr lang="fr-FR" dirty="0" smtClean="0"/>
              <a:t>Si on veut </a:t>
            </a:r>
            <a:r>
              <a:rPr lang="fr-FR" dirty="0" err="1" smtClean="0"/>
              <a:t>configuer</a:t>
            </a:r>
            <a:r>
              <a:rPr lang="fr-FR" dirty="0" smtClean="0"/>
              <a:t> le service</a:t>
            </a:r>
          </a:p>
          <a:p>
            <a:pPr lvl="1"/>
            <a:r>
              <a:rPr lang="fr-FR" dirty="0" err="1" smtClean="0"/>
              <a:t>factory</a:t>
            </a:r>
            <a:r>
              <a:rPr lang="fr-FR" dirty="0" smtClean="0"/>
              <a:t>(</a:t>
            </a:r>
            <a:r>
              <a:rPr lang="fr-FR" dirty="0" err="1" smtClean="0"/>
              <a:t>name</a:t>
            </a:r>
            <a:r>
              <a:rPr lang="fr-FR" dirty="0" smtClean="0"/>
              <a:t>,$</a:t>
            </a:r>
            <a:r>
              <a:rPr lang="fr-FR" dirty="0" err="1" smtClean="0"/>
              <a:t>getFn</a:t>
            </a:r>
            <a:r>
              <a:rPr lang="fr-FR" dirty="0" smtClean="0"/>
              <a:t>)</a:t>
            </a:r>
          </a:p>
          <a:p>
            <a:pPr lvl="2"/>
            <a:r>
              <a:rPr lang="fr-FR" dirty="0" smtClean="0"/>
              <a:t>Par défaut si on veut de l’injection</a:t>
            </a:r>
          </a:p>
          <a:p>
            <a:pPr lvl="1"/>
            <a:r>
              <a:rPr lang="fr-FR" dirty="0" smtClean="0"/>
              <a:t>service(</a:t>
            </a:r>
            <a:r>
              <a:rPr lang="fr-FR" dirty="0" err="1" smtClean="0"/>
              <a:t>name,constructor</a:t>
            </a:r>
            <a:r>
              <a:rPr lang="fr-FR" dirty="0" smtClean="0"/>
              <a:t>)</a:t>
            </a:r>
          </a:p>
          <a:p>
            <a:pPr lvl="2"/>
            <a:r>
              <a:rPr lang="fr-FR" dirty="0" smtClean="0"/>
              <a:t>Si on veut typer notre service</a:t>
            </a:r>
            <a:endParaRPr lang="fr-FR" dirty="0"/>
          </a:p>
          <a:p>
            <a:pPr lvl="1"/>
            <a:r>
              <a:rPr lang="fr-FR" dirty="0"/>
              <a:t>v</a:t>
            </a:r>
            <a:r>
              <a:rPr lang="fr-FR" dirty="0" smtClean="0"/>
              <a:t>alue(</a:t>
            </a:r>
            <a:r>
              <a:rPr lang="fr-FR" dirty="0" err="1" smtClean="0"/>
              <a:t>name,value</a:t>
            </a:r>
            <a:r>
              <a:rPr lang="fr-FR" dirty="0" smtClean="0"/>
              <a:t>)</a:t>
            </a:r>
          </a:p>
          <a:p>
            <a:pPr lvl="2"/>
            <a:r>
              <a:rPr lang="fr-FR" dirty="0" smtClean="0"/>
              <a:t>Pour un service simple</a:t>
            </a:r>
          </a:p>
          <a:p>
            <a:pPr lvl="1"/>
            <a:r>
              <a:rPr lang="fr-FR" dirty="0"/>
              <a:t>c</a:t>
            </a:r>
            <a:r>
              <a:rPr lang="fr-FR" dirty="0" smtClean="0"/>
              <a:t>onstant(</a:t>
            </a:r>
            <a:r>
              <a:rPr lang="fr-FR" dirty="0" err="1" smtClean="0"/>
              <a:t>name,value</a:t>
            </a:r>
            <a:r>
              <a:rPr lang="fr-FR" dirty="0" smtClean="0"/>
              <a:t>)</a:t>
            </a:r>
          </a:p>
          <a:p>
            <a:pPr lvl="2"/>
            <a:r>
              <a:rPr lang="fr-FR" dirty="0" smtClean="0"/>
              <a:t>Pour un service simple configurable</a:t>
            </a:r>
            <a:endParaRPr lang="fr-FR" dirty="0"/>
          </a:p>
          <a:p>
            <a:pPr lvl="2"/>
            <a:endParaRPr lang="fr-FR" dirty="0" smtClean="0"/>
          </a:p>
          <a:p>
            <a:pPr lvl="2"/>
            <a:endParaRPr lang="fr-FR" dirty="0"/>
          </a:p>
        </p:txBody>
      </p:sp>
      <p:pic>
        <p:nvPicPr>
          <p:cNvPr id="2" name="Image 1" descr="Capture d’écran 2013-03-30 à 13.01.3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4581128"/>
            <a:ext cx="5902176" cy="182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012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L’injection</a:t>
            </a:r>
            <a:r>
              <a:rPr lang="en-US" dirty="0" smtClean="0"/>
              <a:t> de </a:t>
            </a:r>
            <a:r>
              <a:rPr lang="en-US" dirty="0" err="1" smtClean="0"/>
              <a:t>dépendances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Pour une classe il y a 3 façons de gérer une dépendance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 smtClean="0"/>
              <a:t>L’instancier (new)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 smtClean="0"/>
              <a:t>La récupérer (variable globale)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 smtClean="0"/>
              <a:t>Se la faire fournir</a:t>
            </a:r>
          </a:p>
          <a:p>
            <a:pPr marL="457200" lvl="1" indent="0">
              <a:buNone/>
            </a:pPr>
            <a:r>
              <a:rPr lang="fr-FR" dirty="0" smtClean="0"/>
              <a:t>Dans </a:t>
            </a:r>
            <a:r>
              <a:rPr lang="fr-FR" dirty="0" err="1" smtClean="0"/>
              <a:t>angular</a:t>
            </a:r>
            <a:r>
              <a:rPr lang="fr-FR" dirty="0" smtClean="0"/>
              <a:t> c’est le rôle de l’</a:t>
            </a:r>
            <a:r>
              <a:rPr lang="fr-FR" b="1" dirty="0" err="1" smtClean="0"/>
              <a:t>injector</a:t>
            </a:r>
            <a:r>
              <a:rPr lang="fr-FR" dirty="0" smtClean="0"/>
              <a:t> </a:t>
            </a:r>
          </a:p>
          <a:p>
            <a:r>
              <a:rPr lang="fr-FR" dirty="0"/>
              <a:t>Une dépendance est référencée par son </a:t>
            </a:r>
            <a:r>
              <a:rPr lang="fr-FR" dirty="0" smtClean="0"/>
              <a:t>nom</a:t>
            </a:r>
          </a:p>
          <a:p>
            <a:r>
              <a:rPr lang="fr-FR" dirty="0" smtClean="0"/>
              <a:t>U</a:t>
            </a:r>
            <a:r>
              <a:rPr lang="fr-FR" dirty="0" smtClean="0"/>
              <a:t>tilisable dans:</a:t>
            </a:r>
          </a:p>
          <a:p>
            <a:pPr lvl="1"/>
            <a:r>
              <a:rPr lang="fr-FR" dirty="0" smtClean="0"/>
              <a:t>Les blocs de configuration et d’exécution</a:t>
            </a:r>
          </a:p>
          <a:p>
            <a:pPr lvl="1"/>
            <a:r>
              <a:rPr lang="fr-FR" dirty="0" smtClean="0"/>
              <a:t>L</a:t>
            </a:r>
            <a:r>
              <a:rPr lang="fr-FR" dirty="0" smtClean="0"/>
              <a:t>es </a:t>
            </a:r>
            <a:r>
              <a:rPr lang="fr-FR" dirty="0" err="1" smtClean="0"/>
              <a:t>controller</a:t>
            </a:r>
            <a:endParaRPr lang="fr-FR" dirty="0" smtClean="0"/>
          </a:p>
          <a:p>
            <a:pPr lvl="1"/>
            <a:r>
              <a:rPr lang="fr-FR" dirty="0" smtClean="0"/>
              <a:t>L</a:t>
            </a:r>
            <a:r>
              <a:rPr lang="fr-FR" dirty="0" smtClean="0"/>
              <a:t>es directives</a:t>
            </a:r>
          </a:p>
          <a:p>
            <a:pPr lvl="1"/>
            <a:r>
              <a:rPr lang="fr-FR" dirty="0" smtClean="0"/>
              <a:t>Les </a:t>
            </a:r>
            <a:r>
              <a:rPr lang="fr-FR" dirty="0" err="1" smtClean="0"/>
              <a:t>filter</a:t>
            </a:r>
            <a:endParaRPr lang="fr-FR" dirty="0" smtClean="0"/>
          </a:p>
          <a:p>
            <a:pPr lvl="1"/>
            <a:r>
              <a:rPr lang="fr-FR" dirty="0" smtClean="0"/>
              <a:t>L</a:t>
            </a:r>
            <a:r>
              <a:rPr lang="fr-FR" dirty="0" smtClean="0"/>
              <a:t>es méthodes </a:t>
            </a:r>
            <a:r>
              <a:rPr lang="fr-FR" dirty="0" err="1" smtClean="0"/>
              <a:t>factory</a:t>
            </a:r>
            <a:endParaRPr lang="fr-FR" dirty="0"/>
          </a:p>
          <a:p>
            <a:pPr marL="457200" lvl="1" indent="0">
              <a:buNone/>
            </a:pPr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8270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D</a:t>
            </a:r>
            <a:r>
              <a:rPr lang="en-US" dirty="0" err="1" smtClean="0"/>
              <a:t>éclarer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dépendance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Déclaration implicite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chemeClr val="bg2"/>
                </a:solidFill>
                <a:latin typeface="+mj-lt"/>
              </a:rPr>
              <a:t>function </a:t>
            </a:r>
            <a:r>
              <a:rPr lang="en-US" sz="1400" dirty="0" err="1">
                <a:solidFill>
                  <a:schemeClr val="bg2"/>
                </a:solidFill>
                <a:latin typeface="+mj-lt"/>
              </a:rPr>
              <a:t>MyController</a:t>
            </a:r>
            <a:r>
              <a:rPr lang="en-US" sz="1400" dirty="0">
                <a:solidFill>
                  <a:schemeClr val="bg2"/>
                </a:solidFill>
                <a:latin typeface="+mj-lt"/>
              </a:rPr>
              <a:t>($scope, greeter) 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chemeClr val="bg2"/>
                </a:solidFill>
                <a:latin typeface="+mj-lt"/>
              </a:rPr>
              <a:t>  ...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chemeClr val="bg2"/>
                </a:solidFill>
                <a:latin typeface="+mj-lt"/>
              </a:rPr>
              <a:t>}</a:t>
            </a:r>
            <a:endParaRPr lang="fr-FR" sz="1400" dirty="0">
              <a:solidFill>
                <a:schemeClr val="bg2"/>
              </a:solidFill>
              <a:latin typeface="+mj-lt"/>
            </a:endParaRPr>
          </a:p>
          <a:p>
            <a:r>
              <a:rPr lang="fr-FR" dirty="0" smtClean="0"/>
              <a:t>E</a:t>
            </a:r>
            <a:r>
              <a:rPr lang="fr-FR" dirty="0" smtClean="0"/>
              <a:t>n utilisant $</a:t>
            </a:r>
            <a:r>
              <a:rPr lang="fr-FR" dirty="0" err="1" smtClean="0"/>
              <a:t>inject</a:t>
            </a:r>
            <a:endParaRPr lang="fr-FR" dirty="0" smtClean="0"/>
          </a:p>
          <a:p>
            <a:pPr marL="400050" lvl="1" indent="0">
              <a:buNone/>
            </a:pPr>
            <a:r>
              <a:rPr lang="en-US" sz="1400" dirty="0" err="1">
                <a:solidFill>
                  <a:schemeClr val="bg2"/>
                </a:solidFill>
                <a:latin typeface="+mj-lt"/>
              </a:rPr>
              <a:t>var</a:t>
            </a:r>
            <a:r>
              <a:rPr lang="en-US" sz="1400" dirty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bg2"/>
                </a:solidFill>
                <a:latin typeface="+mj-lt"/>
              </a:rPr>
              <a:t>MyController</a:t>
            </a:r>
            <a:r>
              <a:rPr lang="en-US" sz="1400" dirty="0">
                <a:solidFill>
                  <a:schemeClr val="bg2"/>
                </a:solidFill>
                <a:latin typeface="+mj-lt"/>
              </a:rPr>
              <a:t> = function(</a:t>
            </a:r>
            <a:r>
              <a:rPr lang="en-US" sz="1400" dirty="0" err="1">
                <a:solidFill>
                  <a:schemeClr val="bg2"/>
                </a:solidFill>
                <a:latin typeface="+mj-lt"/>
              </a:rPr>
              <a:t>renamed$scope</a:t>
            </a:r>
            <a:r>
              <a:rPr lang="en-US" sz="1400" dirty="0">
                <a:solidFill>
                  <a:schemeClr val="bg2"/>
                </a:solidFill>
                <a:latin typeface="+mj-lt"/>
              </a:rPr>
              <a:t>, </a:t>
            </a:r>
            <a:r>
              <a:rPr lang="en-US" sz="1400" dirty="0" err="1">
                <a:solidFill>
                  <a:schemeClr val="bg2"/>
                </a:solidFill>
                <a:latin typeface="+mj-lt"/>
              </a:rPr>
              <a:t>renamedGreeter</a:t>
            </a:r>
            <a:r>
              <a:rPr lang="en-US" sz="1400" dirty="0">
                <a:solidFill>
                  <a:schemeClr val="bg2"/>
                </a:solidFill>
                <a:latin typeface="+mj-lt"/>
              </a:rPr>
              <a:t>) 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chemeClr val="bg2"/>
                </a:solidFill>
                <a:latin typeface="+mj-lt"/>
              </a:rPr>
              <a:t>  ...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chemeClr val="bg2"/>
                </a:solidFill>
                <a:latin typeface="+mj-lt"/>
              </a:rPr>
              <a:t>}</a:t>
            </a:r>
          </a:p>
          <a:p>
            <a:pPr marL="400050" lvl="1" indent="0">
              <a:buNone/>
            </a:pPr>
            <a:r>
              <a:rPr lang="en-US" sz="1400" dirty="0" err="1">
                <a:solidFill>
                  <a:schemeClr val="bg2"/>
                </a:solidFill>
                <a:latin typeface="+mj-lt"/>
              </a:rPr>
              <a:t>MyController</a:t>
            </a:r>
            <a:r>
              <a:rPr lang="en-US" sz="1400" dirty="0">
                <a:solidFill>
                  <a:schemeClr val="bg2"/>
                </a:solidFill>
                <a:latin typeface="+mj-lt"/>
              </a:rPr>
              <a:t>.$inject = ['$scope', 'greeter'];</a:t>
            </a:r>
            <a:endParaRPr lang="fr-FR" sz="1400" dirty="0" smtClean="0">
              <a:solidFill>
                <a:schemeClr val="bg2"/>
              </a:solidFill>
              <a:latin typeface="+mj-lt"/>
            </a:endParaRPr>
          </a:p>
          <a:p>
            <a:r>
              <a:rPr lang="fr-FR" dirty="0" smtClean="0"/>
              <a:t>A</a:t>
            </a:r>
            <a:r>
              <a:rPr lang="fr-FR" dirty="0" smtClean="0"/>
              <a:t>nnotation </a:t>
            </a:r>
            <a:r>
              <a:rPr lang="fr-FR" dirty="0" err="1" smtClean="0"/>
              <a:t>inline</a:t>
            </a:r>
            <a:endParaRPr lang="fr-FR" dirty="0"/>
          </a:p>
          <a:p>
            <a:pPr marL="400050" lvl="1" indent="0">
              <a:buNone/>
            </a:pPr>
            <a:r>
              <a:rPr lang="en-US" sz="1400" dirty="0" err="1">
                <a:solidFill>
                  <a:schemeClr val="bg2"/>
                </a:solidFill>
                <a:latin typeface="+mj-lt"/>
              </a:rPr>
              <a:t>someModule.factory</a:t>
            </a:r>
            <a:r>
              <a:rPr lang="en-US" sz="1400" dirty="0">
                <a:solidFill>
                  <a:schemeClr val="bg2"/>
                </a:solidFill>
                <a:latin typeface="+mj-lt"/>
              </a:rPr>
              <a:t>('greeter', function($window) 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chemeClr val="bg2"/>
                </a:solidFill>
                <a:latin typeface="+mj-lt"/>
              </a:rPr>
              <a:t>  ...;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chemeClr val="bg2"/>
                </a:solidFill>
                <a:latin typeface="+mj-lt"/>
              </a:rPr>
              <a:t>})</a:t>
            </a:r>
            <a:r>
              <a:rPr lang="en-US" sz="1400" dirty="0" smtClean="0">
                <a:solidFill>
                  <a:schemeClr val="bg2"/>
                </a:solidFill>
                <a:latin typeface="+mj-lt"/>
              </a:rPr>
              <a:t>;</a:t>
            </a:r>
          </a:p>
          <a:p>
            <a:pPr marL="400050" lvl="1" indent="0">
              <a:buNone/>
            </a:pPr>
            <a:r>
              <a:rPr lang="en-US" sz="1400" dirty="0" smtClean="0">
                <a:solidFill>
                  <a:schemeClr val="bg2"/>
                </a:solidFill>
                <a:latin typeface="+mj-lt"/>
              </a:rPr>
              <a:t>OU</a:t>
            </a:r>
          </a:p>
          <a:p>
            <a:pPr marL="400050" lvl="1" indent="0">
              <a:buNone/>
            </a:pPr>
            <a:endParaRPr lang="en-US" sz="1400" dirty="0" smtClean="0">
              <a:solidFill>
                <a:schemeClr val="bg2"/>
              </a:solidFill>
              <a:latin typeface="+mj-lt"/>
            </a:endParaRPr>
          </a:p>
          <a:p>
            <a:pPr marL="400050" lvl="1" indent="0">
              <a:buNone/>
            </a:pPr>
            <a:r>
              <a:rPr lang="en-US" sz="1400" dirty="0" err="1">
                <a:solidFill>
                  <a:schemeClr val="bg2"/>
                </a:solidFill>
                <a:latin typeface="+mj-lt"/>
              </a:rPr>
              <a:t>someModule.factory</a:t>
            </a:r>
            <a:r>
              <a:rPr lang="en-US" sz="1400" dirty="0">
                <a:solidFill>
                  <a:schemeClr val="bg2"/>
                </a:solidFill>
                <a:latin typeface="+mj-lt"/>
              </a:rPr>
              <a:t>('greeter', ['$window', function(</a:t>
            </a:r>
            <a:r>
              <a:rPr lang="en-US" sz="1400" dirty="0" err="1">
                <a:solidFill>
                  <a:schemeClr val="bg2"/>
                </a:solidFill>
                <a:latin typeface="+mj-lt"/>
              </a:rPr>
              <a:t>renamed$window</a:t>
            </a:r>
            <a:r>
              <a:rPr lang="en-US" sz="1400" dirty="0">
                <a:solidFill>
                  <a:schemeClr val="bg2"/>
                </a:solidFill>
                <a:latin typeface="+mj-lt"/>
              </a:rPr>
              <a:t>) 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chemeClr val="bg2"/>
                </a:solidFill>
                <a:latin typeface="+mj-lt"/>
              </a:rPr>
              <a:t>  ...;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chemeClr val="bg2"/>
                </a:solidFill>
                <a:latin typeface="+mj-lt"/>
              </a:rPr>
              <a:t>}])</a:t>
            </a:r>
            <a:r>
              <a:rPr lang="en-US" sz="1400" dirty="0" smtClean="0">
                <a:solidFill>
                  <a:schemeClr val="bg2"/>
                </a:solidFill>
                <a:latin typeface="+mj-lt"/>
              </a:rPr>
              <a:t>;</a:t>
            </a:r>
          </a:p>
          <a:p>
            <a:pPr marL="400050" lvl="1" indent="0">
              <a:buNone/>
            </a:pPr>
            <a:endParaRPr lang="fr-FR" sz="1400" dirty="0" smtClean="0"/>
          </a:p>
          <a:p>
            <a:pPr marL="285750"/>
            <a:r>
              <a:rPr lang="fr-FR" dirty="0" smtClean="0"/>
              <a:t>Attention </a:t>
            </a:r>
            <a:r>
              <a:rPr lang="fr-FR" dirty="0"/>
              <a:t>à la </a:t>
            </a:r>
            <a:r>
              <a:rPr lang="fr-FR" dirty="0" err="1"/>
              <a:t>minification</a:t>
            </a:r>
            <a:r>
              <a:rPr lang="fr-FR" dirty="0"/>
              <a:t> des scripts</a:t>
            </a:r>
          </a:p>
          <a:p>
            <a:pPr marL="400050" lvl="1" indent="0">
              <a:buNone/>
            </a:pPr>
            <a:endParaRPr lang="fr-FR" sz="1400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59127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directive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enrichir le html</a:t>
            </a:r>
          </a:p>
          <a:p>
            <a:pPr lvl="1"/>
            <a:r>
              <a:rPr lang="fr-FR" dirty="0" smtClean="0"/>
              <a:t>Modifier le DOM</a:t>
            </a:r>
          </a:p>
          <a:p>
            <a:pPr lvl="2"/>
            <a:r>
              <a:rPr lang="fr-FR" dirty="0" smtClean="0"/>
              <a:t>Créer un c</a:t>
            </a:r>
            <a:r>
              <a:rPr lang="fr-FR" dirty="0" smtClean="0"/>
              <a:t>omposant</a:t>
            </a:r>
          </a:p>
          <a:p>
            <a:pPr lvl="2"/>
            <a:r>
              <a:rPr lang="fr-FR" dirty="0" smtClean="0"/>
              <a:t>Intégrer une librairie tiers (p</a:t>
            </a:r>
            <a:r>
              <a:rPr lang="fr-FR" dirty="0" smtClean="0"/>
              <a:t>lugin </a:t>
            </a:r>
            <a:r>
              <a:rPr lang="fr-FR" dirty="0" err="1" smtClean="0"/>
              <a:t>jQuery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Créer de nouveaux comportements</a:t>
            </a:r>
            <a:endParaRPr lang="fr-FR" dirty="0" smtClean="0"/>
          </a:p>
          <a:p>
            <a:pPr lvl="2"/>
            <a:r>
              <a:rPr lang="fr-FR" dirty="0" smtClean="0"/>
              <a:t>Ecouter des évènements (</a:t>
            </a:r>
            <a:r>
              <a:rPr lang="fr-FR" dirty="0" err="1" smtClean="0"/>
              <a:t>resize</a:t>
            </a:r>
            <a:r>
              <a:rPr lang="fr-FR" dirty="0" smtClean="0"/>
              <a:t>)</a:t>
            </a:r>
          </a:p>
          <a:p>
            <a:pPr lvl="1"/>
            <a:endParaRPr lang="fr-FR" dirty="0"/>
          </a:p>
          <a:p>
            <a:r>
              <a:rPr lang="fr-FR" dirty="0" smtClean="0"/>
              <a:t>Réutilisable</a:t>
            </a:r>
          </a:p>
          <a:p>
            <a:pPr lvl="1"/>
            <a:r>
              <a:rPr lang="fr-FR" dirty="0" smtClean="0"/>
              <a:t>N</a:t>
            </a:r>
            <a:r>
              <a:rPr lang="fr-FR" dirty="0" smtClean="0"/>
              <a:t>otion de scope isolé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6147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angular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dirty="0" smtClean="0"/>
              <a:t>Exemple: </a:t>
            </a:r>
            <a:r>
              <a:rPr lang="fr-FR" dirty="0" smtClean="0">
                <a:hlinkClick r:id="rId3"/>
              </a:rPr>
              <a:t>Hello World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0183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directive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Pour invoquer une directive</a:t>
            </a:r>
          </a:p>
          <a:p>
            <a:pPr lvl="1"/>
            <a:r>
              <a:rPr lang="fr-FR" dirty="0" smtClean="0"/>
              <a:t>Le nom utilisé peut </a:t>
            </a:r>
            <a:r>
              <a:rPr lang="fr-FR" dirty="0" smtClean="0"/>
              <a:t>être</a:t>
            </a:r>
            <a:r>
              <a:rPr lang="fr-FR" dirty="0" smtClean="0"/>
              <a:t> (ex: </a:t>
            </a:r>
            <a:r>
              <a:rPr lang="fr-FR" dirty="0" err="1" smtClean="0"/>
              <a:t>maDirective</a:t>
            </a:r>
            <a:r>
              <a:rPr lang="fr-FR" dirty="0" smtClean="0"/>
              <a:t>)</a:t>
            </a:r>
          </a:p>
          <a:p>
            <a:pPr lvl="2"/>
            <a:r>
              <a:rPr lang="fr-FR" dirty="0"/>
              <a:t>m</a:t>
            </a:r>
            <a:r>
              <a:rPr lang="fr-FR" dirty="0" smtClean="0"/>
              <a:t>a-directive</a:t>
            </a:r>
          </a:p>
          <a:p>
            <a:pPr lvl="2"/>
            <a:r>
              <a:rPr lang="fr-FR" dirty="0" err="1" smtClean="0"/>
              <a:t>ma:directive</a:t>
            </a:r>
            <a:endParaRPr lang="fr-FR" dirty="0" smtClean="0"/>
          </a:p>
          <a:p>
            <a:pPr lvl="2"/>
            <a:r>
              <a:rPr lang="fr-FR" dirty="0" err="1"/>
              <a:t>m</a:t>
            </a:r>
            <a:r>
              <a:rPr lang="fr-FR" dirty="0" err="1" smtClean="0"/>
              <a:t>a_directive</a:t>
            </a:r>
            <a:endParaRPr lang="fr-FR" dirty="0" smtClean="0"/>
          </a:p>
          <a:p>
            <a:pPr lvl="2"/>
            <a:r>
              <a:rPr lang="fr-FR" dirty="0" smtClean="0"/>
              <a:t>x</a:t>
            </a:r>
            <a:r>
              <a:rPr lang="fr-FR" dirty="0" smtClean="0"/>
              <a:t>-ma-directive</a:t>
            </a:r>
          </a:p>
          <a:p>
            <a:pPr lvl="2"/>
            <a:r>
              <a:rPr lang="fr-FR" dirty="0"/>
              <a:t>d</a:t>
            </a:r>
            <a:r>
              <a:rPr lang="fr-FR" dirty="0" smtClean="0"/>
              <a:t>ata-ma-directive</a:t>
            </a:r>
          </a:p>
          <a:p>
            <a:pPr lvl="1"/>
            <a:r>
              <a:rPr lang="fr-FR" dirty="0" smtClean="0"/>
              <a:t>La directive peut </a:t>
            </a:r>
            <a:r>
              <a:rPr lang="fr-FR" dirty="0" smtClean="0"/>
              <a:t>être utilisé dans:</a:t>
            </a:r>
          </a:p>
          <a:p>
            <a:pPr lvl="2"/>
            <a:r>
              <a:rPr lang="fr-FR" dirty="0" smtClean="0"/>
              <a:t>U</a:t>
            </a:r>
            <a:r>
              <a:rPr lang="fr-FR" dirty="0" smtClean="0"/>
              <a:t>n nom d’élément </a:t>
            </a:r>
          </a:p>
          <a:p>
            <a:pPr lvl="3"/>
            <a:r>
              <a:rPr lang="fr-FR" dirty="0" smtClean="0"/>
              <a:t>&lt;ma-directive&gt;</a:t>
            </a:r>
          </a:p>
          <a:p>
            <a:pPr lvl="2"/>
            <a:r>
              <a:rPr lang="fr-FR" dirty="0" smtClean="0"/>
              <a:t>U</a:t>
            </a:r>
            <a:r>
              <a:rPr lang="fr-FR" dirty="0" smtClean="0"/>
              <a:t>n attribut</a:t>
            </a:r>
          </a:p>
          <a:p>
            <a:pPr lvl="3"/>
            <a:r>
              <a:rPr lang="fr-FR" dirty="0" smtClean="0"/>
              <a:t>&lt;div ma-directive=«</a:t>
            </a:r>
            <a:r>
              <a:rPr lang="fr-FR" dirty="0" err="1" smtClean="0"/>
              <a:t>exp</a:t>
            </a:r>
            <a:r>
              <a:rPr lang="fr-FR" dirty="0" smtClean="0"/>
              <a:t>»&gt;</a:t>
            </a:r>
          </a:p>
          <a:p>
            <a:pPr lvl="2"/>
            <a:r>
              <a:rPr lang="fr-FR" dirty="0" smtClean="0"/>
              <a:t>U</a:t>
            </a:r>
            <a:r>
              <a:rPr lang="fr-FR" dirty="0" smtClean="0"/>
              <a:t>n nom de class</a:t>
            </a:r>
          </a:p>
          <a:p>
            <a:pPr lvl="3"/>
            <a:r>
              <a:rPr lang="fr-FR" dirty="0" smtClean="0"/>
              <a:t>&lt;</a:t>
            </a:r>
            <a:r>
              <a:rPr lang="fr-FR" dirty="0" err="1" smtClean="0"/>
              <a:t>dic</a:t>
            </a:r>
            <a:r>
              <a:rPr lang="fr-FR" dirty="0" smtClean="0"/>
              <a:t> class=« </a:t>
            </a:r>
            <a:r>
              <a:rPr lang="fr-FR" dirty="0" err="1" smtClean="0"/>
              <a:t>ma-directive:exp</a:t>
            </a:r>
            <a:r>
              <a:rPr lang="fr-FR" dirty="0" smtClean="0"/>
              <a:t>; »&gt;</a:t>
            </a:r>
          </a:p>
          <a:p>
            <a:pPr marL="1828800" lvl="4" indent="0">
              <a:buNone/>
            </a:pPr>
            <a:r>
              <a:rPr lang="fr-FR" dirty="0" smtClean="0"/>
              <a:t>	</a:t>
            </a:r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253451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directive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Fonctionnement</a:t>
            </a:r>
          </a:p>
          <a:p>
            <a:pPr lvl="1"/>
            <a:r>
              <a:rPr lang="fr-FR" dirty="0" smtClean="0"/>
              <a:t>Compilation</a:t>
            </a:r>
          </a:p>
          <a:p>
            <a:pPr lvl="1"/>
            <a:r>
              <a:rPr lang="fr-FR" dirty="0" smtClean="0"/>
              <a:t>F</a:t>
            </a:r>
            <a:r>
              <a:rPr lang="fr-FR" dirty="0" smtClean="0"/>
              <a:t>onction de </a:t>
            </a:r>
            <a:r>
              <a:rPr lang="fr-FR" dirty="0" err="1" smtClean="0"/>
              <a:t>link</a:t>
            </a:r>
            <a:endParaRPr lang="fr-FR" dirty="0" smtClean="0"/>
          </a:p>
          <a:p>
            <a:pPr marL="1828800" lvl="4" indent="0">
              <a:buNone/>
            </a:pPr>
            <a:r>
              <a:rPr lang="fr-FR" dirty="0" smtClean="0"/>
              <a:t>	</a:t>
            </a:r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950109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directive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Définir une directive</a:t>
            </a:r>
          </a:p>
          <a:p>
            <a:pPr marL="1828800" lvl="4" indent="0">
              <a:buNone/>
            </a:pPr>
            <a:r>
              <a:rPr lang="fr-FR" dirty="0" smtClean="0"/>
              <a:t>	</a:t>
            </a:r>
          </a:p>
          <a:p>
            <a:pPr lvl="1"/>
            <a:endParaRPr lang="fr-FR" dirty="0" smtClean="0"/>
          </a:p>
        </p:txBody>
      </p:sp>
      <p:pic>
        <p:nvPicPr>
          <p:cNvPr id="5" name="Espace réservé du contenu 1" descr="Capture d’écran 2013-03-30 à 20.20.4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8" r="6498"/>
          <a:stretch>
            <a:fillRect/>
          </a:stretch>
        </p:blipFill>
        <p:spPr>
          <a:xfrm>
            <a:off x="1475656" y="1700808"/>
            <a:ext cx="7251232" cy="474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815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directive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Options de configuration</a:t>
            </a:r>
          </a:p>
          <a:p>
            <a:endParaRPr lang="fr-FR" dirty="0" smtClean="0"/>
          </a:p>
          <a:p>
            <a:endParaRPr lang="fr-FR" dirty="0" smtClean="0"/>
          </a:p>
          <a:p>
            <a:pPr marL="1828800" lvl="4" indent="0">
              <a:buNone/>
            </a:pPr>
            <a:r>
              <a:rPr lang="fr-FR" dirty="0" smtClean="0"/>
              <a:t>	</a:t>
            </a:r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164862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filtres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1200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filtres</a:t>
            </a:r>
            <a:r>
              <a:rPr lang="en-US" dirty="0" smtClean="0"/>
              <a:t> </a:t>
            </a:r>
            <a:r>
              <a:rPr lang="en-US" dirty="0" err="1" smtClean="0"/>
              <a:t>prédéfinis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7675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Créer son </a:t>
            </a:r>
            <a:r>
              <a:rPr lang="en-US" dirty="0" err="1" smtClean="0"/>
              <a:t>filtre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7675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</a:t>
            </a:r>
            <a:r>
              <a:rPr lang="en-US" dirty="0" smtClean="0"/>
              <a:t>e </a:t>
            </a:r>
            <a:r>
              <a:rPr lang="en-US" dirty="0" err="1" smtClean="0"/>
              <a:t>systeme</a:t>
            </a:r>
            <a:r>
              <a:rPr lang="en-US" dirty="0" smtClean="0"/>
              <a:t> de route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6147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$location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2983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datas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6147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smtClean="0"/>
              <a:t>Le vocabulaire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dirty="0" smtClean="0"/>
              <a:t>Les expressions</a:t>
            </a:r>
          </a:p>
          <a:p>
            <a:pPr lvl="1"/>
            <a:r>
              <a:rPr lang="fr-FR" dirty="0" smtClean="0"/>
              <a:t>Code évalué dans la vue, utilisé pour le </a:t>
            </a:r>
            <a:r>
              <a:rPr lang="fr-FR" dirty="0" err="1" smtClean="0"/>
              <a:t>binding</a:t>
            </a:r>
            <a:endParaRPr lang="fr-FR" dirty="0"/>
          </a:p>
          <a:p>
            <a:r>
              <a:rPr lang="fr-FR" dirty="0"/>
              <a:t>Le </a:t>
            </a:r>
            <a:r>
              <a:rPr lang="fr-FR" dirty="0" smtClean="0"/>
              <a:t>module</a:t>
            </a:r>
          </a:p>
          <a:p>
            <a:pPr lvl="1"/>
            <a:r>
              <a:rPr lang="fr-FR" dirty="0" smtClean="0"/>
              <a:t>unité logique qui regroupe des éléments du </a:t>
            </a:r>
            <a:r>
              <a:rPr lang="fr-FR" dirty="0" err="1" smtClean="0"/>
              <a:t>framework</a:t>
            </a:r>
            <a:endParaRPr lang="fr-FR" dirty="0"/>
          </a:p>
          <a:p>
            <a:r>
              <a:rPr lang="fr-FR" dirty="0"/>
              <a:t>Le </a:t>
            </a:r>
            <a:r>
              <a:rPr lang="fr-FR" dirty="0" smtClean="0"/>
              <a:t>scope</a:t>
            </a:r>
          </a:p>
          <a:p>
            <a:pPr lvl="1"/>
            <a:r>
              <a:rPr lang="fr-FR" dirty="0" smtClean="0"/>
              <a:t>glue entre la vue, le contrôleur et le modèle</a:t>
            </a:r>
            <a:endParaRPr lang="fr-FR" dirty="0"/>
          </a:p>
          <a:p>
            <a:r>
              <a:rPr lang="fr-FR" dirty="0"/>
              <a:t>La </a:t>
            </a:r>
            <a:r>
              <a:rPr lang="fr-FR" dirty="0" smtClean="0"/>
              <a:t>vue</a:t>
            </a:r>
          </a:p>
          <a:p>
            <a:pPr lvl="1"/>
            <a:r>
              <a:rPr lang="fr-FR" dirty="0" smtClean="0"/>
              <a:t>le html</a:t>
            </a:r>
            <a:endParaRPr lang="fr-FR" dirty="0"/>
          </a:p>
          <a:p>
            <a:r>
              <a:rPr lang="fr-FR" dirty="0"/>
              <a:t>Le </a:t>
            </a:r>
            <a:r>
              <a:rPr lang="fr-FR" dirty="0" smtClean="0"/>
              <a:t>modèle</a:t>
            </a:r>
          </a:p>
          <a:p>
            <a:pPr lvl="1"/>
            <a:r>
              <a:rPr lang="fr-FR" dirty="0" smtClean="0"/>
              <a:t>n’importe quel objets JS représentant les données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8270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$http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9682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ressouces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4864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L’api promise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441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Les tests </a:t>
            </a:r>
            <a:r>
              <a:rPr lang="en-US" dirty="0" err="1" smtClean="0"/>
              <a:t>unitaires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1200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fr-FR" dirty="0" smtClean="0"/>
              <a:t>Test </a:t>
            </a:r>
            <a:r>
              <a:rPr lang="fr-FR" dirty="0" err="1" smtClean="0"/>
              <a:t>Driven</a:t>
            </a:r>
            <a:r>
              <a:rPr lang="fr-FR" dirty="0" smtClean="0"/>
              <a:t> </a:t>
            </a:r>
            <a:r>
              <a:rPr lang="fr-FR" dirty="0" err="1" smtClean="0"/>
              <a:t>Developement</a:t>
            </a:r>
            <a:endParaRPr lang="fr-FR" dirty="0" smtClean="0"/>
          </a:p>
          <a:p>
            <a:pPr lvl="1"/>
            <a:r>
              <a:rPr lang="fr-FR" dirty="0" smtClean="0"/>
              <a:t>Pour une fonction, un test</a:t>
            </a:r>
          </a:p>
          <a:p>
            <a:pPr lvl="2"/>
            <a:r>
              <a:rPr lang="fr-FR" dirty="0" smtClean="0"/>
              <a:t>Ecrire le test</a:t>
            </a:r>
          </a:p>
          <a:p>
            <a:pPr lvl="2"/>
            <a:r>
              <a:rPr lang="fr-FR" dirty="0" smtClean="0"/>
              <a:t>Le faire Echouer</a:t>
            </a:r>
          </a:p>
          <a:p>
            <a:pPr lvl="2"/>
            <a:r>
              <a:rPr lang="fr-FR" dirty="0" smtClean="0"/>
              <a:t>Ecrire le code minimum pour le faire passer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Doit pouvoir être exécuté facilement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L’intérêt des test unitaires</a:t>
            </a:r>
          </a:p>
          <a:p>
            <a:pPr lvl="1"/>
            <a:r>
              <a:rPr lang="fr-FR" dirty="0" smtClean="0"/>
              <a:t>Couverture du code</a:t>
            </a:r>
          </a:p>
          <a:p>
            <a:pPr lvl="1"/>
            <a:r>
              <a:rPr lang="fr-FR" dirty="0" smtClean="0"/>
              <a:t>Sécurité, flexibilité 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angular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5924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lvl="0"/>
            <a:r>
              <a:rPr lang="fr-FR" dirty="0" err="1" smtClean="0"/>
              <a:t>Behavior</a:t>
            </a:r>
            <a:r>
              <a:rPr lang="fr-FR" dirty="0" smtClean="0"/>
              <a:t> </a:t>
            </a:r>
            <a:r>
              <a:rPr lang="fr-FR" dirty="0" err="1" smtClean="0"/>
              <a:t>Driven</a:t>
            </a:r>
            <a:r>
              <a:rPr lang="fr-FR" dirty="0" smtClean="0"/>
              <a:t> </a:t>
            </a:r>
            <a:r>
              <a:rPr lang="fr-FR" dirty="0" err="1" smtClean="0"/>
              <a:t>Developement</a:t>
            </a:r>
            <a:endParaRPr lang="fr-FR" dirty="0" smtClean="0"/>
          </a:p>
          <a:p>
            <a:pPr lvl="1"/>
            <a:r>
              <a:rPr lang="fr-FR" dirty="0" smtClean="0"/>
              <a:t>Orienté en fonction du comportement attendu</a:t>
            </a:r>
          </a:p>
          <a:p>
            <a:pPr lvl="1"/>
            <a:r>
              <a:rPr lang="fr-FR" dirty="0" err="1" smtClean="0"/>
              <a:t>Syntaxe,lisibilité</a:t>
            </a:r>
            <a:r>
              <a:rPr lang="fr-FR" smtClean="0"/>
              <a:t> </a:t>
            </a:r>
          </a:p>
          <a:p>
            <a:pPr lvl="1"/>
            <a:endParaRPr lang="fr-FR" smtClean="0"/>
          </a:p>
          <a:p>
            <a:pPr lvl="0"/>
            <a:r>
              <a:rPr lang="fr-FR" dirty="0" smtClean="0"/>
              <a:t>Des suites avec </a:t>
            </a:r>
            <a:r>
              <a:rPr lang="fr-FR" b="1" dirty="0" err="1" smtClean="0"/>
              <a:t>describe</a:t>
            </a:r>
            <a:r>
              <a:rPr lang="fr-FR" dirty="0" smtClean="0"/>
              <a:t>, des </a:t>
            </a:r>
            <a:r>
              <a:rPr lang="fr-FR" dirty="0" err="1" smtClean="0"/>
              <a:t>spec</a:t>
            </a:r>
            <a:r>
              <a:rPr lang="fr-FR" dirty="0" smtClean="0"/>
              <a:t> avec </a:t>
            </a:r>
            <a:r>
              <a:rPr lang="fr-FR" b="1" dirty="0" err="1" smtClean="0"/>
              <a:t>it</a:t>
            </a:r>
            <a:endParaRPr lang="fr-FR" b="1" dirty="0" smtClean="0"/>
          </a:p>
          <a:p>
            <a:r>
              <a:rPr lang="fr-FR" dirty="0" smtClean="0"/>
              <a:t>Des « expectations »</a:t>
            </a:r>
          </a:p>
          <a:p>
            <a:pPr lvl="1"/>
            <a:r>
              <a:rPr lang="fr-FR" dirty="0" smtClean="0"/>
              <a:t>Utilise des </a:t>
            </a:r>
            <a:r>
              <a:rPr lang="fr-FR" dirty="0" err="1" smtClean="0"/>
              <a:t>matchers</a:t>
            </a:r>
            <a:endParaRPr lang="fr-FR" dirty="0" smtClean="0"/>
          </a:p>
          <a:p>
            <a:pPr lvl="1"/>
            <a:endParaRPr lang="fr-FR" dirty="0" smtClean="0"/>
          </a:p>
          <a:p>
            <a:pPr lvl="1">
              <a:buNone/>
            </a:pPr>
            <a:r>
              <a:rPr lang="fr-FR" sz="2400" dirty="0" err="1" smtClean="0"/>
              <a:t>describe</a:t>
            </a:r>
            <a:r>
              <a:rPr lang="fr-FR" sz="2400" dirty="0" smtClean="0"/>
              <a:t>("A suite", </a:t>
            </a:r>
            <a:r>
              <a:rPr lang="fr-FR" sz="2400" dirty="0" err="1" smtClean="0"/>
              <a:t>function</a:t>
            </a:r>
            <a:r>
              <a:rPr lang="fr-FR" sz="2400" dirty="0" smtClean="0"/>
              <a:t>() { </a:t>
            </a:r>
          </a:p>
          <a:p>
            <a:pPr lvl="1">
              <a:buNone/>
            </a:pPr>
            <a:r>
              <a:rPr lang="fr-FR" sz="2400" dirty="0" smtClean="0"/>
              <a:t>	</a:t>
            </a:r>
            <a:r>
              <a:rPr lang="fr-FR" sz="2400" dirty="0" err="1" smtClean="0"/>
              <a:t>it("contains</a:t>
            </a:r>
            <a:r>
              <a:rPr lang="fr-FR" sz="2400" dirty="0" smtClean="0"/>
              <a:t> </a:t>
            </a:r>
            <a:r>
              <a:rPr lang="fr-FR" sz="2400" dirty="0" err="1" smtClean="0"/>
              <a:t>spec</a:t>
            </a:r>
            <a:r>
              <a:rPr lang="fr-FR" sz="2400" dirty="0" smtClean="0"/>
              <a:t> </a:t>
            </a:r>
            <a:r>
              <a:rPr lang="fr-FR" sz="2400" dirty="0" err="1" smtClean="0"/>
              <a:t>with</a:t>
            </a:r>
            <a:r>
              <a:rPr lang="fr-FR" sz="2400" dirty="0" smtClean="0"/>
              <a:t> an expectation", </a:t>
            </a:r>
            <a:r>
              <a:rPr lang="fr-FR" sz="2400" dirty="0" err="1" smtClean="0"/>
              <a:t>function</a:t>
            </a:r>
            <a:r>
              <a:rPr lang="fr-FR" sz="2400" dirty="0" smtClean="0"/>
              <a:t>() { </a:t>
            </a:r>
          </a:p>
          <a:p>
            <a:pPr lvl="1">
              <a:buNone/>
            </a:pPr>
            <a:r>
              <a:rPr lang="fr-FR" sz="2400" dirty="0" smtClean="0"/>
              <a:t>		</a:t>
            </a:r>
            <a:r>
              <a:rPr lang="fr-FR" sz="2400" dirty="0" err="1" smtClean="0"/>
              <a:t>expect(true).toBe(true</a:t>
            </a:r>
            <a:r>
              <a:rPr lang="fr-FR" sz="2400" dirty="0" smtClean="0"/>
              <a:t>); </a:t>
            </a:r>
          </a:p>
          <a:p>
            <a:pPr lvl="1">
              <a:buNone/>
            </a:pPr>
            <a:r>
              <a:rPr lang="fr-FR" sz="2400" dirty="0" smtClean="0"/>
              <a:t>	}); </a:t>
            </a:r>
          </a:p>
          <a:p>
            <a:pPr lvl="1">
              <a:buNone/>
            </a:pPr>
            <a:r>
              <a:rPr lang="fr-FR" sz="2400" dirty="0" smtClean="0"/>
              <a:t>}); </a:t>
            </a:r>
          </a:p>
          <a:p>
            <a:pPr lvl="1"/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 smtClean="0"/>
              <a:t>JASMINE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189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r>
              <a:rPr lang="fr-FR" dirty="0" err="1" smtClean="0"/>
              <a:t>expect(x).toEqual(y</a:t>
            </a:r>
            <a:r>
              <a:rPr lang="fr-FR" dirty="0" smtClean="0"/>
              <a:t>); compares </a:t>
            </a:r>
            <a:r>
              <a:rPr lang="fr-FR" dirty="0" err="1" smtClean="0"/>
              <a:t>objects</a:t>
            </a:r>
            <a:r>
              <a:rPr lang="fr-FR" dirty="0" smtClean="0"/>
              <a:t> or primitives x and y and passes if </a:t>
            </a:r>
            <a:r>
              <a:rPr lang="fr-FR" dirty="0" err="1" smtClean="0"/>
              <a:t>they</a:t>
            </a:r>
            <a:r>
              <a:rPr lang="fr-FR" dirty="0" smtClean="0"/>
              <a:t> are </a:t>
            </a:r>
            <a:r>
              <a:rPr lang="fr-FR" dirty="0" err="1" smtClean="0"/>
              <a:t>equivalent</a:t>
            </a:r>
            <a:endParaRPr lang="fr-FR" dirty="0" smtClean="0"/>
          </a:p>
          <a:p>
            <a:r>
              <a:rPr lang="fr-FR" dirty="0" err="1" smtClean="0"/>
              <a:t>expect(x).toBe(y</a:t>
            </a:r>
            <a:r>
              <a:rPr lang="fr-FR" dirty="0" smtClean="0"/>
              <a:t>); compares </a:t>
            </a:r>
            <a:r>
              <a:rPr lang="fr-FR" dirty="0" err="1" smtClean="0"/>
              <a:t>objects</a:t>
            </a:r>
            <a:r>
              <a:rPr lang="fr-FR" dirty="0" smtClean="0"/>
              <a:t> or primitives x and y and passes if </a:t>
            </a:r>
            <a:r>
              <a:rPr lang="fr-FR" dirty="0" err="1" smtClean="0"/>
              <a:t>they</a:t>
            </a:r>
            <a:r>
              <a:rPr lang="fr-FR" dirty="0" smtClean="0"/>
              <a:t> are the </a:t>
            </a:r>
            <a:r>
              <a:rPr lang="fr-FR" dirty="0" err="1" smtClean="0"/>
              <a:t>same</a:t>
            </a:r>
            <a:r>
              <a:rPr lang="fr-FR" dirty="0" smtClean="0"/>
              <a:t> </a:t>
            </a:r>
            <a:r>
              <a:rPr lang="fr-FR" dirty="0" err="1" smtClean="0"/>
              <a:t>object</a:t>
            </a:r>
            <a:endParaRPr lang="fr-FR" dirty="0" smtClean="0"/>
          </a:p>
          <a:p>
            <a:r>
              <a:rPr lang="fr-FR" dirty="0" err="1" smtClean="0"/>
              <a:t>expect(x).toMatch(pattern</a:t>
            </a:r>
            <a:r>
              <a:rPr lang="fr-FR" dirty="0" smtClean="0"/>
              <a:t>); compares x to string or </a:t>
            </a:r>
            <a:r>
              <a:rPr lang="fr-FR" dirty="0" err="1" smtClean="0"/>
              <a:t>regular</a:t>
            </a:r>
            <a:r>
              <a:rPr lang="fr-FR" dirty="0" smtClean="0"/>
              <a:t> expression pattern and passes if </a:t>
            </a:r>
            <a:r>
              <a:rPr lang="fr-FR" dirty="0" err="1" smtClean="0"/>
              <a:t>they</a:t>
            </a:r>
            <a:r>
              <a:rPr lang="fr-FR" dirty="0" smtClean="0"/>
              <a:t> match</a:t>
            </a:r>
          </a:p>
          <a:p>
            <a:r>
              <a:rPr lang="fr-FR" dirty="0" err="1" smtClean="0"/>
              <a:t>expect(x).toBeDefined</a:t>
            </a:r>
            <a:r>
              <a:rPr lang="fr-FR" dirty="0" smtClean="0"/>
              <a:t>(); passes if x </a:t>
            </a:r>
            <a:r>
              <a:rPr lang="fr-FR" dirty="0" err="1" smtClean="0"/>
              <a:t>is</a:t>
            </a:r>
            <a:r>
              <a:rPr lang="fr-FR" dirty="0" smtClean="0"/>
              <a:t> not </a:t>
            </a:r>
            <a:r>
              <a:rPr lang="fr-FR" dirty="0" err="1" smtClean="0"/>
              <a:t>undefined</a:t>
            </a:r>
            <a:endParaRPr lang="fr-FR" dirty="0" smtClean="0"/>
          </a:p>
          <a:p>
            <a:r>
              <a:rPr lang="fr-FR" dirty="0" err="1" smtClean="0"/>
              <a:t>expect(x).toBeUndefined</a:t>
            </a:r>
            <a:r>
              <a:rPr lang="fr-FR" dirty="0" smtClean="0"/>
              <a:t>(); passes if x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undefined</a:t>
            </a:r>
            <a:endParaRPr lang="fr-FR" dirty="0" smtClean="0"/>
          </a:p>
          <a:p>
            <a:r>
              <a:rPr lang="fr-FR" dirty="0" err="1" smtClean="0"/>
              <a:t>expect(x).toBeNull</a:t>
            </a:r>
            <a:r>
              <a:rPr lang="fr-FR" dirty="0" smtClean="0"/>
              <a:t>(); passes if x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null</a:t>
            </a:r>
            <a:endParaRPr lang="fr-FR" dirty="0" smtClean="0"/>
          </a:p>
          <a:p>
            <a:r>
              <a:rPr lang="fr-FR" dirty="0" err="1" smtClean="0"/>
              <a:t>expect(x).toBeTruthy</a:t>
            </a:r>
            <a:r>
              <a:rPr lang="fr-FR" dirty="0" smtClean="0"/>
              <a:t>(); passes if x </a:t>
            </a:r>
            <a:r>
              <a:rPr lang="fr-FR" dirty="0" err="1" smtClean="0"/>
              <a:t>evaluates</a:t>
            </a:r>
            <a:r>
              <a:rPr lang="fr-FR" dirty="0" smtClean="0"/>
              <a:t> to </a:t>
            </a:r>
            <a:r>
              <a:rPr lang="fr-FR" dirty="0" err="1" smtClean="0"/>
              <a:t>true</a:t>
            </a:r>
            <a:endParaRPr lang="fr-FR" dirty="0" smtClean="0"/>
          </a:p>
          <a:p>
            <a:r>
              <a:rPr lang="fr-FR" dirty="0" err="1" smtClean="0"/>
              <a:t>expect(x).toBeFalsy</a:t>
            </a:r>
            <a:r>
              <a:rPr lang="fr-FR" dirty="0" smtClean="0"/>
              <a:t>(); passes if x </a:t>
            </a:r>
            <a:r>
              <a:rPr lang="fr-FR" dirty="0" err="1" smtClean="0"/>
              <a:t>evaluates</a:t>
            </a:r>
            <a:r>
              <a:rPr lang="fr-FR" dirty="0" smtClean="0"/>
              <a:t> to false</a:t>
            </a:r>
          </a:p>
          <a:p>
            <a:r>
              <a:rPr lang="fr-FR" dirty="0" err="1" smtClean="0"/>
              <a:t>expect(x).toContain(y</a:t>
            </a:r>
            <a:r>
              <a:rPr lang="fr-FR" dirty="0" smtClean="0"/>
              <a:t>); passes if </a:t>
            </a:r>
            <a:r>
              <a:rPr lang="fr-FR" dirty="0" err="1" smtClean="0"/>
              <a:t>array</a:t>
            </a:r>
            <a:r>
              <a:rPr lang="fr-FR" dirty="0" smtClean="0"/>
              <a:t> or string x </a:t>
            </a:r>
            <a:r>
              <a:rPr lang="fr-FR" dirty="0" err="1" smtClean="0"/>
              <a:t>contains</a:t>
            </a:r>
            <a:r>
              <a:rPr lang="fr-FR" dirty="0" smtClean="0"/>
              <a:t> y</a:t>
            </a:r>
          </a:p>
          <a:p>
            <a:r>
              <a:rPr lang="fr-FR" dirty="0" err="1" smtClean="0"/>
              <a:t>expect(x).toBeLessThan(y</a:t>
            </a:r>
            <a:r>
              <a:rPr lang="fr-FR" dirty="0" smtClean="0"/>
              <a:t>); passes if x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less</a:t>
            </a:r>
            <a:r>
              <a:rPr lang="fr-FR" dirty="0" smtClean="0"/>
              <a:t> </a:t>
            </a:r>
            <a:r>
              <a:rPr lang="fr-FR" dirty="0" err="1" smtClean="0"/>
              <a:t>than</a:t>
            </a:r>
            <a:r>
              <a:rPr lang="fr-FR" dirty="0" smtClean="0"/>
              <a:t> y</a:t>
            </a:r>
          </a:p>
          <a:p>
            <a:r>
              <a:rPr lang="fr-FR" dirty="0" err="1" smtClean="0"/>
              <a:t>expect(x).toBeGreaterThan(y</a:t>
            </a:r>
            <a:r>
              <a:rPr lang="fr-FR" dirty="0" smtClean="0"/>
              <a:t>); passes if x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greater</a:t>
            </a:r>
            <a:r>
              <a:rPr lang="fr-FR" dirty="0" smtClean="0"/>
              <a:t> </a:t>
            </a:r>
            <a:r>
              <a:rPr lang="fr-FR" dirty="0" err="1" smtClean="0"/>
              <a:t>than</a:t>
            </a:r>
            <a:r>
              <a:rPr lang="fr-FR" dirty="0" smtClean="0"/>
              <a:t> y</a:t>
            </a:r>
          </a:p>
          <a:p>
            <a:r>
              <a:rPr lang="fr-FR" dirty="0" err="1" smtClean="0"/>
              <a:t>expect(function(){fn();}).toThrow(e</a:t>
            </a:r>
            <a:r>
              <a:rPr lang="fr-FR" dirty="0" smtClean="0"/>
              <a:t>); passes if </a:t>
            </a:r>
            <a:r>
              <a:rPr lang="fr-FR" dirty="0" err="1" smtClean="0"/>
              <a:t>function</a:t>
            </a:r>
            <a:r>
              <a:rPr lang="fr-FR" dirty="0" smtClean="0"/>
              <a:t> </a:t>
            </a:r>
            <a:r>
              <a:rPr lang="fr-FR" dirty="0" err="1" smtClean="0"/>
              <a:t>fn</a:t>
            </a:r>
            <a:r>
              <a:rPr lang="fr-FR" dirty="0" smtClean="0"/>
              <a:t> </a:t>
            </a:r>
            <a:r>
              <a:rPr lang="fr-FR" dirty="0" err="1" smtClean="0"/>
              <a:t>throws</a:t>
            </a:r>
            <a:r>
              <a:rPr lang="fr-FR" dirty="0" smtClean="0"/>
              <a:t> exception e </a:t>
            </a: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executed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 smtClean="0"/>
              <a:t>Matchers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189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fr-FR" dirty="0" smtClean="0"/>
              <a:t>Pour centraliser du code nécessaire à chaque début ou fin de test </a:t>
            </a:r>
          </a:p>
          <a:p>
            <a:pPr lvl="0"/>
            <a:r>
              <a:rPr lang="fr-FR" dirty="0" smtClean="0"/>
              <a:t>Contexte de chaque suite</a:t>
            </a:r>
          </a:p>
          <a:p>
            <a:pPr lvl="1">
              <a:buNone/>
            </a:pPr>
            <a:endParaRPr lang="fr-FR" sz="1600" dirty="0" smtClean="0"/>
          </a:p>
          <a:p>
            <a:pPr lvl="1">
              <a:buNone/>
            </a:pPr>
            <a:r>
              <a:rPr lang="fr-FR" sz="1600" dirty="0" smtClean="0"/>
              <a:t>var </a:t>
            </a:r>
            <a:r>
              <a:rPr lang="fr-FR" sz="1600" dirty="0" err="1" smtClean="0"/>
              <a:t>foo</a:t>
            </a:r>
            <a:r>
              <a:rPr lang="fr-FR" sz="1600" dirty="0" smtClean="0"/>
              <a:t>; </a:t>
            </a:r>
          </a:p>
          <a:p>
            <a:pPr lvl="1">
              <a:buNone/>
            </a:pPr>
            <a:endParaRPr lang="fr-FR" sz="1600" dirty="0" smtClean="0"/>
          </a:p>
          <a:p>
            <a:pPr lvl="1">
              <a:buNone/>
            </a:pPr>
            <a:r>
              <a:rPr lang="fr-FR" sz="1600" dirty="0" err="1" smtClean="0"/>
              <a:t>beforeEach(function</a:t>
            </a:r>
            <a:r>
              <a:rPr lang="fr-FR" sz="1600" dirty="0" smtClean="0"/>
              <a:t>() {</a:t>
            </a:r>
          </a:p>
          <a:p>
            <a:pPr lvl="1">
              <a:buNone/>
            </a:pPr>
            <a:r>
              <a:rPr lang="fr-FR" sz="1600" dirty="0" smtClean="0"/>
              <a:t>	</a:t>
            </a:r>
            <a:r>
              <a:rPr lang="fr-FR" sz="1600" dirty="0" err="1" smtClean="0"/>
              <a:t>foo</a:t>
            </a:r>
            <a:r>
              <a:rPr lang="fr-FR" sz="1600" dirty="0" smtClean="0"/>
              <a:t> = 0; </a:t>
            </a:r>
            <a:r>
              <a:rPr lang="fr-FR" sz="1600" dirty="0" err="1" smtClean="0"/>
              <a:t>foo</a:t>
            </a:r>
            <a:r>
              <a:rPr lang="fr-FR" sz="1600" dirty="0" smtClean="0"/>
              <a:t> += 1; </a:t>
            </a:r>
          </a:p>
          <a:p>
            <a:pPr lvl="1">
              <a:buNone/>
            </a:pPr>
            <a:r>
              <a:rPr lang="fr-FR" sz="1600" dirty="0" smtClean="0"/>
              <a:t>}); </a:t>
            </a:r>
          </a:p>
          <a:p>
            <a:pPr lvl="1">
              <a:buNone/>
            </a:pPr>
            <a:endParaRPr lang="fr-FR" sz="1600" dirty="0" smtClean="0"/>
          </a:p>
          <a:p>
            <a:pPr lvl="1">
              <a:buNone/>
            </a:pPr>
            <a:r>
              <a:rPr lang="fr-FR" sz="1600" dirty="0" err="1" smtClean="0"/>
              <a:t>afterEach(function</a:t>
            </a:r>
            <a:r>
              <a:rPr lang="fr-FR" sz="1600" dirty="0" smtClean="0"/>
              <a:t>() {</a:t>
            </a:r>
          </a:p>
          <a:p>
            <a:pPr lvl="1">
              <a:buNone/>
            </a:pPr>
            <a:r>
              <a:rPr lang="fr-FR" sz="1600" dirty="0" smtClean="0"/>
              <a:t>	</a:t>
            </a:r>
            <a:r>
              <a:rPr lang="fr-FR" sz="1600" dirty="0" err="1" smtClean="0"/>
              <a:t>foo</a:t>
            </a:r>
            <a:r>
              <a:rPr lang="fr-FR" sz="1600" dirty="0" smtClean="0"/>
              <a:t> = 0; </a:t>
            </a:r>
          </a:p>
          <a:p>
            <a:pPr lvl="1">
              <a:buNone/>
            </a:pPr>
            <a:r>
              <a:rPr lang="fr-FR" sz="1600" dirty="0" smtClean="0"/>
              <a:t>});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 smtClean="0"/>
              <a:t>Before/AFTER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189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fr-FR" dirty="0" smtClean="0"/>
              <a:t>Enveloppe un objet</a:t>
            </a:r>
          </a:p>
          <a:p>
            <a:pPr lvl="1">
              <a:buNone/>
            </a:pPr>
            <a:endParaRPr lang="fr-FR" sz="1600" dirty="0" smtClean="0"/>
          </a:p>
          <a:p>
            <a:pPr lvl="1">
              <a:buNone/>
            </a:pPr>
            <a:r>
              <a:rPr lang="fr-FR" sz="1600" dirty="0" smtClean="0"/>
              <a:t>var </a:t>
            </a:r>
            <a:r>
              <a:rPr lang="fr-FR" sz="1600" dirty="0" err="1" smtClean="0"/>
              <a:t>foo</a:t>
            </a:r>
            <a:r>
              <a:rPr lang="fr-FR" sz="1600" dirty="0" smtClean="0"/>
              <a:t> = { </a:t>
            </a:r>
          </a:p>
          <a:p>
            <a:pPr lvl="1">
              <a:buNone/>
            </a:pPr>
            <a:r>
              <a:rPr lang="fr-FR" sz="1600" dirty="0" smtClean="0"/>
              <a:t>	</a:t>
            </a:r>
            <a:r>
              <a:rPr lang="fr-FR" sz="1600" dirty="0" err="1" smtClean="0"/>
              <a:t>setBar</a:t>
            </a:r>
            <a:r>
              <a:rPr lang="fr-FR" sz="1600" dirty="0" smtClean="0"/>
              <a:t>: </a:t>
            </a:r>
            <a:r>
              <a:rPr lang="fr-FR" sz="1600" dirty="0" err="1" smtClean="0"/>
              <a:t>function</a:t>
            </a:r>
            <a:r>
              <a:rPr lang="fr-FR" sz="1600" dirty="0" smtClean="0"/>
              <a:t>(value) {</a:t>
            </a:r>
          </a:p>
          <a:p>
            <a:pPr lvl="1">
              <a:buNone/>
            </a:pPr>
            <a:r>
              <a:rPr lang="fr-FR" sz="1600" dirty="0" smtClean="0"/>
              <a:t>		 bar = value; </a:t>
            </a:r>
          </a:p>
          <a:p>
            <a:pPr lvl="1">
              <a:buNone/>
            </a:pPr>
            <a:r>
              <a:rPr lang="fr-FR" sz="1600" dirty="0" smtClean="0"/>
              <a:t>	}</a:t>
            </a:r>
          </a:p>
          <a:p>
            <a:pPr lvl="1">
              <a:buNone/>
            </a:pPr>
            <a:r>
              <a:rPr lang="fr-FR" sz="1600" dirty="0" smtClean="0"/>
              <a:t> }; </a:t>
            </a:r>
          </a:p>
          <a:p>
            <a:pPr lvl="1">
              <a:buNone/>
            </a:pPr>
            <a:r>
              <a:rPr lang="fr-FR" sz="1600" dirty="0" err="1" smtClean="0"/>
              <a:t>spyOn(foo</a:t>
            </a:r>
            <a:r>
              <a:rPr lang="fr-FR" sz="1600" dirty="0" smtClean="0"/>
              <a:t>, '</a:t>
            </a:r>
            <a:r>
              <a:rPr lang="fr-FR" sz="1600" dirty="0" err="1" smtClean="0"/>
              <a:t>setBar</a:t>
            </a:r>
            <a:r>
              <a:rPr lang="fr-FR" sz="1600" dirty="0" smtClean="0"/>
              <a:t>');</a:t>
            </a:r>
          </a:p>
          <a:p>
            <a:pPr lvl="1">
              <a:buNone/>
            </a:pPr>
            <a:endParaRPr lang="fr-FR" sz="1600" dirty="0" smtClean="0"/>
          </a:p>
          <a:p>
            <a:r>
              <a:rPr lang="fr-FR" sz="3800" dirty="0" smtClean="0">
                <a:solidFill>
                  <a:srgbClr val="E52D4F"/>
                </a:solidFill>
              </a:rPr>
              <a:t>Appel de méthodes sur l’objet</a:t>
            </a:r>
          </a:p>
          <a:p>
            <a:pPr lvl="1">
              <a:buNone/>
            </a:pPr>
            <a:r>
              <a:rPr lang="fr-FR" sz="1600" dirty="0" smtClean="0"/>
              <a:t>foo.setBar(123);</a:t>
            </a:r>
          </a:p>
          <a:p>
            <a:r>
              <a:rPr lang="fr-FR" sz="3800" dirty="0" smtClean="0"/>
              <a:t>Matcher </a:t>
            </a:r>
          </a:p>
          <a:p>
            <a:pPr lvl="1">
              <a:buNone/>
            </a:pPr>
            <a:r>
              <a:rPr lang="fr-FR" sz="1600" dirty="0" err="1" smtClean="0"/>
              <a:t>expect(foo.setBar).toHaveBeenCalled</a:t>
            </a:r>
            <a:r>
              <a:rPr lang="fr-FR" sz="1600" dirty="0" smtClean="0"/>
              <a:t>();</a:t>
            </a:r>
          </a:p>
          <a:p>
            <a:pPr lvl="1">
              <a:buNone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 smtClean="0"/>
              <a:t>SPIES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189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fr-FR" dirty="0" smtClean="0"/>
              <a:t>Détecte l’appel</a:t>
            </a:r>
          </a:p>
          <a:p>
            <a:pPr lvl="1"/>
            <a:r>
              <a:rPr lang="fr-FR" dirty="0" smtClean="0"/>
              <a:t>Avec  les paramètres utilisés (</a:t>
            </a:r>
            <a:r>
              <a:rPr lang="fr-FR" dirty="0" err="1" smtClean="0"/>
              <a:t>toHaveBeenCalledWith</a:t>
            </a:r>
            <a:r>
              <a:rPr lang="fr-FR" dirty="0" smtClean="0"/>
              <a:t>)</a:t>
            </a:r>
          </a:p>
          <a:p>
            <a:r>
              <a:rPr lang="fr-FR" dirty="0" smtClean="0"/>
              <a:t>Peut propager l’appel pour lancer l’implémentation</a:t>
            </a:r>
          </a:p>
          <a:p>
            <a:pPr lvl="1"/>
            <a:r>
              <a:rPr lang="fr-FR" sz="2143" dirty="0" err="1" smtClean="0"/>
              <a:t>andCallThrough</a:t>
            </a:r>
            <a:endParaRPr lang="fr-FR" sz="2143" dirty="0" smtClean="0"/>
          </a:p>
          <a:p>
            <a:r>
              <a:rPr lang="fr-FR" dirty="0" smtClean="0"/>
              <a:t>Peut modifier la valeur de retour</a:t>
            </a:r>
          </a:p>
          <a:p>
            <a:pPr lvl="1"/>
            <a:r>
              <a:rPr lang="fr-FR" sz="2143" dirty="0" err="1" smtClean="0"/>
              <a:t>andReturn</a:t>
            </a:r>
            <a:endParaRPr lang="fr-FR" sz="2143" dirty="0" smtClean="0"/>
          </a:p>
          <a:p>
            <a:pPr lvl="1">
              <a:buNone/>
            </a:pPr>
            <a:endParaRPr lang="fr-FR" dirty="0" smtClean="0"/>
          </a:p>
          <a:p>
            <a:r>
              <a:rPr lang="fr-FR" dirty="0" smtClean="0"/>
              <a:t>Peut </a:t>
            </a:r>
            <a:r>
              <a:rPr lang="fr-FR" dirty="0" err="1" smtClean="0"/>
              <a:t>éxécuter</a:t>
            </a:r>
            <a:r>
              <a:rPr lang="fr-FR" dirty="0" smtClean="0"/>
              <a:t> un autre code</a:t>
            </a:r>
          </a:p>
          <a:p>
            <a:pPr lvl="1"/>
            <a:r>
              <a:rPr lang="fr-FR" sz="2162" dirty="0" err="1" smtClean="0"/>
              <a:t>andCallFake</a:t>
            </a:r>
            <a:endParaRPr lang="fr-FR" sz="2162" dirty="0" smtClean="0"/>
          </a:p>
          <a:p>
            <a:pPr lvl="1"/>
            <a:endParaRPr lang="fr-FR" sz="2143" dirty="0" smtClean="0"/>
          </a:p>
          <a:p>
            <a:pPr lvl="1">
              <a:buNone/>
            </a:pPr>
            <a:endParaRPr lang="fr-FR" sz="1600" dirty="0" smtClean="0"/>
          </a:p>
          <a:p>
            <a:pPr lvl="1">
              <a:buNone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 smtClean="0"/>
              <a:t>SPIES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189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Le vocabulaire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921168" y="1076106"/>
            <a:ext cx="8115328" cy="5305222"/>
          </a:xfrm>
        </p:spPr>
        <p:txBody>
          <a:bodyPr/>
          <a:lstStyle/>
          <a:p>
            <a:r>
              <a:rPr lang="fr-FR" dirty="0"/>
              <a:t>Le </a:t>
            </a:r>
            <a:r>
              <a:rPr lang="fr-FR" dirty="0" smtClean="0"/>
              <a:t>contrôleur</a:t>
            </a:r>
            <a:endParaRPr lang="fr-FR" dirty="0"/>
          </a:p>
          <a:p>
            <a:pPr lvl="1"/>
            <a:r>
              <a:rPr lang="fr-FR" dirty="0"/>
              <a:t>r</a:t>
            </a:r>
            <a:r>
              <a:rPr lang="fr-FR" dirty="0" smtClean="0"/>
              <a:t>ajoute des comportements au scope</a:t>
            </a:r>
          </a:p>
          <a:p>
            <a:pPr lvl="1"/>
            <a:r>
              <a:rPr lang="fr-FR" dirty="0" smtClean="0"/>
              <a:t>La logique d’une vue</a:t>
            </a:r>
            <a:endParaRPr lang="fr-FR" dirty="0"/>
          </a:p>
          <a:p>
            <a:r>
              <a:rPr lang="fr-FR" dirty="0"/>
              <a:t>Les </a:t>
            </a:r>
            <a:r>
              <a:rPr lang="fr-FR" dirty="0" smtClean="0"/>
              <a:t>services</a:t>
            </a:r>
            <a:endParaRPr lang="fr-FR" dirty="0"/>
          </a:p>
          <a:p>
            <a:pPr lvl="1"/>
            <a:r>
              <a:rPr lang="fr-FR" dirty="0"/>
              <a:t>représente la logique de l’application, le domaine, le métier</a:t>
            </a:r>
          </a:p>
          <a:p>
            <a:r>
              <a:rPr lang="fr-FR" dirty="0"/>
              <a:t>Les </a:t>
            </a:r>
            <a:r>
              <a:rPr lang="fr-FR" dirty="0" smtClean="0"/>
              <a:t>filtres</a:t>
            </a:r>
            <a:endParaRPr lang="fr-FR" dirty="0"/>
          </a:p>
          <a:p>
            <a:pPr lvl="1"/>
            <a:r>
              <a:rPr lang="fr-FR" dirty="0"/>
              <a:t>pour formater les données</a:t>
            </a:r>
          </a:p>
          <a:p>
            <a:r>
              <a:rPr lang="fr-FR" dirty="0"/>
              <a:t>Les </a:t>
            </a:r>
            <a:r>
              <a:rPr lang="fr-FR" dirty="0" smtClean="0"/>
              <a:t>directives</a:t>
            </a:r>
          </a:p>
          <a:p>
            <a:pPr lvl="1"/>
            <a:r>
              <a:rPr lang="fr-FR" dirty="0" smtClean="0"/>
              <a:t>pour </a:t>
            </a:r>
            <a:r>
              <a:rPr lang="fr-FR" dirty="0"/>
              <a:t>étendre le HTML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8270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lvl="0"/>
            <a:r>
              <a:rPr lang="fr-FR" dirty="0" smtClean="0"/>
              <a:t>Détecte l’appel</a:t>
            </a:r>
          </a:p>
          <a:p>
            <a:pPr lvl="1"/>
            <a:r>
              <a:rPr lang="fr-FR" dirty="0" smtClean="0"/>
              <a:t>Avec  les paramètres utilisés (</a:t>
            </a:r>
            <a:r>
              <a:rPr lang="fr-FR" dirty="0" err="1" smtClean="0"/>
              <a:t>toHaveBeenCalledWith</a:t>
            </a:r>
            <a:r>
              <a:rPr lang="fr-FR" dirty="0" smtClean="0"/>
              <a:t>)</a:t>
            </a:r>
          </a:p>
          <a:p>
            <a:pPr lvl="1"/>
            <a:endParaRPr lang="fr-FR" sz="2143" dirty="0" smtClean="0"/>
          </a:p>
          <a:p>
            <a:pPr lvl="1">
              <a:buNone/>
            </a:pPr>
            <a:r>
              <a:rPr lang="fr-FR" sz="2143" dirty="0" smtClean="0"/>
              <a:t>		     </a:t>
            </a:r>
            <a:r>
              <a:rPr lang="fr-FR" sz="2143" dirty="0" err="1" smtClean="0"/>
              <a:t>runs(function</a:t>
            </a:r>
            <a:r>
              <a:rPr lang="fr-FR" sz="2143" dirty="0" smtClean="0"/>
              <a:t> () {</a:t>
            </a:r>
          </a:p>
          <a:p>
            <a:pPr lvl="1">
              <a:buNone/>
            </a:pPr>
            <a:r>
              <a:rPr lang="fr-FR" sz="2143" dirty="0" smtClean="0"/>
              <a:t>                notifier.register(NOTIFICATION1, listener.onNotify1);</a:t>
            </a:r>
          </a:p>
          <a:p>
            <a:pPr lvl="1">
              <a:buNone/>
            </a:pPr>
            <a:r>
              <a:rPr lang="fr-FR" sz="2143" dirty="0" smtClean="0"/>
              <a:t>                notifier.notify(NOTIFICATION1);</a:t>
            </a:r>
          </a:p>
          <a:p>
            <a:pPr lvl="1">
              <a:buNone/>
            </a:pPr>
            <a:r>
              <a:rPr lang="fr-FR" sz="2143" dirty="0" smtClean="0"/>
              <a:t>            });</a:t>
            </a:r>
          </a:p>
          <a:p>
            <a:pPr lvl="1">
              <a:buNone/>
            </a:pPr>
            <a:endParaRPr lang="fr-FR" sz="2143" dirty="0" smtClean="0"/>
          </a:p>
          <a:p>
            <a:pPr lvl="1">
              <a:buNone/>
            </a:pPr>
            <a:r>
              <a:rPr lang="fr-FR" sz="2143" dirty="0" smtClean="0"/>
              <a:t>            </a:t>
            </a:r>
            <a:r>
              <a:rPr lang="fr-FR" sz="2143" dirty="0" err="1" smtClean="0"/>
              <a:t>waitsFor(function</a:t>
            </a:r>
            <a:r>
              <a:rPr lang="fr-FR" sz="2143" dirty="0" smtClean="0"/>
              <a:t> () {</a:t>
            </a:r>
          </a:p>
          <a:p>
            <a:pPr lvl="1">
              <a:buNone/>
            </a:pPr>
            <a:r>
              <a:rPr lang="fr-FR" sz="2143" dirty="0" smtClean="0"/>
              <a:t>                return notif1hasBeenTrigger;</a:t>
            </a:r>
          </a:p>
          <a:p>
            <a:pPr lvl="1">
              <a:buNone/>
            </a:pPr>
            <a:r>
              <a:rPr lang="fr-FR" sz="2143" dirty="0" smtClean="0"/>
              <a:t>            }, "Notification </a:t>
            </a:r>
            <a:r>
              <a:rPr lang="fr-FR" sz="2143" dirty="0" err="1" smtClean="0"/>
              <a:t>never</a:t>
            </a:r>
            <a:r>
              <a:rPr lang="fr-FR" sz="2143" dirty="0" smtClean="0"/>
              <a:t> </a:t>
            </a:r>
            <a:r>
              <a:rPr lang="fr-FR" sz="2143" dirty="0" err="1" smtClean="0"/>
              <a:t>catched</a:t>
            </a:r>
            <a:r>
              <a:rPr lang="fr-FR" sz="2143" dirty="0" smtClean="0"/>
              <a:t>", 1000);</a:t>
            </a:r>
          </a:p>
          <a:p>
            <a:pPr lvl="1">
              <a:buNone/>
            </a:pPr>
            <a:endParaRPr lang="fr-FR" sz="2143" dirty="0" smtClean="0"/>
          </a:p>
          <a:p>
            <a:pPr lvl="1">
              <a:buNone/>
            </a:pPr>
            <a:r>
              <a:rPr lang="fr-FR" sz="2143" dirty="0" smtClean="0"/>
              <a:t>            </a:t>
            </a:r>
            <a:r>
              <a:rPr lang="fr-FR" sz="2143" dirty="0" err="1" smtClean="0"/>
              <a:t>runs(function</a:t>
            </a:r>
            <a:r>
              <a:rPr lang="fr-FR" sz="2143" dirty="0" smtClean="0"/>
              <a:t> () {</a:t>
            </a:r>
          </a:p>
          <a:p>
            <a:pPr lvl="1">
              <a:buNone/>
            </a:pPr>
            <a:r>
              <a:rPr lang="fr-FR" sz="2143" dirty="0" smtClean="0"/>
              <a:t>                expect(listener.onNotify1).toHaveBeenCalled();</a:t>
            </a:r>
          </a:p>
          <a:p>
            <a:pPr lvl="1">
              <a:buNone/>
            </a:pPr>
            <a:r>
              <a:rPr lang="fr-FR" sz="2143" dirty="0" smtClean="0"/>
              <a:t>            });</a:t>
            </a:r>
          </a:p>
          <a:p>
            <a:pPr lvl="1">
              <a:buNone/>
            </a:pPr>
            <a:endParaRPr lang="fr-FR" sz="1600" dirty="0" smtClean="0"/>
          </a:p>
          <a:p>
            <a:pPr lvl="1">
              <a:buNone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 	</a:t>
            </a:r>
            <a:r>
              <a:rPr lang="en-US" noProof="0" dirty="0" smtClean="0"/>
              <a:t>ASYNCHRONES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189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 err="1" smtClean="0"/>
              <a:t>testacular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2488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smtClean="0"/>
              <a:t>L</a:t>
            </a:r>
            <a:r>
              <a:rPr lang="fr-FR" noProof="0" dirty="0" smtClean="0"/>
              <a:t>’outillage </a:t>
            </a:r>
            <a:r>
              <a:rPr lang="fr-FR" noProof="0" smtClean="0"/>
              <a:t>de test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0763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err="1" smtClean="0"/>
              <a:t>T</a:t>
            </a:r>
            <a:r>
              <a:rPr lang="en-US" noProof="0" dirty="0" smtClean="0"/>
              <a:t>ester un </a:t>
            </a:r>
            <a:r>
              <a:rPr lang="en-US" noProof="0" dirty="0" err="1" smtClean="0"/>
              <a:t>controleur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3338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err="1" smtClean="0"/>
              <a:t>T</a:t>
            </a:r>
            <a:r>
              <a:rPr lang="en-US" noProof="0" dirty="0" smtClean="0"/>
              <a:t>ester </a:t>
            </a:r>
            <a:r>
              <a:rPr lang="en-US" noProof="0" dirty="0" err="1" smtClean="0"/>
              <a:t>une</a:t>
            </a:r>
            <a:r>
              <a:rPr lang="en-US" noProof="0" dirty="0" smtClean="0"/>
              <a:t> directive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0763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err="1" smtClean="0"/>
              <a:t>T</a:t>
            </a:r>
            <a:r>
              <a:rPr lang="en-US" noProof="0" dirty="0" smtClean="0"/>
              <a:t>ester un service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1745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</a:t>
            </a:r>
            <a:r>
              <a:rPr lang="en-US" dirty="0" err="1" smtClean="0"/>
              <a:t>es</a:t>
            </a:r>
            <a:r>
              <a:rPr lang="en-US" dirty="0" smtClean="0"/>
              <a:t> tests end2end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1200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fr-FR" dirty="0" smtClean="0"/>
              <a:t>Tester un contrôleur</a:t>
            </a:r>
          </a:p>
          <a:p>
            <a:pPr lvl="1">
              <a:buNone/>
            </a:pPr>
            <a:r>
              <a:rPr lang="hu-HU" sz="1600" dirty="0"/>
              <a:t>http://docs.angularjs.org/guide/dev_guide.mvc.understanding_controller</a:t>
            </a:r>
            <a:endParaRPr lang="fr-FR" sz="1600" dirty="0" smtClean="0"/>
          </a:p>
          <a:p>
            <a:pPr lvl="1">
              <a:buNone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TESts</a:t>
            </a:r>
            <a:r>
              <a:rPr lang="en-US" dirty="0" smtClean="0"/>
              <a:t> </a:t>
            </a:r>
            <a:r>
              <a:rPr lang="en-US" dirty="0" err="1" smtClean="0"/>
              <a:t>unitaires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2870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angular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7086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angular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7086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MISE EN PLACE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Angular</a:t>
            </a:r>
            <a:r>
              <a:rPr lang="fr-FR" dirty="0" smtClean="0"/>
              <a:t> </a:t>
            </a:r>
            <a:r>
              <a:rPr lang="fr-FR" dirty="0" err="1" smtClean="0"/>
              <a:t>seed</a:t>
            </a:r>
            <a:endParaRPr lang="fr-FR" dirty="0" smtClean="0"/>
          </a:p>
          <a:p>
            <a:pPr lvl="1"/>
            <a:r>
              <a:rPr lang="fr-FR" dirty="0" smtClean="0"/>
              <a:t>Template de projet</a:t>
            </a:r>
          </a:p>
          <a:p>
            <a:r>
              <a:rPr lang="fr-FR" dirty="0" err="1" smtClean="0"/>
              <a:t>Node</a:t>
            </a:r>
            <a:endParaRPr lang="fr-FR" dirty="0" smtClean="0"/>
          </a:p>
          <a:p>
            <a:pPr lvl="1"/>
            <a:r>
              <a:rPr lang="fr-FR" dirty="0" smtClean="0"/>
              <a:t>Serveur</a:t>
            </a:r>
          </a:p>
          <a:p>
            <a:r>
              <a:rPr lang="fr-FR" dirty="0" err="1" smtClean="0"/>
              <a:t>Testacular</a:t>
            </a:r>
            <a:endParaRPr lang="fr-FR" dirty="0" smtClean="0"/>
          </a:p>
          <a:p>
            <a:pPr lvl="1"/>
            <a:r>
              <a:rPr lang="fr-FR" dirty="0" smtClean="0"/>
              <a:t>Test</a:t>
            </a:r>
          </a:p>
          <a:p>
            <a:r>
              <a:rPr lang="fr-FR" dirty="0" smtClean="0"/>
              <a:t>Yeoman</a:t>
            </a:r>
          </a:p>
          <a:p>
            <a:pPr lvl="1"/>
            <a:r>
              <a:rPr lang="fr-FR" dirty="0" smtClean="0"/>
              <a:t>générateur</a:t>
            </a:r>
            <a:endParaRPr lang="fr-FR" dirty="0"/>
          </a:p>
        </p:txBody>
      </p:sp>
      <p:pic>
        <p:nvPicPr>
          <p:cNvPr id="2" name="Image 1" descr="Capture d’écran 2013-03-28 à 12.15.2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052736"/>
            <a:ext cx="3888432" cy="522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270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noProof="0" dirty="0" smtClean="0"/>
              <a:t>BOOTSTRAP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module dans un fichier </a:t>
            </a:r>
            <a:r>
              <a:rPr lang="fr-FR" dirty="0" err="1" smtClean="0"/>
              <a:t>app.js</a:t>
            </a:r>
            <a:endParaRPr lang="fr-FR" dirty="0" smtClean="0"/>
          </a:p>
          <a:p>
            <a:pPr marL="457200" lvl="1" indent="0">
              <a:buNone/>
            </a:pPr>
            <a:r>
              <a:rPr lang="fr-FR" i="1" dirty="0">
                <a:solidFill>
                  <a:srgbClr val="0084B4"/>
                </a:solidFill>
              </a:rPr>
              <a:t>var </a:t>
            </a:r>
            <a:r>
              <a:rPr lang="fr-FR" i="1" dirty="0" err="1" smtClean="0">
                <a:solidFill>
                  <a:srgbClr val="0084B4"/>
                </a:solidFill>
              </a:rPr>
              <a:t>monApp</a:t>
            </a:r>
            <a:r>
              <a:rPr lang="fr-FR" i="1" dirty="0" smtClean="0">
                <a:solidFill>
                  <a:srgbClr val="0084B4"/>
                </a:solidFill>
              </a:rPr>
              <a:t>= </a:t>
            </a:r>
            <a:r>
              <a:rPr lang="fr-FR" i="1" dirty="0" err="1">
                <a:solidFill>
                  <a:srgbClr val="0084B4"/>
                </a:solidFill>
              </a:rPr>
              <a:t>angular.module</a:t>
            </a:r>
            <a:r>
              <a:rPr lang="fr-FR" i="1" dirty="0" smtClean="0">
                <a:solidFill>
                  <a:srgbClr val="0084B4"/>
                </a:solidFill>
              </a:rPr>
              <a:t>(’</a:t>
            </a:r>
            <a:r>
              <a:rPr lang="fr-FR" i="1" dirty="0" err="1" smtClean="0">
                <a:solidFill>
                  <a:srgbClr val="0084B4"/>
                </a:solidFill>
              </a:rPr>
              <a:t>monApp</a:t>
            </a:r>
            <a:r>
              <a:rPr lang="fr-FR" i="1" dirty="0" smtClean="0">
                <a:solidFill>
                  <a:srgbClr val="0084B4"/>
                </a:solidFill>
              </a:rPr>
              <a:t>'</a:t>
            </a:r>
            <a:r>
              <a:rPr lang="fr-FR" i="1" dirty="0">
                <a:solidFill>
                  <a:srgbClr val="0084B4"/>
                </a:solidFill>
              </a:rPr>
              <a:t>, [])</a:t>
            </a:r>
            <a:r>
              <a:rPr lang="fr-FR" i="1" dirty="0" smtClean="0"/>
              <a:t>;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Un import de script</a:t>
            </a:r>
          </a:p>
          <a:p>
            <a:pPr marL="457200" lvl="1" indent="0">
              <a:buNone/>
            </a:pPr>
            <a:r>
              <a:rPr lang="hr-HR" i="1" dirty="0">
                <a:solidFill>
                  <a:srgbClr val="0084B4"/>
                </a:solidFill>
              </a:rPr>
              <a:t>&lt;script src="lib/angular/angular.min.js"&gt;&lt;/script&gt;</a:t>
            </a:r>
          </a:p>
          <a:p>
            <a:pPr marL="457200" lvl="1" indent="0">
              <a:buNone/>
            </a:pPr>
            <a:r>
              <a:rPr lang="hr-HR" i="1" dirty="0">
                <a:solidFill>
                  <a:srgbClr val="0084B4"/>
                </a:solidFill>
              </a:rPr>
              <a:t>&lt;script src="js/app.js"&gt;&lt;/script&gt;</a:t>
            </a:r>
          </a:p>
          <a:p>
            <a:endParaRPr lang="fr-FR" dirty="0" smtClean="0"/>
          </a:p>
          <a:p>
            <a:r>
              <a:rPr lang="fr-FR" dirty="0" smtClean="0"/>
              <a:t>Une déclaration dans le HTML</a:t>
            </a:r>
          </a:p>
          <a:p>
            <a:pPr marL="457200" lvl="1" indent="0">
              <a:buNone/>
            </a:pPr>
            <a:r>
              <a:rPr lang="cs-CZ" i="1" dirty="0">
                <a:solidFill>
                  <a:srgbClr val="0084B4"/>
                </a:solidFill>
              </a:rPr>
              <a:t>&lt;</a:t>
            </a:r>
            <a:r>
              <a:rPr lang="cs-CZ" i="1" dirty="0" err="1">
                <a:solidFill>
                  <a:srgbClr val="0084B4"/>
                </a:solidFill>
              </a:rPr>
              <a:t>html</a:t>
            </a:r>
            <a:r>
              <a:rPr lang="cs-CZ" i="1" dirty="0">
                <a:solidFill>
                  <a:srgbClr val="0084B4"/>
                </a:solidFill>
              </a:rPr>
              <a:t> </a:t>
            </a:r>
            <a:r>
              <a:rPr lang="cs-CZ" i="1" dirty="0" err="1">
                <a:solidFill>
                  <a:srgbClr val="0084B4"/>
                </a:solidFill>
              </a:rPr>
              <a:t>ng-app</a:t>
            </a:r>
            <a:r>
              <a:rPr lang="cs-CZ" i="1" dirty="0">
                <a:solidFill>
                  <a:srgbClr val="0084B4"/>
                </a:solidFill>
              </a:rPr>
              <a:t>=</a:t>
            </a:r>
            <a:r>
              <a:rPr lang="cs-CZ" i="1" dirty="0" smtClean="0">
                <a:solidFill>
                  <a:srgbClr val="0084B4"/>
                </a:solidFill>
              </a:rPr>
              <a:t>"</a:t>
            </a:r>
            <a:r>
              <a:rPr lang="fr-FR" i="1" dirty="0" err="1">
                <a:solidFill>
                  <a:srgbClr val="0084B4"/>
                </a:solidFill>
              </a:rPr>
              <a:t>monApp</a:t>
            </a:r>
            <a:r>
              <a:rPr lang="cs-CZ" i="1" dirty="0" smtClean="0">
                <a:solidFill>
                  <a:srgbClr val="0084B4"/>
                </a:solidFill>
              </a:rPr>
              <a:t>"&gt;</a:t>
            </a:r>
            <a:endParaRPr lang="fr-FR" i="1" dirty="0">
              <a:solidFill>
                <a:srgbClr val="0084B4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8270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kino-2012">
  <a:themeElements>
    <a:clrScheme name="FullSIX">
      <a:dk1>
        <a:sysClr val="windowText" lastClr="000000"/>
      </a:dk1>
      <a:lt1>
        <a:sysClr val="window" lastClr="FFFFFF"/>
      </a:lt1>
      <a:dk2>
        <a:srgbClr val="F08825"/>
      </a:dk2>
      <a:lt2>
        <a:srgbClr val="00B0F0"/>
      </a:lt2>
      <a:accent1>
        <a:srgbClr val="F08825"/>
      </a:accent1>
      <a:accent2>
        <a:srgbClr val="7F7F7F"/>
      </a:accent2>
      <a:accent3>
        <a:srgbClr val="00B0F0"/>
      </a:accent3>
      <a:accent4>
        <a:srgbClr val="9BBB59"/>
      </a:accent4>
      <a:accent5>
        <a:srgbClr val="C0504D"/>
      </a:accent5>
      <a:accent6>
        <a:srgbClr val="BFBFBF"/>
      </a:accent6>
      <a:hlink>
        <a:srgbClr val="000000"/>
      </a:hlink>
      <a:folHlink>
        <a:srgbClr val="7F7F7F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801F"/>
        </a:solidFill>
        <a:ln>
          <a:solidFill>
            <a:srgbClr val="F5801F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Ekino-2012.potx</Template>
  <TotalTime>5439</TotalTime>
  <Words>3784</Words>
  <Application>Microsoft Macintosh PowerPoint</Application>
  <PresentationFormat>Présentation à l'écran (4:3)</PresentationFormat>
  <Paragraphs>803</Paragraphs>
  <Slides>79</Slides>
  <Notes>79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79</vt:i4>
      </vt:variant>
    </vt:vector>
  </HeadingPairs>
  <TitlesOfParts>
    <vt:vector size="80" baseType="lpstr">
      <vt:lpstr>Ekino-2012</vt:lpstr>
      <vt:lpstr>Présentation PowerPoint</vt:lpstr>
      <vt:lpstr>PLAN</vt:lpstr>
      <vt:lpstr>angular</vt:lpstr>
      <vt:lpstr>angular</vt:lpstr>
      <vt:lpstr>angular</vt:lpstr>
      <vt:lpstr>Le vocabulaire</vt:lpstr>
      <vt:lpstr>Le vocabulaire</vt:lpstr>
      <vt:lpstr>MISE EN PLACE</vt:lpstr>
      <vt:lpstr>BOOTSTRAP</vt:lpstr>
      <vt:lpstr>BOOTSTRAP</vt:lpstr>
      <vt:lpstr>expressions</vt:lpstr>
      <vt:lpstr>ModuleS</vt:lpstr>
      <vt:lpstr>modelE</vt:lpstr>
      <vt:lpstr>modelE</vt:lpstr>
      <vt:lpstr>VUE</vt:lpstr>
      <vt:lpstr>VUE</vt:lpstr>
      <vt:lpstr>Controleur</vt:lpstr>
      <vt:lpstr>Controleur</vt:lpstr>
      <vt:lpstr>Le scope</vt:lpstr>
      <vt:lpstr>Le scope - API</vt:lpstr>
      <vt:lpstr>Le scope - héritage</vt:lpstr>
      <vt:lpstr>Le scope - héritage</vt:lpstr>
      <vt:lpstr>Le scope - héritage</vt:lpstr>
      <vt:lpstr>Le scope - héritage</vt:lpstr>
      <vt:lpstr>Le scope - héritage</vt:lpstr>
      <vt:lpstr>Le scope - héritage</vt:lpstr>
      <vt:lpstr>Le scope - héritage</vt:lpstr>
      <vt:lpstr>databinding</vt:lpstr>
      <vt:lpstr>Databinding- RUNTIME</vt:lpstr>
      <vt:lpstr>Directives due framework</vt:lpstr>
      <vt:lpstr>Directives du framework</vt:lpstr>
      <vt:lpstr>Directives du framework</vt:lpstr>
      <vt:lpstr>Directives du framework</vt:lpstr>
      <vt:lpstr>Directives du framework</vt:lpstr>
      <vt:lpstr>Directives du framework</vt:lpstr>
      <vt:lpstr>Directives du framework</vt:lpstr>
      <vt:lpstr>formulaire</vt:lpstr>
      <vt:lpstr>Formulaire - input</vt:lpstr>
      <vt:lpstr>Formulaire - select</vt:lpstr>
      <vt:lpstr>Formulaire - CSS</vt:lpstr>
      <vt:lpstr>Formulaire - validation</vt:lpstr>
      <vt:lpstr>Validation custom</vt:lpstr>
      <vt:lpstr>Le service</vt:lpstr>
      <vt:lpstr>Provider et service</vt:lpstr>
      <vt:lpstr>Comment créer un service</vt:lpstr>
      <vt:lpstr>Comment créer un service</vt:lpstr>
      <vt:lpstr>L’injection de dépendances</vt:lpstr>
      <vt:lpstr>Déclarer une dépendance</vt:lpstr>
      <vt:lpstr>directive</vt:lpstr>
      <vt:lpstr>directive</vt:lpstr>
      <vt:lpstr>directive</vt:lpstr>
      <vt:lpstr>directive</vt:lpstr>
      <vt:lpstr>directive</vt:lpstr>
      <vt:lpstr>Les filtres</vt:lpstr>
      <vt:lpstr>Les filtres prédéfinis</vt:lpstr>
      <vt:lpstr>Créer son filtre</vt:lpstr>
      <vt:lpstr>Le systeme de route</vt:lpstr>
      <vt:lpstr>$location</vt:lpstr>
      <vt:lpstr>Les datas</vt:lpstr>
      <vt:lpstr>$http</vt:lpstr>
      <vt:lpstr>Les ressouces</vt:lpstr>
      <vt:lpstr>L’api promise</vt:lpstr>
      <vt:lpstr>Les tests unitaires</vt:lpstr>
      <vt:lpstr>angular</vt:lpstr>
      <vt:lpstr>JASMINE</vt:lpstr>
      <vt:lpstr>Matchers</vt:lpstr>
      <vt:lpstr>Before/AFTER</vt:lpstr>
      <vt:lpstr>SPIES</vt:lpstr>
      <vt:lpstr>SPIES</vt:lpstr>
      <vt:lpstr>TEST  ASYNCHRONES</vt:lpstr>
      <vt:lpstr>testacular</vt:lpstr>
      <vt:lpstr>L’outillage de test</vt:lpstr>
      <vt:lpstr>Tester un controleur</vt:lpstr>
      <vt:lpstr>Tester une directive</vt:lpstr>
      <vt:lpstr>Tester un service</vt:lpstr>
      <vt:lpstr>Les tests end2end</vt:lpstr>
      <vt:lpstr>TESts unitaires</vt:lpstr>
      <vt:lpstr>angular</vt:lpstr>
      <vt:lpstr>angular</vt:lpstr>
    </vt:vector>
  </TitlesOfParts>
  <Manager/>
  <Company>Ekino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agence short</dc:title>
  <dc:subject/>
  <dc:creator>Malo GAUDRY</dc:creator>
  <cp:keywords/>
  <dc:description/>
  <cp:lastModifiedBy>balit cyril</cp:lastModifiedBy>
  <cp:revision>345</cp:revision>
  <cp:lastPrinted>2011-12-01T22:52:33Z</cp:lastPrinted>
  <dcterms:created xsi:type="dcterms:W3CDTF">2012-08-24T16:53:18Z</dcterms:created>
  <dcterms:modified xsi:type="dcterms:W3CDTF">2013-03-30T19:30:03Z</dcterms:modified>
  <cp:category/>
</cp:coreProperties>
</file>