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124"/>
  </p:notesMasterIdLst>
  <p:handoutMasterIdLst>
    <p:handoutMasterId r:id="rId125"/>
  </p:handoutMasterIdLst>
  <p:sldIdLst>
    <p:sldId id="378" r:id="rId2"/>
    <p:sldId id="372" r:id="rId3"/>
    <p:sldId id="494" r:id="rId4"/>
    <p:sldId id="388" r:id="rId5"/>
    <p:sldId id="389" r:id="rId6"/>
    <p:sldId id="495" r:id="rId7"/>
    <p:sldId id="393" r:id="rId8"/>
    <p:sldId id="394" r:id="rId9"/>
    <p:sldId id="496" r:id="rId10"/>
    <p:sldId id="395" r:id="rId11"/>
    <p:sldId id="397" r:id="rId12"/>
    <p:sldId id="403" r:id="rId13"/>
    <p:sldId id="518" r:id="rId14"/>
    <p:sldId id="497" r:id="rId15"/>
    <p:sldId id="396" r:id="rId16"/>
    <p:sldId id="498" r:id="rId17"/>
    <p:sldId id="471" r:id="rId18"/>
    <p:sldId id="508" r:id="rId19"/>
    <p:sldId id="509" r:id="rId20"/>
    <p:sldId id="510" r:id="rId21"/>
    <p:sldId id="511" r:id="rId22"/>
    <p:sldId id="512" r:id="rId23"/>
    <p:sldId id="513" r:id="rId24"/>
    <p:sldId id="514" r:id="rId25"/>
    <p:sldId id="398" r:id="rId26"/>
    <p:sldId id="482" r:id="rId27"/>
    <p:sldId id="499" r:id="rId28"/>
    <p:sldId id="399" r:id="rId29"/>
    <p:sldId id="414" r:id="rId30"/>
    <p:sldId id="404" r:id="rId31"/>
    <p:sldId id="413" r:id="rId32"/>
    <p:sldId id="416" r:id="rId33"/>
    <p:sldId id="415" r:id="rId34"/>
    <p:sldId id="483" r:id="rId35"/>
    <p:sldId id="500" r:id="rId36"/>
    <p:sldId id="405" r:id="rId37"/>
    <p:sldId id="406" r:id="rId38"/>
    <p:sldId id="420" r:id="rId39"/>
    <p:sldId id="407" r:id="rId40"/>
    <p:sldId id="418" r:id="rId41"/>
    <p:sldId id="421" r:id="rId42"/>
    <p:sldId id="422" r:id="rId43"/>
    <p:sldId id="408" r:id="rId44"/>
    <p:sldId id="501" r:id="rId45"/>
    <p:sldId id="409" r:id="rId46"/>
    <p:sldId id="424" r:id="rId47"/>
    <p:sldId id="502" r:id="rId48"/>
    <p:sldId id="411" r:id="rId49"/>
    <p:sldId id="431" r:id="rId50"/>
    <p:sldId id="432" r:id="rId51"/>
    <p:sldId id="433" r:id="rId52"/>
    <p:sldId id="434" r:id="rId53"/>
    <p:sldId id="455" r:id="rId54"/>
    <p:sldId id="484" r:id="rId55"/>
    <p:sldId id="503" r:id="rId56"/>
    <p:sldId id="412" r:id="rId57"/>
    <p:sldId id="435" r:id="rId58"/>
    <p:sldId id="436" r:id="rId59"/>
    <p:sldId id="437" r:id="rId60"/>
    <p:sldId id="470" r:id="rId61"/>
    <p:sldId id="485" r:id="rId62"/>
    <p:sldId id="401" r:id="rId63"/>
    <p:sldId id="519" r:id="rId64"/>
    <p:sldId id="441" r:id="rId65"/>
    <p:sldId id="486" r:id="rId66"/>
    <p:sldId id="504" r:id="rId67"/>
    <p:sldId id="442" r:id="rId68"/>
    <p:sldId id="474" r:id="rId69"/>
    <p:sldId id="472" r:id="rId70"/>
    <p:sldId id="473" r:id="rId71"/>
    <p:sldId id="452" r:id="rId72"/>
    <p:sldId id="487" r:id="rId73"/>
    <p:sldId id="506" r:id="rId74"/>
    <p:sldId id="456" r:id="rId75"/>
    <p:sldId id="476" r:id="rId76"/>
    <p:sldId id="475" r:id="rId77"/>
    <p:sldId id="488" r:id="rId78"/>
    <p:sldId id="447" r:id="rId79"/>
    <p:sldId id="477" r:id="rId80"/>
    <p:sldId id="478" r:id="rId81"/>
    <p:sldId id="489" r:id="rId82"/>
    <p:sldId id="507" r:id="rId83"/>
    <p:sldId id="444" r:id="rId84"/>
    <p:sldId id="448" r:id="rId85"/>
    <p:sldId id="449" r:id="rId86"/>
    <p:sldId id="451" r:id="rId87"/>
    <p:sldId id="450" r:id="rId88"/>
    <p:sldId id="463" r:id="rId89"/>
    <p:sldId id="464" r:id="rId90"/>
    <p:sldId id="465" r:id="rId91"/>
    <p:sldId id="466" r:id="rId92"/>
    <p:sldId id="467" r:id="rId93"/>
    <p:sldId id="468" r:id="rId94"/>
    <p:sldId id="490" r:id="rId95"/>
    <p:sldId id="515" r:id="rId96"/>
    <p:sldId id="440" r:id="rId97"/>
    <p:sldId id="453" r:id="rId98"/>
    <p:sldId id="469" r:id="rId99"/>
    <p:sldId id="491" r:id="rId100"/>
    <p:sldId id="516" r:id="rId101"/>
    <p:sldId id="457" r:id="rId102"/>
    <p:sldId id="479" r:id="rId103"/>
    <p:sldId id="492" r:id="rId104"/>
    <p:sldId id="517" r:id="rId105"/>
    <p:sldId id="386" r:id="rId106"/>
    <p:sldId id="481" r:id="rId107"/>
    <p:sldId id="379" r:id="rId108"/>
    <p:sldId id="380" r:id="rId109"/>
    <p:sldId id="381" r:id="rId110"/>
    <p:sldId id="382" r:id="rId111"/>
    <p:sldId id="383" r:id="rId112"/>
    <p:sldId id="385" r:id="rId113"/>
    <p:sldId id="438" r:id="rId114"/>
    <p:sldId id="480" r:id="rId115"/>
    <p:sldId id="462" r:id="rId116"/>
    <p:sldId id="460" r:id="rId117"/>
    <p:sldId id="461" r:id="rId118"/>
    <p:sldId id="458" r:id="rId119"/>
    <p:sldId id="522" r:id="rId120"/>
    <p:sldId id="520" r:id="rId121"/>
    <p:sldId id="521" r:id="rId122"/>
    <p:sldId id="439" r:id="rId1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52D4F"/>
    <a:srgbClr val="FF3366"/>
    <a:srgbClr val="CCCCCC"/>
    <a:srgbClr val="FF0080"/>
    <a:srgbClr val="F5801F"/>
    <a:srgbClr val="F608A7"/>
    <a:srgbClr val="F08825"/>
    <a:srgbClr val="FF6600"/>
    <a:srgbClr val="FF9900"/>
    <a:srgbClr val="EB6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50" autoAdjust="0"/>
    <p:restoredTop sz="93473" autoAdjust="0"/>
  </p:normalViewPr>
  <p:slideViewPr>
    <p:cSldViewPr>
      <p:cViewPr>
        <p:scale>
          <a:sx n="150" d="100"/>
          <a:sy n="150" d="100"/>
        </p:scale>
        <p:origin x="-536" y="456"/>
      </p:cViewPr>
      <p:guideLst>
        <p:guide orient="horz" pos="225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6" d="100"/>
        <a:sy n="11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47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notesMaster" Target="notesMasters/notesMaster1.xml"/><Relationship Id="rId125" Type="http://schemas.openxmlformats.org/officeDocument/2006/relationships/handoutMaster" Target="handoutMasters/handoutMaster1.xml"/><Relationship Id="rId126" Type="http://schemas.openxmlformats.org/officeDocument/2006/relationships/printerSettings" Target="printerSettings/printerSettings1.bin"/><Relationship Id="rId127" Type="http://schemas.openxmlformats.org/officeDocument/2006/relationships/presProps" Target="presProps.xml"/><Relationship Id="rId128" Type="http://schemas.openxmlformats.org/officeDocument/2006/relationships/viewProps" Target="viewProps.xml"/><Relationship Id="rId12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3E959-B0BC-544E-806F-521C92DDD820}" type="datetimeFigureOut">
              <a:rPr lang="fr-FR" smtClean="0"/>
              <a:pPr/>
              <a:t>21/10/13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42F16-3274-F44C-AAA6-4D68FB2391B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725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D3851-1182-401F-83EE-F2D67AE5C6C1}" type="datetimeFigureOut">
              <a:rPr lang="fr-FR" smtClean="0"/>
              <a:pPr/>
              <a:t>21/10/13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829BE-5FF2-49B0-89D8-78D798C5662A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42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10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10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10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10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10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10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10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10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10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1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1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1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1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1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1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1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1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1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0.xml"/></Relationships>
</file>

<file path=ppt/notesSlides/_rels/notesSlide1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1.xml"/></Relationships>
</file>

<file path=ppt/notesSlides/_rels/notesSlide1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100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http://docs.angularjs.org/api/ng.$q</a:t>
            </a:r>
            <a:endParaRPr lang="fr-FR" dirty="0" smtClean="0"/>
          </a:p>
          <a:p>
            <a:r>
              <a:rPr lang="hr-HR" dirty="0" smtClean="0"/>
              <a:t>http://wiki.commonjs.org/wiki/Promises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www.kendoui.com</a:t>
            </a:r>
            <a:r>
              <a:rPr lang="en-US" dirty="0" smtClean="0"/>
              <a:t>/blogs/</a:t>
            </a:r>
            <a:r>
              <a:rPr lang="en-US" dirty="0" err="1" smtClean="0"/>
              <a:t>teamblog</a:t>
            </a:r>
            <a:r>
              <a:rPr lang="en-US" dirty="0" smtClean="0"/>
              <a:t>/posts/13-03-28/what-is-the-point-of-</a:t>
            </a:r>
            <a:r>
              <a:rPr lang="en-US" dirty="0" err="1" smtClean="0"/>
              <a:t>promises.aspx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101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http://docs.angularjs.org/api/ng.$q</a:t>
            </a:r>
            <a:endParaRPr lang="fr-FR" dirty="0" smtClean="0"/>
          </a:p>
          <a:p>
            <a:r>
              <a:rPr lang="hr-HR" dirty="0" smtClean="0"/>
              <a:t>http://wiki.commonjs.org/wiki/Promises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www.kendoui.com</a:t>
            </a:r>
            <a:r>
              <a:rPr lang="en-US" dirty="0" smtClean="0"/>
              <a:t>/blogs/</a:t>
            </a:r>
            <a:r>
              <a:rPr lang="en-US" dirty="0" err="1" smtClean="0"/>
              <a:t>teamblog</a:t>
            </a:r>
            <a:r>
              <a:rPr lang="en-US" dirty="0" smtClean="0"/>
              <a:t>/posts/13-03-28/what-is-the-point-of-</a:t>
            </a:r>
            <a:r>
              <a:rPr lang="en-US" dirty="0" err="1" smtClean="0"/>
              <a:t>promises.aspx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102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103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104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105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Ressources:</a:t>
            </a:r>
          </a:p>
          <a:p>
            <a:r>
              <a:rPr lang="hu-HU" dirty="0" smtClean="0"/>
              <a:t>http://docs.angularjs.org/guide/dev_guide.unit-testing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106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107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109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Ressources:</a:t>
            </a:r>
          </a:p>
          <a:p>
            <a:r>
              <a:rPr lang="hu-HU" dirty="0" smtClean="0"/>
              <a:t>http://docs.angularjs.org/guide/dev_guide.unit-testing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Ressources:</a:t>
            </a:r>
          </a:p>
          <a:p>
            <a:r>
              <a:rPr lang="hu-HU" dirty="0" smtClean="0"/>
              <a:t>http://docs.angularjs.org/guide/dev_guide.unit-testing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http://docs.angularjs.org/guide/dev_guide.mvc.understanding_controller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http://docs.angularjs.org/guide/dev_guide.services.testing_services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http://docs.angularjs.org/guide/concepts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http://docs.angularjs.org/guide/dev_guide.e2e-testing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http://docs.angularjs.org/guide/dev_guide.e2e-testing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/angular/</a:t>
            </a:r>
            <a:r>
              <a:rPr lang="en-US" dirty="0" err="1" smtClean="0"/>
              <a:t>angular.js</a:t>
            </a:r>
            <a:r>
              <a:rPr lang="en-US" dirty="0" smtClean="0"/>
              <a:t>/blob/master/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ngScenario</a:t>
            </a:r>
            <a:r>
              <a:rPr lang="en-US" dirty="0" smtClean="0"/>
              <a:t>/</a:t>
            </a:r>
            <a:r>
              <a:rPr lang="en-US" dirty="0" err="1" smtClean="0"/>
              <a:t>dsl.js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 :</a:t>
            </a:r>
          </a:p>
          <a:p>
            <a:r>
              <a:rPr lang="hu-HU" dirty="0" smtClean="0"/>
              <a:t>http://docs.angularjs.org/guide/expression</a:t>
            </a:r>
            <a:endParaRPr lang="fr-FR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www.frangular.com</a:t>
            </a:r>
            <a:r>
              <a:rPr lang="en-US" dirty="0" smtClean="0"/>
              <a:t>/2013/03/</a:t>
            </a:r>
            <a:r>
              <a:rPr lang="en-US" dirty="0" err="1" smtClean="0"/>
              <a:t>langage-expressions-angularjs.html#more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Technicité</a:t>
            </a:r>
          </a:p>
          <a:p>
            <a:pPr lvl="1"/>
            <a:r>
              <a:rPr lang="fr-FR" dirty="0" smtClean="0"/>
              <a:t>Mise en place de pattern</a:t>
            </a:r>
          </a:p>
          <a:p>
            <a:pPr lvl="2"/>
            <a:r>
              <a:rPr lang="fr-FR" dirty="0" smtClean="0"/>
              <a:t>POO</a:t>
            </a:r>
          </a:p>
          <a:p>
            <a:pPr lvl="2"/>
            <a:r>
              <a:rPr lang="fr-FR" dirty="0" smtClean="0"/>
              <a:t>Injection de dépendance</a:t>
            </a:r>
          </a:p>
          <a:p>
            <a:pPr lvl="2"/>
            <a:r>
              <a:rPr lang="fr-FR" dirty="0" smtClean="0"/>
              <a:t>MVC</a:t>
            </a:r>
          </a:p>
          <a:p>
            <a:pPr lvl="2"/>
            <a:r>
              <a:rPr lang="fr-FR" dirty="0" smtClean="0"/>
              <a:t>BUILD</a:t>
            </a:r>
          </a:p>
          <a:p>
            <a:pPr lvl="2"/>
            <a:r>
              <a:rPr lang="fr-FR" dirty="0" smtClean="0"/>
              <a:t>MODULARISATION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Ressouces</a:t>
            </a:r>
            <a:r>
              <a:rPr lang="fr-FR" dirty="0" smtClean="0"/>
              <a:t>:</a:t>
            </a:r>
          </a:p>
          <a:p>
            <a:r>
              <a:rPr lang="hu-HU" dirty="0" smtClean="0"/>
              <a:t>http://docs.angularjs.org/api/ng.directive:ngHref</a:t>
            </a:r>
            <a:endParaRPr lang="fr-FR" dirty="0" smtClean="0"/>
          </a:p>
          <a:p>
            <a:r>
              <a:rPr lang="hu-HU" dirty="0" smtClean="0"/>
              <a:t>http://docs.angularjs.org/api/ng.directive:ngSrc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Ressource:</a:t>
            </a:r>
          </a:p>
          <a:p>
            <a:r>
              <a:rPr lang="hu-HU" dirty="0" smtClean="0"/>
              <a:t>http://docs.angularjs.org/guide/module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Technicité</a:t>
            </a:r>
          </a:p>
          <a:p>
            <a:pPr lvl="1"/>
            <a:r>
              <a:rPr lang="fr-FR" dirty="0" smtClean="0"/>
              <a:t>Mise en place de pattern</a:t>
            </a:r>
          </a:p>
          <a:p>
            <a:pPr lvl="2"/>
            <a:r>
              <a:rPr lang="fr-FR" dirty="0" smtClean="0"/>
              <a:t>POO</a:t>
            </a:r>
          </a:p>
          <a:p>
            <a:pPr lvl="2"/>
            <a:r>
              <a:rPr lang="fr-FR" dirty="0" smtClean="0"/>
              <a:t>Injection de dépendance</a:t>
            </a:r>
          </a:p>
          <a:p>
            <a:pPr lvl="2"/>
            <a:r>
              <a:rPr lang="fr-FR" dirty="0" smtClean="0"/>
              <a:t>MVC</a:t>
            </a:r>
          </a:p>
          <a:p>
            <a:pPr lvl="2"/>
            <a:r>
              <a:rPr lang="fr-FR" dirty="0" smtClean="0"/>
              <a:t>BUILD</a:t>
            </a:r>
          </a:p>
          <a:p>
            <a:pPr lvl="2"/>
            <a:r>
              <a:rPr lang="fr-FR" dirty="0" smtClean="0"/>
              <a:t>MODULARISATION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http://docs.angularjs.org/guide/dev_guide.mvc.understanding_model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http://docs.angularjs.org/guide/dev_guide.mvc.understanding_model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http://docs.angularjs.org/guide/dev_guide.mvc.understanding_model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http://docs.angularjs.org/guide/dev_guide.mvc.understanding_model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http://docs.angularjs.org/guide/concepts</a:t>
            </a:r>
          </a:p>
          <a:p>
            <a:r>
              <a:rPr lang="hu-HU" dirty="0" smtClean="0"/>
              <a:t>http://docs.angularjs.org/guide/dev_guide.mvc.understanding_controller</a:t>
            </a:r>
          </a:p>
          <a:p>
            <a:r>
              <a:rPr lang="fr-FR" dirty="0" smtClean="0"/>
              <a:t>http://</a:t>
            </a:r>
            <a:r>
              <a:rPr lang="fr-FR" dirty="0" err="1" smtClean="0"/>
              <a:t>www.frangular.com</a:t>
            </a:r>
            <a:r>
              <a:rPr lang="fr-FR" dirty="0" smtClean="0"/>
              <a:t>/2012/12/</a:t>
            </a:r>
            <a:r>
              <a:rPr lang="fr-FR" dirty="0" err="1" smtClean="0"/>
              <a:t>controleurs</a:t>
            </a:r>
            <a:r>
              <a:rPr lang="fr-FR" dirty="0" smtClean="0"/>
              <a:t>-</a:t>
            </a:r>
            <a:r>
              <a:rPr lang="fr-FR" dirty="0" err="1" smtClean="0"/>
              <a:t>angularjs</a:t>
            </a:r>
            <a:r>
              <a:rPr lang="fr-FR" dirty="0" smtClean="0"/>
              <a:t>-</a:t>
            </a:r>
            <a:r>
              <a:rPr lang="fr-FR" dirty="0" err="1" smtClean="0"/>
              <a:t>dans-un-module.html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http://docs.angularjs.org/guide/concepts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/angular/</a:t>
            </a:r>
            <a:r>
              <a:rPr lang="en-US" dirty="0" err="1" smtClean="0"/>
              <a:t>angular.js</a:t>
            </a:r>
            <a:r>
              <a:rPr lang="en-US" smtClean="0"/>
              <a:t>/wiki/The-Nuances-of-Scope-Prototypal-Inheritance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/angular/</a:t>
            </a:r>
            <a:r>
              <a:rPr lang="en-US" dirty="0" err="1" smtClean="0"/>
              <a:t>angular.js</a:t>
            </a:r>
            <a:r>
              <a:rPr lang="en-US" dirty="0" smtClean="0"/>
              <a:t>/wiki/The-Nuances-of-Scope-Prototypal-Inheritance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http://docs.angularjs.org/guide/concepts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/angular/</a:t>
            </a:r>
            <a:r>
              <a:rPr lang="en-US" dirty="0" err="1" smtClean="0"/>
              <a:t>angular.js</a:t>
            </a:r>
            <a:r>
              <a:rPr lang="en-US" dirty="0" smtClean="0"/>
              <a:t>/wiki/The-Nuances-of-Scope-Prototypal-Inheritance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/angular/</a:t>
            </a:r>
            <a:r>
              <a:rPr lang="en-US" dirty="0" err="1" smtClean="0"/>
              <a:t>angular.js</a:t>
            </a:r>
            <a:r>
              <a:rPr lang="en-US" dirty="0" smtClean="0"/>
              <a:t>/wiki/The-Nuances-of-Scope-Prototypal-Inheritance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/angular/</a:t>
            </a:r>
            <a:r>
              <a:rPr lang="en-US" dirty="0" err="1" smtClean="0"/>
              <a:t>angular.js</a:t>
            </a:r>
            <a:r>
              <a:rPr lang="en-US" dirty="0" smtClean="0"/>
              <a:t>/wiki/The-Nuances-of-Scope-Prototypal-Inheritance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</a:p>
          <a:p>
            <a:r>
              <a:rPr lang="fr-FR" dirty="0" smtClean="0"/>
              <a:t>http://</a:t>
            </a:r>
            <a:r>
              <a:rPr lang="fr-FR" dirty="0" err="1" smtClean="0"/>
              <a:t>jsfiddle.net</a:t>
            </a:r>
            <a:r>
              <a:rPr lang="fr-FR" dirty="0" smtClean="0"/>
              <a:t>/</a:t>
            </a:r>
            <a:r>
              <a:rPr lang="fr-FR" dirty="0" err="1" smtClean="0"/>
              <a:t>cbalit</a:t>
            </a:r>
            <a:r>
              <a:rPr lang="fr-FR" dirty="0" smtClean="0"/>
              <a:t>/</a:t>
            </a:r>
            <a:r>
              <a:rPr lang="fr-FR" dirty="0" err="1" smtClean="0"/>
              <a:t>fmeFk</a:t>
            </a:r>
            <a:r>
              <a:rPr lang="fr-FR" dirty="0" smtClean="0"/>
              <a:t>/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http://docs.angularjs.org/guide/concepts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http://docs.angularjs.org/guide/forms</a:t>
            </a:r>
            <a:endParaRPr lang="fr-FR" dirty="0" smtClean="0"/>
          </a:p>
          <a:p>
            <a:r>
              <a:rPr lang="hu-HU" dirty="0" smtClean="0"/>
              <a:t>http://docs.angularjs.org/api/ng.directive:form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http://docs.angularjs.org/guide/forms</a:t>
            </a:r>
            <a:endParaRPr lang="fr-FR" dirty="0" smtClean="0"/>
          </a:p>
          <a:p>
            <a:r>
              <a:rPr lang="hu-HU" dirty="0" smtClean="0"/>
              <a:t>http://docs.angularjs.org/api/ng.directive:form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http://docs.angularjs.org/guide/compiler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http://docs.angularjs.org/api/ng.directive:select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smtClean="0"/>
              <a:t>http://docs.angularjs.org/api/ng.directive:select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smtClean="0"/>
              <a:t>http://docs.angularjs.org/api/ng.directive:select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smtClean="0"/>
              <a:t>http://docs.angularjs.org/api/ng.directive:select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Ressouces</a:t>
            </a:r>
            <a:r>
              <a:rPr lang="fr-FR" dirty="0" smtClean="0"/>
              <a:t>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www.frangular.com</a:t>
            </a:r>
            <a:r>
              <a:rPr lang="en-US" dirty="0" smtClean="0"/>
              <a:t>/2012/12/</a:t>
            </a:r>
            <a:r>
              <a:rPr lang="en-US" dirty="0" err="1" smtClean="0"/>
              <a:t>differentes</a:t>
            </a:r>
            <a:r>
              <a:rPr lang="en-US" dirty="0" smtClean="0"/>
              <a:t>-</a:t>
            </a:r>
            <a:r>
              <a:rPr lang="en-US" dirty="0" err="1" smtClean="0"/>
              <a:t>facons</a:t>
            </a:r>
            <a:r>
              <a:rPr lang="en-US" dirty="0" smtClean="0"/>
              <a:t>-de-</a:t>
            </a:r>
            <a:r>
              <a:rPr lang="en-US" dirty="0" err="1" smtClean="0"/>
              <a:t>creer</a:t>
            </a:r>
            <a:r>
              <a:rPr lang="en-US" dirty="0" smtClean="0"/>
              <a:t>-un-service-</a:t>
            </a:r>
            <a:r>
              <a:rPr lang="en-US" dirty="0" err="1" smtClean="0"/>
              <a:t>angularjs.html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Ressouces</a:t>
            </a:r>
            <a:r>
              <a:rPr lang="fr-FR" dirty="0" smtClean="0"/>
              <a:t>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www.frangular.com</a:t>
            </a:r>
            <a:r>
              <a:rPr lang="en-US" dirty="0" smtClean="0"/>
              <a:t>/2012/12/</a:t>
            </a:r>
            <a:r>
              <a:rPr lang="en-US" dirty="0" err="1" smtClean="0"/>
              <a:t>differentes</a:t>
            </a:r>
            <a:r>
              <a:rPr lang="en-US" dirty="0" smtClean="0"/>
              <a:t>-</a:t>
            </a:r>
            <a:r>
              <a:rPr lang="en-US" dirty="0" err="1" smtClean="0"/>
              <a:t>facons</a:t>
            </a:r>
            <a:r>
              <a:rPr lang="en-US" dirty="0" smtClean="0"/>
              <a:t>-de-</a:t>
            </a:r>
            <a:r>
              <a:rPr lang="en-US" dirty="0" err="1" smtClean="0"/>
              <a:t>creer</a:t>
            </a:r>
            <a:r>
              <a:rPr lang="en-US" dirty="0" smtClean="0"/>
              <a:t>-un-service-</a:t>
            </a:r>
            <a:r>
              <a:rPr lang="en-US" dirty="0" err="1" smtClean="0"/>
              <a:t>angularjs.html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Ressouces</a:t>
            </a:r>
            <a:r>
              <a:rPr lang="fr-FR" dirty="0" smtClean="0"/>
              <a:t>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www.frangular.com</a:t>
            </a:r>
            <a:r>
              <a:rPr lang="en-US" dirty="0" smtClean="0"/>
              <a:t>/2012/12/</a:t>
            </a:r>
            <a:r>
              <a:rPr lang="en-US" dirty="0" err="1" smtClean="0"/>
              <a:t>differentes</a:t>
            </a:r>
            <a:r>
              <a:rPr lang="en-US" dirty="0" smtClean="0"/>
              <a:t>-</a:t>
            </a:r>
            <a:r>
              <a:rPr lang="en-US" dirty="0" err="1" smtClean="0"/>
              <a:t>facons</a:t>
            </a:r>
            <a:r>
              <a:rPr lang="en-US" dirty="0" smtClean="0"/>
              <a:t>-de-</a:t>
            </a:r>
            <a:r>
              <a:rPr lang="en-US" dirty="0" err="1" smtClean="0"/>
              <a:t>creer</a:t>
            </a:r>
            <a:r>
              <a:rPr lang="en-US" dirty="0" smtClean="0"/>
              <a:t>-un-service-</a:t>
            </a:r>
            <a:r>
              <a:rPr lang="en-US" smtClean="0"/>
              <a:t>angularjs.html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</a:t>
            </a:r>
          </a:p>
          <a:p>
            <a:r>
              <a:rPr lang="pl-PL" dirty="0" smtClean="0"/>
              <a:t>http://</a:t>
            </a:r>
            <a:r>
              <a:rPr lang="pl-PL" dirty="0" err="1" smtClean="0"/>
              <a:t>docs.angularjs.org</a:t>
            </a:r>
            <a:r>
              <a:rPr lang="pl-PL" dirty="0" smtClean="0"/>
              <a:t>/</a:t>
            </a:r>
            <a:r>
              <a:rPr lang="pl-PL" dirty="0" err="1" smtClean="0"/>
              <a:t>guide</a:t>
            </a:r>
            <a:r>
              <a:rPr lang="pl-PL" dirty="0" smtClean="0"/>
              <a:t>/</a:t>
            </a:r>
            <a:r>
              <a:rPr lang="pl-PL" smtClean="0"/>
              <a:t>dev_guide.services.injecting_controllers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</a:t>
            </a:r>
          </a:p>
          <a:p>
            <a:r>
              <a:rPr lang="pl-PL" dirty="0" smtClean="0"/>
              <a:t>http://</a:t>
            </a:r>
            <a:r>
              <a:rPr lang="pl-PL" dirty="0" err="1" smtClean="0"/>
              <a:t>docs.angularjs.org</a:t>
            </a:r>
            <a:r>
              <a:rPr lang="pl-PL" dirty="0" smtClean="0"/>
              <a:t>/</a:t>
            </a:r>
            <a:r>
              <a:rPr lang="pl-PL" dirty="0" err="1" smtClean="0"/>
              <a:t>guide</a:t>
            </a:r>
            <a:r>
              <a:rPr lang="pl-PL" dirty="0" smtClean="0"/>
              <a:t>/</a:t>
            </a:r>
            <a:r>
              <a:rPr lang="pl-PL" smtClean="0"/>
              <a:t>dev_guide.services.injecting_controllers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</a:t>
            </a:r>
          </a:p>
          <a:p>
            <a:r>
              <a:rPr lang="pl-PL" dirty="0" smtClean="0"/>
              <a:t>http://</a:t>
            </a:r>
            <a:r>
              <a:rPr lang="pl-PL" dirty="0" err="1" smtClean="0"/>
              <a:t>docs.angularjs.org</a:t>
            </a:r>
            <a:r>
              <a:rPr lang="pl-PL" dirty="0" smtClean="0"/>
              <a:t>/</a:t>
            </a:r>
            <a:r>
              <a:rPr lang="pl-PL" dirty="0" err="1" smtClean="0"/>
              <a:t>guide</a:t>
            </a:r>
            <a:r>
              <a:rPr lang="pl-PL" dirty="0" smtClean="0"/>
              <a:t>/</a:t>
            </a:r>
            <a:r>
              <a:rPr lang="pl-PL" smtClean="0"/>
              <a:t>dev_guide.services.injecting_controllers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http://docs.angularjs.org/api/ng.$routeParams</a:t>
            </a:r>
          </a:p>
          <a:p>
            <a:r>
              <a:rPr lang="hu-HU" dirty="0" smtClean="0"/>
              <a:t>http://docs.angularjs.org/api/ng.$route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docs.angularjs.org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ng</a:t>
            </a:r>
            <a:r>
              <a:rPr lang="en-US" dirty="0" smtClean="0"/>
              <a:t>.$</a:t>
            </a:r>
            <a:r>
              <a:rPr lang="en-US" dirty="0" err="1" smtClean="0"/>
              <a:t>routeProvider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http://docs.angularjs.org/api/ng.$routeParams</a:t>
            </a:r>
          </a:p>
          <a:p>
            <a:r>
              <a:rPr lang="hu-HU" dirty="0" smtClean="0"/>
              <a:t>http://docs.angularjs.org/api/ng.$route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docs.angularjs.org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ng</a:t>
            </a:r>
            <a:r>
              <a:rPr lang="en-US" dirty="0" smtClean="0"/>
              <a:t>.$</a:t>
            </a:r>
            <a:r>
              <a:rPr lang="en-US" dirty="0" err="1" smtClean="0"/>
              <a:t>routeProvider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http://docs.angularjs.org/api/ng.$routeParams</a:t>
            </a:r>
          </a:p>
          <a:p>
            <a:r>
              <a:rPr lang="hu-HU" dirty="0" smtClean="0"/>
              <a:t>http://docs.angularjs.org/api/ng.$route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docs.angularjs.org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ng</a:t>
            </a:r>
            <a:r>
              <a:rPr lang="en-US" dirty="0" smtClean="0"/>
              <a:t>.$</a:t>
            </a:r>
            <a:r>
              <a:rPr lang="en-US" dirty="0" err="1" smtClean="0"/>
              <a:t>routeProvider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www.frangular.com</a:t>
            </a:r>
            <a:r>
              <a:rPr lang="en-US" dirty="0" smtClean="0"/>
              <a:t>/2013/03/</a:t>
            </a:r>
            <a:r>
              <a:rPr lang="en-US" dirty="0" err="1" smtClean="0"/>
              <a:t>langage-expressions-angularjs.html#more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http://docs.angularjs.org/api/ng.$routeParams</a:t>
            </a:r>
          </a:p>
          <a:p>
            <a:r>
              <a:rPr lang="hu-HU" dirty="0" smtClean="0"/>
              <a:t>http://docs.angularjs.org/api/ng.$route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docs.angularjs.org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ng</a:t>
            </a:r>
            <a:r>
              <a:rPr lang="en-US" dirty="0" smtClean="0"/>
              <a:t>.$</a:t>
            </a:r>
            <a:r>
              <a:rPr lang="en-US" dirty="0" err="1" smtClean="0"/>
              <a:t>routeProvider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docs.angularjs.org</a:t>
            </a:r>
            <a:r>
              <a:rPr lang="en-US" dirty="0" smtClean="0"/>
              <a:t>/guide/</a:t>
            </a:r>
            <a:r>
              <a:rPr lang="en-US" dirty="0" err="1" smtClean="0"/>
              <a:t>dev_guide.services.$location</a:t>
            </a:r>
            <a:endParaRPr lang="fr-FR" dirty="0" smtClean="0"/>
          </a:p>
          <a:p>
            <a:r>
              <a:rPr lang="hu-HU" dirty="0" smtClean="0"/>
              <a:t>http://docs.angularjs.org/api/ng.$location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72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73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http://docs.angularjs.org/api/ng.$http#get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74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http://docs.angularjs.org/api/ng.$http#get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75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http://docs.angularjs.org/api/ng.$http#get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76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77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80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81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82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http://docs.angularjs.org/guide/directive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83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http://docs.angularjs.org/guide/directive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84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http://docs.angularjs.org/guide/directive</a:t>
            </a:r>
            <a:endParaRPr lang="fr-FR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85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http://docs.angularjs.org/guide/directive</a:t>
            </a:r>
            <a:endParaRPr lang="fr-FR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86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http://docs.angularjs.org/guide/directive</a:t>
            </a:r>
            <a:endParaRPr lang="fr-FR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87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http://docs.angularjs.org/guide/directive</a:t>
            </a:r>
            <a:endParaRPr lang="fr-FR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88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http://docs.angularjs.org/guide/directive</a:t>
            </a:r>
            <a:endParaRPr lang="fr-FR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89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http://docs.angularjs.org/guide/directive</a:t>
            </a:r>
          </a:p>
          <a:p>
            <a:r>
              <a:rPr lang="pl-PL" dirty="0" smtClean="0"/>
              <a:t>http://</a:t>
            </a:r>
            <a:r>
              <a:rPr lang="pl-PL" dirty="0" err="1" smtClean="0"/>
              <a:t>www.bennadel.com</a:t>
            </a:r>
            <a:r>
              <a:rPr lang="pl-PL" dirty="0" smtClean="0"/>
              <a:t>/blog/2446-Using-Controllers-In-Directives-In-AngularJS.htm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90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http://docs.angularjs.org/guide/directive</a:t>
            </a:r>
          </a:p>
          <a:p>
            <a:r>
              <a:rPr lang="pl-PL" dirty="0" smtClean="0"/>
              <a:t>http://</a:t>
            </a:r>
            <a:r>
              <a:rPr lang="pl-PL" dirty="0" err="1" smtClean="0"/>
              <a:t>www.bennadel.com</a:t>
            </a:r>
            <a:r>
              <a:rPr lang="pl-PL" smtClean="0"/>
              <a:t>/blog/2446-Using-Controllers-In-Directives-In-AngularJS.htm</a:t>
            </a:r>
            <a:endParaRPr lang="fr-FR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91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http://docs.angularjs.org/guide/directive</a:t>
            </a:r>
          </a:p>
          <a:p>
            <a:r>
              <a:rPr lang="pl-PL" dirty="0" smtClean="0"/>
              <a:t>http://</a:t>
            </a:r>
            <a:r>
              <a:rPr lang="pl-PL" dirty="0" err="1" smtClean="0"/>
              <a:t>www.bennadel.com</a:t>
            </a:r>
            <a:r>
              <a:rPr lang="pl-PL" smtClean="0"/>
              <a:t>/blog/2446-Using-Controllers-In-Directives-In-AngularJS.htm</a:t>
            </a:r>
            <a:endParaRPr lang="fr-FR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92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http://docs.angularjs.org/guide/directive</a:t>
            </a:r>
          </a:p>
          <a:p>
            <a:r>
              <a:rPr lang="pl-PL" dirty="0" smtClean="0"/>
              <a:t>http://</a:t>
            </a:r>
            <a:r>
              <a:rPr lang="pl-PL" dirty="0" err="1" smtClean="0"/>
              <a:t>www.bennadel.com</a:t>
            </a:r>
            <a:r>
              <a:rPr lang="pl-PL" smtClean="0"/>
              <a:t>/blog/2446-Using-Controllers-In-Directives-In-AngularJS.htm</a:t>
            </a:r>
            <a:endParaRPr lang="fr-FR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93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94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95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docs.angularjs.org</a:t>
            </a:r>
            <a:r>
              <a:rPr lang="en-US" dirty="0" smtClean="0"/>
              <a:t>/guide/</a:t>
            </a:r>
            <a:r>
              <a:rPr lang="en-US" dirty="0" err="1" smtClean="0"/>
              <a:t>dev_guide.templates.filters.using_filters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96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docs.angularjs.org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ng.filter:currency</a:t>
            </a:r>
            <a:endParaRPr lang="fr-FR" dirty="0" smtClean="0"/>
          </a:p>
          <a:p>
            <a:r>
              <a:rPr lang="hu-HU" dirty="0" smtClean="0"/>
              <a:t>http://docs.angularjs.org/api/ng.filter:date</a:t>
            </a:r>
          </a:p>
          <a:p>
            <a:r>
              <a:rPr lang="hu-HU" dirty="0" smtClean="0"/>
              <a:t>http://docs.angularjs.org/api/ng.filter:filter</a:t>
            </a:r>
          </a:p>
          <a:p>
            <a:r>
              <a:rPr lang="cs-CZ" dirty="0" smtClean="0"/>
              <a:t>http://</a:t>
            </a:r>
            <a:r>
              <a:rPr lang="cs-CZ" dirty="0" err="1" smtClean="0"/>
              <a:t>docs.angularjs.org</a:t>
            </a:r>
            <a:r>
              <a:rPr lang="cs-CZ" dirty="0" smtClean="0"/>
              <a:t>/</a:t>
            </a:r>
            <a:r>
              <a:rPr lang="cs-CZ" dirty="0" err="1" smtClean="0"/>
              <a:t>api</a:t>
            </a:r>
            <a:r>
              <a:rPr lang="cs-CZ" dirty="0" smtClean="0"/>
              <a:t>/</a:t>
            </a:r>
            <a:r>
              <a:rPr lang="cs-CZ" dirty="0" err="1" smtClean="0"/>
              <a:t>ng.filter:json</a:t>
            </a:r>
            <a:endParaRPr lang="cs-CZ" dirty="0" smtClean="0"/>
          </a:p>
          <a:p>
            <a:r>
              <a:rPr lang="hu-HU" dirty="0" smtClean="0"/>
              <a:t>http://docs.angularjs.org/api/ng.filter:limitTo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docs.angularjs.org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ng.filter:lowercase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docs.angularjs.org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ng.filter:number</a:t>
            </a:r>
            <a:endParaRPr lang="en-US" dirty="0" smtClean="0"/>
          </a:p>
          <a:p>
            <a:r>
              <a:rPr lang="hu-HU" dirty="0" smtClean="0"/>
              <a:t>http://docs.angularjs.org/api/ng.filter:orderBy</a:t>
            </a:r>
          </a:p>
          <a:p>
            <a:r>
              <a:rPr lang="hu-HU" dirty="0" smtClean="0"/>
              <a:t>http://docs.angularjs.org/api/ng.filter:uppercase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97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Ressouces</a:t>
            </a:r>
            <a:r>
              <a:rPr lang="fr-FR" dirty="0" smtClean="0"/>
              <a:t>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docs.angularjs.org</a:t>
            </a:r>
            <a:r>
              <a:rPr lang="en-US" dirty="0" smtClean="0"/>
              <a:t>/guide/</a:t>
            </a:r>
            <a:r>
              <a:rPr lang="en-US" dirty="0" err="1" smtClean="0"/>
              <a:t>dev_guide.templates.filters.creating_filters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98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99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Bandeau noir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5536" y="2852936"/>
            <a:ext cx="8352928" cy="1008112"/>
          </a:xfrm>
          <a:prstGeom prst="roundRect">
            <a:avLst>
              <a:gd name="adj" fmla="val 859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Espace réservé du texte 8"/>
          <p:cNvSpPr>
            <a:spLocks noGrp="1"/>
          </p:cNvSpPr>
          <p:nvPr>
            <p:ph type="body" sz="quarter" idx="12" hasCustomPrompt="1"/>
          </p:nvPr>
        </p:nvSpPr>
        <p:spPr>
          <a:xfrm>
            <a:off x="1547664" y="2881367"/>
            <a:ext cx="6766906" cy="936104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lang="fr-FR" sz="3000" b="1" kern="1200" cap="all" baseline="0" dirty="0" smtClean="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19050" indent="-19050">
              <a:buNone/>
              <a:defRPr sz="1600" cap="all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55776" y="1052736"/>
            <a:ext cx="6480720" cy="5305222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>
              <a:buSzPct val="100000"/>
              <a:buFont typeface="Wingdings" charset="2"/>
              <a:buAutoNum type="arabicPlain"/>
              <a:defRPr sz="2800">
                <a:solidFill>
                  <a:srgbClr val="E52D4F"/>
                </a:solidFill>
                <a:latin typeface="Helvetica Neue"/>
                <a:cs typeface="Helvetica Neue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/>
              <a:buChar char="•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defRPr>
            </a:lvl2pPr>
            <a:lvl3pPr>
              <a:buSzPct val="120000"/>
              <a:buFont typeface="Arial" pitchFamily="34" charset="0"/>
              <a:buChar char="&gt;"/>
              <a:defRPr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3pPr>
            <a:lvl4pPr>
              <a:buClrTx/>
              <a:defRPr>
                <a:solidFill>
                  <a:schemeClr val="tx1"/>
                </a:solidFill>
                <a:latin typeface="Verdana"/>
                <a:cs typeface="Verdana"/>
              </a:defRPr>
            </a:lvl4pPr>
            <a:lvl5pP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/>
                <a:cs typeface="Verdana"/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  <a:latin typeface="Verdana"/>
                <a:cs typeface="Verdana"/>
              </a:defRPr>
            </a:lvl6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21168" y="0"/>
            <a:ext cx="8115328" cy="602726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algn="l">
              <a:defRPr lang="fr-FR" sz="4400" b="0" kern="1200" cap="all" normalizeH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9592" y="692696"/>
            <a:ext cx="8136904" cy="1440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26657" r="26621"/>
          <a:stretch/>
        </p:blipFill>
        <p:spPr>
          <a:xfrm>
            <a:off x="1116620" y="2564904"/>
            <a:ext cx="1151124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8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1168" y="1052736"/>
            <a:ext cx="8115328" cy="53052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500"/>
              </a:spcBef>
              <a:spcAft>
                <a:spcPts val="500"/>
              </a:spcAft>
              <a:buSzPct val="90000"/>
              <a:buFont typeface="Arial"/>
              <a:buChar char="•"/>
              <a:defRPr sz="3000">
                <a:solidFill>
                  <a:srgbClr val="E52D4F"/>
                </a:solidFill>
                <a:latin typeface="Helvetica Neue"/>
                <a:cs typeface="Helvetica Neue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/>
              <a:buChar char="•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defRPr>
            </a:lvl2pPr>
            <a:lvl3pPr marL="1143000" indent="-228600">
              <a:buSzPct val="100000"/>
              <a:buFont typeface="Arial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cs typeface="Helvetica Neue"/>
              </a:defRPr>
            </a:lvl3pPr>
            <a:lvl4pPr>
              <a:buClrTx/>
              <a:defRPr>
                <a:solidFill>
                  <a:schemeClr val="tx1"/>
                </a:solidFill>
                <a:latin typeface="Verdana"/>
                <a:cs typeface="Verdana"/>
              </a:defRPr>
            </a:lvl4pPr>
            <a:lvl5pP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/>
                <a:cs typeface="Verdana"/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  <a:latin typeface="Verdana"/>
                <a:cs typeface="Verdana"/>
              </a:defRPr>
            </a:lvl6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921168" y="0"/>
            <a:ext cx="8115328" cy="602726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algn="l">
              <a:defRPr lang="fr-FR" sz="4400" b="0" kern="1200" cap="all" normalizeH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2" name="Rectangle 1"/>
          <p:cNvSpPr/>
          <p:nvPr userDrawn="1"/>
        </p:nvSpPr>
        <p:spPr>
          <a:xfrm>
            <a:off x="899592" y="692696"/>
            <a:ext cx="8136904" cy="1440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cen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1168" y="776389"/>
            <a:ext cx="8115328" cy="53052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500"/>
              </a:spcBef>
              <a:spcAft>
                <a:spcPts val="500"/>
              </a:spcAft>
              <a:buSzPct val="90000"/>
              <a:buFontTx/>
              <a:buNone/>
              <a:defRPr sz="9600" cap="small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defRPr>
            </a:lvl1pPr>
            <a:lvl2pPr marL="457200" indent="0" algn="ctr">
              <a:buClr>
                <a:schemeClr val="tx1">
                  <a:lumMod val="75000"/>
                  <a:lumOff val="25000"/>
                </a:schemeClr>
              </a:buClr>
              <a:buSzPct val="100000"/>
              <a:buFontTx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defRPr>
            </a:lvl2pPr>
            <a:lvl3pPr marL="914400" indent="0" algn="ctr">
              <a:buSzPct val="100000"/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defRPr>
            </a:lvl3pPr>
            <a:lvl4pPr>
              <a:buClrTx/>
              <a:defRPr>
                <a:solidFill>
                  <a:schemeClr val="tx1"/>
                </a:solidFill>
                <a:latin typeface="Verdana"/>
                <a:cs typeface="Verdana"/>
              </a:defRPr>
            </a:lvl4pPr>
            <a:lvl5pP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/>
                <a:cs typeface="Verdana"/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  <a:latin typeface="Verdana"/>
                <a:cs typeface="Verdana"/>
              </a:defRPr>
            </a:lvl6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50879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et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1639" y="0"/>
            <a:ext cx="864096" cy="6858000"/>
          </a:xfrm>
          <a:prstGeom prst="rect">
            <a:avLst/>
          </a:prstGeom>
          <a:solidFill>
            <a:srgbClr val="E52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 userDrawn="1"/>
        </p:nvSpPr>
        <p:spPr>
          <a:xfrm>
            <a:off x="55515" y="-7994"/>
            <a:ext cx="9145016" cy="68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pic>
        <p:nvPicPr>
          <p:cNvPr id="7" name="Image 6" descr="logo-EKINO-omb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5617"/>
            <a:ext cx="595107" cy="341432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179512" y="0"/>
            <a:ext cx="8856984" cy="404664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 algn="l">
              <a:defRPr lang="fr-FR" sz="2400" b="0" kern="1200" cap="all" normalizeH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55964" y="404664"/>
            <a:ext cx="8880532" cy="812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57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position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itre 2"/>
          <p:cNvSpPr>
            <a:spLocks noGrp="1"/>
          </p:cNvSpPr>
          <p:nvPr>
            <p:ph type="title"/>
          </p:nvPr>
        </p:nvSpPr>
        <p:spPr>
          <a:xfrm>
            <a:off x="798513" y="4234"/>
            <a:ext cx="7558087" cy="910166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Book"/>
                <a:cs typeface="Franklin Gothic Book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6" name="Espace réservé du pied de page 6"/>
          <p:cNvSpPr>
            <a:spLocks noGrp="1"/>
          </p:cNvSpPr>
          <p:nvPr>
            <p:ph type="ftr" sz="quarter" idx="3"/>
          </p:nvPr>
        </p:nvSpPr>
        <p:spPr>
          <a:xfrm>
            <a:off x="790576" y="6525345"/>
            <a:ext cx="7566025" cy="28171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Gill Sans MT"/>
                <a:cs typeface="Gill Sans MT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8356601" y="6525345"/>
            <a:ext cx="787399" cy="28171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lang="fr-FR" sz="800" smtClean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fld id="{007E8A4E-7F96-194A-AFAC-BFE696C39E19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texte 3"/>
          <p:cNvSpPr>
            <a:spLocks noGrp="1"/>
          </p:cNvSpPr>
          <p:nvPr>
            <p:ph idx="1"/>
          </p:nvPr>
        </p:nvSpPr>
        <p:spPr bwMode="auto">
          <a:xfrm>
            <a:off x="790576" y="1093788"/>
            <a:ext cx="7566025" cy="5233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625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592"/>
            <a:ext cx="864096" cy="6858000"/>
          </a:xfrm>
          <a:prstGeom prst="rect">
            <a:avLst/>
          </a:prstGeom>
          <a:solidFill>
            <a:srgbClr val="E52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15" y="8695"/>
            <a:ext cx="790469" cy="1188057"/>
          </a:xfrm>
          <a:prstGeom prst="rect">
            <a:avLst/>
          </a:prstGeom>
          <a:noFill/>
        </p:spPr>
      </p:pic>
      <p:pic>
        <p:nvPicPr>
          <p:cNvPr id="6" name="Image 5" descr="logo-EKINO-ombr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" y="6347189"/>
            <a:ext cx="720080" cy="413133"/>
          </a:xfrm>
          <a:prstGeom prst="rect">
            <a:avLst/>
          </a:prstGeom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3"/>
          </p:nvPr>
        </p:nvSpPr>
        <p:spPr>
          <a:xfrm>
            <a:off x="8532440" y="6466877"/>
            <a:ext cx="60265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6" r:id="rId2"/>
    <p:sldLayoutId id="2147483795" r:id="rId3"/>
    <p:sldLayoutId id="2147483798" r:id="rId4"/>
    <p:sldLayoutId id="2147483797" r:id="rId5"/>
    <p:sldLayoutId id="214748379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0" i="0" kern="1200" cap="all" baseline="0">
          <a:solidFill>
            <a:srgbClr val="E52D4F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E52D4F"/>
        </a:buClr>
        <a:buSzPct val="130000"/>
        <a:buFont typeface="Wingdings" pitchFamily="2" charset="2"/>
        <a:buChar char="§"/>
        <a:defRPr sz="2400" kern="1200">
          <a:solidFill>
            <a:srgbClr val="E52D4F"/>
          </a:solidFill>
          <a:latin typeface="Verdana"/>
          <a:ea typeface="+mn-ea"/>
          <a:cs typeface="Verdana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SzPct val="90000"/>
        <a:buFont typeface="Wingdings" pitchFamily="2" charset="2"/>
        <a:buChar char="è"/>
        <a:defRPr sz="2200" kern="1200">
          <a:solidFill>
            <a:schemeClr val="tx1"/>
          </a:solidFill>
          <a:latin typeface="Verdana"/>
          <a:ea typeface="+mn-ea"/>
          <a:cs typeface="Verdana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120000"/>
        <a:buFont typeface="Arial" pitchFamily="34" charset="0"/>
        <a:buChar char="&gt;"/>
        <a:defRPr sz="2000" kern="1200">
          <a:solidFill>
            <a:schemeClr val="bg1">
              <a:lumMod val="50000"/>
            </a:schemeClr>
          </a:solidFill>
          <a:latin typeface="Verdana"/>
          <a:ea typeface="+mn-ea"/>
          <a:cs typeface="Verdana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Arial" pitchFamily="34" charset="0"/>
        <a:buChar char="»"/>
        <a:defRPr sz="1800" kern="1200">
          <a:solidFill>
            <a:srgbClr val="7F7F7F"/>
          </a:solidFill>
          <a:latin typeface="Verdana"/>
          <a:ea typeface="+mn-ea"/>
          <a:cs typeface="Verdana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>
              <a:lumMod val="65000"/>
              <a:lumOff val="35000"/>
            </a:schemeClr>
          </a:solidFill>
          <a:latin typeface="Verdana"/>
          <a:ea typeface="+mn-ea"/>
          <a:cs typeface="Verdana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41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42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43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44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43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6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7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8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9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40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1" y="2348880"/>
            <a:ext cx="5617957" cy="1584176"/>
          </a:xfrm>
          <a:prstGeom prst="rect">
            <a:avLst/>
          </a:prstGeom>
        </p:spPr>
      </p:pic>
      <p:grpSp>
        <p:nvGrpSpPr>
          <p:cNvPr id="3" name="Grouper 2"/>
          <p:cNvGrpSpPr/>
          <p:nvPr/>
        </p:nvGrpSpPr>
        <p:grpSpPr>
          <a:xfrm>
            <a:off x="1259632" y="5746030"/>
            <a:ext cx="2536396" cy="923330"/>
            <a:chOff x="3413991" y="5602015"/>
            <a:chExt cx="2536396" cy="923330"/>
          </a:xfrm>
        </p:grpSpPr>
        <p:sp>
          <p:nvSpPr>
            <p:cNvPr id="4" name="ZoneTexte 3"/>
            <p:cNvSpPr txBox="1"/>
            <p:nvPr/>
          </p:nvSpPr>
          <p:spPr>
            <a:xfrm>
              <a:off x="3983182" y="5602015"/>
              <a:ext cx="19672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Verdana"/>
                  <a:cs typeface="Verdana"/>
                </a:rPr>
                <a:t>@</a:t>
              </a:r>
              <a:r>
                <a:rPr lang="fr-FR" dirty="0" err="1" smtClean="0">
                  <a:latin typeface="Verdana"/>
                  <a:cs typeface="Verdana"/>
                </a:rPr>
                <a:t>cbalit</a:t>
              </a:r>
              <a:endParaRPr lang="fr-FR" dirty="0">
                <a:latin typeface="Verdana"/>
                <a:cs typeface="Verdana"/>
              </a:endParaRPr>
            </a:p>
            <a:p>
              <a:r>
                <a:rPr lang="pl-PL" dirty="0">
                  <a:latin typeface="Verdana"/>
                  <a:cs typeface="Verdana"/>
                </a:rPr>
                <a:t>@</a:t>
              </a:r>
              <a:r>
                <a:rPr lang="pl-PL" dirty="0" err="1">
                  <a:latin typeface="Verdana"/>
                  <a:cs typeface="Verdana"/>
                </a:rPr>
                <a:t>NewsDuFront</a:t>
              </a:r>
              <a:endParaRPr lang="pl-PL" dirty="0">
                <a:latin typeface="Verdana"/>
                <a:cs typeface="Verdana"/>
              </a:endParaRPr>
            </a:p>
            <a:p>
              <a:r>
                <a:rPr lang="fr-FR" dirty="0" smtClean="0">
                  <a:latin typeface="Verdana"/>
                  <a:cs typeface="Verdana"/>
                </a:rPr>
                <a:t>@</a:t>
              </a:r>
              <a:r>
                <a:rPr lang="fr-FR" dirty="0">
                  <a:latin typeface="Verdana"/>
                  <a:cs typeface="Verdana"/>
                </a:rPr>
                <a:t>3k1n0</a:t>
              </a:r>
            </a:p>
          </p:txBody>
        </p:sp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3991" y="5779085"/>
              <a:ext cx="569191" cy="5691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675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MISE EN PLACE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 err="1" smtClean="0"/>
              <a:t>seed</a:t>
            </a:r>
            <a:endParaRPr lang="fr-FR" dirty="0" smtClean="0"/>
          </a:p>
          <a:p>
            <a:pPr lvl="1"/>
            <a:r>
              <a:rPr lang="fr-FR" dirty="0" smtClean="0"/>
              <a:t>Template de projet</a:t>
            </a:r>
          </a:p>
          <a:p>
            <a:r>
              <a:rPr lang="fr-FR" dirty="0" err="1" smtClean="0"/>
              <a:t>Node</a:t>
            </a:r>
            <a:endParaRPr lang="fr-FR" dirty="0" smtClean="0"/>
          </a:p>
          <a:p>
            <a:pPr lvl="1"/>
            <a:r>
              <a:rPr lang="fr-FR" dirty="0" smtClean="0"/>
              <a:t>Serveur</a:t>
            </a:r>
          </a:p>
          <a:p>
            <a:r>
              <a:rPr lang="fr-FR" dirty="0" err="1" smtClean="0"/>
              <a:t>Testacular</a:t>
            </a:r>
            <a:endParaRPr lang="fr-FR" dirty="0" smtClean="0"/>
          </a:p>
          <a:p>
            <a:pPr lvl="1"/>
            <a:r>
              <a:rPr lang="fr-FR" dirty="0" smtClean="0"/>
              <a:t>Test</a:t>
            </a:r>
          </a:p>
          <a:p>
            <a:r>
              <a:rPr lang="fr-FR" dirty="0" smtClean="0"/>
              <a:t>Yeoman</a:t>
            </a:r>
          </a:p>
          <a:p>
            <a:pPr lvl="1"/>
            <a:r>
              <a:rPr lang="fr-FR" dirty="0" smtClean="0"/>
              <a:t>générateur</a:t>
            </a:r>
            <a:endParaRPr lang="fr-FR" dirty="0"/>
          </a:p>
        </p:txBody>
      </p:sp>
      <p:pic>
        <p:nvPicPr>
          <p:cNvPr id="2" name="Image 1" descr="Capture d’écran 2013-03-28 à 12.15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052736"/>
            <a:ext cx="3888432" cy="522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7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100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PROMISE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844824"/>
            <a:ext cx="31750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74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L’api promise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Interface avec un </a:t>
            </a:r>
            <a:r>
              <a:rPr lang="fr-FR" dirty="0" err="1" smtClean="0"/>
              <a:t>object</a:t>
            </a:r>
            <a:r>
              <a:rPr lang="fr-FR" dirty="0" smtClean="0"/>
              <a:t> voué à effectuer une action de façon asynchrone</a:t>
            </a:r>
          </a:p>
          <a:p>
            <a:r>
              <a:rPr lang="fr-FR" dirty="0" smtClean="0"/>
              <a:t>3 états et une valeur associée</a:t>
            </a:r>
          </a:p>
          <a:p>
            <a:pPr lvl="1"/>
            <a:r>
              <a:rPr lang="fr-FR" dirty="0" smtClean="0"/>
              <a:t>Non tenue</a:t>
            </a:r>
          </a:p>
          <a:p>
            <a:pPr lvl="1"/>
            <a:r>
              <a:rPr lang="fr-FR" dirty="0" smtClean="0"/>
              <a:t>Remplie avec le résultat du traitement</a:t>
            </a:r>
          </a:p>
          <a:p>
            <a:pPr lvl="1"/>
            <a:r>
              <a:rPr lang="fr-FR" dirty="0" smtClean="0"/>
              <a:t>E</a:t>
            </a:r>
            <a:r>
              <a:rPr lang="fr-FR" dirty="0"/>
              <a:t>n erreur avec le résultat du </a:t>
            </a:r>
            <a:r>
              <a:rPr lang="fr-FR" dirty="0" smtClean="0"/>
              <a:t>traitement</a:t>
            </a:r>
          </a:p>
          <a:p>
            <a:endParaRPr lang="fr-FR" dirty="0" smtClean="0"/>
          </a:p>
          <a:p>
            <a:r>
              <a:rPr lang="fr-FR" dirty="0" smtClean="0"/>
              <a:t>Implémente les méthodes</a:t>
            </a:r>
          </a:p>
          <a:p>
            <a:pPr lvl="1"/>
            <a:r>
              <a:rPr lang="fr-FR" dirty="0" smtClean="0"/>
              <a:t> </a:t>
            </a:r>
            <a:r>
              <a:rPr lang="fr-FR" dirty="0" err="1" smtClean="0"/>
              <a:t>then</a:t>
            </a:r>
            <a:r>
              <a:rPr lang="fr-FR" dirty="0" smtClean="0"/>
              <a:t>() qui retourne une promise</a:t>
            </a:r>
          </a:p>
          <a:p>
            <a:pPr lvl="2"/>
            <a:r>
              <a:rPr lang="en-US" dirty="0"/>
              <a:t>then(</a:t>
            </a:r>
            <a:r>
              <a:rPr lang="en-US" dirty="0" err="1"/>
              <a:t>successCallback</a:t>
            </a:r>
            <a:r>
              <a:rPr lang="en-US" dirty="0"/>
              <a:t>, </a:t>
            </a:r>
            <a:r>
              <a:rPr lang="en-US" dirty="0" err="1"/>
              <a:t>errorCallback</a:t>
            </a:r>
            <a:r>
              <a:rPr lang="en-US" dirty="0"/>
              <a:t>) </a:t>
            </a:r>
            <a:endParaRPr lang="en-US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Peut être chainée</a:t>
            </a:r>
          </a:p>
          <a:p>
            <a:pPr marL="457200" lvl="1" indent="0">
              <a:buNone/>
            </a:pPr>
            <a:r>
              <a:rPr lang="en-US" dirty="0" err="1"/>
              <a:t>promiseB</a:t>
            </a:r>
            <a:r>
              <a:rPr lang="en-US" dirty="0"/>
              <a:t> = </a:t>
            </a:r>
            <a:r>
              <a:rPr lang="en-US" dirty="0" err="1"/>
              <a:t>promiseA.then</a:t>
            </a:r>
            <a:r>
              <a:rPr lang="en-US" dirty="0"/>
              <a:t>(function(result) {</a:t>
            </a:r>
          </a:p>
          <a:p>
            <a:pPr marL="457200" lvl="1" indent="0">
              <a:buNone/>
            </a:pPr>
            <a:r>
              <a:rPr lang="en-US" dirty="0"/>
              <a:t>  return result + 1;</a:t>
            </a:r>
          </a:p>
          <a:p>
            <a:pPr marL="457200" lvl="1" indent="0">
              <a:buNone/>
            </a:pPr>
            <a:r>
              <a:rPr lang="en-US" dirty="0"/>
              <a:t>});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1441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L’api </a:t>
            </a:r>
            <a:r>
              <a:rPr lang="fr-FR" dirty="0" err="1" smtClean="0"/>
              <a:t>deferred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une instance de </a:t>
            </a:r>
            <a:r>
              <a:rPr lang="fr-FR" dirty="0" err="1" smtClean="0"/>
              <a:t>deffered</a:t>
            </a:r>
            <a:endParaRPr lang="fr-FR" dirty="0" smtClean="0"/>
          </a:p>
          <a:p>
            <a:pPr lvl="1"/>
            <a:r>
              <a:rPr lang="en-US" dirty="0" err="1"/>
              <a:t>var</a:t>
            </a:r>
            <a:r>
              <a:rPr lang="en-US" dirty="0"/>
              <a:t> deferred = $</a:t>
            </a:r>
            <a:r>
              <a:rPr lang="en-US" dirty="0" err="1"/>
              <a:t>q.defer</a:t>
            </a:r>
            <a:r>
              <a:rPr lang="en-US" dirty="0"/>
              <a:t>()</a:t>
            </a:r>
            <a:r>
              <a:rPr lang="en-US" dirty="0" smtClean="0"/>
              <a:t>;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méthodes</a:t>
            </a:r>
            <a:endParaRPr lang="en-US" dirty="0" smtClean="0"/>
          </a:p>
          <a:p>
            <a:pPr lvl="1"/>
            <a:r>
              <a:rPr lang="en-US" dirty="0" err="1"/>
              <a:t>deferred.resolve</a:t>
            </a:r>
            <a:r>
              <a:rPr lang="en-US" dirty="0" smtClean="0"/>
              <a:t>(data);</a:t>
            </a:r>
          </a:p>
          <a:p>
            <a:pPr lvl="1"/>
            <a:r>
              <a:rPr lang="en-US" dirty="0" err="1"/>
              <a:t>deferred.reject</a:t>
            </a:r>
            <a:r>
              <a:rPr lang="en-US" dirty="0" smtClean="0"/>
              <a:t>(data)</a:t>
            </a:r>
            <a:r>
              <a:rPr lang="en-US" dirty="0"/>
              <a:t>;</a:t>
            </a:r>
            <a:endParaRPr lang="en-US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Retourner la promise</a:t>
            </a:r>
          </a:p>
          <a:p>
            <a:pPr lvl="1"/>
            <a:r>
              <a:rPr lang="fr-FR" dirty="0"/>
              <a:t>r</a:t>
            </a:r>
            <a:r>
              <a:rPr lang="fr-FR" dirty="0" smtClean="0"/>
              <a:t>eturn </a:t>
            </a:r>
            <a:r>
              <a:rPr lang="fr-FR" dirty="0" err="1" smtClean="0"/>
              <a:t>deferred.promise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3264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159732" y="2660282"/>
            <a:ext cx="4824536" cy="1776830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fr-FR" sz="4400" dirty="0" smtClean="0"/>
              <a:t>TP: STEP 27-29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4139644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104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tester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844824"/>
            <a:ext cx="25400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61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 dirty="0" smtClean="0"/>
              <a:t>Test </a:t>
            </a:r>
            <a:r>
              <a:rPr lang="fr-FR" dirty="0" err="1" smtClean="0"/>
              <a:t>Driven</a:t>
            </a:r>
            <a:r>
              <a:rPr lang="fr-FR" dirty="0" smtClean="0"/>
              <a:t> </a:t>
            </a:r>
            <a:r>
              <a:rPr lang="fr-FR" dirty="0" err="1" smtClean="0"/>
              <a:t>Developement</a:t>
            </a:r>
            <a:endParaRPr lang="fr-FR" dirty="0" smtClean="0"/>
          </a:p>
          <a:p>
            <a:pPr lvl="1"/>
            <a:r>
              <a:rPr lang="fr-FR" dirty="0" smtClean="0"/>
              <a:t>Pour une fonction, un test</a:t>
            </a:r>
          </a:p>
          <a:p>
            <a:pPr lvl="2"/>
            <a:r>
              <a:rPr lang="fr-FR" dirty="0" smtClean="0"/>
              <a:t>Ecrire le test</a:t>
            </a:r>
          </a:p>
          <a:p>
            <a:pPr lvl="2"/>
            <a:r>
              <a:rPr lang="fr-FR" dirty="0" smtClean="0"/>
              <a:t>Le faire Echouer</a:t>
            </a:r>
          </a:p>
          <a:p>
            <a:pPr lvl="2"/>
            <a:r>
              <a:rPr lang="fr-FR" dirty="0" smtClean="0"/>
              <a:t>Ecrire le code minimum pour le faire passer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Doit pouvoir être exécuté facilement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L’intérêt des test unitaires</a:t>
            </a:r>
          </a:p>
          <a:p>
            <a:pPr lvl="1"/>
            <a:r>
              <a:rPr lang="fr-FR" dirty="0" smtClean="0"/>
              <a:t>Couverture du code</a:t>
            </a:r>
          </a:p>
          <a:p>
            <a:pPr lvl="1"/>
            <a:r>
              <a:rPr lang="fr-FR" dirty="0" smtClean="0"/>
              <a:t>Sécurité, flexibilité 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Génralités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592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 tests </a:t>
            </a:r>
            <a:r>
              <a:rPr lang="en-US" dirty="0" err="1" smtClean="0"/>
              <a:t>unitaires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Jasmine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196752"/>
            <a:ext cx="3225481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48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/>
            <a:r>
              <a:rPr lang="fr-FR" dirty="0" err="1" smtClean="0"/>
              <a:t>Behavior</a:t>
            </a:r>
            <a:r>
              <a:rPr lang="fr-FR" dirty="0" smtClean="0"/>
              <a:t> </a:t>
            </a:r>
            <a:r>
              <a:rPr lang="fr-FR" dirty="0" err="1" smtClean="0"/>
              <a:t>Driven</a:t>
            </a:r>
            <a:r>
              <a:rPr lang="fr-FR" dirty="0" smtClean="0"/>
              <a:t> </a:t>
            </a:r>
            <a:r>
              <a:rPr lang="fr-FR" dirty="0" err="1" smtClean="0"/>
              <a:t>Developement</a:t>
            </a:r>
            <a:endParaRPr lang="fr-FR" dirty="0" smtClean="0"/>
          </a:p>
          <a:p>
            <a:pPr lvl="1"/>
            <a:r>
              <a:rPr lang="fr-FR" dirty="0" smtClean="0"/>
              <a:t>Orienté en fonction du comportement attendu</a:t>
            </a:r>
          </a:p>
          <a:p>
            <a:pPr lvl="1"/>
            <a:r>
              <a:rPr lang="fr-FR" dirty="0" err="1" smtClean="0"/>
              <a:t>Syntaxe,lisibilité</a:t>
            </a:r>
            <a:r>
              <a:rPr lang="fr-FR" smtClean="0"/>
              <a:t> </a:t>
            </a:r>
          </a:p>
          <a:p>
            <a:pPr lvl="1"/>
            <a:endParaRPr lang="fr-FR" smtClean="0"/>
          </a:p>
          <a:p>
            <a:pPr lvl="0"/>
            <a:r>
              <a:rPr lang="fr-FR" dirty="0" smtClean="0"/>
              <a:t>Des suites avec </a:t>
            </a:r>
            <a:r>
              <a:rPr lang="fr-FR" b="1" dirty="0" err="1" smtClean="0"/>
              <a:t>describe</a:t>
            </a:r>
            <a:r>
              <a:rPr lang="fr-FR" dirty="0" smtClean="0"/>
              <a:t>, des </a:t>
            </a:r>
            <a:r>
              <a:rPr lang="fr-FR" dirty="0" err="1" smtClean="0"/>
              <a:t>spec</a:t>
            </a:r>
            <a:r>
              <a:rPr lang="fr-FR" dirty="0" smtClean="0"/>
              <a:t> avec </a:t>
            </a:r>
            <a:r>
              <a:rPr lang="fr-FR" b="1" dirty="0" err="1" smtClean="0"/>
              <a:t>it</a:t>
            </a:r>
            <a:endParaRPr lang="fr-FR" b="1" dirty="0" smtClean="0"/>
          </a:p>
          <a:p>
            <a:r>
              <a:rPr lang="fr-FR" dirty="0" smtClean="0"/>
              <a:t>Des « expectations »</a:t>
            </a:r>
          </a:p>
          <a:p>
            <a:pPr lvl="1"/>
            <a:r>
              <a:rPr lang="fr-FR" dirty="0" smtClean="0"/>
              <a:t>Utilise des </a:t>
            </a:r>
            <a:r>
              <a:rPr lang="fr-FR" dirty="0" err="1" smtClean="0"/>
              <a:t>matchers</a:t>
            </a:r>
            <a:endParaRPr lang="fr-FR" dirty="0" smtClean="0"/>
          </a:p>
          <a:p>
            <a:pPr lvl="1"/>
            <a:endParaRPr lang="fr-FR" dirty="0" smtClean="0"/>
          </a:p>
          <a:p>
            <a:pPr lvl="1">
              <a:buNone/>
            </a:pPr>
            <a:r>
              <a:rPr lang="fr-FR" sz="2400" dirty="0" err="1" smtClean="0"/>
              <a:t>describe</a:t>
            </a:r>
            <a:r>
              <a:rPr lang="fr-FR" sz="2400" dirty="0" smtClean="0"/>
              <a:t>("A suite", </a:t>
            </a:r>
            <a:r>
              <a:rPr lang="fr-FR" sz="2400" dirty="0" err="1" smtClean="0"/>
              <a:t>function</a:t>
            </a:r>
            <a:r>
              <a:rPr lang="fr-FR" sz="2400" dirty="0" smtClean="0"/>
              <a:t>() { </a:t>
            </a:r>
          </a:p>
          <a:p>
            <a:pPr lvl="1">
              <a:buNone/>
            </a:pPr>
            <a:r>
              <a:rPr lang="fr-FR" sz="2400" dirty="0" smtClean="0"/>
              <a:t>	</a:t>
            </a:r>
            <a:r>
              <a:rPr lang="fr-FR" sz="2400" dirty="0" err="1" smtClean="0"/>
              <a:t>it("contains</a:t>
            </a:r>
            <a:r>
              <a:rPr lang="fr-FR" sz="2400" dirty="0" smtClean="0"/>
              <a:t> </a:t>
            </a:r>
            <a:r>
              <a:rPr lang="fr-FR" sz="2400" dirty="0" err="1" smtClean="0"/>
              <a:t>spec</a:t>
            </a:r>
            <a:r>
              <a:rPr lang="fr-FR" sz="2400" dirty="0" smtClean="0"/>
              <a:t> </a:t>
            </a:r>
            <a:r>
              <a:rPr lang="fr-FR" sz="2400" dirty="0" err="1" smtClean="0"/>
              <a:t>with</a:t>
            </a:r>
            <a:r>
              <a:rPr lang="fr-FR" sz="2400" dirty="0" smtClean="0"/>
              <a:t> an expectation", </a:t>
            </a:r>
            <a:r>
              <a:rPr lang="fr-FR" sz="2400" dirty="0" err="1" smtClean="0"/>
              <a:t>function</a:t>
            </a:r>
            <a:r>
              <a:rPr lang="fr-FR" sz="2400" dirty="0" smtClean="0"/>
              <a:t>() { </a:t>
            </a:r>
          </a:p>
          <a:p>
            <a:pPr lvl="1">
              <a:buNone/>
            </a:pPr>
            <a:r>
              <a:rPr lang="fr-FR" sz="2400" dirty="0" smtClean="0"/>
              <a:t>		</a:t>
            </a:r>
            <a:r>
              <a:rPr lang="fr-FR" sz="2400" dirty="0" err="1" smtClean="0"/>
              <a:t>expect(true).toBe(true</a:t>
            </a:r>
            <a:r>
              <a:rPr lang="fr-FR" sz="2400" dirty="0" smtClean="0"/>
              <a:t>); </a:t>
            </a:r>
          </a:p>
          <a:p>
            <a:pPr lvl="1">
              <a:buNone/>
            </a:pPr>
            <a:r>
              <a:rPr lang="fr-FR" sz="2400" dirty="0" smtClean="0"/>
              <a:t>	}); </a:t>
            </a:r>
          </a:p>
          <a:p>
            <a:pPr lvl="1">
              <a:buNone/>
            </a:pPr>
            <a:r>
              <a:rPr lang="fr-FR" sz="2400" dirty="0" smtClean="0"/>
              <a:t>}); </a:t>
            </a:r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JASMINE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8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fr-FR" dirty="0" err="1" smtClean="0"/>
              <a:t>expect(x).toEqual(y</a:t>
            </a:r>
            <a:r>
              <a:rPr lang="fr-FR" dirty="0" smtClean="0"/>
              <a:t>); compares </a:t>
            </a:r>
            <a:r>
              <a:rPr lang="fr-FR" dirty="0" err="1" smtClean="0"/>
              <a:t>objects</a:t>
            </a:r>
            <a:r>
              <a:rPr lang="fr-FR" dirty="0" smtClean="0"/>
              <a:t> or primitives x and y and passes if </a:t>
            </a:r>
            <a:r>
              <a:rPr lang="fr-FR" dirty="0" err="1" smtClean="0"/>
              <a:t>they</a:t>
            </a:r>
            <a:r>
              <a:rPr lang="fr-FR" dirty="0" smtClean="0"/>
              <a:t> are </a:t>
            </a:r>
            <a:r>
              <a:rPr lang="fr-FR" dirty="0" err="1" smtClean="0"/>
              <a:t>equivalent</a:t>
            </a:r>
            <a:endParaRPr lang="fr-FR" dirty="0" smtClean="0"/>
          </a:p>
          <a:p>
            <a:r>
              <a:rPr lang="fr-FR" dirty="0" err="1" smtClean="0"/>
              <a:t>expect(x).toBe(y</a:t>
            </a:r>
            <a:r>
              <a:rPr lang="fr-FR" dirty="0" smtClean="0"/>
              <a:t>); compares </a:t>
            </a:r>
            <a:r>
              <a:rPr lang="fr-FR" dirty="0" err="1" smtClean="0"/>
              <a:t>objects</a:t>
            </a:r>
            <a:r>
              <a:rPr lang="fr-FR" dirty="0" smtClean="0"/>
              <a:t> or primitives x and y and passes if </a:t>
            </a:r>
            <a:r>
              <a:rPr lang="fr-FR" dirty="0" err="1" smtClean="0"/>
              <a:t>they</a:t>
            </a:r>
            <a:r>
              <a:rPr lang="fr-FR" dirty="0" smtClean="0"/>
              <a:t> are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endParaRPr lang="fr-FR" dirty="0" smtClean="0"/>
          </a:p>
          <a:p>
            <a:r>
              <a:rPr lang="fr-FR" dirty="0" err="1" smtClean="0"/>
              <a:t>expect(x).toMatch(pattern</a:t>
            </a:r>
            <a:r>
              <a:rPr lang="fr-FR" dirty="0" smtClean="0"/>
              <a:t>); compares x to string or </a:t>
            </a:r>
            <a:r>
              <a:rPr lang="fr-FR" dirty="0" err="1" smtClean="0"/>
              <a:t>regular</a:t>
            </a:r>
            <a:r>
              <a:rPr lang="fr-FR" dirty="0" smtClean="0"/>
              <a:t> expression pattern and passes if </a:t>
            </a:r>
            <a:r>
              <a:rPr lang="fr-FR" dirty="0" err="1" smtClean="0"/>
              <a:t>they</a:t>
            </a:r>
            <a:r>
              <a:rPr lang="fr-FR" dirty="0" smtClean="0"/>
              <a:t> match</a:t>
            </a:r>
          </a:p>
          <a:p>
            <a:r>
              <a:rPr lang="fr-FR" dirty="0" err="1" smtClean="0"/>
              <a:t>expect(x).toBeDefined</a:t>
            </a:r>
            <a:r>
              <a:rPr lang="fr-FR" dirty="0" smtClean="0"/>
              <a:t>(); passes if x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undefined</a:t>
            </a:r>
            <a:endParaRPr lang="fr-FR" dirty="0" smtClean="0"/>
          </a:p>
          <a:p>
            <a:r>
              <a:rPr lang="fr-FR" dirty="0" err="1" smtClean="0"/>
              <a:t>expect(x).toBeUndefined</a:t>
            </a:r>
            <a:r>
              <a:rPr lang="fr-FR" dirty="0" smtClean="0"/>
              <a:t>(); passes if x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undefined</a:t>
            </a:r>
            <a:endParaRPr lang="fr-FR" dirty="0" smtClean="0"/>
          </a:p>
          <a:p>
            <a:r>
              <a:rPr lang="fr-FR" dirty="0" err="1" smtClean="0"/>
              <a:t>expect(x).toBeNull</a:t>
            </a:r>
            <a:r>
              <a:rPr lang="fr-FR" dirty="0" smtClean="0"/>
              <a:t>(); passes if x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null</a:t>
            </a:r>
            <a:endParaRPr lang="fr-FR" dirty="0" smtClean="0"/>
          </a:p>
          <a:p>
            <a:r>
              <a:rPr lang="fr-FR" dirty="0" err="1" smtClean="0"/>
              <a:t>expect(x).toBeTruthy</a:t>
            </a:r>
            <a:r>
              <a:rPr lang="fr-FR" dirty="0" smtClean="0"/>
              <a:t>(); passes if x </a:t>
            </a:r>
            <a:r>
              <a:rPr lang="fr-FR" dirty="0" err="1" smtClean="0"/>
              <a:t>evaluates</a:t>
            </a:r>
            <a:r>
              <a:rPr lang="fr-FR" dirty="0" smtClean="0"/>
              <a:t> to </a:t>
            </a:r>
            <a:r>
              <a:rPr lang="fr-FR" dirty="0" err="1" smtClean="0"/>
              <a:t>true</a:t>
            </a:r>
            <a:endParaRPr lang="fr-FR" dirty="0" smtClean="0"/>
          </a:p>
          <a:p>
            <a:r>
              <a:rPr lang="fr-FR" dirty="0" err="1" smtClean="0"/>
              <a:t>expect(x).toBeFalsy</a:t>
            </a:r>
            <a:r>
              <a:rPr lang="fr-FR" dirty="0" smtClean="0"/>
              <a:t>(); passes if x </a:t>
            </a:r>
            <a:r>
              <a:rPr lang="fr-FR" dirty="0" err="1" smtClean="0"/>
              <a:t>evaluates</a:t>
            </a:r>
            <a:r>
              <a:rPr lang="fr-FR" dirty="0" smtClean="0"/>
              <a:t> to false</a:t>
            </a:r>
          </a:p>
          <a:p>
            <a:r>
              <a:rPr lang="fr-FR" dirty="0" err="1" smtClean="0"/>
              <a:t>expect(x).toContain(y</a:t>
            </a:r>
            <a:r>
              <a:rPr lang="fr-FR" dirty="0" smtClean="0"/>
              <a:t>); passes if </a:t>
            </a:r>
            <a:r>
              <a:rPr lang="fr-FR" dirty="0" err="1" smtClean="0"/>
              <a:t>array</a:t>
            </a:r>
            <a:r>
              <a:rPr lang="fr-FR" dirty="0" smtClean="0"/>
              <a:t> or string x </a:t>
            </a:r>
            <a:r>
              <a:rPr lang="fr-FR" dirty="0" err="1" smtClean="0"/>
              <a:t>contains</a:t>
            </a:r>
            <a:r>
              <a:rPr lang="fr-FR" dirty="0" smtClean="0"/>
              <a:t> y</a:t>
            </a:r>
          </a:p>
          <a:p>
            <a:r>
              <a:rPr lang="fr-FR" dirty="0" err="1" smtClean="0"/>
              <a:t>expect(x).toBeLessThan(y</a:t>
            </a:r>
            <a:r>
              <a:rPr lang="fr-FR" dirty="0" smtClean="0"/>
              <a:t>); passes if x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y</a:t>
            </a:r>
          </a:p>
          <a:p>
            <a:r>
              <a:rPr lang="fr-FR" dirty="0" err="1" smtClean="0"/>
              <a:t>expect(x).toBeGreaterThan(y</a:t>
            </a:r>
            <a:r>
              <a:rPr lang="fr-FR" dirty="0" smtClean="0"/>
              <a:t>); passes if x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greater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y</a:t>
            </a:r>
          </a:p>
          <a:p>
            <a:r>
              <a:rPr lang="fr-FR" dirty="0" err="1" smtClean="0"/>
              <a:t>expect(function(){fn();}).toThrow(e</a:t>
            </a:r>
            <a:r>
              <a:rPr lang="fr-FR" dirty="0" smtClean="0"/>
              <a:t>); passes if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fn</a:t>
            </a:r>
            <a:r>
              <a:rPr lang="fr-FR" dirty="0" smtClean="0"/>
              <a:t> </a:t>
            </a:r>
            <a:r>
              <a:rPr lang="fr-FR" dirty="0" err="1" smtClean="0"/>
              <a:t>throws</a:t>
            </a:r>
            <a:r>
              <a:rPr lang="fr-FR" dirty="0" smtClean="0"/>
              <a:t> exception e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executed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Matchers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8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 dirty="0" smtClean="0"/>
              <a:t>Pour centraliser du code nécessaire à chaque début ou fin de test </a:t>
            </a:r>
          </a:p>
          <a:p>
            <a:pPr lvl="0"/>
            <a:r>
              <a:rPr lang="fr-FR" dirty="0" smtClean="0"/>
              <a:t>Contexte de chaque suite</a:t>
            </a:r>
          </a:p>
          <a:p>
            <a:pPr lvl="1">
              <a:buNone/>
            </a:pPr>
            <a:endParaRPr lang="fr-FR" sz="1600" dirty="0" smtClean="0"/>
          </a:p>
          <a:p>
            <a:pPr lvl="1">
              <a:buNone/>
            </a:pPr>
            <a:r>
              <a:rPr lang="fr-FR" sz="1600" dirty="0" smtClean="0"/>
              <a:t>var </a:t>
            </a:r>
            <a:r>
              <a:rPr lang="fr-FR" sz="1600" dirty="0" err="1" smtClean="0"/>
              <a:t>foo</a:t>
            </a:r>
            <a:r>
              <a:rPr lang="fr-FR" sz="1600" dirty="0" smtClean="0"/>
              <a:t>; </a:t>
            </a:r>
          </a:p>
          <a:p>
            <a:pPr lvl="1">
              <a:buNone/>
            </a:pPr>
            <a:endParaRPr lang="fr-FR" sz="1600" dirty="0" smtClean="0"/>
          </a:p>
          <a:p>
            <a:pPr lvl="1">
              <a:buNone/>
            </a:pPr>
            <a:r>
              <a:rPr lang="fr-FR" sz="1600" dirty="0" err="1" smtClean="0"/>
              <a:t>beforeEach(function</a:t>
            </a:r>
            <a:r>
              <a:rPr lang="fr-FR" sz="1600" dirty="0" smtClean="0"/>
              <a:t>() {</a:t>
            </a:r>
          </a:p>
          <a:p>
            <a:pPr lvl="1">
              <a:buNone/>
            </a:pPr>
            <a:r>
              <a:rPr lang="fr-FR" sz="1600" dirty="0" smtClean="0"/>
              <a:t>	</a:t>
            </a:r>
            <a:r>
              <a:rPr lang="fr-FR" sz="1600" dirty="0" err="1" smtClean="0"/>
              <a:t>foo</a:t>
            </a:r>
            <a:r>
              <a:rPr lang="fr-FR" sz="1600" dirty="0" smtClean="0"/>
              <a:t> = 0; </a:t>
            </a:r>
            <a:r>
              <a:rPr lang="fr-FR" sz="1600" dirty="0" err="1" smtClean="0"/>
              <a:t>foo</a:t>
            </a:r>
            <a:r>
              <a:rPr lang="fr-FR" sz="1600" dirty="0" smtClean="0"/>
              <a:t> += 1; </a:t>
            </a:r>
          </a:p>
          <a:p>
            <a:pPr lvl="1">
              <a:buNone/>
            </a:pPr>
            <a:r>
              <a:rPr lang="fr-FR" sz="1600" dirty="0" smtClean="0"/>
              <a:t>}); </a:t>
            </a:r>
          </a:p>
          <a:p>
            <a:pPr lvl="1">
              <a:buNone/>
            </a:pPr>
            <a:endParaRPr lang="fr-FR" sz="1600" dirty="0" smtClean="0"/>
          </a:p>
          <a:p>
            <a:pPr lvl="1">
              <a:buNone/>
            </a:pPr>
            <a:r>
              <a:rPr lang="fr-FR" sz="1600" dirty="0" err="1" smtClean="0"/>
              <a:t>afterEach(function</a:t>
            </a:r>
            <a:r>
              <a:rPr lang="fr-FR" sz="1600" dirty="0" smtClean="0"/>
              <a:t>() {</a:t>
            </a:r>
          </a:p>
          <a:p>
            <a:pPr lvl="1">
              <a:buNone/>
            </a:pPr>
            <a:r>
              <a:rPr lang="fr-FR" sz="1600" dirty="0" smtClean="0"/>
              <a:t>	</a:t>
            </a:r>
            <a:r>
              <a:rPr lang="fr-FR" sz="1600" dirty="0" err="1" smtClean="0"/>
              <a:t>foo</a:t>
            </a:r>
            <a:r>
              <a:rPr lang="fr-FR" sz="1600" dirty="0" smtClean="0"/>
              <a:t> = 0; </a:t>
            </a:r>
          </a:p>
          <a:p>
            <a:pPr lvl="1">
              <a:buNone/>
            </a:pPr>
            <a:r>
              <a:rPr lang="fr-FR" sz="1600" dirty="0" smtClean="0"/>
              <a:t>});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Before/AFTER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8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BOOTSTRAP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Un module dans un fichier </a:t>
            </a:r>
            <a:r>
              <a:rPr lang="fr-FR" dirty="0" err="1" smtClean="0"/>
              <a:t>app.js</a:t>
            </a:r>
            <a:endParaRPr lang="fr-FR" dirty="0" smtClean="0"/>
          </a:p>
          <a:p>
            <a:pPr marL="457200" lvl="1" indent="0">
              <a:buNone/>
            </a:pPr>
            <a:r>
              <a:rPr lang="fr-FR" i="1" dirty="0">
                <a:solidFill>
                  <a:srgbClr val="0084B4"/>
                </a:solidFill>
              </a:rPr>
              <a:t>var </a:t>
            </a:r>
            <a:r>
              <a:rPr lang="fr-FR" i="1" dirty="0" err="1" smtClean="0">
                <a:solidFill>
                  <a:srgbClr val="0084B4"/>
                </a:solidFill>
              </a:rPr>
              <a:t>monApp</a:t>
            </a:r>
            <a:r>
              <a:rPr lang="fr-FR" i="1" dirty="0" smtClean="0">
                <a:solidFill>
                  <a:srgbClr val="0084B4"/>
                </a:solidFill>
              </a:rPr>
              <a:t>= </a:t>
            </a:r>
            <a:r>
              <a:rPr lang="fr-FR" i="1" dirty="0" err="1">
                <a:solidFill>
                  <a:srgbClr val="0084B4"/>
                </a:solidFill>
              </a:rPr>
              <a:t>angular.module</a:t>
            </a:r>
            <a:r>
              <a:rPr lang="fr-FR" i="1" dirty="0" smtClean="0">
                <a:solidFill>
                  <a:srgbClr val="0084B4"/>
                </a:solidFill>
              </a:rPr>
              <a:t>(’</a:t>
            </a:r>
            <a:r>
              <a:rPr lang="fr-FR" i="1" dirty="0" err="1" smtClean="0">
                <a:solidFill>
                  <a:srgbClr val="0084B4"/>
                </a:solidFill>
              </a:rPr>
              <a:t>monApp</a:t>
            </a:r>
            <a:r>
              <a:rPr lang="fr-FR" i="1" dirty="0" smtClean="0">
                <a:solidFill>
                  <a:srgbClr val="0084B4"/>
                </a:solidFill>
              </a:rPr>
              <a:t>'</a:t>
            </a:r>
            <a:r>
              <a:rPr lang="fr-FR" i="1" dirty="0">
                <a:solidFill>
                  <a:srgbClr val="0084B4"/>
                </a:solidFill>
              </a:rPr>
              <a:t>, [])</a:t>
            </a:r>
            <a:r>
              <a:rPr lang="fr-FR" i="1" dirty="0" smtClean="0"/>
              <a:t>;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Un import de script</a:t>
            </a:r>
          </a:p>
          <a:p>
            <a:pPr marL="457200" lvl="1" indent="0">
              <a:buNone/>
            </a:pPr>
            <a:r>
              <a:rPr lang="hr-HR" i="1" dirty="0">
                <a:solidFill>
                  <a:srgbClr val="0084B4"/>
                </a:solidFill>
              </a:rPr>
              <a:t>&lt;script src="lib/angular/angular.min.js"&gt;&lt;/script&gt;</a:t>
            </a:r>
          </a:p>
          <a:p>
            <a:pPr marL="457200" lvl="1" indent="0">
              <a:buNone/>
            </a:pPr>
            <a:r>
              <a:rPr lang="hr-HR" i="1" dirty="0">
                <a:solidFill>
                  <a:srgbClr val="0084B4"/>
                </a:solidFill>
              </a:rPr>
              <a:t>&lt;script src="js/app.js"&gt;&lt;/script&gt;</a:t>
            </a:r>
          </a:p>
          <a:p>
            <a:endParaRPr lang="fr-FR" dirty="0" smtClean="0"/>
          </a:p>
          <a:p>
            <a:r>
              <a:rPr lang="fr-FR" dirty="0" smtClean="0"/>
              <a:t>Pour instancier l’application:</a:t>
            </a:r>
          </a:p>
          <a:p>
            <a:pPr lvl="1"/>
            <a:r>
              <a:rPr lang="fr-FR" dirty="0" smtClean="0"/>
              <a:t>De façon automatique : </a:t>
            </a:r>
            <a:r>
              <a:rPr lang="fr-FR" dirty="0"/>
              <a:t>u</a:t>
            </a:r>
            <a:r>
              <a:rPr lang="fr-FR" dirty="0" smtClean="0"/>
              <a:t>ne déclaration dans le HTML</a:t>
            </a:r>
          </a:p>
          <a:p>
            <a:pPr marL="457200" lvl="1" indent="0">
              <a:buNone/>
            </a:pPr>
            <a:r>
              <a:rPr lang="cs-CZ" i="1" dirty="0">
                <a:solidFill>
                  <a:srgbClr val="0084B4"/>
                </a:solidFill>
              </a:rPr>
              <a:t>&lt;</a:t>
            </a:r>
            <a:r>
              <a:rPr lang="cs-CZ" i="1" dirty="0" err="1">
                <a:solidFill>
                  <a:srgbClr val="0084B4"/>
                </a:solidFill>
              </a:rPr>
              <a:t>html</a:t>
            </a:r>
            <a:r>
              <a:rPr lang="cs-CZ" i="1" dirty="0">
                <a:solidFill>
                  <a:srgbClr val="0084B4"/>
                </a:solidFill>
              </a:rPr>
              <a:t> </a:t>
            </a:r>
            <a:r>
              <a:rPr lang="cs-CZ" i="1" dirty="0" err="1">
                <a:solidFill>
                  <a:srgbClr val="0084B4"/>
                </a:solidFill>
              </a:rPr>
              <a:t>ng-app</a:t>
            </a:r>
            <a:r>
              <a:rPr lang="cs-CZ" i="1" dirty="0">
                <a:solidFill>
                  <a:srgbClr val="0084B4"/>
                </a:solidFill>
              </a:rPr>
              <a:t>=</a:t>
            </a:r>
            <a:r>
              <a:rPr lang="cs-CZ" i="1" dirty="0" smtClean="0">
                <a:solidFill>
                  <a:srgbClr val="0084B4"/>
                </a:solidFill>
              </a:rPr>
              <a:t>"</a:t>
            </a:r>
            <a:r>
              <a:rPr lang="fr-FR" i="1" dirty="0" err="1">
                <a:solidFill>
                  <a:srgbClr val="0084B4"/>
                </a:solidFill>
              </a:rPr>
              <a:t>monApp</a:t>
            </a:r>
            <a:r>
              <a:rPr lang="cs-CZ" i="1" dirty="0" smtClean="0">
                <a:solidFill>
                  <a:srgbClr val="0084B4"/>
                </a:solidFill>
              </a:rPr>
              <a:t>"&gt;</a:t>
            </a:r>
          </a:p>
          <a:p>
            <a:pPr marL="457200" lvl="1" indent="0">
              <a:buNone/>
            </a:pPr>
            <a:endParaRPr lang="fr-FR" i="1" dirty="0">
              <a:solidFill>
                <a:srgbClr val="0084B4"/>
              </a:solidFill>
            </a:endParaRPr>
          </a:p>
          <a:p>
            <a:pPr lvl="1"/>
            <a:r>
              <a:rPr lang="fr-FR" dirty="0"/>
              <a:t>De façon </a:t>
            </a:r>
            <a:r>
              <a:rPr lang="fr-FR" dirty="0" smtClean="0"/>
              <a:t>manuelle </a:t>
            </a:r>
            <a:r>
              <a:rPr lang="fr-FR" dirty="0"/>
              <a:t>: </a:t>
            </a:r>
            <a:r>
              <a:rPr lang="fr-FR" dirty="0" smtClean="0"/>
              <a:t>à l’aide de la méthode </a:t>
            </a:r>
            <a:r>
              <a:rPr lang="fr-FR" dirty="0" err="1" smtClean="0"/>
              <a:t>bootstrap</a:t>
            </a:r>
            <a:endParaRPr lang="fr-FR" dirty="0"/>
          </a:p>
          <a:p>
            <a:pPr marL="457200" lvl="1" indent="0">
              <a:buNone/>
            </a:pPr>
            <a:endParaRPr lang="nl-NL" i="1" dirty="0" smtClean="0">
              <a:solidFill>
                <a:srgbClr val="0084B4"/>
              </a:solidFill>
            </a:endParaRPr>
          </a:p>
          <a:p>
            <a:pPr marL="457200" lvl="1" indent="0">
              <a:buNone/>
            </a:pPr>
            <a:r>
              <a:rPr lang="nl-NL" i="1" dirty="0" err="1" smtClean="0">
                <a:solidFill>
                  <a:srgbClr val="0084B4"/>
                </a:solidFill>
              </a:rPr>
              <a:t>angular.element</a:t>
            </a:r>
            <a:r>
              <a:rPr lang="nl-NL" i="1" dirty="0">
                <a:solidFill>
                  <a:srgbClr val="0084B4"/>
                </a:solidFill>
              </a:rPr>
              <a:t>(document).ready(</a:t>
            </a:r>
            <a:r>
              <a:rPr lang="nl-NL" i="1" dirty="0" err="1">
                <a:solidFill>
                  <a:srgbClr val="0084B4"/>
                </a:solidFill>
              </a:rPr>
              <a:t>function</a:t>
            </a:r>
            <a:r>
              <a:rPr lang="nl-NL" i="1" dirty="0">
                <a:solidFill>
                  <a:srgbClr val="0084B4"/>
                </a:solidFill>
              </a:rPr>
              <a:t>() {</a:t>
            </a:r>
          </a:p>
          <a:p>
            <a:pPr marL="457200" lvl="1" indent="0">
              <a:buNone/>
            </a:pPr>
            <a:r>
              <a:rPr lang="nl-NL" i="1" dirty="0">
                <a:solidFill>
                  <a:srgbClr val="0084B4"/>
                </a:solidFill>
              </a:rPr>
              <a:t>         </a:t>
            </a:r>
            <a:r>
              <a:rPr lang="nl-NL" i="1" dirty="0" err="1">
                <a:solidFill>
                  <a:srgbClr val="0084B4"/>
                </a:solidFill>
              </a:rPr>
              <a:t>angular.bootstrap</a:t>
            </a:r>
            <a:r>
              <a:rPr lang="nl-NL" i="1" dirty="0">
                <a:solidFill>
                  <a:srgbClr val="0084B4"/>
                </a:solidFill>
              </a:rPr>
              <a:t>(document);</a:t>
            </a:r>
          </a:p>
          <a:p>
            <a:pPr marL="457200" lvl="1" indent="0">
              <a:buNone/>
            </a:pPr>
            <a:r>
              <a:rPr lang="nl-NL" i="1" dirty="0">
                <a:solidFill>
                  <a:srgbClr val="0084B4"/>
                </a:solidFill>
              </a:rPr>
              <a:t>       });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827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 dirty="0" smtClean="0"/>
              <a:t>Enveloppe un objet</a:t>
            </a:r>
          </a:p>
          <a:p>
            <a:pPr lvl="1">
              <a:buNone/>
            </a:pPr>
            <a:endParaRPr lang="fr-FR" sz="1600" dirty="0" smtClean="0"/>
          </a:p>
          <a:p>
            <a:pPr lvl="1">
              <a:buNone/>
            </a:pPr>
            <a:r>
              <a:rPr lang="fr-FR" sz="1600" dirty="0" smtClean="0"/>
              <a:t>var </a:t>
            </a:r>
            <a:r>
              <a:rPr lang="fr-FR" sz="1600" dirty="0" err="1" smtClean="0"/>
              <a:t>foo</a:t>
            </a:r>
            <a:r>
              <a:rPr lang="fr-FR" sz="1600" dirty="0" smtClean="0"/>
              <a:t> = { </a:t>
            </a:r>
          </a:p>
          <a:p>
            <a:pPr lvl="1">
              <a:buNone/>
            </a:pPr>
            <a:r>
              <a:rPr lang="fr-FR" sz="1600" dirty="0" smtClean="0"/>
              <a:t>	</a:t>
            </a:r>
            <a:r>
              <a:rPr lang="fr-FR" sz="1600" dirty="0" err="1" smtClean="0"/>
              <a:t>setBar</a:t>
            </a:r>
            <a:r>
              <a:rPr lang="fr-FR" sz="1600" dirty="0" smtClean="0"/>
              <a:t>: </a:t>
            </a:r>
            <a:r>
              <a:rPr lang="fr-FR" sz="1600" dirty="0" err="1" smtClean="0"/>
              <a:t>function</a:t>
            </a:r>
            <a:r>
              <a:rPr lang="fr-FR" sz="1600" dirty="0" smtClean="0"/>
              <a:t>(value) {</a:t>
            </a:r>
          </a:p>
          <a:p>
            <a:pPr lvl="1">
              <a:buNone/>
            </a:pPr>
            <a:r>
              <a:rPr lang="fr-FR" sz="1600" dirty="0" smtClean="0"/>
              <a:t>		 bar = value; </a:t>
            </a:r>
          </a:p>
          <a:p>
            <a:pPr lvl="1">
              <a:buNone/>
            </a:pPr>
            <a:r>
              <a:rPr lang="fr-FR" sz="1600" dirty="0" smtClean="0"/>
              <a:t>	}</a:t>
            </a:r>
          </a:p>
          <a:p>
            <a:pPr lvl="1">
              <a:buNone/>
            </a:pPr>
            <a:r>
              <a:rPr lang="fr-FR" sz="1600" dirty="0" smtClean="0"/>
              <a:t> }; </a:t>
            </a:r>
          </a:p>
          <a:p>
            <a:pPr lvl="1">
              <a:buNone/>
            </a:pPr>
            <a:r>
              <a:rPr lang="fr-FR" sz="1600" dirty="0" err="1" smtClean="0"/>
              <a:t>spyOn(foo</a:t>
            </a:r>
            <a:r>
              <a:rPr lang="fr-FR" sz="1600" dirty="0" smtClean="0"/>
              <a:t>, '</a:t>
            </a:r>
            <a:r>
              <a:rPr lang="fr-FR" sz="1600" dirty="0" err="1" smtClean="0"/>
              <a:t>setBar</a:t>
            </a:r>
            <a:r>
              <a:rPr lang="fr-FR" sz="1600" dirty="0" smtClean="0"/>
              <a:t>');</a:t>
            </a:r>
          </a:p>
          <a:p>
            <a:pPr lvl="1">
              <a:buNone/>
            </a:pPr>
            <a:endParaRPr lang="fr-FR" sz="1600" dirty="0" smtClean="0"/>
          </a:p>
          <a:p>
            <a:r>
              <a:rPr lang="fr-FR" sz="3800" dirty="0" smtClean="0">
                <a:solidFill>
                  <a:srgbClr val="E52D4F"/>
                </a:solidFill>
              </a:rPr>
              <a:t>Appel de méthodes sur l’objet</a:t>
            </a:r>
          </a:p>
          <a:p>
            <a:pPr lvl="1">
              <a:buNone/>
            </a:pPr>
            <a:r>
              <a:rPr lang="fr-FR" sz="1600" dirty="0" smtClean="0"/>
              <a:t>foo.setBar(123);</a:t>
            </a:r>
          </a:p>
          <a:p>
            <a:r>
              <a:rPr lang="fr-FR" sz="3800" dirty="0" smtClean="0"/>
              <a:t>Matcher </a:t>
            </a:r>
          </a:p>
          <a:p>
            <a:pPr lvl="1">
              <a:buNone/>
            </a:pPr>
            <a:r>
              <a:rPr lang="fr-FR" sz="1600" dirty="0" err="1" smtClean="0"/>
              <a:t>expect(foo.setBar).toHaveBeenCalled</a:t>
            </a:r>
            <a:r>
              <a:rPr lang="fr-FR" sz="1600" dirty="0" smtClean="0"/>
              <a:t>();</a:t>
            </a:r>
          </a:p>
          <a:p>
            <a:pPr lvl="1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SPIES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8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 dirty="0" smtClean="0"/>
              <a:t>Détecte l’appel</a:t>
            </a:r>
          </a:p>
          <a:p>
            <a:pPr lvl="1"/>
            <a:r>
              <a:rPr lang="fr-FR" dirty="0" smtClean="0"/>
              <a:t>Avec  les paramètres utilisés (</a:t>
            </a:r>
            <a:r>
              <a:rPr lang="fr-FR" dirty="0" err="1" smtClean="0"/>
              <a:t>toHaveBeenCalledWith</a:t>
            </a:r>
            <a:r>
              <a:rPr lang="fr-FR" dirty="0" smtClean="0"/>
              <a:t>)</a:t>
            </a:r>
          </a:p>
          <a:p>
            <a:r>
              <a:rPr lang="fr-FR" dirty="0" smtClean="0"/>
              <a:t>Peut propager l’appel pour lancer l’implémentation</a:t>
            </a:r>
          </a:p>
          <a:p>
            <a:pPr lvl="1"/>
            <a:r>
              <a:rPr lang="fr-FR" sz="2143" dirty="0" err="1" smtClean="0"/>
              <a:t>andCallThrough</a:t>
            </a:r>
            <a:endParaRPr lang="fr-FR" sz="2143" dirty="0" smtClean="0"/>
          </a:p>
          <a:p>
            <a:r>
              <a:rPr lang="fr-FR" dirty="0" smtClean="0"/>
              <a:t>Peut modifier la valeur de retour</a:t>
            </a:r>
          </a:p>
          <a:p>
            <a:pPr lvl="1"/>
            <a:r>
              <a:rPr lang="fr-FR" sz="2143" dirty="0" err="1" smtClean="0"/>
              <a:t>andReturn</a:t>
            </a:r>
            <a:endParaRPr lang="fr-FR" sz="2143" dirty="0" smtClean="0"/>
          </a:p>
          <a:p>
            <a:pPr lvl="1">
              <a:buNone/>
            </a:pPr>
            <a:endParaRPr lang="fr-FR" dirty="0" smtClean="0"/>
          </a:p>
          <a:p>
            <a:r>
              <a:rPr lang="fr-FR" dirty="0" smtClean="0"/>
              <a:t>Peut </a:t>
            </a:r>
            <a:r>
              <a:rPr lang="fr-FR" dirty="0" err="1" smtClean="0"/>
              <a:t>éxécuter</a:t>
            </a:r>
            <a:r>
              <a:rPr lang="fr-FR" dirty="0" smtClean="0"/>
              <a:t> un autre code</a:t>
            </a:r>
          </a:p>
          <a:p>
            <a:pPr lvl="1"/>
            <a:r>
              <a:rPr lang="fr-FR" sz="2162" dirty="0" err="1" smtClean="0"/>
              <a:t>andCallFake</a:t>
            </a:r>
            <a:endParaRPr lang="fr-FR" sz="2162" dirty="0" smtClean="0"/>
          </a:p>
          <a:p>
            <a:pPr lvl="1"/>
            <a:endParaRPr lang="fr-FR" sz="2143" dirty="0" smtClean="0"/>
          </a:p>
          <a:p>
            <a:pPr lvl="1">
              <a:buNone/>
            </a:pPr>
            <a:endParaRPr lang="fr-FR" sz="1600" dirty="0" smtClean="0"/>
          </a:p>
          <a:p>
            <a:pPr lvl="1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SPIES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8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/>
            <a:r>
              <a:rPr lang="fr-FR" dirty="0" smtClean="0"/>
              <a:t>Détecte l’appel</a:t>
            </a:r>
          </a:p>
          <a:p>
            <a:pPr lvl="1"/>
            <a:r>
              <a:rPr lang="fr-FR" dirty="0" smtClean="0"/>
              <a:t>Avec  les paramètres utilisés (</a:t>
            </a:r>
            <a:r>
              <a:rPr lang="fr-FR" dirty="0" err="1" smtClean="0"/>
              <a:t>toHaveBeenCalledWith</a:t>
            </a:r>
            <a:r>
              <a:rPr lang="fr-FR" dirty="0" smtClean="0"/>
              <a:t>)</a:t>
            </a:r>
          </a:p>
          <a:p>
            <a:pPr lvl="1"/>
            <a:endParaRPr lang="fr-FR" sz="2143" dirty="0" smtClean="0"/>
          </a:p>
          <a:p>
            <a:pPr lvl="1">
              <a:buNone/>
            </a:pPr>
            <a:r>
              <a:rPr lang="fr-FR" sz="2143" dirty="0" smtClean="0"/>
              <a:t>		     </a:t>
            </a:r>
            <a:r>
              <a:rPr lang="fr-FR" sz="2143" dirty="0" err="1" smtClean="0"/>
              <a:t>runs(function</a:t>
            </a:r>
            <a:r>
              <a:rPr lang="fr-FR" sz="2143" dirty="0" smtClean="0"/>
              <a:t> () {</a:t>
            </a:r>
          </a:p>
          <a:p>
            <a:pPr lvl="1">
              <a:buNone/>
            </a:pPr>
            <a:r>
              <a:rPr lang="fr-FR" sz="2143" dirty="0" smtClean="0"/>
              <a:t>                notifier.register(NOTIFICATION1, listener.onNotify1);</a:t>
            </a:r>
          </a:p>
          <a:p>
            <a:pPr lvl="1">
              <a:buNone/>
            </a:pPr>
            <a:r>
              <a:rPr lang="fr-FR" sz="2143" dirty="0" smtClean="0"/>
              <a:t>                notifier.notify(NOTIFICATION1);</a:t>
            </a:r>
          </a:p>
          <a:p>
            <a:pPr lvl="1">
              <a:buNone/>
            </a:pPr>
            <a:r>
              <a:rPr lang="fr-FR" sz="2143" dirty="0" smtClean="0"/>
              <a:t>            });</a:t>
            </a:r>
          </a:p>
          <a:p>
            <a:pPr lvl="1">
              <a:buNone/>
            </a:pPr>
            <a:endParaRPr lang="fr-FR" sz="2143" dirty="0" smtClean="0"/>
          </a:p>
          <a:p>
            <a:pPr lvl="1">
              <a:buNone/>
            </a:pPr>
            <a:r>
              <a:rPr lang="fr-FR" sz="2143" dirty="0" smtClean="0"/>
              <a:t>            </a:t>
            </a:r>
            <a:r>
              <a:rPr lang="fr-FR" sz="2143" dirty="0" err="1" smtClean="0"/>
              <a:t>waitsFor(function</a:t>
            </a:r>
            <a:r>
              <a:rPr lang="fr-FR" sz="2143" dirty="0" smtClean="0"/>
              <a:t> () {</a:t>
            </a:r>
          </a:p>
          <a:p>
            <a:pPr lvl="1">
              <a:buNone/>
            </a:pPr>
            <a:r>
              <a:rPr lang="fr-FR" sz="2143" dirty="0" smtClean="0"/>
              <a:t>                return notif1hasBeenTrigger;</a:t>
            </a:r>
          </a:p>
          <a:p>
            <a:pPr lvl="1">
              <a:buNone/>
            </a:pPr>
            <a:r>
              <a:rPr lang="fr-FR" sz="2143" dirty="0" smtClean="0"/>
              <a:t>            }, "Notification </a:t>
            </a:r>
            <a:r>
              <a:rPr lang="fr-FR" sz="2143" dirty="0" err="1" smtClean="0"/>
              <a:t>never</a:t>
            </a:r>
            <a:r>
              <a:rPr lang="fr-FR" sz="2143" dirty="0" smtClean="0"/>
              <a:t> </a:t>
            </a:r>
            <a:r>
              <a:rPr lang="fr-FR" sz="2143" dirty="0" err="1" smtClean="0"/>
              <a:t>catched</a:t>
            </a:r>
            <a:r>
              <a:rPr lang="fr-FR" sz="2143" dirty="0" smtClean="0"/>
              <a:t>", 1000);</a:t>
            </a:r>
          </a:p>
          <a:p>
            <a:pPr lvl="1">
              <a:buNone/>
            </a:pPr>
            <a:endParaRPr lang="fr-FR" sz="2143" dirty="0" smtClean="0"/>
          </a:p>
          <a:p>
            <a:pPr lvl="1">
              <a:buNone/>
            </a:pPr>
            <a:r>
              <a:rPr lang="fr-FR" sz="2143" dirty="0" smtClean="0"/>
              <a:t>            </a:t>
            </a:r>
            <a:r>
              <a:rPr lang="fr-FR" sz="2143" dirty="0" err="1" smtClean="0"/>
              <a:t>runs(function</a:t>
            </a:r>
            <a:r>
              <a:rPr lang="fr-FR" sz="2143" dirty="0" smtClean="0"/>
              <a:t> () {</a:t>
            </a:r>
          </a:p>
          <a:p>
            <a:pPr lvl="1">
              <a:buNone/>
            </a:pPr>
            <a:r>
              <a:rPr lang="fr-FR" sz="2143" dirty="0" smtClean="0"/>
              <a:t>                expect(listener.onNotify1).toHaveBeenCalled();</a:t>
            </a:r>
          </a:p>
          <a:p>
            <a:pPr lvl="1">
              <a:buNone/>
            </a:pPr>
            <a:r>
              <a:rPr lang="fr-FR" sz="2143" dirty="0" smtClean="0"/>
              <a:t>            });</a:t>
            </a:r>
          </a:p>
          <a:p>
            <a:pPr lvl="1">
              <a:buNone/>
            </a:pPr>
            <a:endParaRPr lang="fr-FR" sz="1600" dirty="0" smtClean="0"/>
          </a:p>
          <a:p>
            <a:pPr lvl="1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	</a:t>
            </a:r>
            <a:r>
              <a:rPr lang="en-US" noProof="0" dirty="0" smtClean="0"/>
              <a:t>ASYNCHRONES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8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 tests </a:t>
            </a:r>
            <a:r>
              <a:rPr lang="en-US" dirty="0" err="1" smtClean="0"/>
              <a:t>unitaires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Module </a:t>
            </a:r>
            <a:r>
              <a:rPr lang="fr-FR" dirty="0" err="1" smtClean="0"/>
              <a:t>ng</a:t>
            </a:r>
            <a:r>
              <a:rPr lang="fr-FR" dirty="0" smtClean="0"/>
              <a:t> et </a:t>
            </a:r>
            <a:r>
              <a:rPr lang="fr-FR" dirty="0" err="1" smtClean="0"/>
              <a:t>ngMock</a:t>
            </a:r>
            <a:r>
              <a:rPr lang="fr-FR" dirty="0" smtClean="0"/>
              <a:t> sont toujours chargés</a:t>
            </a:r>
          </a:p>
          <a:p>
            <a:r>
              <a:rPr lang="fr-FR" dirty="0" smtClean="0"/>
              <a:t>Module </a:t>
            </a:r>
            <a:r>
              <a:rPr lang="fr-FR" dirty="0" err="1" smtClean="0"/>
              <a:t>ngMock</a:t>
            </a:r>
            <a:endParaRPr lang="fr-FR" dirty="0" smtClean="0"/>
          </a:p>
          <a:p>
            <a:pPr lvl="1"/>
            <a:r>
              <a:rPr lang="fr-FR" dirty="0" smtClean="0"/>
              <a:t>Service</a:t>
            </a:r>
          </a:p>
          <a:p>
            <a:pPr lvl="2"/>
            <a:r>
              <a:rPr lang="fr-FR" dirty="0" smtClean="0"/>
              <a:t> $</a:t>
            </a:r>
            <a:r>
              <a:rPr lang="fr-FR" dirty="0" err="1" smtClean="0"/>
              <a:t>httpBackend</a:t>
            </a:r>
            <a:endParaRPr lang="fr-FR" dirty="0" smtClean="0"/>
          </a:p>
          <a:p>
            <a:pPr lvl="2"/>
            <a:r>
              <a:rPr lang="fr-FR" dirty="0" smtClean="0"/>
              <a:t>$timeout</a:t>
            </a:r>
          </a:p>
          <a:p>
            <a:pPr lvl="2"/>
            <a:r>
              <a:rPr lang="fr-FR" dirty="0" smtClean="0"/>
              <a:t>$log</a:t>
            </a:r>
          </a:p>
          <a:p>
            <a:pPr lvl="2"/>
            <a:r>
              <a:rPr lang="fr-FR" dirty="0" smtClean="0"/>
              <a:t>$</a:t>
            </a:r>
            <a:r>
              <a:rPr lang="fr-FR" dirty="0" err="1" smtClean="0"/>
              <a:t>exceptionHandler</a:t>
            </a:r>
            <a:endParaRPr lang="fr-FR" dirty="0" smtClean="0"/>
          </a:p>
          <a:p>
            <a:pPr lvl="1"/>
            <a:r>
              <a:rPr lang="fr-FR" dirty="0" smtClean="0"/>
              <a:t>Méthodes</a:t>
            </a:r>
          </a:p>
          <a:p>
            <a:pPr lvl="2"/>
            <a:r>
              <a:rPr lang="fr-FR" dirty="0" err="1" smtClean="0"/>
              <a:t>Inject</a:t>
            </a:r>
            <a:r>
              <a:rPr lang="fr-FR" dirty="0" smtClean="0"/>
              <a:t>(</a:t>
            </a:r>
            <a:r>
              <a:rPr lang="fr-FR" dirty="0" err="1" smtClean="0"/>
              <a:t>fn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Pour injecter les paramètres de </a:t>
            </a:r>
            <a:r>
              <a:rPr lang="fr-FR" dirty="0" err="1" smtClean="0"/>
              <a:t>fn</a:t>
            </a:r>
            <a:endParaRPr lang="fr-FR" dirty="0" smtClean="0"/>
          </a:p>
          <a:p>
            <a:pPr lvl="2"/>
            <a:r>
              <a:rPr lang="fr-FR" dirty="0" smtClean="0"/>
              <a:t>Module(</a:t>
            </a:r>
            <a:r>
              <a:rPr lang="fr-FR" dirty="0" err="1" smtClean="0"/>
              <a:t>fn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Enregistre la configuration d’un module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120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exemples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Charger le module que l’on veut tester</a:t>
            </a:r>
          </a:p>
          <a:p>
            <a:pPr marL="857250" lvl="2" indent="0">
              <a:buNone/>
            </a:pPr>
            <a:r>
              <a:rPr lang="en-US" sz="2100" dirty="0" err="1"/>
              <a:t>beforeEach</a:t>
            </a:r>
            <a:r>
              <a:rPr lang="en-US" sz="2100" dirty="0"/>
              <a:t>(module('</a:t>
            </a:r>
            <a:r>
              <a:rPr lang="en-US" sz="2100" dirty="0" err="1"/>
              <a:t>myApplicationModule</a:t>
            </a:r>
            <a:r>
              <a:rPr lang="en-US" sz="2100" dirty="0"/>
              <a:t>'));</a:t>
            </a:r>
          </a:p>
          <a:p>
            <a:endParaRPr lang="en-US" dirty="0"/>
          </a:p>
          <a:p>
            <a:r>
              <a:rPr lang="en-US" dirty="0" err="1" smtClean="0"/>
              <a:t>Créer</a:t>
            </a:r>
            <a:r>
              <a:rPr lang="en-US" dirty="0" smtClean="0"/>
              <a:t> un nouveau module (charger des mocks)</a:t>
            </a:r>
          </a:p>
          <a:p>
            <a:pPr marL="857250" lvl="2" indent="0">
              <a:buNone/>
            </a:pPr>
            <a:r>
              <a:rPr lang="en-US" dirty="0"/>
              <a:t>module(function ($provide) {</a:t>
            </a:r>
          </a:p>
          <a:p>
            <a:pPr marL="857250" lvl="2" indent="0">
              <a:buNone/>
            </a:pPr>
            <a:r>
              <a:rPr lang="en-US" dirty="0"/>
              <a:t>        </a:t>
            </a:r>
            <a:r>
              <a:rPr lang="en-US" dirty="0" smtClean="0"/>
              <a:t>$</a:t>
            </a:r>
            <a:r>
              <a:rPr lang="en-US" dirty="0" err="1"/>
              <a:t>provide.value</a:t>
            </a:r>
            <a:r>
              <a:rPr lang="en-US" dirty="0"/>
              <a:t>('</a:t>
            </a:r>
            <a:r>
              <a:rPr lang="en-US" dirty="0" err="1"/>
              <a:t>searchService</a:t>
            </a:r>
            <a:r>
              <a:rPr lang="en-US" dirty="0"/>
              <a:t>', </a:t>
            </a:r>
            <a:r>
              <a:rPr lang="en-US" dirty="0" err="1"/>
              <a:t>mockSearchService</a:t>
            </a:r>
            <a:r>
              <a:rPr lang="en-US" dirty="0"/>
              <a:t>)</a:t>
            </a:r>
            <a:r>
              <a:rPr lang="en-US" dirty="0" smtClean="0"/>
              <a:t>; </a:t>
            </a:r>
          </a:p>
          <a:p>
            <a:pPr marL="857250" lvl="2" indent="0">
              <a:buNone/>
            </a:pPr>
            <a:r>
              <a:rPr lang="en-US" dirty="0" smtClean="0"/>
              <a:t>}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pPr marL="400050"/>
            <a:r>
              <a:rPr lang="en-US" dirty="0" err="1" smtClean="0"/>
              <a:t>Injecter</a:t>
            </a:r>
            <a:r>
              <a:rPr lang="en-US" dirty="0" smtClean="0"/>
              <a:t> des services </a:t>
            </a:r>
            <a:r>
              <a:rPr lang="en-US" dirty="0" err="1" smtClean="0"/>
              <a:t>dans</a:t>
            </a:r>
            <a:r>
              <a:rPr lang="en-US" dirty="0" smtClean="0"/>
              <a:t> un “it”</a:t>
            </a:r>
          </a:p>
          <a:p>
            <a:pPr marL="857250" lvl="2" indent="0">
              <a:buNone/>
            </a:pPr>
            <a:r>
              <a:rPr lang="nl-NL" sz="2100" dirty="0" err="1"/>
              <a:t>inject</a:t>
            </a:r>
            <a:r>
              <a:rPr lang="nl-NL" sz="2100" dirty="0"/>
              <a:t>(</a:t>
            </a:r>
            <a:r>
              <a:rPr lang="nl-NL" sz="2100" dirty="0" err="1"/>
              <a:t>function</a:t>
            </a:r>
            <a:r>
              <a:rPr lang="nl-NL" sz="2100" dirty="0"/>
              <a:t>(</a:t>
            </a:r>
            <a:r>
              <a:rPr lang="nl-NL" sz="2100" dirty="0" err="1"/>
              <a:t>version</a:t>
            </a:r>
            <a:r>
              <a:rPr lang="nl-NL" sz="2100" dirty="0"/>
              <a:t>) {</a:t>
            </a:r>
          </a:p>
          <a:p>
            <a:pPr marL="857250" lvl="2" indent="0">
              <a:buNone/>
            </a:pPr>
            <a:r>
              <a:rPr lang="nl-NL" sz="2100" dirty="0"/>
              <a:t>      </a:t>
            </a:r>
            <a:r>
              <a:rPr lang="nl-NL" sz="2100" dirty="0" err="1"/>
              <a:t>expect</a:t>
            </a:r>
            <a:r>
              <a:rPr lang="nl-NL" sz="2100" dirty="0"/>
              <a:t>(</a:t>
            </a:r>
            <a:r>
              <a:rPr lang="nl-NL" sz="2100" dirty="0" err="1"/>
              <a:t>version</a:t>
            </a:r>
            <a:r>
              <a:rPr lang="nl-NL" sz="2100" dirty="0"/>
              <a:t>).</a:t>
            </a:r>
            <a:r>
              <a:rPr lang="nl-NL" sz="2100" dirty="0" err="1"/>
              <a:t>toEqual</a:t>
            </a:r>
            <a:r>
              <a:rPr lang="nl-NL" sz="2100" dirty="0"/>
              <a:t>('</a:t>
            </a:r>
            <a:r>
              <a:rPr lang="nl-NL" sz="2100" dirty="0" err="1"/>
              <a:t>overridden</a:t>
            </a:r>
            <a:r>
              <a:rPr lang="nl-NL" sz="2100" dirty="0"/>
              <a:t>');</a:t>
            </a:r>
          </a:p>
          <a:p>
            <a:pPr marL="857250" lvl="2" indent="0">
              <a:buNone/>
            </a:pPr>
            <a:r>
              <a:rPr lang="nl-NL" sz="2100" dirty="0"/>
              <a:t>    });</a:t>
            </a:r>
            <a:endParaRPr lang="en-US" sz="2100" dirty="0"/>
          </a:p>
          <a:p>
            <a:pPr marL="400050"/>
            <a:endParaRPr lang="en-US" dirty="0" smtClean="0"/>
          </a:p>
          <a:p>
            <a:pPr marL="800100" lvl="1"/>
            <a:endParaRPr lang="en-US" dirty="0" smtClean="0"/>
          </a:p>
          <a:p>
            <a:pPr marL="857250" lvl="2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6429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T</a:t>
            </a:r>
            <a:r>
              <a:rPr lang="en-US" noProof="0" dirty="0" smtClean="0"/>
              <a:t>ester un </a:t>
            </a:r>
            <a:r>
              <a:rPr lang="en-US" noProof="0" dirty="0" err="1" smtClean="0"/>
              <a:t>controleur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052736"/>
            <a:ext cx="8115328" cy="5544616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Avec le contrôleur suivant</a:t>
            </a:r>
          </a:p>
          <a:p>
            <a:pPr marL="457200" lvl="1" indent="0">
              <a:buNone/>
            </a:pPr>
            <a:r>
              <a:rPr lang="fr-FR" dirty="0"/>
              <a:t>module('</a:t>
            </a:r>
            <a:r>
              <a:rPr lang="fr-FR" dirty="0" err="1"/>
              <a:t>pf.controllers</a:t>
            </a:r>
            <a:r>
              <a:rPr lang="fr-FR" dirty="0"/>
              <a:t>'</a:t>
            </a:r>
            <a:r>
              <a:rPr lang="fr-FR" dirty="0" smtClean="0"/>
              <a:t>).</a:t>
            </a:r>
            <a:r>
              <a:rPr lang="fr-FR" dirty="0" err="1" smtClean="0"/>
              <a:t>controller</a:t>
            </a:r>
            <a:r>
              <a:rPr lang="fr-FR" dirty="0" smtClean="0"/>
              <a:t>(‘</a:t>
            </a:r>
            <a:r>
              <a:rPr lang="fr-FR" dirty="0" err="1"/>
              <a:t>myController</a:t>
            </a:r>
            <a:r>
              <a:rPr lang="fr-FR" dirty="0" smtClean="0"/>
              <a:t>’,</a:t>
            </a:r>
            <a:r>
              <a:rPr lang="fr-FR" dirty="0" err="1" smtClean="0"/>
              <a:t>function</a:t>
            </a:r>
            <a:r>
              <a:rPr lang="fr-FR" dirty="0" smtClean="0"/>
              <a:t>($scope,</a:t>
            </a:r>
            <a:r>
              <a:rPr lang="fr-FR" dirty="0"/>
              <a:t> </a:t>
            </a:r>
            <a:r>
              <a:rPr lang="fr-FR" dirty="0" err="1"/>
              <a:t>monService</a:t>
            </a:r>
            <a:r>
              <a:rPr lang="fr-FR" dirty="0" smtClean="0"/>
              <a:t>){});</a:t>
            </a:r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Charger le module contenant le contrôleur</a:t>
            </a:r>
          </a:p>
          <a:p>
            <a:pPr marL="457200" lvl="1" indent="0">
              <a:buNone/>
            </a:pPr>
            <a:r>
              <a:rPr lang="fr-FR" dirty="0" smtClean="0"/>
              <a:t>module</a:t>
            </a:r>
            <a:r>
              <a:rPr lang="fr-FR" dirty="0"/>
              <a:t>('</a:t>
            </a:r>
            <a:r>
              <a:rPr lang="fr-FR" dirty="0" err="1"/>
              <a:t>pf.controllers</a:t>
            </a:r>
            <a:r>
              <a:rPr lang="fr-FR" dirty="0"/>
              <a:t>');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Rendre les dépendances </a:t>
            </a:r>
            <a:r>
              <a:rPr lang="fr-FR" dirty="0" err="1" smtClean="0"/>
              <a:t>mockées</a:t>
            </a:r>
            <a:r>
              <a:rPr lang="fr-FR" dirty="0" smtClean="0"/>
              <a:t> disponibles pour l’injection sous le même nom que celui attendue par le contrôleur</a:t>
            </a:r>
          </a:p>
          <a:p>
            <a:pPr marL="800100" lvl="2" indent="0">
              <a:buNone/>
            </a:pPr>
            <a:r>
              <a:rPr lang="fr-FR" dirty="0" smtClean="0"/>
              <a:t>module(</a:t>
            </a:r>
            <a:r>
              <a:rPr lang="fr-FR" dirty="0" err="1" smtClean="0"/>
              <a:t>function</a:t>
            </a:r>
            <a:r>
              <a:rPr lang="fr-FR" dirty="0" smtClean="0"/>
              <a:t> ($</a:t>
            </a:r>
            <a:r>
              <a:rPr lang="fr-FR" dirty="0" err="1" smtClean="0"/>
              <a:t>provide</a:t>
            </a:r>
            <a:r>
              <a:rPr lang="fr-FR" dirty="0" smtClean="0"/>
              <a:t>) {</a:t>
            </a:r>
          </a:p>
          <a:p>
            <a:pPr marL="800100" lvl="2" indent="0">
              <a:buNone/>
            </a:pPr>
            <a:r>
              <a:rPr lang="fr-FR" dirty="0" smtClean="0"/>
              <a:t>            $</a:t>
            </a:r>
            <a:r>
              <a:rPr lang="fr-FR" dirty="0" err="1" smtClean="0"/>
              <a:t>provide.value</a:t>
            </a:r>
            <a:r>
              <a:rPr lang="fr-FR" dirty="0" smtClean="0"/>
              <a:t>(’</a:t>
            </a:r>
            <a:r>
              <a:rPr lang="fr-FR" dirty="0" err="1" smtClean="0"/>
              <a:t>monService</a:t>
            </a:r>
            <a:r>
              <a:rPr lang="fr-FR" dirty="0" smtClean="0"/>
              <a:t>', </a:t>
            </a:r>
            <a:r>
              <a:rPr lang="fr-FR" dirty="0" err="1" smtClean="0"/>
              <a:t>mockDeMonService</a:t>
            </a:r>
            <a:r>
              <a:rPr lang="fr-FR" dirty="0" smtClean="0"/>
              <a:t>);</a:t>
            </a:r>
          </a:p>
          <a:p>
            <a:pPr marL="800100" lvl="2" indent="0">
              <a:buNone/>
            </a:pPr>
            <a:r>
              <a:rPr lang="fr-FR" dirty="0" smtClean="0"/>
              <a:t>});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Récupérer l’instance du contrôleur pour les test</a:t>
            </a:r>
          </a:p>
          <a:p>
            <a:pPr marL="457200" lvl="1" indent="0">
              <a:buNone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inject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function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($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rootScope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$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controller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{</a:t>
            </a:r>
          </a:p>
          <a:p>
            <a:pPr marL="800100" lvl="2" indent="0">
              <a:buNone/>
            </a:pPr>
            <a:r>
              <a:rPr lang="fr-FR" dirty="0"/>
              <a:t>                </a:t>
            </a:r>
            <a:r>
              <a:rPr lang="fr-FR" dirty="0" smtClean="0"/>
              <a:t>	scope </a:t>
            </a:r>
            <a:r>
              <a:rPr lang="fr-FR" dirty="0"/>
              <a:t>= $</a:t>
            </a:r>
            <a:r>
              <a:rPr lang="fr-FR" dirty="0" err="1"/>
              <a:t>rootScope</a:t>
            </a:r>
            <a:r>
              <a:rPr lang="fr-FR" dirty="0"/>
              <a:t>.$new();</a:t>
            </a:r>
          </a:p>
          <a:p>
            <a:pPr marL="800100" lvl="2" indent="0">
              <a:buNone/>
            </a:pPr>
            <a:r>
              <a:rPr lang="fr-FR" dirty="0" smtClean="0"/>
              <a:t>	</a:t>
            </a:r>
            <a:r>
              <a:rPr lang="fr-FR" dirty="0"/>
              <a:t>	</a:t>
            </a:r>
            <a:r>
              <a:rPr lang="fr-FR" dirty="0" smtClean="0"/>
              <a:t>ctrl </a:t>
            </a:r>
            <a:r>
              <a:rPr lang="fr-FR" dirty="0"/>
              <a:t>= $</a:t>
            </a:r>
            <a:r>
              <a:rPr lang="fr-FR" dirty="0" err="1"/>
              <a:t>controller</a:t>
            </a:r>
            <a:r>
              <a:rPr lang="fr-FR" dirty="0" smtClean="0"/>
              <a:t>(’</a:t>
            </a:r>
            <a:r>
              <a:rPr lang="fr-FR" dirty="0" err="1" smtClean="0"/>
              <a:t>myController</a:t>
            </a:r>
            <a:r>
              <a:rPr lang="fr-FR" dirty="0" smtClean="0"/>
              <a:t>'</a:t>
            </a:r>
            <a:r>
              <a:rPr lang="fr-FR" dirty="0"/>
              <a:t>, {$</a:t>
            </a:r>
            <a:r>
              <a:rPr lang="fr-FR" dirty="0" err="1"/>
              <a:t>scope:scope</a:t>
            </a:r>
            <a:r>
              <a:rPr lang="fr-FR" dirty="0"/>
              <a:t>});</a:t>
            </a:r>
          </a:p>
          <a:p>
            <a:pPr marL="800100" lvl="2" indent="0">
              <a:buNone/>
            </a:pPr>
            <a:r>
              <a:rPr lang="fr-FR" dirty="0"/>
              <a:t>            }</a:t>
            </a:r>
          </a:p>
          <a:p>
            <a:pPr marL="800100" lvl="2" indent="0">
              <a:buNone/>
            </a:pPr>
            <a:r>
              <a:rPr lang="fr-FR" dirty="0"/>
              <a:t>        </a:t>
            </a:r>
            <a:r>
              <a:rPr lang="fr-FR" dirty="0" smtClean="0"/>
              <a:t>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3338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T</a:t>
            </a:r>
            <a:r>
              <a:rPr lang="en-US" noProof="0" dirty="0" smtClean="0"/>
              <a:t>ester </a:t>
            </a:r>
            <a:r>
              <a:rPr lang="en-US" noProof="0" dirty="0" err="1" smtClean="0"/>
              <a:t>une</a:t>
            </a:r>
            <a:r>
              <a:rPr lang="en-US" noProof="0" dirty="0" smtClean="0"/>
              <a:t> directive</a:t>
            </a:r>
            <a:endParaRPr lang="en-US" noProof="0" dirty="0"/>
          </a:p>
        </p:txBody>
      </p:sp>
      <p:sp>
        <p:nvSpPr>
          <p:cNvPr id="5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Charger le module contenant le contrôleur</a:t>
            </a:r>
          </a:p>
          <a:p>
            <a:pPr marL="457200" lvl="1" indent="0">
              <a:buNone/>
            </a:pPr>
            <a:r>
              <a:rPr lang="fr-FR" dirty="0" smtClean="0"/>
              <a:t>module</a:t>
            </a:r>
            <a:r>
              <a:rPr lang="fr-FR" dirty="0"/>
              <a:t>('</a:t>
            </a:r>
            <a:r>
              <a:rPr lang="fr-FR" dirty="0" err="1" smtClean="0"/>
              <a:t>pf.directives</a:t>
            </a:r>
            <a:r>
              <a:rPr lang="fr-FR" dirty="0" smtClean="0"/>
              <a:t>'</a:t>
            </a:r>
            <a:r>
              <a:rPr lang="fr-FR" dirty="0"/>
              <a:t>);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Récupérer les variables nécessaires par l’injection</a:t>
            </a:r>
          </a:p>
          <a:p>
            <a:pPr marL="400050" lvl="1" indent="0">
              <a:buNone/>
            </a:pPr>
            <a:r>
              <a:rPr lang="nl-NL" dirty="0" err="1"/>
              <a:t>inject</a:t>
            </a:r>
            <a:r>
              <a:rPr lang="nl-NL" dirty="0"/>
              <a:t>(</a:t>
            </a:r>
            <a:r>
              <a:rPr lang="nl-NL" dirty="0" err="1"/>
              <a:t>function</a:t>
            </a:r>
            <a:r>
              <a:rPr lang="nl-NL" dirty="0"/>
              <a:t> ($</a:t>
            </a:r>
            <a:r>
              <a:rPr lang="nl-NL" dirty="0" err="1"/>
              <a:t>compile</a:t>
            </a:r>
            <a:r>
              <a:rPr lang="nl-NL" dirty="0"/>
              <a:t>, $</a:t>
            </a:r>
            <a:r>
              <a:rPr lang="nl-NL" dirty="0" err="1"/>
              <a:t>rootScope</a:t>
            </a:r>
            <a:r>
              <a:rPr lang="nl-NL" dirty="0"/>
              <a:t>) {</a:t>
            </a:r>
          </a:p>
          <a:p>
            <a:pPr marL="400050" lvl="1" indent="0">
              <a:buNone/>
            </a:pPr>
            <a:r>
              <a:rPr lang="nl-NL" dirty="0"/>
              <a:t>            scope = $</a:t>
            </a:r>
            <a:r>
              <a:rPr lang="nl-NL" dirty="0" err="1"/>
              <a:t>rootScope</a:t>
            </a:r>
            <a:r>
              <a:rPr lang="nl-NL" dirty="0"/>
              <a:t>.$new();</a:t>
            </a:r>
          </a:p>
          <a:p>
            <a:pPr marL="400050" lvl="1" indent="0">
              <a:buNone/>
            </a:pPr>
            <a:r>
              <a:rPr lang="nl-NL" dirty="0"/>
              <a:t>            $</a:t>
            </a:r>
            <a:r>
              <a:rPr lang="nl-NL" dirty="0" err="1"/>
              <a:t>comp</a:t>
            </a:r>
            <a:r>
              <a:rPr lang="nl-NL" dirty="0"/>
              <a:t> = $</a:t>
            </a:r>
            <a:r>
              <a:rPr lang="nl-NL" dirty="0" err="1"/>
              <a:t>compile</a:t>
            </a:r>
            <a:r>
              <a:rPr lang="nl-NL" dirty="0"/>
              <a:t>;</a:t>
            </a:r>
          </a:p>
          <a:p>
            <a:pPr marL="400050" lvl="1" indent="0">
              <a:buNone/>
            </a:pPr>
            <a:r>
              <a:rPr lang="nl-NL" dirty="0"/>
              <a:t>        });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Compiler l’élément qui contient la directive</a:t>
            </a:r>
          </a:p>
          <a:p>
            <a:pPr marL="400050" lvl="1" indent="0">
              <a:buNone/>
            </a:pPr>
            <a:r>
              <a:rPr lang="fr-FR" dirty="0"/>
              <a:t>v</a:t>
            </a:r>
            <a:r>
              <a:rPr lang="nl-NL" dirty="0" smtClean="0"/>
              <a:t>ar element </a:t>
            </a:r>
            <a:r>
              <a:rPr lang="nl-NL" dirty="0"/>
              <a:t>= $</a:t>
            </a:r>
            <a:r>
              <a:rPr lang="nl-NL" dirty="0" err="1"/>
              <a:t>comp</a:t>
            </a:r>
            <a:r>
              <a:rPr lang="nl-NL" dirty="0"/>
              <a:t>("&lt;</a:t>
            </a:r>
            <a:r>
              <a:rPr lang="nl-NL" dirty="0" smtClean="0"/>
              <a:t>div ma-dir&gt;&lt;</a:t>
            </a:r>
            <a:r>
              <a:rPr lang="nl-NL" dirty="0"/>
              <a:t>/div&gt;")(scope);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0076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T</a:t>
            </a:r>
            <a:r>
              <a:rPr lang="en-US" noProof="0" dirty="0" smtClean="0"/>
              <a:t>ester un service</a:t>
            </a:r>
            <a:endParaRPr lang="en-US" noProof="0" dirty="0"/>
          </a:p>
        </p:txBody>
      </p:sp>
      <p:sp>
        <p:nvSpPr>
          <p:cNvPr id="6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Charger le module contenant le service</a:t>
            </a:r>
          </a:p>
          <a:p>
            <a:pPr marL="457200" lvl="1" indent="0">
              <a:buNone/>
            </a:pPr>
            <a:r>
              <a:rPr lang="fr-FR" dirty="0" smtClean="0"/>
              <a:t>module</a:t>
            </a:r>
            <a:r>
              <a:rPr lang="fr-FR" dirty="0"/>
              <a:t>('</a:t>
            </a:r>
            <a:r>
              <a:rPr lang="fr-FR" dirty="0" err="1" smtClean="0"/>
              <a:t>pf.services</a:t>
            </a:r>
            <a:r>
              <a:rPr lang="fr-FR" dirty="0" smtClean="0"/>
              <a:t>'</a:t>
            </a:r>
            <a:r>
              <a:rPr lang="fr-FR" dirty="0"/>
              <a:t>);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Récupérer l’instance du service </a:t>
            </a:r>
          </a:p>
          <a:p>
            <a:pPr marL="457200" lvl="1" indent="0">
              <a:buNone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hr-HR" dirty="0"/>
              <a:t>inject(function ($injector) {</a:t>
            </a:r>
          </a:p>
          <a:p>
            <a:pPr marL="457200" lvl="1" indent="0">
              <a:buNone/>
            </a:pPr>
            <a:r>
              <a:rPr lang="hr-HR" dirty="0" smtClean="0"/>
              <a:t>		service </a:t>
            </a:r>
            <a:r>
              <a:rPr lang="hr-HR" dirty="0"/>
              <a:t>= $injector.get</a:t>
            </a:r>
            <a:r>
              <a:rPr lang="hr-HR" dirty="0" smtClean="0"/>
              <a:t>(’monService</a:t>
            </a:r>
            <a:r>
              <a:rPr lang="hr-HR" dirty="0"/>
              <a:t>');</a:t>
            </a:r>
          </a:p>
          <a:p>
            <a:pPr marL="457200" lvl="1" indent="0">
              <a:buNone/>
            </a:pPr>
            <a:r>
              <a:rPr lang="hr-HR" dirty="0"/>
              <a:t>      </a:t>
            </a:r>
            <a:r>
              <a:rPr lang="hr-HR" dirty="0" smtClean="0"/>
              <a:t>}</a:t>
            </a:r>
            <a:r>
              <a:rPr lang="hr-HR" dirty="0"/>
              <a:t>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1745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T</a:t>
            </a:r>
            <a:r>
              <a:rPr lang="en-US" noProof="0" dirty="0" err="1" smtClean="0"/>
              <a:t>estacular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un test unitaire</a:t>
            </a:r>
          </a:p>
          <a:p>
            <a:pPr lvl="1"/>
            <a:r>
              <a:rPr lang="fr-FR" dirty="0" smtClean="0"/>
              <a:t>Lancer ./script/</a:t>
            </a:r>
            <a:r>
              <a:rPr lang="fr-FR" dirty="0" err="1" smtClean="0"/>
              <a:t>test.bat</a:t>
            </a:r>
            <a:r>
              <a:rPr lang="fr-FR" dirty="0" smtClean="0"/>
              <a:t> (ou .sh)</a:t>
            </a:r>
          </a:p>
          <a:p>
            <a:pPr lvl="2"/>
            <a:r>
              <a:rPr lang="fr-FR" dirty="0" smtClean="0"/>
              <a:t>Tourne en tache de fond et relancer lorsqu’un script de test est modifié	</a:t>
            </a:r>
            <a:endParaRPr lang="fr-FR" dirty="0"/>
          </a:p>
        </p:txBody>
      </p:sp>
      <p:pic>
        <p:nvPicPr>
          <p:cNvPr id="2" name="Image 1" descr="Capture d’écran 2013-04-13 à 16.49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140968"/>
            <a:ext cx="7524328" cy="261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88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T</a:t>
            </a:r>
            <a:r>
              <a:rPr lang="en-US" noProof="0" dirty="0" err="1" smtClean="0"/>
              <a:t>estacular</a:t>
            </a:r>
            <a:r>
              <a:rPr lang="en-US" noProof="0" dirty="0" smtClean="0"/>
              <a:t> </a:t>
            </a:r>
            <a:r>
              <a:rPr lang="fr-FR" noProof="0" dirty="0" smtClean="0"/>
              <a:t>–</a:t>
            </a:r>
            <a:r>
              <a:rPr lang="en-US" noProof="0" dirty="0" smtClean="0"/>
              <a:t> Test e2e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052736"/>
            <a:ext cx="7899304" cy="2880320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Lancer le serveur </a:t>
            </a:r>
            <a:r>
              <a:rPr lang="fr-FR" dirty="0" err="1" smtClean="0"/>
              <a:t>node</a:t>
            </a:r>
            <a:r>
              <a:rPr lang="fr-FR" dirty="0" smtClean="0"/>
              <a:t> : </a:t>
            </a:r>
          </a:p>
          <a:p>
            <a:pPr lvl="1"/>
            <a:r>
              <a:rPr lang="fr-FR" dirty="0" smtClean="0"/>
              <a:t>./scripts/</a:t>
            </a:r>
            <a:r>
              <a:rPr lang="fr-FR" dirty="0" err="1" smtClean="0"/>
              <a:t>web-server.bat</a:t>
            </a:r>
            <a:r>
              <a:rPr lang="fr-FR" dirty="0" smtClean="0"/>
              <a:t> (ou sh)</a:t>
            </a:r>
          </a:p>
          <a:p>
            <a:r>
              <a:rPr lang="fr-FR" dirty="0" err="1" smtClean="0"/>
              <a:t>Comande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./scripts/e2e-test.bat (ou .sh)</a:t>
            </a:r>
          </a:p>
          <a:p>
            <a:pPr lvl="1"/>
            <a:r>
              <a:rPr lang="fr-FR" dirty="0" smtClean="0"/>
              <a:t>Ne reste  pas à l‘écoute</a:t>
            </a:r>
          </a:p>
          <a:p>
            <a:r>
              <a:rPr lang="fr-FR" dirty="0" smtClean="0"/>
              <a:t>Manuellement:</a:t>
            </a:r>
          </a:p>
          <a:p>
            <a:pPr lvl="1"/>
            <a:r>
              <a:rPr lang="fr-FR" dirty="0" smtClean="0"/>
              <a:t>Se connecter à l’url http://localhost:3000/test/e2e/</a:t>
            </a:r>
            <a:r>
              <a:rPr lang="fr-FR" dirty="0" err="1" smtClean="0"/>
              <a:t>runner.html</a:t>
            </a:r>
            <a:endParaRPr lang="fr-FR" dirty="0" smtClean="0"/>
          </a:p>
        </p:txBody>
      </p:sp>
      <p:pic>
        <p:nvPicPr>
          <p:cNvPr id="5" name="Image 4" descr="Capture d’écran 2013-04-13 à 16.54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149080"/>
            <a:ext cx="6660232" cy="256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41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BOOTSTRAP</a:t>
            </a:r>
            <a:endParaRPr lang="en-US" noProof="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708920"/>
            <a:ext cx="3960440" cy="3368116"/>
          </a:xfrm>
          <a:prstGeom prst="rect">
            <a:avLst/>
          </a:prstGeom>
        </p:spPr>
      </p:pic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1043608" y="2492896"/>
            <a:ext cx="2786736" cy="46085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1000" dirty="0">
                <a:solidFill>
                  <a:schemeClr val="tx1"/>
                </a:solidFill>
              </a:rPr>
              <a:t>Le navigateur charge le code HTML et l'analyse en un DOM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000" dirty="0">
                <a:solidFill>
                  <a:schemeClr val="tx1"/>
                </a:solidFill>
              </a:rPr>
              <a:t>Le navigateur </a:t>
            </a:r>
            <a:r>
              <a:rPr lang="fr-FR" sz="1000" dirty="0" smtClean="0">
                <a:solidFill>
                  <a:schemeClr val="tx1"/>
                </a:solidFill>
              </a:rPr>
              <a:t>charge le script </a:t>
            </a:r>
            <a:r>
              <a:rPr lang="fr-FR" sz="1000" dirty="0" err="1" smtClean="0">
                <a:solidFill>
                  <a:schemeClr val="tx1"/>
                </a:solidFill>
              </a:rPr>
              <a:t>angular.js</a:t>
            </a:r>
            <a:endParaRPr lang="fr-FR" sz="10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1000" dirty="0" err="1" smtClean="0">
                <a:solidFill>
                  <a:schemeClr val="tx1"/>
                </a:solidFill>
              </a:rPr>
              <a:t>Angular</a:t>
            </a:r>
            <a:r>
              <a:rPr lang="fr-FR" sz="1000" dirty="0" smtClean="0">
                <a:solidFill>
                  <a:schemeClr val="tx1"/>
                </a:solidFill>
              </a:rPr>
              <a:t> attend l’événement  </a:t>
            </a:r>
            <a:r>
              <a:rPr lang="fr-FR" sz="1000" dirty="0" err="1" smtClean="0">
                <a:solidFill>
                  <a:schemeClr val="tx1"/>
                </a:solidFill>
              </a:rPr>
              <a:t>DOMContentLoaded</a:t>
            </a:r>
            <a:endParaRPr lang="fr-FR" sz="10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1000" dirty="0" err="1" smtClean="0">
                <a:solidFill>
                  <a:schemeClr val="tx1"/>
                </a:solidFill>
              </a:rPr>
              <a:t>Angular</a:t>
            </a:r>
            <a:r>
              <a:rPr lang="fr-FR" sz="1000" dirty="0" smtClean="0">
                <a:solidFill>
                  <a:schemeClr val="tx1"/>
                </a:solidFill>
              </a:rPr>
              <a:t> cherche une directive </a:t>
            </a:r>
            <a:r>
              <a:rPr lang="fr-FR" sz="1000" dirty="0" err="1" smtClean="0">
                <a:solidFill>
                  <a:schemeClr val="tx1"/>
                </a:solidFill>
              </a:rPr>
              <a:t>ng</a:t>
            </a:r>
            <a:r>
              <a:rPr lang="fr-FR" sz="1000" dirty="0" err="1">
                <a:solidFill>
                  <a:schemeClr val="tx1"/>
                </a:solidFill>
              </a:rPr>
              <a:t>-</a:t>
            </a:r>
            <a:r>
              <a:rPr lang="fr-FR" sz="1000" dirty="0" err="1" smtClean="0">
                <a:solidFill>
                  <a:schemeClr val="tx1"/>
                </a:solidFill>
              </a:rPr>
              <a:t>app</a:t>
            </a:r>
            <a:r>
              <a:rPr lang="fr-FR" sz="1000" dirty="0" smtClean="0">
                <a:solidFill>
                  <a:schemeClr val="tx1"/>
                </a:solidFill>
              </a:rPr>
              <a:t>, </a:t>
            </a:r>
            <a:r>
              <a:rPr lang="fr-FR" sz="1000" dirty="0">
                <a:solidFill>
                  <a:schemeClr val="tx1"/>
                </a:solidFill>
              </a:rPr>
              <a:t>qui désigne </a:t>
            </a:r>
            <a:r>
              <a:rPr lang="fr-FR" sz="1000" dirty="0" smtClean="0">
                <a:solidFill>
                  <a:schemeClr val="tx1"/>
                </a:solidFill>
              </a:rPr>
              <a:t>les frontières de l’application</a:t>
            </a:r>
            <a:endParaRPr lang="fr-FR" sz="10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1000" dirty="0">
                <a:solidFill>
                  <a:schemeClr val="tx1"/>
                </a:solidFill>
              </a:rPr>
              <a:t>Le module spécifié dans </a:t>
            </a:r>
            <a:r>
              <a:rPr lang="fr-FR" sz="1000" dirty="0" err="1">
                <a:solidFill>
                  <a:schemeClr val="tx1"/>
                </a:solidFill>
              </a:rPr>
              <a:t>ng-</a:t>
            </a:r>
            <a:r>
              <a:rPr lang="fr-FR" sz="1000" dirty="0" err="1" smtClean="0">
                <a:solidFill>
                  <a:schemeClr val="tx1"/>
                </a:solidFill>
              </a:rPr>
              <a:t>app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r>
              <a:rPr lang="fr-FR" sz="1000" dirty="0">
                <a:solidFill>
                  <a:schemeClr val="tx1"/>
                </a:solidFill>
              </a:rPr>
              <a:t>est utilisé pour configurer </a:t>
            </a:r>
            <a:r>
              <a:rPr lang="fr-FR" sz="1000" dirty="0" smtClean="0">
                <a:solidFill>
                  <a:schemeClr val="tx1"/>
                </a:solidFill>
              </a:rPr>
              <a:t>le </a:t>
            </a:r>
            <a:r>
              <a:rPr lang="fr-FR" sz="1000" b="1" dirty="0" smtClean="0">
                <a:solidFill>
                  <a:schemeClr val="tx1"/>
                </a:solidFill>
              </a:rPr>
              <a:t>$</a:t>
            </a:r>
            <a:r>
              <a:rPr lang="fr-FR" sz="1000" b="1" dirty="0" err="1" smtClean="0">
                <a:solidFill>
                  <a:schemeClr val="tx1"/>
                </a:solidFill>
              </a:rPr>
              <a:t>injector</a:t>
            </a:r>
            <a:endParaRPr lang="fr-FR" sz="10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1000" b="1" dirty="0">
                <a:solidFill>
                  <a:schemeClr val="tx1"/>
                </a:solidFill>
              </a:rPr>
              <a:t>$</a:t>
            </a:r>
            <a:r>
              <a:rPr lang="fr-FR" sz="1000" b="1" dirty="0" err="1">
                <a:solidFill>
                  <a:schemeClr val="tx1"/>
                </a:solidFill>
              </a:rPr>
              <a:t>injector</a:t>
            </a:r>
            <a:r>
              <a:rPr lang="fr-FR" sz="1000" dirty="0" smtClean="0">
                <a:solidFill>
                  <a:schemeClr val="tx1"/>
                </a:solidFill>
              </a:rPr>
              <a:t> est </a:t>
            </a:r>
            <a:r>
              <a:rPr lang="fr-FR" sz="1000" dirty="0">
                <a:solidFill>
                  <a:schemeClr val="tx1"/>
                </a:solidFill>
              </a:rPr>
              <a:t>utilisé pour créer </a:t>
            </a:r>
            <a:r>
              <a:rPr lang="fr-FR" sz="1000" dirty="0" smtClean="0">
                <a:solidFill>
                  <a:schemeClr val="tx1"/>
                </a:solidFill>
              </a:rPr>
              <a:t>le service  </a:t>
            </a:r>
            <a:r>
              <a:rPr lang="fr-FR" sz="1000" b="1" dirty="0" smtClean="0">
                <a:solidFill>
                  <a:schemeClr val="tx1"/>
                </a:solidFill>
              </a:rPr>
              <a:t>$compile</a:t>
            </a:r>
            <a:r>
              <a:rPr lang="fr-FR" sz="1000" dirty="0" smtClean="0">
                <a:solidFill>
                  <a:schemeClr val="tx1"/>
                </a:solidFill>
              </a:rPr>
              <a:t> ainsi </a:t>
            </a:r>
            <a:r>
              <a:rPr lang="fr-FR" sz="1000" dirty="0">
                <a:solidFill>
                  <a:schemeClr val="tx1"/>
                </a:solidFill>
              </a:rPr>
              <a:t>que </a:t>
            </a:r>
            <a:r>
              <a:rPr lang="fr-FR" sz="1000" dirty="0" smtClean="0">
                <a:solidFill>
                  <a:schemeClr val="tx1"/>
                </a:solidFill>
              </a:rPr>
              <a:t>le </a:t>
            </a:r>
            <a:r>
              <a:rPr lang="fr-FR" sz="1000" b="1" dirty="0" smtClean="0">
                <a:solidFill>
                  <a:schemeClr val="tx1"/>
                </a:solidFill>
              </a:rPr>
              <a:t>$</a:t>
            </a:r>
            <a:r>
              <a:rPr lang="fr-FR" sz="1000" b="1" dirty="0" err="1" smtClean="0">
                <a:solidFill>
                  <a:schemeClr val="tx1"/>
                </a:solidFill>
              </a:rPr>
              <a:t>rootScope</a:t>
            </a:r>
            <a:endParaRPr lang="fr-FR" sz="10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1000" dirty="0">
                <a:solidFill>
                  <a:schemeClr val="tx1"/>
                </a:solidFill>
              </a:rPr>
              <a:t>le service  </a:t>
            </a:r>
            <a:r>
              <a:rPr lang="fr-FR" sz="1000" b="1" dirty="0">
                <a:solidFill>
                  <a:schemeClr val="tx1"/>
                </a:solidFill>
              </a:rPr>
              <a:t>$</a:t>
            </a:r>
            <a:r>
              <a:rPr lang="fr-FR" sz="1000" b="1" dirty="0" smtClean="0">
                <a:solidFill>
                  <a:schemeClr val="tx1"/>
                </a:solidFill>
              </a:rPr>
              <a:t>compile </a:t>
            </a:r>
            <a:r>
              <a:rPr lang="fr-FR" sz="1000" dirty="0" smtClean="0">
                <a:solidFill>
                  <a:schemeClr val="tx1"/>
                </a:solidFill>
              </a:rPr>
              <a:t>est </a:t>
            </a:r>
            <a:r>
              <a:rPr lang="fr-FR" sz="1000" dirty="0">
                <a:solidFill>
                  <a:schemeClr val="tx1"/>
                </a:solidFill>
              </a:rPr>
              <a:t>utilisé pour compiler le DOM et le lier </a:t>
            </a:r>
            <a:r>
              <a:rPr lang="fr-FR" sz="1000" dirty="0" smtClean="0">
                <a:solidFill>
                  <a:schemeClr val="tx1"/>
                </a:solidFill>
              </a:rPr>
              <a:t>au  </a:t>
            </a:r>
            <a:r>
              <a:rPr lang="fr-FR" sz="1000" b="1" dirty="0" smtClean="0">
                <a:solidFill>
                  <a:schemeClr val="tx1"/>
                </a:solidFill>
              </a:rPr>
              <a:t>$</a:t>
            </a:r>
            <a:r>
              <a:rPr lang="fr-FR" sz="1000" b="1" dirty="0" err="1" smtClean="0">
                <a:solidFill>
                  <a:schemeClr val="tx1"/>
                </a:solidFill>
              </a:rPr>
              <a:t>rootScope</a:t>
            </a:r>
            <a:endParaRPr lang="fr-FR" sz="10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1000" dirty="0" smtClean="0">
                <a:solidFill>
                  <a:schemeClr val="tx1"/>
                </a:solidFill>
              </a:rPr>
              <a:t>La directive </a:t>
            </a:r>
            <a:r>
              <a:rPr lang="fr-FR" sz="1000" dirty="0" err="1">
                <a:solidFill>
                  <a:schemeClr val="tx1"/>
                </a:solidFill>
              </a:rPr>
              <a:t>ng-</a:t>
            </a:r>
            <a:r>
              <a:rPr lang="fr-FR" sz="1000" dirty="0" err="1" smtClean="0">
                <a:solidFill>
                  <a:schemeClr val="tx1"/>
                </a:solidFill>
              </a:rPr>
              <a:t>init</a:t>
            </a:r>
            <a:r>
              <a:rPr lang="fr-FR" sz="1000" dirty="0" smtClean="0">
                <a:solidFill>
                  <a:schemeClr val="tx1"/>
                </a:solidFill>
              </a:rPr>
              <a:t> assigne « World » à la propriété « </a:t>
            </a:r>
            <a:r>
              <a:rPr lang="fr-FR" sz="1000" dirty="0" err="1" smtClean="0">
                <a:solidFill>
                  <a:schemeClr val="tx1"/>
                </a:solidFill>
              </a:rPr>
              <a:t>name</a:t>
            </a:r>
            <a:r>
              <a:rPr lang="fr-FR" sz="1000" dirty="0" smtClean="0">
                <a:solidFill>
                  <a:schemeClr val="tx1"/>
                </a:solidFill>
              </a:rPr>
              <a:t> » du scope</a:t>
            </a:r>
            <a:endParaRPr lang="fr-FR" sz="10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1000" dirty="0" smtClean="0">
                <a:solidFill>
                  <a:schemeClr val="tx1"/>
                </a:solidFill>
              </a:rPr>
              <a:t>{</a:t>
            </a:r>
            <a:r>
              <a:rPr lang="fr-FR" sz="1000" dirty="0">
                <a:solidFill>
                  <a:schemeClr val="tx1"/>
                </a:solidFill>
              </a:rPr>
              <a:t>{</a:t>
            </a:r>
            <a:r>
              <a:rPr lang="fr-FR" sz="1000" dirty="0" err="1">
                <a:solidFill>
                  <a:schemeClr val="tx1"/>
                </a:solidFill>
              </a:rPr>
              <a:t>name</a:t>
            </a:r>
            <a:r>
              <a:rPr lang="fr-FR" sz="1000" dirty="0">
                <a:solidFill>
                  <a:schemeClr val="tx1"/>
                </a:solidFill>
              </a:rPr>
              <a:t>}} </a:t>
            </a:r>
            <a:r>
              <a:rPr lang="fr-FR" sz="1000" dirty="0" smtClean="0">
                <a:solidFill>
                  <a:schemeClr val="tx1"/>
                </a:solidFill>
              </a:rPr>
              <a:t>est interpole </a:t>
            </a:r>
            <a:r>
              <a:rPr lang="fr-FR" sz="1000" dirty="0">
                <a:solidFill>
                  <a:schemeClr val="tx1"/>
                </a:solidFill>
              </a:rPr>
              <a:t>l'expression </a:t>
            </a:r>
            <a:r>
              <a:rPr lang="fr-FR" sz="1000" dirty="0" smtClean="0">
                <a:solidFill>
                  <a:schemeClr val="tx1"/>
                </a:solidFill>
              </a:rPr>
              <a:t>en « Hello World!</a:t>
            </a:r>
            <a:r>
              <a:rPr lang="en-US" sz="1000" dirty="0" smtClean="0">
                <a:solidFill>
                  <a:schemeClr val="tx1"/>
                </a:solidFill>
              </a:rPr>
              <a:t>”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27784" y="980728"/>
            <a:ext cx="4248472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000" i="1" dirty="0" smtClean="0">
                <a:solidFill>
                  <a:srgbClr val="0084B4"/>
                </a:solidFill>
              </a:rPr>
              <a:t>&lt;</a:t>
            </a:r>
            <a:r>
              <a:rPr lang="it-IT" sz="1000" i="1" dirty="0">
                <a:solidFill>
                  <a:srgbClr val="0084B4"/>
                </a:solidFill>
              </a:rPr>
              <a:t>html </a:t>
            </a:r>
            <a:r>
              <a:rPr lang="it-IT" sz="1000" i="1" dirty="0" err="1">
                <a:solidFill>
                  <a:srgbClr val="0084B4"/>
                </a:solidFill>
              </a:rPr>
              <a:t>ng-app</a:t>
            </a:r>
            <a:r>
              <a:rPr lang="it-IT" sz="1000" i="1" dirty="0">
                <a:solidFill>
                  <a:srgbClr val="0084B4"/>
                </a:solidFill>
              </a:rPr>
              <a:t>&gt;</a:t>
            </a:r>
          </a:p>
          <a:p>
            <a:r>
              <a:rPr lang="it-IT" sz="1000" i="1" dirty="0">
                <a:solidFill>
                  <a:srgbClr val="0084B4"/>
                </a:solidFill>
              </a:rPr>
              <a:t>  &lt;head&gt;</a:t>
            </a:r>
          </a:p>
          <a:p>
            <a:r>
              <a:rPr lang="it-IT" sz="1000" i="1" dirty="0">
                <a:solidFill>
                  <a:srgbClr val="0084B4"/>
                </a:solidFill>
              </a:rPr>
              <a:t>    &lt;script </a:t>
            </a:r>
            <a:r>
              <a:rPr lang="it-IT" sz="1000" i="1" dirty="0" err="1">
                <a:solidFill>
                  <a:srgbClr val="0084B4"/>
                </a:solidFill>
              </a:rPr>
              <a:t>src</a:t>
            </a:r>
            <a:r>
              <a:rPr lang="it-IT" sz="1000" i="1" dirty="0">
                <a:solidFill>
                  <a:srgbClr val="0084B4"/>
                </a:solidFill>
              </a:rPr>
              <a:t>="http://</a:t>
            </a:r>
            <a:r>
              <a:rPr lang="it-IT" sz="1000" i="1" dirty="0" err="1">
                <a:solidFill>
                  <a:srgbClr val="0084B4"/>
                </a:solidFill>
              </a:rPr>
              <a:t>code.angularjs.org</a:t>
            </a:r>
            <a:r>
              <a:rPr lang="it-IT" sz="1000" i="1" dirty="0" smtClean="0">
                <a:solidFill>
                  <a:srgbClr val="0084B4"/>
                </a:solidFill>
              </a:rPr>
              <a:t>/</a:t>
            </a:r>
            <a:r>
              <a:rPr lang="it-IT" sz="1000" i="1" dirty="0" err="1" smtClean="0">
                <a:solidFill>
                  <a:srgbClr val="0084B4"/>
                </a:solidFill>
              </a:rPr>
              <a:t>angular.min.js</a:t>
            </a:r>
            <a:r>
              <a:rPr lang="it-IT" sz="1000" i="1" dirty="0">
                <a:solidFill>
                  <a:srgbClr val="0084B4"/>
                </a:solidFill>
              </a:rPr>
              <a:t>"&gt;&lt;/script&gt;</a:t>
            </a:r>
          </a:p>
          <a:p>
            <a:r>
              <a:rPr lang="it-IT" sz="1000" i="1" dirty="0">
                <a:solidFill>
                  <a:srgbClr val="0084B4"/>
                </a:solidFill>
              </a:rPr>
              <a:t>  &lt;/head&gt;</a:t>
            </a:r>
          </a:p>
          <a:p>
            <a:r>
              <a:rPr lang="it-IT" sz="1000" i="1" dirty="0">
                <a:solidFill>
                  <a:srgbClr val="0084B4"/>
                </a:solidFill>
              </a:rPr>
              <a:t>  &lt;body&gt;</a:t>
            </a:r>
          </a:p>
          <a:p>
            <a:r>
              <a:rPr lang="it-IT" sz="1000" i="1" dirty="0">
                <a:solidFill>
                  <a:srgbClr val="0084B4"/>
                </a:solidFill>
              </a:rPr>
              <a:t>    &lt;</a:t>
            </a:r>
            <a:r>
              <a:rPr lang="it-IT" sz="1000" i="1" dirty="0" err="1">
                <a:solidFill>
                  <a:srgbClr val="0084B4"/>
                </a:solidFill>
              </a:rPr>
              <a:t>p</a:t>
            </a:r>
            <a:r>
              <a:rPr lang="it-IT" sz="1000" i="1" dirty="0">
                <a:solidFill>
                  <a:srgbClr val="0084B4"/>
                </a:solidFill>
              </a:rPr>
              <a:t> </a:t>
            </a:r>
            <a:r>
              <a:rPr lang="it-IT" sz="1000" i="1" dirty="0" err="1">
                <a:solidFill>
                  <a:srgbClr val="0084B4"/>
                </a:solidFill>
              </a:rPr>
              <a:t>ng-init</a:t>
            </a:r>
            <a:r>
              <a:rPr lang="it-IT" sz="1000" i="1" dirty="0">
                <a:solidFill>
                  <a:srgbClr val="0084B4"/>
                </a:solidFill>
              </a:rPr>
              <a:t>=" </a:t>
            </a:r>
            <a:r>
              <a:rPr lang="it-IT" sz="1000" i="1" dirty="0" err="1">
                <a:solidFill>
                  <a:srgbClr val="0084B4"/>
                </a:solidFill>
              </a:rPr>
              <a:t>name</a:t>
            </a:r>
            <a:r>
              <a:rPr lang="it-IT" sz="1000" i="1" dirty="0">
                <a:solidFill>
                  <a:srgbClr val="0084B4"/>
                </a:solidFill>
              </a:rPr>
              <a:t>='World' "&gt;Hello {{</a:t>
            </a:r>
            <a:r>
              <a:rPr lang="it-IT" sz="1000" i="1" dirty="0" err="1">
                <a:solidFill>
                  <a:srgbClr val="0084B4"/>
                </a:solidFill>
              </a:rPr>
              <a:t>name</a:t>
            </a:r>
            <a:r>
              <a:rPr lang="it-IT" sz="1000" i="1" dirty="0">
                <a:solidFill>
                  <a:srgbClr val="0084B4"/>
                </a:solidFill>
              </a:rPr>
              <a:t>}}!&lt;/</a:t>
            </a:r>
            <a:r>
              <a:rPr lang="it-IT" sz="1000" i="1" dirty="0" err="1">
                <a:solidFill>
                  <a:srgbClr val="0084B4"/>
                </a:solidFill>
              </a:rPr>
              <a:t>p</a:t>
            </a:r>
            <a:r>
              <a:rPr lang="it-IT" sz="1000" i="1" dirty="0">
                <a:solidFill>
                  <a:srgbClr val="0084B4"/>
                </a:solidFill>
              </a:rPr>
              <a:t>&gt;</a:t>
            </a:r>
          </a:p>
          <a:p>
            <a:r>
              <a:rPr lang="it-IT" sz="1000" i="1" dirty="0">
                <a:solidFill>
                  <a:srgbClr val="0084B4"/>
                </a:solidFill>
              </a:rPr>
              <a:t>  &lt;/body&gt;</a:t>
            </a:r>
          </a:p>
          <a:p>
            <a:r>
              <a:rPr lang="it-IT" sz="1000" i="1" dirty="0">
                <a:solidFill>
                  <a:srgbClr val="0084B4"/>
                </a:solidFill>
              </a:rPr>
              <a:t>&lt;/html&gt;</a:t>
            </a:r>
            <a:endParaRPr lang="fr-FR" sz="1000" i="1" dirty="0">
              <a:solidFill>
                <a:srgbClr val="0084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344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</a:t>
            </a:r>
            <a:r>
              <a:rPr lang="en-US" dirty="0" err="1" smtClean="0"/>
              <a:t>es</a:t>
            </a:r>
            <a:r>
              <a:rPr lang="en-US" dirty="0" smtClean="0"/>
              <a:t> tests end2end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Scénario pour valider le comportement de l’application</a:t>
            </a:r>
          </a:p>
          <a:p>
            <a:r>
              <a:rPr lang="fr-FR" dirty="0" smtClean="0"/>
              <a:t>Des blocs ‘</a:t>
            </a:r>
            <a:r>
              <a:rPr lang="fr-FR" dirty="0" err="1" smtClean="0"/>
              <a:t>it</a:t>
            </a:r>
            <a:r>
              <a:rPr lang="fr-FR" dirty="0" smtClean="0"/>
              <a:t>’ composés de</a:t>
            </a:r>
          </a:p>
          <a:p>
            <a:pPr lvl="1"/>
            <a:r>
              <a:rPr lang="fr-FR" dirty="0" smtClean="0"/>
              <a:t>Commandes</a:t>
            </a:r>
          </a:p>
          <a:p>
            <a:pPr lvl="2"/>
            <a:r>
              <a:rPr lang="fr-FR" dirty="0" smtClean="0"/>
              <a:t>Pour exécuter une action</a:t>
            </a:r>
          </a:p>
          <a:p>
            <a:pPr lvl="1"/>
            <a:r>
              <a:rPr lang="fr-FR" dirty="0" smtClean="0"/>
              <a:t>Vérifications</a:t>
            </a:r>
          </a:p>
          <a:p>
            <a:pPr lvl="2"/>
            <a:r>
              <a:rPr lang="fr-FR" dirty="0" smtClean="0"/>
              <a:t>Pour vérifier l’état attendu</a:t>
            </a:r>
          </a:p>
          <a:p>
            <a:r>
              <a:rPr lang="fr-FR" dirty="0" err="1"/>
              <a:t>b</a:t>
            </a:r>
            <a:r>
              <a:rPr lang="fr-FR" dirty="0" err="1" smtClean="0"/>
              <a:t>eforeEach</a:t>
            </a:r>
            <a:r>
              <a:rPr lang="fr-FR" dirty="0" smtClean="0"/>
              <a:t> et </a:t>
            </a:r>
            <a:r>
              <a:rPr lang="fr-FR" dirty="0" err="1" smtClean="0"/>
              <a:t>afterEach</a:t>
            </a:r>
            <a:endParaRPr lang="fr-FR" dirty="0" smtClean="0"/>
          </a:p>
          <a:p>
            <a:pPr lvl="1"/>
            <a:r>
              <a:rPr lang="fr-FR" dirty="0" smtClean="0"/>
              <a:t>Lancer avant et après chaque bloc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674" y="2276872"/>
            <a:ext cx="2497326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67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</a:t>
            </a:r>
            <a:r>
              <a:rPr lang="en-US" dirty="0" err="1" smtClean="0"/>
              <a:t>es</a:t>
            </a:r>
            <a:r>
              <a:rPr lang="en-US" dirty="0" smtClean="0"/>
              <a:t> tests end2end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Example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pPr marL="400050" lvl="1" indent="0">
              <a:buNone/>
            </a:pPr>
            <a:r>
              <a:rPr lang="en-US" b="1" i="1" dirty="0">
                <a:solidFill>
                  <a:schemeClr val="bg2"/>
                </a:solidFill>
              </a:rPr>
              <a:t>describe</a:t>
            </a:r>
            <a:r>
              <a:rPr lang="en-US" i="1" dirty="0">
                <a:solidFill>
                  <a:schemeClr val="bg2"/>
                </a:solidFill>
              </a:rPr>
              <a:t>('Buzz Client', function() {</a:t>
            </a:r>
          </a:p>
          <a:p>
            <a:pPr marL="400050" lvl="1" indent="0">
              <a:buNone/>
            </a:pPr>
            <a:r>
              <a:rPr lang="en-US" b="1" i="1" dirty="0">
                <a:solidFill>
                  <a:schemeClr val="bg2"/>
                </a:solidFill>
              </a:rPr>
              <a:t>it</a:t>
            </a:r>
            <a:r>
              <a:rPr lang="en-US" i="1" dirty="0">
                <a:solidFill>
                  <a:schemeClr val="bg2"/>
                </a:solidFill>
              </a:rPr>
              <a:t>('should filter results', function() {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chemeClr val="bg2"/>
                </a:solidFill>
              </a:rPr>
              <a:t>  input('user').enter('</a:t>
            </a:r>
            <a:r>
              <a:rPr lang="en-US" i="1" dirty="0" err="1">
                <a:solidFill>
                  <a:schemeClr val="bg2"/>
                </a:solidFill>
              </a:rPr>
              <a:t>jacksparrow</a:t>
            </a:r>
            <a:r>
              <a:rPr lang="en-US" i="1" dirty="0">
                <a:solidFill>
                  <a:schemeClr val="bg2"/>
                </a:solidFill>
              </a:rPr>
              <a:t>');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chemeClr val="bg2"/>
                </a:solidFill>
              </a:rPr>
              <a:t>  element(':button').click();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chemeClr val="bg2"/>
                </a:solidFill>
              </a:rPr>
              <a:t>  </a:t>
            </a:r>
            <a:r>
              <a:rPr lang="en-US" b="1" i="1" dirty="0">
                <a:solidFill>
                  <a:schemeClr val="bg2"/>
                </a:solidFill>
              </a:rPr>
              <a:t>expect</a:t>
            </a:r>
            <a:r>
              <a:rPr lang="en-US" i="1" dirty="0">
                <a:solidFill>
                  <a:schemeClr val="bg2"/>
                </a:solidFill>
              </a:rPr>
              <a:t>(repeater('</a:t>
            </a:r>
            <a:r>
              <a:rPr lang="en-US" i="1" dirty="0" err="1">
                <a:solidFill>
                  <a:schemeClr val="bg2"/>
                </a:solidFill>
              </a:rPr>
              <a:t>ul</a:t>
            </a:r>
            <a:r>
              <a:rPr lang="en-US" i="1" dirty="0">
                <a:solidFill>
                  <a:schemeClr val="bg2"/>
                </a:solidFill>
              </a:rPr>
              <a:t> li').count()).</a:t>
            </a:r>
            <a:r>
              <a:rPr lang="en-US" i="1" dirty="0" err="1">
                <a:solidFill>
                  <a:schemeClr val="bg2"/>
                </a:solidFill>
              </a:rPr>
              <a:t>toEqual</a:t>
            </a:r>
            <a:r>
              <a:rPr lang="en-US" i="1" dirty="0">
                <a:solidFill>
                  <a:schemeClr val="bg2"/>
                </a:solidFill>
              </a:rPr>
              <a:t>(10);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chemeClr val="bg2"/>
                </a:solidFill>
              </a:rPr>
              <a:t>  input('</a:t>
            </a:r>
            <a:r>
              <a:rPr lang="en-US" i="1" dirty="0" err="1">
                <a:solidFill>
                  <a:schemeClr val="bg2"/>
                </a:solidFill>
              </a:rPr>
              <a:t>filterText</a:t>
            </a:r>
            <a:r>
              <a:rPr lang="en-US" i="1" dirty="0">
                <a:solidFill>
                  <a:schemeClr val="bg2"/>
                </a:solidFill>
              </a:rPr>
              <a:t>').enter('Bees');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chemeClr val="bg2"/>
                </a:solidFill>
              </a:rPr>
              <a:t>  </a:t>
            </a:r>
            <a:r>
              <a:rPr lang="en-US" b="1" i="1" dirty="0">
                <a:solidFill>
                  <a:schemeClr val="bg2"/>
                </a:solidFill>
              </a:rPr>
              <a:t>expect</a:t>
            </a:r>
            <a:r>
              <a:rPr lang="en-US" i="1" dirty="0">
                <a:solidFill>
                  <a:schemeClr val="bg2"/>
                </a:solidFill>
              </a:rPr>
              <a:t>(repeater('</a:t>
            </a:r>
            <a:r>
              <a:rPr lang="en-US" i="1" dirty="0" err="1">
                <a:solidFill>
                  <a:schemeClr val="bg2"/>
                </a:solidFill>
              </a:rPr>
              <a:t>ul</a:t>
            </a:r>
            <a:r>
              <a:rPr lang="en-US" i="1" dirty="0">
                <a:solidFill>
                  <a:schemeClr val="bg2"/>
                </a:solidFill>
              </a:rPr>
              <a:t> li').count()).</a:t>
            </a:r>
            <a:r>
              <a:rPr lang="en-US" i="1" dirty="0" err="1">
                <a:solidFill>
                  <a:schemeClr val="bg2"/>
                </a:solidFill>
              </a:rPr>
              <a:t>toEqual</a:t>
            </a:r>
            <a:r>
              <a:rPr lang="en-US" i="1" dirty="0">
                <a:solidFill>
                  <a:schemeClr val="bg2"/>
                </a:solidFill>
              </a:rPr>
              <a:t>(1);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chemeClr val="bg2"/>
                </a:solidFill>
              </a:rPr>
              <a:t>})</a:t>
            </a:r>
            <a:r>
              <a:rPr lang="en-US" i="1" dirty="0" smtClean="0">
                <a:solidFill>
                  <a:schemeClr val="bg2"/>
                </a:solidFill>
              </a:rPr>
              <a:t>;	</a:t>
            </a:r>
            <a:endParaRPr lang="en-US" i="1" dirty="0">
              <a:solidFill>
                <a:schemeClr val="bg2"/>
              </a:solidFill>
            </a:endParaRPr>
          </a:p>
          <a:p>
            <a:pPr marL="400050" lvl="1" indent="0">
              <a:buNone/>
            </a:pPr>
            <a:r>
              <a:rPr lang="en-US" i="1" dirty="0">
                <a:solidFill>
                  <a:schemeClr val="bg2"/>
                </a:solidFill>
              </a:rPr>
              <a:t>});</a:t>
            </a:r>
            <a:endParaRPr lang="fr-FR" i="1" dirty="0" smtClean="0">
              <a:solidFill>
                <a:schemeClr val="bg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5656" y="3068960"/>
            <a:ext cx="5832648" cy="792088"/>
          </a:xfrm>
          <a:prstGeom prst="rect">
            <a:avLst/>
          </a:prstGeom>
          <a:noFill/>
          <a:ln>
            <a:solidFill>
              <a:srgbClr val="F58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236296" y="3068960"/>
            <a:ext cx="132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commande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5656" y="3861048"/>
            <a:ext cx="5832648" cy="432048"/>
          </a:xfrm>
          <a:prstGeom prst="rect">
            <a:avLst/>
          </a:prstGeom>
          <a:noFill/>
          <a:ln>
            <a:solidFill>
              <a:srgbClr val="F58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308304" y="3861048"/>
            <a:ext cx="130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vérification</a:t>
            </a:r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078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API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052736"/>
            <a:ext cx="3650832" cy="530522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pause(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sleep(seconds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browser().</a:t>
            </a:r>
            <a:r>
              <a:rPr lang="en-US" dirty="0" err="1"/>
              <a:t>navigateTo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browser().</a:t>
            </a:r>
            <a:r>
              <a:rPr lang="en-US" dirty="0" err="1"/>
              <a:t>navigateTo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fn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browser().reload(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browser().window().</a:t>
            </a:r>
            <a:r>
              <a:rPr lang="en-US" dirty="0" err="1" smtClean="0"/>
              <a:t>href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browser().window().path(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browser().window().search(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browser().window().hash(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browser().location().</a:t>
            </a:r>
            <a:r>
              <a:rPr lang="en-US" dirty="0" err="1"/>
              <a:t>url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smtClean="0"/>
              <a:t>browser</a:t>
            </a:r>
            <a:r>
              <a:rPr lang="en-US" dirty="0"/>
              <a:t>().location().path(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browser().location().search()</a:t>
            </a:r>
          </a:p>
          <a:p>
            <a:pPr marL="0" indent="0">
              <a:buNone/>
            </a:pPr>
            <a:r>
              <a:rPr lang="en-US" dirty="0"/>
              <a:t>browser().location().hash()</a:t>
            </a:r>
          </a:p>
          <a:p>
            <a:pPr marL="0" indent="0">
              <a:buNone/>
            </a:pPr>
            <a:r>
              <a:rPr lang="en-US" dirty="0"/>
              <a:t>expect(future).{matcher}</a:t>
            </a:r>
          </a:p>
          <a:p>
            <a:pPr marL="0" indent="0">
              <a:buNone/>
            </a:pPr>
            <a:r>
              <a:rPr lang="en-US" dirty="0"/>
              <a:t>expect(future).not().{matcher}</a:t>
            </a:r>
          </a:p>
          <a:p>
            <a:pPr marL="0" indent="0">
              <a:buNone/>
            </a:pPr>
            <a:r>
              <a:rPr lang="en-US" dirty="0"/>
              <a:t>using(selector, label)</a:t>
            </a:r>
          </a:p>
          <a:p>
            <a:pPr marL="0" indent="0">
              <a:buNone/>
            </a:pPr>
            <a:r>
              <a:rPr lang="en-US" dirty="0"/>
              <a:t>binding(name)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4572000" y="920852"/>
            <a:ext cx="3650832" cy="5305222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ts val="500"/>
              </a:spcBef>
              <a:spcAft>
                <a:spcPts val="500"/>
              </a:spcAft>
              <a:buClr>
                <a:srgbClr val="E52D4F"/>
              </a:buClr>
              <a:buSzPct val="90000"/>
              <a:buFont typeface="Arial"/>
              <a:buChar char="•"/>
              <a:defRPr sz="3000" kern="1200">
                <a:solidFill>
                  <a:srgbClr val="E52D4F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Arial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input(name).enter(value)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input(name).check()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input(name).select(value)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input(name).</a:t>
            </a:r>
            <a:r>
              <a:rPr lang="en-US" dirty="0" err="1" smtClean="0"/>
              <a:t>val</a:t>
            </a:r>
            <a:r>
              <a:rPr lang="en-US" dirty="0" smtClean="0"/>
              <a:t>()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repeater(selector, label).count()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repeater(selector, label).row(index)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repeater(selector, label).column(binding)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select(name).option(value)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select(name).option(value1, value2...)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element(selector, label).count()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element(selector, label).click()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element(selector, label).query(</a:t>
            </a:r>
            <a:r>
              <a:rPr lang="en-US" dirty="0" err="1" smtClean="0"/>
              <a:t>fn</a:t>
            </a:r>
            <a:r>
              <a:rPr lang="en-US" dirty="0" smtClean="0"/>
              <a:t>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element(selector, label).{method}()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element(selector, label).{method}(value)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element(selector, label).{method}(key)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element(selector, label).{method}(key, value)</a:t>
            </a:r>
          </a:p>
          <a:p>
            <a:pPr marL="0" indent="0">
              <a:buFont typeface="Arial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120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159732" y="2660282"/>
            <a:ext cx="4824536" cy="1776830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fr-FR" sz="4400" dirty="0" smtClean="0"/>
              <a:t>TP: STEP 1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724373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Les expressions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916832"/>
            <a:ext cx="33528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4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expressions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Expression </a:t>
            </a:r>
            <a:r>
              <a:rPr lang="fr-FR" dirty="0" err="1" smtClean="0"/>
              <a:t>javascript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Souvent notée entre </a:t>
            </a:r>
            <a:r>
              <a:rPr lang="fr-FR" i="1" dirty="0" smtClean="0">
                <a:solidFill>
                  <a:srgbClr val="0084B4"/>
                </a:solidFill>
              </a:rPr>
              <a:t>{{expression}}</a:t>
            </a:r>
          </a:p>
          <a:p>
            <a:pPr lvl="1"/>
            <a:r>
              <a:rPr lang="en-US" dirty="0"/>
              <a:t>1+2</a:t>
            </a:r>
          </a:p>
          <a:p>
            <a:pPr lvl="1"/>
            <a:r>
              <a:rPr lang="en-US" dirty="0"/>
              <a:t>3*10 | currency</a:t>
            </a:r>
          </a:p>
          <a:p>
            <a:pPr lvl="1"/>
            <a:r>
              <a:rPr lang="en-US" dirty="0" err="1" smtClean="0"/>
              <a:t>user.name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mais…</a:t>
            </a:r>
          </a:p>
          <a:p>
            <a:pPr lvl="1"/>
            <a:r>
              <a:rPr lang="fr-FR" dirty="0" smtClean="0"/>
              <a:t>Ne sont pas évaluées sur l’objet </a:t>
            </a:r>
            <a:r>
              <a:rPr lang="fr-FR" dirty="0" err="1" smtClean="0"/>
              <a:t>window</a:t>
            </a:r>
            <a:r>
              <a:rPr lang="fr-FR" dirty="0" smtClean="0"/>
              <a:t> mais sur le scope</a:t>
            </a:r>
          </a:p>
          <a:p>
            <a:pPr lvl="1"/>
            <a:r>
              <a:rPr lang="fr-FR" dirty="0" smtClean="0"/>
              <a:t>Ne provoquent pas de </a:t>
            </a:r>
            <a:r>
              <a:rPr lang="fr-FR" dirty="0" err="1" smtClean="0"/>
              <a:t>npe</a:t>
            </a:r>
            <a:endParaRPr lang="fr-FR" dirty="0" smtClean="0"/>
          </a:p>
          <a:p>
            <a:pPr lvl="1"/>
            <a:r>
              <a:rPr lang="fr-FR" dirty="0" smtClean="0"/>
              <a:t>Peuvent être filtrées: </a:t>
            </a:r>
            <a:r>
              <a:rPr lang="da-DK" i="1" dirty="0">
                <a:solidFill>
                  <a:schemeClr val="accent3">
                    <a:lumMod val="75000"/>
                  </a:schemeClr>
                </a:solidFill>
              </a:rPr>
              <a:t>{{ </a:t>
            </a:r>
            <a:r>
              <a:rPr lang="da-DK" i="1" dirty="0" err="1">
                <a:solidFill>
                  <a:schemeClr val="accent3">
                    <a:lumMod val="75000"/>
                  </a:schemeClr>
                </a:solidFill>
              </a:rPr>
              <a:t>expression</a:t>
            </a:r>
            <a:r>
              <a:rPr lang="da-DK" i="1" dirty="0">
                <a:solidFill>
                  <a:schemeClr val="accent3">
                    <a:lumMod val="75000"/>
                  </a:schemeClr>
                </a:solidFill>
              </a:rPr>
              <a:t> | filter }</a:t>
            </a:r>
            <a:r>
              <a:rPr lang="da-DK" i="1" dirty="0" smtClean="0">
                <a:solidFill>
                  <a:schemeClr val="accent3">
                    <a:lumMod val="75000"/>
                  </a:schemeClr>
                </a:solidFill>
              </a:rPr>
              <a:t>}</a:t>
            </a:r>
          </a:p>
          <a:p>
            <a:pPr lvl="1"/>
            <a:endParaRPr lang="fr-FR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dirty="0" smtClean="0"/>
              <a:t>Tips</a:t>
            </a:r>
          </a:p>
          <a:p>
            <a:pPr lvl="1"/>
            <a:r>
              <a:rPr lang="fr-FR" dirty="0" smtClean="0"/>
              <a:t>$</a:t>
            </a:r>
            <a:r>
              <a:rPr lang="fr-FR" dirty="0" err="1" smtClean="0"/>
              <a:t>eval</a:t>
            </a:r>
            <a:endParaRPr lang="fr-FR" dirty="0" smtClean="0"/>
          </a:p>
          <a:p>
            <a:pPr lvl="1"/>
            <a:r>
              <a:rPr lang="fr-FR" dirty="0" smtClean="0"/>
              <a:t>$</a:t>
            </a:r>
            <a:r>
              <a:rPr lang="fr-FR" dirty="0" err="1" smtClean="0"/>
              <a:t>window</a:t>
            </a:r>
            <a:r>
              <a:rPr lang="fr-FR" dirty="0" smtClean="0"/>
              <a:t>	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827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err="1" smtClean="0">
                <a:solidFill>
                  <a:schemeClr val="tx1"/>
                </a:solidFill>
              </a:rPr>
              <a:t>L’aPI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2348880"/>
            <a:ext cx="2032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87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L’api </a:t>
            </a:r>
            <a:r>
              <a:rPr lang="fr-FR" dirty="0" err="1" smtClean="0"/>
              <a:t>angular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052736"/>
            <a:ext cx="3506816" cy="5305222"/>
          </a:xfrm>
        </p:spPr>
        <p:txBody>
          <a:bodyPr>
            <a:normAutofit fontScale="70000" lnSpcReduction="20000"/>
          </a:bodyPr>
          <a:lstStyle/>
          <a:p>
            <a:r>
              <a:rPr lang="pl-PL" dirty="0" err="1"/>
              <a:t>angular.bind</a:t>
            </a:r>
            <a:endParaRPr lang="pl-PL" dirty="0"/>
          </a:p>
          <a:p>
            <a:r>
              <a:rPr lang="pl-PL" dirty="0" err="1"/>
              <a:t>angular.bootstrap</a:t>
            </a:r>
            <a:endParaRPr lang="pl-PL" dirty="0"/>
          </a:p>
          <a:p>
            <a:r>
              <a:rPr lang="pl-PL" dirty="0" err="1"/>
              <a:t>angular.copy</a:t>
            </a:r>
            <a:endParaRPr lang="pl-PL" dirty="0"/>
          </a:p>
          <a:p>
            <a:r>
              <a:rPr lang="pl-PL" dirty="0" err="1"/>
              <a:t>angular.element</a:t>
            </a:r>
            <a:endParaRPr lang="pl-PL" dirty="0"/>
          </a:p>
          <a:p>
            <a:r>
              <a:rPr lang="pl-PL" dirty="0" err="1"/>
              <a:t>angular.equals</a:t>
            </a:r>
            <a:endParaRPr lang="pl-PL" dirty="0"/>
          </a:p>
          <a:p>
            <a:r>
              <a:rPr lang="pl-PL" dirty="0" err="1"/>
              <a:t>angular.extend</a:t>
            </a:r>
            <a:endParaRPr lang="pl-PL" dirty="0"/>
          </a:p>
          <a:p>
            <a:r>
              <a:rPr lang="pl-PL" dirty="0" err="1"/>
              <a:t>angular.forEach</a:t>
            </a:r>
            <a:endParaRPr lang="pl-PL" dirty="0"/>
          </a:p>
          <a:p>
            <a:r>
              <a:rPr lang="pl-PL" dirty="0" err="1"/>
              <a:t>angular.fromJson</a:t>
            </a:r>
            <a:endParaRPr lang="pl-PL" dirty="0"/>
          </a:p>
          <a:p>
            <a:r>
              <a:rPr lang="pl-PL" dirty="0" err="1"/>
              <a:t>angular.identity</a:t>
            </a:r>
            <a:endParaRPr lang="pl-PL" dirty="0"/>
          </a:p>
          <a:p>
            <a:r>
              <a:rPr lang="pl-PL" dirty="0" err="1"/>
              <a:t>angular.injector</a:t>
            </a:r>
            <a:endParaRPr lang="pl-PL" dirty="0"/>
          </a:p>
          <a:p>
            <a:r>
              <a:rPr lang="pl-PL" dirty="0" err="1" smtClean="0"/>
              <a:t>angular.isArray</a:t>
            </a:r>
            <a:endParaRPr lang="pl-PL" dirty="0"/>
          </a:p>
          <a:p>
            <a:r>
              <a:rPr lang="pl-PL" dirty="0" err="1"/>
              <a:t>angular.isDate</a:t>
            </a:r>
            <a:endParaRPr lang="pl-PL" dirty="0"/>
          </a:p>
          <a:p>
            <a:r>
              <a:rPr lang="pl-PL" dirty="0" err="1"/>
              <a:t>angular.isDefined</a:t>
            </a:r>
            <a:endParaRPr lang="pl-PL" dirty="0"/>
          </a:p>
          <a:p>
            <a:endParaRPr lang="pl-PL" dirty="0"/>
          </a:p>
          <a:p>
            <a:endParaRPr lang="fr-FR" dirty="0"/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4716016" y="1052736"/>
            <a:ext cx="3506816" cy="530522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ts val="500"/>
              </a:spcBef>
              <a:spcAft>
                <a:spcPts val="500"/>
              </a:spcAft>
              <a:buClr>
                <a:srgbClr val="E52D4F"/>
              </a:buClr>
              <a:buSzPct val="90000"/>
              <a:buFont typeface="Arial"/>
              <a:buChar char="•"/>
              <a:defRPr sz="3000" kern="1200">
                <a:solidFill>
                  <a:srgbClr val="E52D4F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Arial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 smtClean="0"/>
              <a:t>angular.isElement</a:t>
            </a:r>
            <a:endParaRPr lang="pl-PL" dirty="0" smtClean="0"/>
          </a:p>
          <a:p>
            <a:r>
              <a:rPr lang="pl-PL" dirty="0" err="1" smtClean="0"/>
              <a:t>angular.isFunction</a:t>
            </a:r>
            <a:endParaRPr lang="pl-PL" dirty="0" smtClean="0"/>
          </a:p>
          <a:p>
            <a:r>
              <a:rPr lang="pl-PL" dirty="0" err="1" smtClean="0"/>
              <a:t>angular.isNumber</a:t>
            </a:r>
            <a:endParaRPr lang="pl-PL" dirty="0" smtClean="0"/>
          </a:p>
          <a:p>
            <a:r>
              <a:rPr lang="pl-PL" dirty="0" err="1" smtClean="0"/>
              <a:t>angular.isObject</a:t>
            </a:r>
            <a:endParaRPr lang="pl-PL" dirty="0" smtClean="0"/>
          </a:p>
          <a:p>
            <a:r>
              <a:rPr lang="pl-PL" dirty="0" err="1" smtClean="0"/>
              <a:t>angular.isString</a:t>
            </a:r>
            <a:endParaRPr lang="pl-PL" dirty="0" smtClean="0"/>
          </a:p>
          <a:p>
            <a:r>
              <a:rPr lang="pl-PL" dirty="0" err="1" smtClean="0"/>
              <a:t>angular.isUndefined</a:t>
            </a:r>
            <a:endParaRPr lang="pl-PL" dirty="0" smtClean="0"/>
          </a:p>
          <a:p>
            <a:r>
              <a:rPr lang="pl-PL" dirty="0" err="1" smtClean="0"/>
              <a:t>angular.lowercase</a:t>
            </a:r>
            <a:endParaRPr lang="pl-PL" dirty="0" smtClean="0"/>
          </a:p>
          <a:p>
            <a:r>
              <a:rPr lang="pl-PL" dirty="0" err="1" smtClean="0"/>
              <a:t>angular.mock</a:t>
            </a:r>
            <a:endParaRPr lang="pl-PL" dirty="0" smtClean="0"/>
          </a:p>
          <a:p>
            <a:r>
              <a:rPr lang="pl-PL" dirty="0" err="1" smtClean="0"/>
              <a:t>angular.module</a:t>
            </a:r>
            <a:endParaRPr lang="pl-PL" dirty="0" smtClean="0"/>
          </a:p>
          <a:p>
            <a:r>
              <a:rPr lang="pl-PL" dirty="0" err="1" smtClean="0"/>
              <a:t>angular.noop</a:t>
            </a:r>
            <a:endParaRPr lang="pl-PL" dirty="0" smtClean="0"/>
          </a:p>
          <a:p>
            <a:r>
              <a:rPr lang="pl-PL" dirty="0" err="1" smtClean="0"/>
              <a:t>angular.toJson</a:t>
            </a:r>
            <a:endParaRPr lang="pl-PL" dirty="0" smtClean="0"/>
          </a:p>
          <a:p>
            <a:r>
              <a:rPr lang="pl-PL" dirty="0" err="1" smtClean="0"/>
              <a:t>angular.uppercase</a:t>
            </a:r>
            <a:endParaRPr lang="pl-PL" dirty="0" smtClean="0"/>
          </a:p>
          <a:p>
            <a:r>
              <a:rPr lang="pl-PL" dirty="0" err="1" smtClean="0"/>
              <a:t>angular.version</a:t>
            </a:r>
            <a:endParaRPr lang="pl-PL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6616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Directives du framework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Tout ce que l’on peut utiliser nativement dans les vues</a:t>
            </a:r>
          </a:p>
          <a:p>
            <a:r>
              <a:rPr lang="fr-FR" dirty="0" smtClean="0"/>
              <a:t>Les directives peuvent être utiliser en :</a:t>
            </a:r>
          </a:p>
          <a:p>
            <a:pPr lvl="1"/>
            <a:r>
              <a:rPr lang="fr-FR" dirty="0" smtClean="0"/>
              <a:t>Attribut</a:t>
            </a:r>
          </a:p>
          <a:p>
            <a:pPr lvl="2"/>
            <a:r>
              <a:rPr lang="fr-FR" dirty="0" smtClean="0"/>
              <a:t>&lt;div </a:t>
            </a:r>
            <a:r>
              <a:rPr lang="fr-FR" dirty="0" err="1" smtClean="0"/>
              <a:t>ng</a:t>
            </a:r>
            <a:r>
              <a:rPr lang="fr-FR" dirty="0" smtClean="0"/>
              <a:t>-xxx=« {expression} »&gt;</a:t>
            </a:r>
          </a:p>
          <a:p>
            <a:pPr lvl="1"/>
            <a:r>
              <a:rPr lang="fr-FR" dirty="0" smtClean="0"/>
              <a:t>Classe</a:t>
            </a:r>
          </a:p>
          <a:p>
            <a:pPr lvl="2"/>
            <a:r>
              <a:rPr lang="fr-FR" dirty="0" smtClean="0"/>
              <a:t>&lt;</a:t>
            </a:r>
            <a:r>
              <a:rPr lang="fr-FR" dirty="0"/>
              <a:t>div </a:t>
            </a:r>
            <a:r>
              <a:rPr lang="fr-FR" dirty="0" smtClean="0"/>
              <a:t>class=« </a:t>
            </a:r>
            <a:r>
              <a:rPr lang="fr-FR" dirty="0" err="1" smtClean="0"/>
              <a:t>ng</a:t>
            </a:r>
            <a:r>
              <a:rPr lang="fr-FR" dirty="0"/>
              <a:t>-</a:t>
            </a:r>
            <a:r>
              <a:rPr lang="fr-FR" dirty="0" smtClean="0"/>
              <a:t>xxx:</a:t>
            </a:r>
            <a:r>
              <a:rPr lang="fr-FR" dirty="0"/>
              <a:t> </a:t>
            </a:r>
            <a:r>
              <a:rPr lang="fr-FR" dirty="0" smtClean="0"/>
              <a:t>{expression} »&gt;</a:t>
            </a:r>
            <a:endParaRPr lang="fr-FR" dirty="0"/>
          </a:p>
          <a:p>
            <a:pPr lvl="1"/>
            <a:r>
              <a:rPr lang="fr-FR" dirty="0" smtClean="0"/>
              <a:t>Expression:</a:t>
            </a:r>
          </a:p>
          <a:p>
            <a:pPr lvl="2"/>
            <a:r>
              <a:rPr lang="fr-FR" dirty="0" smtClean="0"/>
              <a:t>Une propriété</a:t>
            </a:r>
          </a:p>
          <a:p>
            <a:pPr lvl="2"/>
            <a:r>
              <a:rPr lang="fr-FR" dirty="0" smtClean="0"/>
              <a:t>Une chaine entre ‘’</a:t>
            </a:r>
          </a:p>
          <a:p>
            <a:pPr lvl="2"/>
            <a:r>
              <a:rPr lang="fr-FR" dirty="0" smtClean="0"/>
              <a:t>Une fonction …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1819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Directives du framework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Applicative</a:t>
            </a:r>
          </a:p>
          <a:p>
            <a:pPr lvl="1"/>
            <a:r>
              <a:rPr lang="fr-FR" dirty="0" err="1" smtClean="0"/>
              <a:t>ng-app</a:t>
            </a:r>
            <a:endParaRPr lang="fr-FR" dirty="0"/>
          </a:p>
          <a:p>
            <a:pPr lvl="2"/>
            <a:r>
              <a:rPr lang="fr-FR" dirty="0" smtClean="0"/>
              <a:t>Pour </a:t>
            </a:r>
            <a:r>
              <a:rPr lang="fr-FR" dirty="0" err="1" smtClean="0"/>
              <a:t>definir</a:t>
            </a:r>
            <a:r>
              <a:rPr lang="fr-FR" dirty="0" smtClean="0"/>
              <a:t> l’application </a:t>
            </a:r>
            <a:r>
              <a:rPr lang="fr-FR" dirty="0" err="1" smtClean="0"/>
              <a:t>angular</a:t>
            </a:r>
            <a:endParaRPr lang="fr-FR" dirty="0"/>
          </a:p>
          <a:p>
            <a:pPr lvl="1"/>
            <a:r>
              <a:rPr lang="fr-FR" dirty="0" err="1" smtClean="0"/>
              <a:t>ng-controller</a:t>
            </a:r>
            <a:endParaRPr lang="fr-FR" dirty="0" smtClean="0"/>
          </a:p>
          <a:p>
            <a:pPr lvl="2"/>
            <a:r>
              <a:rPr lang="fr-FR" dirty="0" smtClean="0"/>
              <a:t>Pour créer un nouveau scope et son contrôleur</a:t>
            </a:r>
            <a:endParaRPr lang="fr-FR" dirty="0"/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g-cloack</a:t>
            </a:r>
            <a:endParaRPr lang="fr-FR" dirty="0" smtClean="0"/>
          </a:p>
          <a:p>
            <a:pPr lvl="2"/>
            <a:r>
              <a:rPr lang="fr-FR" dirty="0" smtClean="0"/>
              <a:t>Pour masquer l’élément tant qu’</a:t>
            </a:r>
            <a:r>
              <a:rPr lang="fr-FR" dirty="0" err="1"/>
              <a:t>A</a:t>
            </a:r>
            <a:r>
              <a:rPr lang="fr-FR" dirty="0" err="1" smtClean="0"/>
              <a:t>ngular</a:t>
            </a:r>
            <a:r>
              <a:rPr lang="fr-FR" dirty="0" smtClean="0"/>
              <a:t> n’est pas chargé</a:t>
            </a: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g</a:t>
            </a:r>
            <a:r>
              <a:rPr lang="fr-FR" dirty="0" smtClean="0"/>
              <a:t>-model</a:t>
            </a:r>
          </a:p>
          <a:p>
            <a:pPr lvl="2"/>
            <a:r>
              <a:rPr lang="fr-FR" dirty="0" smtClean="0"/>
              <a:t>Pour établir un </a:t>
            </a:r>
            <a:r>
              <a:rPr lang="fr-FR" dirty="0" err="1" smtClean="0"/>
              <a:t>binding</a:t>
            </a:r>
            <a:r>
              <a:rPr lang="fr-FR" dirty="0" smtClean="0"/>
              <a:t> bidirectionnel</a:t>
            </a:r>
          </a:p>
          <a:p>
            <a:pPr lvl="1"/>
            <a:r>
              <a:rPr lang="fr-FR" dirty="0" err="1" smtClean="0"/>
              <a:t>ng-view</a:t>
            </a:r>
            <a:endParaRPr lang="fr-FR" dirty="0" smtClean="0"/>
          </a:p>
          <a:p>
            <a:pPr lvl="2"/>
            <a:r>
              <a:rPr lang="fr-FR" dirty="0" smtClean="0"/>
              <a:t>Pour setter le conteneur utilisé par le service de route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518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r>
              <a:rPr lang="fr-FR" sz="2000" dirty="0" smtClean="0"/>
              <a:t>Concepts de base</a:t>
            </a:r>
          </a:p>
          <a:p>
            <a:r>
              <a:rPr lang="fr-FR" sz="2000" dirty="0" smtClean="0"/>
              <a:t>Mise en place d’</a:t>
            </a:r>
            <a:r>
              <a:rPr lang="fr-FR" sz="2000" dirty="0" err="1" smtClean="0"/>
              <a:t>Angular</a:t>
            </a:r>
            <a:endParaRPr lang="fr-FR" sz="2000" dirty="0" smtClean="0"/>
          </a:p>
          <a:p>
            <a:r>
              <a:rPr lang="fr-FR" sz="2000" dirty="0" smtClean="0"/>
              <a:t>Les expressions</a:t>
            </a:r>
          </a:p>
          <a:p>
            <a:r>
              <a:rPr lang="fr-FR" sz="2000" dirty="0" smtClean="0"/>
              <a:t>Les modules</a:t>
            </a:r>
          </a:p>
          <a:p>
            <a:r>
              <a:rPr lang="fr-FR" sz="2000" dirty="0" smtClean="0"/>
              <a:t>Le</a:t>
            </a:r>
            <a:r>
              <a:rPr lang="fr-FR" sz="2000" dirty="0"/>
              <a:t> </a:t>
            </a:r>
            <a:r>
              <a:rPr lang="fr-FR" sz="2000" dirty="0" smtClean="0"/>
              <a:t>modèle</a:t>
            </a:r>
          </a:p>
          <a:p>
            <a:r>
              <a:rPr lang="fr-FR" sz="2000" dirty="0" smtClean="0"/>
              <a:t>Les vues</a:t>
            </a:r>
          </a:p>
          <a:p>
            <a:r>
              <a:rPr lang="fr-FR" sz="2000" dirty="0" smtClean="0"/>
              <a:t>Les contrôleurs</a:t>
            </a:r>
          </a:p>
          <a:p>
            <a:r>
              <a:rPr lang="fr-FR" sz="2000" dirty="0" smtClean="0"/>
              <a:t>Le scope</a:t>
            </a:r>
          </a:p>
          <a:p>
            <a:r>
              <a:rPr lang="fr-FR" sz="2000" dirty="0"/>
              <a:t>Les formulaires et la </a:t>
            </a:r>
            <a:r>
              <a:rPr lang="fr-FR" sz="2000" dirty="0" smtClean="0"/>
              <a:t>validation</a:t>
            </a:r>
          </a:p>
          <a:p>
            <a:r>
              <a:rPr lang="fr-FR" sz="2000" dirty="0" smtClean="0"/>
              <a:t>Le </a:t>
            </a:r>
            <a:r>
              <a:rPr lang="fr-FR" sz="2000" dirty="0" err="1" smtClean="0"/>
              <a:t>databinding</a:t>
            </a:r>
            <a:endParaRPr lang="fr-FR" sz="2000" dirty="0" smtClean="0"/>
          </a:p>
          <a:p>
            <a:r>
              <a:rPr lang="fr-FR" sz="2000" dirty="0"/>
              <a:t>Les directives du </a:t>
            </a:r>
            <a:r>
              <a:rPr lang="fr-FR" sz="2000" dirty="0" err="1"/>
              <a:t>framework</a:t>
            </a:r>
            <a:endParaRPr lang="fr-FR" sz="2000" dirty="0"/>
          </a:p>
          <a:p>
            <a:r>
              <a:rPr lang="fr-FR" sz="2000" dirty="0" smtClean="0"/>
              <a:t>Les </a:t>
            </a:r>
            <a:r>
              <a:rPr lang="fr-FR" sz="2000" dirty="0"/>
              <a:t>service</a:t>
            </a:r>
          </a:p>
          <a:p>
            <a:r>
              <a:rPr lang="fr-FR" sz="2000" dirty="0"/>
              <a:t>L’injection de dépendances</a:t>
            </a:r>
          </a:p>
          <a:p>
            <a:r>
              <a:rPr lang="fr-FR" sz="2000" dirty="0" smtClean="0"/>
              <a:t>Le </a:t>
            </a:r>
            <a:r>
              <a:rPr lang="fr-FR" sz="2000" dirty="0"/>
              <a:t>system de routage</a:t>
            </a:r>
          </a:p>
          <a:p>
            <a:r>
              <a:rPr lang="fr-FR" sz="2000" dirty="0" smtClean="0"/>
              <a:t>Les </a:t>
            </a:r>
            <a:r>
              <a:rPr lang="fr-FR" sz="2000" dirty="0"/>
              <a:t>data</a:t>
            </a:r>
          </a:p>
          <a:p>
            <a:r>
              <a:rPr lang="fr-FR" sz="2000" dirty="0" smtClean="0"/>
              <a:t>Créer </a:t>
            </a:r>
            <a:r>
              <a:rPr lang="fr-FR" sz="2000" dirty="0"/>
              <a:t>sa directive</a:t>
            </a:r>
          </a:p>
          <a:p>
            <a:r>
              <a:rPr lang="fr-FR" sz="2000" dirty="0"/>
              <a:t>Les </a:t>
            </a:r>
            <a:r>
              <a:rPr lang="fr-FR" sz="2000" dirty="0" err="1" smtClean="0"/>
              <a:t>Filter</a:t>
            </a:r>
            <a:endParaRPr lang="fr-FR" sz="2000" dirty="0" smtClean="0"/>
          </a:p>
          <a:p>
            <a:r>
              <a:rPr lang="fr-FR" sz="2000" dirty="0"/>
              <a:t>Les test </a:t>
            </a:r>
            <a:r>
              <a:rPr lang="fr-FR" sz="2000" dirty="0" smtClean="0"/>
              <a:t>unitaires</a:t>
            </a:r>
          </a:p>
          <a:p>
            <a:r>
              <a:rPr lang="fr-FR" sz="2000" dirty="0"/>
              <a:t>Les test end2end</a:t>
            </a:r>
            <a:endParaRPr lang="fr-FR" sz="18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8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Directives du framework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Style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-class :</a:t>
            </a:r>
          </a:p>
          <a:p>
            <a:pPr lvl="2"/>
            <a:r>
              <a:rPr lang="fr-FR" dirty="0" err="1"/>
              <a:t>ng</a:t>
            </a:r>
            <a:r>
              <a:rPr lang="fr-FR" dirty="0"/>
              <a:t>-class="{</a:t>
            </a:r>
            <a:r>
              <a:rPr lang="fr-FR" dirty="0" err="1"/>
              <a:t>isSelected:true</a:t>
            </a:r>
            <a:r>
              <a:rPr lang="fr-FR" dirty="0"/>
              <a:t>} 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-class-</a:t>
            </a:r>
            <a:r>
              <a:rPr lang="fr-FR" dirty="0" err="1"/>
              <a:t>even</a:t>
            </a:r>
            <a:r>
              <a:rPr lang="fr-FR" dirty="0"/>
              <a:t>, </a:t>
            </a:r>
            <a:r>
              <a:rPr lang="en-US" dirty="0" err="1"/>
              <a:t>ng</a:t>
            </a:r>
            <a:r>
              <a:rPr lang="en-US" dirty="0"/>
              <a:t>-class-odd :</a:t>
            </a:r>
          </a:p>
          <a:p>
            <a:pPr lvl="2"/>
            <a:r>
              <a:rPr lang="fr-FR" dirty="0"/>
              <a:t>&lt;</a:t>
            </a:r>
            <a:r>
              <a:rPr lang="fr-FR" dirty="0" err="1"/>
              <a:t>span</a:t>
            </a:r>
            <a:r>
              <a:rPr lang="fr-FR" dirty="0"/>
              <a:t> </a:t>
            </a:r>
            <a:r>
              <a:rPr lang="fr-FR" dirty="0" err="1"/>
              <a:t>ng</a:t>
            </a:r>
            <a:r>
              <a:rPr lang="fr-FR" dirty="0"/>
              <a:t>-class-</a:t>
            </a:r>
            <a:r>
              <a:rPr lang="fr-FR" dirty="0" err="1"/>
              <a:t>odd</a:t>
            </a:r>
            <a:r>
              <a:rPr lang="fr-FR" dirty="0"/>
              <a:t>="'</a:t>
            </a:r>
            <a:r>
              <a:rPr lang="fr-FR" dirty="0" err="1"/>
              <a:t>odd</a:t>
            </a:r>
            <a:r>
              <a:rPr lang="fr-FR" dirty="0"/>
              <a:t>'" </a:t>
            </a:r>
            <a:r>
              <a:rPr lang="fr-FR" dirty="0" err="1"/>
              <a:t>ng</a:t>
            </a:r>
            <a:r>
              <a:rPr lang="fr-FR" dirty="0"/>
              <a:t>-class-</a:t>
            </a:r>
            <a:r>
              <a:rPr lang="fr-FR" dirty="0" err="1"/>
              <a:t>even</a:t>
            </a:r>
            <a:r>
              <a:rPr lang="fr-FR" dirty="0"/>
              <a:t>="'</a:t>
            </a:r>
            <a:r>
              <a:rPr lang="fr-FR" dirty="0" err="1"/>
              <a:t>even</a:t>
            </a:r>
            <a:r>
              <a:rPr lang="fr-FR" dirty="0"/>
              <a:t>'"&gt;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-show, </a:t>
            </a:r>
            <a:r>
              <a:rPr lang="fr-FR" dirty="0" err="1"/>
              <a:t>ng-</a:t>
            </a:r>
            <a:r>
              <a:rPr lang="fr-FR" dirty="0" err="1" smtClean="0"/>
              <a:t>hide</a:t>
            </a:r>
            <a:endParaRPr lang="fr-FR" dirty="0" smtClean="0"/>
          </a:p>
          <a:p>
            <a:pPr lvl="2"/>
            <a:r>
              <a:rPr lang="pl-PL" dirty="0"/>
              <a:t>&lt;</a:t>
            </a:r>
            <a:r>
              <a:rPr lang="pl-PL" dirty="0" err="1"/>
              <a:t>span</a:t>
            </a:r>
            <a:r>
              <a:rPr lang="pl-PL" dirty="0"/>
              <a:t> </a:t>
            </a:r>
            <a:r>
              <a:rPr lang="pl-PL" dirty="0" err="1"/>
              <a:t>ng</a:t>
            </a:r>
            <a:r>
              <a:rPr lang="pl-PL" dirty="0"/>
              <a:t>-show="</a:t>
            </a:r>
            <a:r>
              <a:rPr lang="pl-PL" dirty="0" err="1"/>
              <a:t>checked</a:t>
            </a:r>
            <a:r>
              <a:rPr lang="pl-PL" dirty="0"/>
              <a:t>"&gt;</a:t>
            </a:r>
            <a:endParaRPr lang="fr-FR" dirty="0"/>
          </a:p>
          <a:p>
            <a:pPr lvl="1"/>
            <a:r>
              <a:rPr lang="fr-FR" dirty="0" err="1"/>
              <a:t>ng-</a:t>
            </a:r>
            <a:r>
              <a:rPr lang="fr-FR" dirty="0" err="1" smtClean="0"/>
              <a:t>disabled</a:t>
            </a:r>
            <a:endParaRPr lang="fr-FR" dirty="0" smtClean="0"/>
          </a:p>
          <a:p>
            <a:pPr lvl="2"/>
            <a:r>
              <a:rPr lang="it-IT" dirty="0"/>
              <a:t>&lt;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ng</a:t>
            </a:r>
            <a:r>
              <a:rPr lang="it-IT" dirty="0"/>
              <a:t>-model="</a:t>
            </a:r>
            <a:r>
              <a:rPr lang="it-IT" dirty="0" err="1"/>
              <a:t>button</a:t>
            </a:r>
            <a:r>
              <a:rPr lang="it-IT" dirty="0"/>
              <a:t>" </a:t>
            </a:r>
            <a:r>
              <a:rPr lang="it-IT" dirty="0" err="1"/>
              <a:t>ng-disabled</a:t>
            </a:r>
            <a:r>
              <a:rPr lang="it-IT" dirty="0"/>
              <a:t>="</a:t>
            </a:r>
            <a:r>
              <a:rPr lang="it-IT" dirty="0" err="1"/>
              <a:t>checked</a:t>
            </a:r>
            <a:r>
              <a:rPr lang="it-IT" dirty="0"/>
              <a:t>"&gt;Button&lt;/</a:t>
            </a:r>
            <a:r>
              <a:rPr lang="it-IT" dirty="0" err="1"/>
              <a:t>button</a:t>
            </a:r>
            <a:r>
              <a:rPr lang="it-IT" dirty="0"/>
              <a:t>&gt;</a:t>
            </a:r>
            <a:endParaRPr lang="fr-FR" dirty="0"/>
          </a:p>
          <a:p>
            <a:pPr lvl="1"/>
            <a:r>
              <a:rPr lang="fr-FR" dirty="0" err="1"/>
              <a:t>ng</a:t>
            </a:r>
            <a:r>
              <a:rPr lang="fr-FR" dirty="0"/>
              <a:t>-</a:t>
            </a:r>
            <a:r>
              <a:rPr lang="fr-FR" dirty="0" smtClean="0"/>
              <a:t>style</a:t>
            </a:r>
          </a:p>
          <a:p>
            <a:pPr lvl="2"/>
            <a:r>
              <a:rPr lang="en-US" dirty="0"/>
              <a:t>&lt;span </a:t>
            </a:r>
            <a:r>
              <a:rPr lang="en-US" dirty="0" err="1"/>
              <a:t>ng</a:t>
            </a:r>
            <a:r>
              <a:rPr lang="en-US" dirty="0"/>
              <a:t>-style="{</a:t>
            </a:r>
            <a:r>
              <a:rPr lang="en-US" dirty="0" err="1"/>
              <a:t>color:'red</a:t>
            </a:r>
            <a:r>
              <a:rPr lang="en-US" dirty="0"/>
              <a:t>'}"&gt;Sample Text&lt;/span&gt;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8857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Directives du framework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évènements</a:t>
            </a: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g</a:t>
            </a:r>
            <a:r>
              <a:rPr lang="fr-FR" dirty="0" smtClean="0"/>
              <a:t>-click</a:t>
            </a:r>
          </a:p>
          <a:p>
            <a:pPr lvl="1"/>
            <a:r>
              <a:rPr lang="cs-CZ" dirty="0" err="1"/>
              <a:t>ng-</a:t>
            </a:r>
            <a:r>
              <a:rPr lang="cs-CZ" dirty="0" err="1" smtClean="0"/>
              <a:t>dblclick</a:t>
            </a:r>
            <a:endParaRPr lang="cs-CZ" dirty="0" smtClean="0"/>
          </a:p>
          <a:p>
            <a:pPr lvl="1"/>
            <a:r>
              <a:rPr lang="en-US" dirty="0" err="1"/>
              <a:t>ng-mousedown</a:t>
            </a:r>
            <a:endParaRPr lang="en-US" dirty="0"/>
          </a:p>
          <a:p>
            <a:pPr lvl="1"/>
            <a:r>
              <a:rPr lang="en-US" dirty="0" err="1"/>
              <a:t>ng-mouseenter</a:t>
            </a:r>
            <a:endParaRPr lang="en-US" dirty="0"/>
          </a:p>
          <a:p>
            <a:pPr lvl="1"/>
            <a:r>
              <a:rPr lang="en-US" dirty="0" err="1"/>
              <a:t>ng-mouseleave</a:t>
            </a:r>
            <a:endParaRPr lang="en-US" dirty="0"/>
          </a:p>
          <a:p>
            <a:pPr lvl="1"/>
            <a:r>
              <a:rPr lang="en-US" dirty="0" err="1"/>
              <a:t>ng-mousemove</a:t>
            </a:r>
            <a:endParaRPr lang="en-US" dirty="0"/>
          </a:p>
          <a:p>
            <a:pPr lvl="1"/>
            <a:r>
              <a:rPr lang="en-US" dirty="0" err="1"/>
              <a:t>ng-mouseover</a:t>
            </a:r>
            <a:endParaRPr lang="en-US" dirty="0"/>
          </a:p>
          <a:p>
            <a:pPr lvl="1"/>
            <a:r>
              <a:rPr lang="en-US" dirty="0" err="1"/>
              <a:t>ng-mouseup</a:t>
            </a:r>
            <a:endParaRPr lang="cs-CZ" dirty="0" smtClean="0"/>
          </a:p>
          <a:p>
            <a:pPr lvl="1"/>
            <a:endParaRPr lang="cs-CZ" dirty="0" smtClean="0"/>
          </a:p>
          <a:p>
            <a:pPr lvl="1"/>
            <a:r>
              <a:rPr lang="fr-FR" dirty="0" smtClean="0"/>
              <a:t>La </a:t>
            </a:r>
            <a:r>
              <a:rPr lang="fr-FR" dirty="0" err="1" smtClean="0"/>
              <a:t>propriéte</a:t>
            </a:r>
            <a:r>
              <a:rPr lang="fr-FR" dirty="0" smtClean="0"/>
              <a:t> $</a:t>
            </a:r>
            <a:r>
              <a:rPr lang="fr-FR" dirty="0" err="1" smtClean="0"/>
              <a:t>event</a:t>
            </a:r>
            <a:r>
              <a:rPr lang="fr-FR" dirty="0" smtClean="0"/>
              <a:t> est disponible</a:t>
            </a:r>
          </a:p>
          <a:p>
            <a:pPr marL="914400" lvl="2" indent="0">
              <a:buNone/>
            </a:pPr>
            <a:r>
              <a:rPr lang="en-US" dirty="0"/>
              <a:t>&lt;button </a:t>
            </a:r>
            <a:r>
              <a:rPr lang="en-US" dirty="0" err="1"/>
              <a:t>ng</a:t>
            </a:r>
            <a:r>
              <a:rPr lang="en-US" dirty="0"/>
              <a:t>-click</a:t>
            </a:r>
            <a:r>
              <a:rPr lang="en-US" dirty="0" smtClean="0"/>
              <a:t>=”</a:t>
            </a:r>
            <a:r>
              <a:rPr lang="en-US" dirty="0" err="1" smtClean="0"/>
              <a:t>onClick</a:t>
            </a:r>
            <a:r>
              <a:rPr lang="en-US" dirty="0" smtClean="0"/>
              <a:t>($event)”&gt;</a:t>
            </a:r>
          </a:p>
          <a:p>
            <a:pPr marL="914400" lvl="2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scope.onClick</a:t>
            </a:r>
            <a:r>
              <a:rPr lang="en-US" dirty="0" smtClean="0"/>
              <a:t>=function($event){</a:t>
            </a:r>
            <a:r>
              <a:rPr lang="fr-FR" dirty="0"/>
              <a:t>$</a:t>
            </a:r>
            <a:r>
              <a:rPr lang="fr-FR" dirty="0" err="1"/>
              <a:t>event.preventDefault</a:t>
            </a:r>
            <a:r>
              <a:rPr lang="fr-FR" dirty="0"/>
              <a:t>()</a:t>
            </a:r>
            <a:r>
              <a:rPr lang="fr-FR" dirty="0" smtClean="0"/>
              <a:t>;}</a:t>
            </a:r>
            <a:endParaRPr lang="en-US" dirty="0" smtClean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5033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Directives du framework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Modification de la vue</a:t>
            </a: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g-switch</a:t>
            </a:r>
            <a:endParaRPr lang="fr-FR" dirty="0" smtClean="0"/>
          </a:p>
          <a:p>
            <a:pPr lvl="2"/>
            <a:r>
              <a:rPr lang="fr-FR" dirty="0" smtClean="0"/>
              <a:t>Pour définir du contenu alternatif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&lt;div 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-switch on="selection" &gt;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&lt;div 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-switch-when="settings"&gt;Settings 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Div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&lt;/div&gt;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&lt;span 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-switch-when="home"&gt;Home Span&lt;/span&gt;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&lt;span 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-switch-default&gt;default&lt;/span&gt;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&lt;/div&gt;</a:t>
            </a:r>
            <a:endParaRPr lang="fr-FR" sz="1200" i="1" dirty="0" smtClean="0">
              <a:solidFill>
                <a:srgbClr val="0084B4"/>
              </a:solidFill>
              <a:latin typeface="+mj-lt"/>
            </a:endParaRP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g-include</a:t>
            </a:r>
            <a:endParaRPr lang="fr-FR" dirty="0" smtClean="0"/>
          </a:p>
          <a:p>
            <a:pPr lvl="2"/>
            <a:r>
              <a:rPr lang="fr-FR" dirty="0" smtClean="0"/>
              <a:t>Pour intégrer un </a:t>
            </a:r>
            <a:r>
              <a:rPr lang="fr-FR" dirty="0" err="1" smtClean="0"/>
              <a:t>template</a:t>
            </a:r>
            <a:r>
              <a:rPr lang="fr-FR" dirty="0" smtClean="0"/>
              <a:t> </a:t>
            </a:r>
          </a:p>
          <a:p>
            <a:pPr marL="914400" lvl="2" indent="0">
              <a:buNone/>
            </a:pPr>
            <a:r>
              <a:rPr lang="en-US" sz="1200" dirty="0">
                <a:solidFill>
                  <a:srgbClr val="0084B4"/>
                </a:solidFill>
                <a:latin typeface="+mj-lt"/>
              </a:rPr>
              <a:t>&lt;div </a:t>
            </a:r>
            <a:r>
              <a:rPr lang="en-US" sz="1200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dirty="0">
                <a:solidFill>
                  <a:srgbClr val="0084B4"/>
                </a:solidFill>
                <a:latin typeface="+mj-lt"/>
              </a:rPr>
              <a:t>-include </a:t>
            </a:r>
            <a:r>
              <a:rPr lang="en-US" sz="1200" dirty="0" err="1">
                <a:solidFill>
                  <a:srgbClr val="0084B4"/>
                </a:solidFill>
                <a:latin typeface="+mj-lt"/>
              </a:rPr>
              <a:t>src</a:t>
            </a:r>
            <a:r>
              <a:rPr lang="en-US" sz="1200" dirty="0">
                <a:solidFill>
                  <a:srgbClr val="0084B4"/>
                </a:solidFill>
                <a:latin typeface="+mj-lt"/>
              </a:rPr>
              <a:t>="</a:t>
            </a:r>
            <a:r>
              <a:rPr lang="en-US" sz="1200" dirty="0" err="1">
                <a:solidFill>
                  <a:srgbClr val="0084B4"/>
                </a:solidFill>
                <a:latin typeface="+mj-lt"/>
              </a:rPr>
              <a:t>template.url</a:t>
            </a:r>
            <a:r>
              <a:rPr lang="en-US" sz="1200" dirty="0">
                <a:solidFill>
                  <a:srgbClr val="0084B4"/>
                </a:solidFill>
                <a:latin typeface="+mj-lt"/>
              </a:rPr>
              <a:t>"&gt;&lt;/div&gt;</a:t>
            </a:r>
            <a:endParaRPr lang="fr-FR" sz="1200" dirty="0">
              <a:solidFill>
                <a:srgbClr val="0084B4"/>
              </a:solidFill>
              <a:latin typeface="+mj-lt"/>
            </a:endParaRPr>
          </a:p>
          <a:p>
            <a:pPr lvl="1"/>
            <a:r>
              <a:rPr lang="fr-FR" dirty="0" err="1"/>
              <a:t>ng-</a:t>
            </a:r>
            <a:r>
              <a:rPr lang="fr-FR" dirty="0" err="1" smtClean="0"/>
              <a:t>pluralize</a:t>
            </a:r>
            <a:endParaRPr lang="fr-FR" dirty="0" smtClean="0"/>
          </a:p>
          <a:p>
            <a:pPr lvl="2"/>
            <a:r>
              <a:rPr lang="fr-FR" dirty="0" smtClean="0"/>
              <a:t>Pour adapter des labels en fonction d’un nombre d’éléments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&lt;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-pluralize count="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personCount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"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         when="{'0': 'Nobody is viewing.',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             'one': '1 person is viewing.',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             </a:t>
            </a:r>
            <a:r>
              <a:rPr lang="en-US" sz="1200" i="1" dirty="0" smtClean="0">
                <a:solidFill>
                  <a:srgbClr val="0084B4"/>
                </a:solidFill>
                <a:latin typeface="+mj-lt"/>
              </a:rPr>
              <a:t>'other'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: '{} people are viewing.'}"&gt;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&lt;/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-pluralize&gt;</a:t>
            </a:r>
            <a:endParaRPr lang="fr-FR" sz="1200" i="1" dirty="0">
              <a:solidFill>
                <a:srgbClr val="0084B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9838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Directives du framework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Attributs</a:t>
            </a: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g-href</a:t>
            </a:r>
            <a:endParaRPr lang="fr-FR" dirty="0" smtClean="0"/>
          </a:p>
          <a:p>
            <a:pPr lvl="1"/>
            <a:r>
              <a:rPr lang="fr-FR" dirty="0" err="1" smtClean="0"/>
              <a:t>ng-src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Pour </a:t>
            </a:r>
            <a:r>
              <a:rPr lang="fr-FR" dirty="0"/>
              <a:t>éviter les </a:t>
            </a:r>
            <a:r>
              <a:rPr lang="fr-FR" dirty="0" smtClean="0"/>
              <a:t>404 avec des expressions</a:t>
            </a:r>
            <a:endParaRPr lang="hr-HR" dirty="0" smtClean="0"/>
          </a:p>
          <a:p>
            <a:pPr lvl="2"/>
            <a:r>
              <a:rPr lang="hr-HR" dirty="0" smtClean="0"/>
              <a:t>&lt;</a:t>
            </a:r>
            <a:r>
              <a:rPr lang="hr-HR" dirty="0"/>
              <a:t>img src="http://www.gravatar.com/avatar/{{hash}}"/&gt;</a:t>
            </a:r>
            <a:endParaRPr lang="fr-FR" dirty="0" smtClean="0"/>
          </a:p>
          <a:p>
            <a:pPr marL="914400" lvl="2" indent="0">
              <a:buNone/>
            </a:pPr>
            <a:endParaRPr lang="fr-FR" sz="1200" i="1" dirty="0">
              <a:solidFill>
                <a:srgbClr val="0084B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0847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Directives du framework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Modification de la vue</a:t>
            </a: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g-switch</a:t>
            </a:r>
            <a:endParaRPr lang="fr-FR" dirty="0" smtClean="0"/>
          </a:p>
          <a:p>
            <a:pPr lvl="2"/>
            <a:r>
              <a:rPr lang="fr-FR" dirty="0" smtClean="0"/>
              <a:t>Pour définir du contenu alternatif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&lt;div 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-switch on="selection" &gt;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&lt;div 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-switch-when="settings"&gt;Settings 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Div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&lt;/div&gt;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&lt;span 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-switch-when="home"&gt;Home Span&lt;/span&gt;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&lt;span 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-switch-default&gt;default&lt;/span&gt;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&lt;/div&gt;</a:t>
            </a:r>
            <a:endParaRPr lang="fr-FR" sz="1200" i="1" dirty="0" smtClean="0">
              <a:solidFill>
                <a:srgbClr val="0084B4"/>
              </a:solidFill>
              <a:latin typeface="+mj-lt"/>
            </a:endParaRP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g-include</a:t>
            </a:r>
            <a:endParaRPr lang="fr-FR" dirty="0" smtClean="0"/>
          </a:p>
          <a:p>
            <a:pPr lvl="2"/>
            <a:r>
              <a:rPr lang="fr-FR" dirty="0" smtClean="0"/>
              <a:t>Pour intégrer un </a:t>
            </a:r>
            <a:r>
              <a:rPr lang="fr-FR" dirty="0" err="1" smtClean="0"/>
              <a:t>template</a:t>
            </a:r>
            <a:r>
              <a:rPr lang="fr-FR" dirty="0" smtClean="0"/>
              <a:t> </a:t>
            </a:r>
          </a:p>
          <a:p>
            <a:pPr marL="914400" lvl="2" indent="0">
              <a:buNone/>
            </a:pPr>
            <a:r>
              <a:rPr lang="en-US" sz="1200" dirty="0">
                <a:solidFill>
                  <a:srgbClr val="0084B4"/>
                </a:solidFill>
                <a:latin typeface="+mj-lt"/>
              </a:rPr>
              <a:t>&lt;div </a:t>
            </a:r>
            <a:r>
              <a:rPr lang="en-US" sz="1200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dirty="0">
                <a:solidFill>
                  <a:srgbClr val="0084B4"/>
                </a:solidFill>
                <a:latin typeface="+mj-lt"/>
              </a:rPr>
              <a:t>-include </a:t>
            </a:r>
            <a:r>
              <a:rPr lang="en-US" sz="1200" dirty="0" err="1">
                <a:solidFill>
                  <a:srgbClr val="0084B4"/>
                </a:solidFill>
                <a:latin typeface="+mj-lt"/>
              </a:rPr>
              <a:t>src</a:t>
            </a:r>
            <a:r>
              <a:rPr lang="en-US" sz="1200" dirty="0">
                <a:solidFill>
                  <a:srgbClr val="0084B4"/>
                </a:solidFill>
                <a:latin typeface="+mj-lt"/>
              </a:rPr>
              <a:t>="</a:t>
            </a:r>
            <a:r>
              <a:rPr lang="en-US" sz="1200" dirty="0" err="1">
                <a:solidFill>
                  <a:srgbClr val="0084B4"/>
                </a:solidFill>
                <a:latin typeface="+mj-lt"/>
              </a:rPr>
              <a:t>template.url</a:t>
            </a:r>
            <a:r>
              <a:rPr lang="en-US" sz="1200" dirty="0">
                <a:solidFill>
                  <a:srgbClr val="0084B4"/>
                </a:solidFill>
                <a:latin typeface="+mj-lt"/>
              </a:rPr>
              <a:t>"&gt;&lt;/div&gt;</a:t>
            </a:r>
            <a:endParaRPr lang="fr-FR" sz="1200" dirty="0">
              <a:solidFill>
                <a:srgbClr val="0084B4"/>
              </a:solidFill>
              <a:latin typeface="+mj-lt"/>
            </a:endParaRPr>
          </a:p>
          <a:p>
            <a:pPr lvl="1"/>
            <a:r>
              <a:rPr lang="fr-FR" dirty="0" err="1" smtClean="0"/>
              <a:t>Ng-repeat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Pour itérer sur une collection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&lt;li 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-repeat="friend in friends"&gt;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  [{{$index + 1}}] {{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friend.name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}} who is {{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friend.age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}} years old.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&lt;/li&gt;</a:t>
            </a:r>
            <a:endParaRPr lang="fr-FR" sz="1200" i="1" dirty="0">
              <a:solidFill>
                <a:srgbClr val="0084B4"/>
              </a:solidFill>
              <a:latin typeface="+mj-lt"/>
            </a:endParaRPr>
          </a:p>
          <a:p>
            <a:pPr lvl="1"/>
            <a:r>
              <a:rPr lang="fr-FR" dirty="0" err="1" smtClean="0"/>
              <a:t>ng</a:t>
            </a:r>
            <a:r>
              <a:rPr lang="fr-FR" dirty="0" err="1"/>
              <a:t>-</a:t>
            </a:r>
            <a:r>
              <a:rPr lang="fr-FR" dirty="0" err="1" smtClean="0"/>
              <a:t>pluralize</a:t>
            </a:r>
            <a:endParaRPr lang="fr-FR" dirty="0" smtClean="0"/>
          </a:p>
          <a:p>
            <a:pPr lvl="2"/>
            <a:r>
              <a:rPr lang="fr-FR" dirty="0" smtClean="0"/>
              <a:t>Pour adapter des labels en fonction d’un nombre d’éléments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&lt;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-pluralize count="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personCount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"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         when="{'0': 'Nobody is viewing.',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             'one': '1 person is viewing.',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             </a:t>
            </a:r>
            <a:r>
              <a:rPr lang="en-US" sz="1200" i="1" dirty="0" smtClean="0">
                <a:solidFill>
                  <a:srgbClr val="0084B4"/>
                </a:solidFill>
                <a:latin typeface="+mj-lt"/>
              </a:rPr>
              <a:t>'other'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: '{} people are viewing.'}"&gt;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&lt;/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-pluralize</a:t>
            </a:r>
            <a:r>
              <a:rPr lang="en-US" sz="1200" i="1" dirty="0" smtClean="0">
                <a:solidFill>
                  <a:srgbClr val="0084B4"/>
                </a:solidFill>
                <a:latin typeface="+mj-lt"/>
              </a:rPr>
              <a:t>&gt;</a:t>
            </a:r>
          </a:p>
          <a:p>
            <a:pPr marL="914400" lvl="2" indent="0">
              <a:buNone/>
            </a:pPr>
            <a:endParaRPr lang="fr-FR" sz="1200" i="1" dirty="0">
              <a:solidFill>
                <a:srgbClr val="0084B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7689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921168" y="0"/>
            <a:ext cx="8115328" cy="60272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ModuleS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 smtClean="0"/>
              <a:t>« Conteneur » autonome, réutilisable</a:t>
            </a:r>
          </a:p>
          <a:p>
            <a:r>
              <a:rPr lang="fr-FR" dirty="0" smtClean="0"/>
              <a:t>Simplifie les test unitaires</a:t>
            </a:r>
          </a:p>
          <a:p>
            <a:r>
              <a:rPr lang="fr-FR" dirty="0" smtClean="0"/>
              <a:t>Collection de blocs de :</a:t>
            </a:r>
          </a:p>
          <a:p>
            <a:pPr lvl="1"/>
            <a:r>
              <a:rPr lang="fr-FR" dirty="0" smtClean="0"/>
              <a:t>Configuration pour les provider</a:t>
            </a:r>
          </a:p>
          <a:p>
            <a:pPr lvl="1"/>
            <a:r>
              <a:rPr lang="fr-FR" dirty="0" smtClean="0"/>
              <a:t>d’exécution pour effectuer des traitements pour initialiser l’application	</a:t>
            </a:r>
          </a:p>
          <a:p>
            <a:r>
              <a:rPr lang="fr-FR" dirty="0" smtClean="0"/>
              <a:t>Méthodes simplifiées </a:t>
            </a:r>
          </a:p>
          <a:p>
            <a:pPr lvl="1"/>
            <a:r>
              <a:rPr lang="fr-FR" dirty="0" smtClean="0"/>
              <a:t>value</a:t>
            </a:r>
          </a:p>
          <a:p>
            <a:pPr lvl="1"/>
            <a:r>
              <a:rPr lang="fr-FR" dirty="0" err="1" smtClean="0"/>
              <a:t>Factory</a:t>
            </a:r>
            <a:endParaRPr lang="fr-FR" dirty="0" smtClean="0"/>
          </a:p>
          <a:p>
            <a:pPr lvl="1"/>
            <a:r>
              <a:rPr lang="fr-FR" dirty="0" smtClean="0"/>
              <a:t>Directive</a:t>
            </a:r>
          </a:p>
          <a:p>
            <a:pPr lvl="1"/>
            <a:r>
              <a:rPr lang="fr-FR" dirty="0" err="1" smtClean="0"/>
              <a:t>Filter</a:t>
            </a:r>
            <a:endParaRPr lang="fr-FR" dirty="0" smtClean="0"/>
          </a:p>
          <a:p>
            <a:pPr lvl="1"/>
            <a:r>
              <a:rPr lang="fr-FR" dirty="0" smtClean="0"/>
              <a:t>Controller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Peut dépendre d’un autre module</a:t>
            </a:r>
          </a:p>
          <a:p>
            <a:pPr lvl="1"/>
            <a:r>
              <a:rPr lang="fr-FR" dirty="0" smtClean="0"/>
              <a:t>Ces blocs de configurations et d’exécutions </a:t>
            </a:r>
            <a:r>
              <a:rPr lang="fr-FR" dirty="0"/>
              <a:t>s</a:t>
            </a:r>
            <a:r>
              <a:rPr lang="fr-FR" dirty="0" smtClean="0"/>
              <a:t>eront donc exécutés avant.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sz="2500" i="1" dirty="0" err="1" smtClean="0">
                <a:solidFill>
                  <a:srgbClr val="0084B4"/>
                </a:solidFill>
              </a:rPr>
              <a:t>angular.module</a:t>
            </a:r>
            <a:r>
              <a:rPr lang="fr-FR" sz="2500" i="1" dirty="0" smtClean="0">
                <a:solidFill>
                  <a:srgbClr val="0084B4"/>
                </a:solidFill>
              </a:rPr>
              <a:t>('</a:t>
            </a:r>
            <a:r>
              <a:rPr lang="fr-FR" sz="2500" i="1" dirty="0" err="1" smtClean="0">
                <a:solidFill>
                  <a:srgbClr val="0084B4"/>
                </a:solidFill>
              </a:rPr>
              <a:t>myModule</a:t>
            </a:r>
            <a:r>
              <a:rPr lang="fr-FR" sz="2500" i="1" dirty="0" smtClean="0">
                <a:solidFill>
                  <a:srgbClr val="0084B4"/>
                </a:solidFill>
              </a:rPr>
              <a:t>', []).</a:t>
            </a:r>
          </a:p>
          <a:p>
            <a:pPr marL="0" indent="0">
              <a:buNone/>
            </a:pPr>
            <a:r>
              <a:rPr lang="fr-FR" sz="2500" i="1" dirty="0" smtClean="0">
                <a:solidFill>
                  <a:srgbClr val="0084B4"/>
                </a:solidFill>
              </a:rPr>
              <a:t>  config(</a:t>
            </a:r>
            <a:r>
              <a:rPr lang="fr-FR" sz="2500" i="1" dirty="0" err="1" smtClean="0">
                <a:solidFill>
                  <a:srgbClr val="0084B4"/>
                </a:solidFill>
              </a:rPr>
              <a:t>function</a:t>
            </a:r>
            <a:r>
              <a:rPr lang="fr-FR" sz="2500" i="1" dirty="0" smtClean="0">
                <a:solidFill>
                  <a:srgbClr val="0084B4"/>
                </a:solidFill>
              </a:rPr>
              <a:t>(injectables) { // provider-</a:t>
            </a:r>
            <a:r>
              <a:rPr lang="fr-FR" sz="2500" i="1" dirty="0" err="1" smtClean="0">
                <a:solidFill>
                  <a:srgbClr val="0084B4"/>
                </a:solidFill>
              </a:rPr>
              <a:t>injector</a:t>
            </a:r>
            <a:endParaRPr lang="fr-FR" sz="2500" i="1" dirty="0" smtClean="0">
              <a:solidFill>
                <a:srgbClr val="0084B4"/>
              </a:solidFill>
            </a:endParaRPr>
          </a:p>
          <a:p>
            <a:pPr marL="0" indent="0">
              <a:buNone/>
            </a:pPr>
            <a:r>
              <a:rPr lang="fr-FR" sz="2500" i="1" dirty="0" smtClean="0">
                <a:solidFill>
                  <a:srgbClr val="0084B4"/>
                </a:solidFill>
              </a:rPr>
              <a:t>}).</a:t>
            </a:r>
          </a:p>
          <a:p>
            <a:pPr marL="0" indent="0">
              <a:buNone/>
            </a:pPr>
            <a:r>
              <a:rPr lang="fr-FR" sz="2500" i="1" dirty="0" smtClean="0">
                <a:solidFill>
                  <a:srgbClr val="0084B4"/>
                </a:solidFill>
              </a:rPr>
              <a:t>  </a:t>
            </a:r>
            <a:r>
              <a:rPr lang="fr-FR" sz="2500" i="1" dirty="0" err="1" smtClean="0">
                <a:solidFill>
                  <a:srgbClr val="0084B4"/>
                </a:solidFill>
              </a:rPr>
              <a:t>run</a:t>
            </a:r>
            <a:r>
              <a:rPr lang="fr-FR" sz="2500" i="1" dirty="0" smtClean="0">
                <a:solidFill>
                  <a:srgbClr val="0084B4"/>
                </a:solidFill>
              </a:rPr>
              <a:t>(</a:t>
            </a:r>
            <a:r>
              <a:rPr lang="fr-FR" sz="2500" i="1" dirty="0" err="1" smtClean="0">
                <a:solidFill>
                  <a:srgbClr val="0084B4"/>
                </a:solidFill>
              </a:rPr>
              <a:t>function</a:t>
            </a:r>
            <a:r>
              <a:rPr lang="fr-FR" sz="2500" i="1" dirty="0" smtClean="0">
                <a:solidFill>
                  <a:srgbClr val="0084B4"/>
                </a:solidFill>
              </a:rPr>
              <a:t>(injectables) { // instance-</a:t>
            </a:r>
            <a:r>
              <a:rPr lang="fr-FR" sz="2500" i="1" dirty="0" err="1" smtClean="0">
                <a:solidFill>
                  <a:srgbClr val="0084B4"/>
                </a:solidFill>
              </a:rPr>
              <a:t>injector</a:t>
            </a:r>
            <a:endParaRPr lang="fr-FR" sz="2500" i="1" dirty="0" smtClean="0">
              <a:solidFill>
                <a:srgbClr val="0084B4"/>
              </a:solidFill>
            </a:endParaRPr>
          </a:p>
          <a:p>
            <a:pPr marL="0" indent="0">
              <a:buNone/>
            </a:pPr>
            <a:r>
              <a:rPr lang="fr-FR" sz="2500" i="1" dirty="0" smtClean="0">
                <a:solidFill>
                  <a:srgbClr val="0084B4"/>
                </a:solidFill>
              </a:rPr>
              <a:t>});</a:t>
            </a:r>
            <a:endParaRPr lang="fr-FR" sz="2500" i="1" dirty="0">
              <a:solidFill>
                <a:srgbClr val="0084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27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159732" y="2660282"/>
            <a:ext cx="4824536" cy="1776830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fr-FR" sz="4400" dirty="0" smtClean="0"/>
              <a:t>TP: STEP 1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931109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MVC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276872"/>
            <a:ext cx="3340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49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err="1" smtClean="0"/>
              <a:t>modelE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Donnée pouvant être référencée par une propriété du scope</a:t>
            </a:r>
          </a:p>
          <a:p>
            <a:r>
              <a:rPr lang="fr-FR" dirty="0" smtClean="0"/>
              <a:t>Pas de format imposé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852936"/>
            <a:ext cx="54864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7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err="1" smtClean="0"/>
              <a:t>modelE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Déclaration explicite</a:t>
            </a:r>
          </a:p>
          <a:p>
            <a:pPr lvl="1"/>
            <a:r>
              <a:rPr lang="fr-FR" dirty="0" smtClean="0"/>
              <a:t>Dans un contrôleur : </a:t>
            </a:r>
          </a:p>
          <a:p>
            <a:pPr lvl="2"/>
            <a:r>
              <a:rPr lang="fr-FR" dirty="0" smtClean="0"/>
              <a:t>$</a:t>
            </a:r>
            <a:r>
              <a:rPr lang="fr-FR" dirty="0" err="1" smtClean="0"/>
              <a:t>scope.foo</a:t>
            </a:r>
            <a:r>
              <a:rPr lang="fr-FR" dirty="0" smtClean="0"/>
              <a:t>=‘bar’;</a:t>
            </a:r>
          </a:p>
          <a:p>
            <a:pPr lvl="1"/>
            <a:r>
              <a:rPr lang="fr-FR" dirty="0" smtClean="0"/>
              <a:t>Dans une expression : </a:t>
            </a:r>
          </a:p>
          <a:p>
            <a:pPr lvl="2"/>
            <a:r>
              <a:rPr lang="it-IT" dirty="0" smtClean="0"/>
              <a:t>&lt;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ng</a:t>
            </a:r>
            <a:r>
              <a:rPr lang="it-IT" dirty="0"/>
              <a:t>-click="{{</a:t>
            </a:r>
            <a:r>
              <a:rPr lang="it-IT" dirty="0" err="1"/>
              <a:t>foos</a:t>
            </a:r>
            <a:r>
              <a:rPr lang="it-IT" dirty="0"/>
              <a:t>='</a:t>
            </a:r>
            <a:r>
              <a:rPr lang="it-IT" dirty="0" smtClean="0"/>
              <a:t>bar'</a:t>
            </a:r>
            <a:r>
              <a:rPr lang="it-IT" dirty="0"/>
              <a:t>}}"&gt;Click me&lt;/</a:t>
            </a:r>
            <a:r>
              <a:rPr lang="it-IT" dirty="0" err="1"/>
              <a:t>button</a:t>
            </a:r>
            <a:r>
              <a:rPr lang="it-IT" dirty="0" smtClean="0"/>
              <a:t>&gt;</a:t>
            </a:r>
          </a:p>
          <a:p>
            <a:pPr lvl="1"/>
            <a:r>
              <a:rPr lang="it-IT" dirty="0" smtClean="0"/>
              <a:t>Directive </a:t>
            </a:r>
            <a:r>
              <a:rPr lang="it-IT" dirty="0" err="1" smtClean="0"/>
              <a:t>ng-init</a:t>
            </a:r>
            <a:endParaRPr lang="it-IT" dirty="0" smtClean="0"/>
          </a:p>
          <a:p>
            <a:pPr lvl="2"/>
            <a:r>
              <a:rPr lang="en-US" dirty="0"/>
              <a:t>&lt;body </a:t>
            </a:r>
            <a:r>
              <a:rPr lang="en-US" dirty="0" err="1"/>
              <a:t>ng-init</a:t>
            </a:r>
            <a:r>
              <a:rPr lang="en-US" dirty="0"/>
              <a:t>=" foo = 'bar' "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Déclaration</a:t>
            </a:r>
            <a:r>
              <a:rPr lang="en-US" dirty="0" smtClean="0"/>
              <a:t> </a:t>
            </a:r>
            <a:r>
              <a:rPr lang="en-US" dirty="0" err="1" smtClean="0"/>
              <a:t>implicite</a:t>
            </a:r>
            <a:endParaRPr lang="en-US" dirty="0" smtClean="0"/>
          </a:p>
          <a:p>
            <a:pPr lvl="1"/>
            <a:r>
              <a:rPr lang="fr-FR" dirty="0" err="1" smtClean="0"/>
              <a:t>É</a:t>
            </a:r>
            <a:r>
              <a:rPr lang="en-US" dirty="0" err="1" smtClean="0"/>
              <a:t>léments</a:t>
            </a:r>
            <a:r>
              <a:rPr lang="en-US" dirty="0" smtClean="0"/>
              <a:t> de </a:t>
            </a:r>
            <a:r>
              <a:rPr lang="en-US" dirty="0" err="1" smtClean="0"/>
              <a:t>formulaire</a:t>
            </a:r>
            <a:endParaRPr lang="en-US" dirty="0" smtClean="0"/>
          </a:p>
          <a:p>
            <a:pPr lvl="2"/>
            <a:r>
              <a:rPr lang="en-US" dirty="0"/>
              <a:t>&lt;input </a:t>
            </a:r>
            <a:r>
              <a:rPr lang="en-US" dirty="0" err="1"/>
              <a:t>ng</a:t>
            </a:r>
            <a:r>
              <a:rPr lang="en-US" dirty="0"/>
              <a:t>-model</a:t>
            </a:r>
            <a:r>
              <a:rPr lang="en-US" dirty="0" smtClean="0"/>
              <a:t>=”name" </a:t>
            </a:r>
            <a:r>
              <a:rPr lang="en-US" dirty="0"/>
              <a:t>value</a:t>
            </a:r>
            <a:r>
              <a:rPr lang="en-US" dirty="0" smtClean="0"/>
              <a:t>=”John"&gt;</a:t>
            </a:r>
          </a:p>
          <a:p>
            <a:pPr lvl="1"/>
            <a:r>
              <a:rPr lang="en-US" dirty="0" err="1" smtClean="0"/>
              <a:t>Itérator</a:t>
            </a:r>
            <a:endParaRPr lang="en-US" dirty="0" smtClean="0"/>
          </a:p>
          <a:p>
            <a:pPr lvl="2"/>
            <a:r>
              <a:rPr lang="en-US" dirty="0"/>
              <a:t>&lt;p </a:t>
            </a:r>
            <a:r>
              <a:rPr lang="en-US" dirty="0" err="1"/>
              <a:t>ng</a:t>
            </a:r>
            <a:r>
              <a:rPr lang="en-US" dirty="0"/>
              <a:t>-repeat="phone in phones"&gt;&lt;/p&gt;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3821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LE </a:t>
            </a:r>
            <a:r>
              <a:rPr lang="fr-FR" sz="3200" b="1" dirty="0" err="1" smtClean="0">
                <a:solidFill>
                  <a:schemeClr val="tx1"/>
                </a:solidFill>
              </a:rPr>
              <a:t>framework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916832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65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VUE</a:t>
            </a:r>
            <a:endParaRPr lang="en-US" noProof="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899592" y="1484784"/>
            <a:ext cx="3794848" cy="4536504"/>
          </a:xfrm>
        </p:spPr>
        <p:txBody>
          <a:bodyPr>
            <a:normAutofit/>
          </a:bodyPr>
          <a:lstStyle/>
          <a:p>
            <a:r>
              <a:rPr lang="fr-FR" sz="2400" dirty="0" smtClean="0"/>
              <a:t>Ce que voit l’utilisateur</a:t>
            </a:r>
          </a:p>
          <a:p>
            <a:r>
              <a:rPr lang="fr-FR" sz="2400" dirty="0" smtClean="0"/>
              <a:t>Tout est dans le HTML</a:t>
            </a:r>
          </a:p>
          <a:p>
            <a:pPr lvl="1"/>
            <a:r>
              <a:rPr lang="fr-FR" sz="2400" dirty="0" smtClean="0"/>
              <a:t>Syntaxe valide</a:t>
            </a:r>
          </a:p>
          <a:p>
            <a:r>
              <a:rPr lang="fr-FR" sz="2400" dirty="0" err="1" smtClean="0"/>
              <a:t>Databinding</a:t>
            </a:r>
            <a:r>
              <a:rPr lang="fr-FR" sz="2400" dirty="0" smtClean="0"/>
              <a:t> </a:t>
            </a:r>
            <a:r>
              <a:rPr lang="fr-FR" sz="2400" dirty="0" err="1" smtClean="0"/>
              <a:t>bi-directionnel</a:t>
            </a:r>
            <a:endParaRPr lang="fr-FR" sz="2400" dirty="0" smtClean="0"/>
          </a:p>
          <a:p>
            <a:r>
              <a:rPr lang="fr-FR" sz="2400" dirty="0" smtClean="0"/>
              <a:t>Accède au modèle et au contrôleur par l’intermédiaire du scope</a:t>
            </a:r>
          </a:p>
          <a:p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988840"/>
            <a:ext cx="3957836" cy="34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7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VUE</a:t>
            </a:r>
            <a:endParaRPr lang="en-US" noProof="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/>
          <a:srcRect t="3094" b="30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60843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Controleur</a:t>
            </a:r>
            <a:endParaRPr lang="en-US" noProof="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Etat initial du scope</a:t>
            </a:r>
          </a:p>
          <a:p>
            <a:r>
              <a:rPr lang="fr-FR" dirty="0" smtClean="0"/>
              <a:t>Ajout de comportement sur le scope</a:t>
            </a:r>
          </a:p>
          <a:p>
            <a:r>
              <a:rPr lang="fr-FR" dirty="0" smtClean="0"/>
              <a:t>Invocation des services</a:t>
            </a:r>
          </a:p>
          <a:p>
            <a:r>
              <a:rPr lang="fr-FR" dirty="0" smtClean="0"/>
              <a:t>Déclaration</a:t>
            </a:r>
          </a:p>
          <a:p>
            <a:pPr lvl="1"/>
            <a:r>
              <a:rPr lang="fr-FR" dirty="0" smtClean="0"/>
              <a:t>Via une méthode globale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rgbClr val="0084B4"/>
                </a:solidFill>
              </a:rPr>
              <a:t>function </a:t>
            </a:r>
            <a:r>
              <a:rPr lang="en-US" i="1" dirty="0" err="1">
                <a:solidFill>
                  <a:srgbClr val="0084B4"/>
                </a:solidFill>
              </a:rPr>
              <a:t>GreetingCtrl</a:t>
            </a:r>
            <a:r>
              <a:rPr lang="en-US" i="1" dirty="0">
                <a:solidFill>
                  <a:srgbClr val="0084B4"/>
                </a:solidFill>
              </a:rPr>
              <a:t>($scope) { $</a:t>
            </a:r>
            <a:r>
              <a:rPr lang="en-US" i="1" dirty="0" err="1">
                <a:solidFill>
                  <a:srgbClr val="0084B4"/>
                </a:solidFill>
              </a:rPr>
              <a:t>scope.greeting</a:t>
            </a:r>
            <a:r>
              <a:rPr lang="en-US" i="1" dirty="0">
                <a:solidFill>
                  <a:srgbClr val="0084B4"/>
                </a:solidFill>
              </a:rPr>
              <a:t> = '</a:t>
            </a:r>
            <a:r>
              <a:rPr lang="en-US" i="1" dirty="0" err="1">
                <a:solidFill>
                  <a:srgbClr val="0084B4"/>
                </a:solidFill>
              </a:rPr>
              <a:t>Hola</a:t>
            </a:r>
            <a:r>
              <a:rPr lang="en-US" i="1" dirty="0">
                <a:solidFill>
                  <a:srgbClr val="0084B4"/>
                </a:solidFill>
              </a:rPr>
              <a:t>!'; }</a:t>
            </a:r>
            <a:endParaRPr lang="fr-FR" i="1" dirty="0" smtClean="0">
              <a:solidFill>
                <a:srgbClr val="0084B4"/>
              </a:solidFill>
            </a:endParaRPr>
          </a:p>
          <a:p>
            <a:pPr lvl="1"/>
            <a:r>
              <a:rPr lang="fr-FR" dirty="0" smtClean="0"/>
              <a:t>Via le méthode .</a:t>
            </a:r>
            <a:r>
              <a:rPr lang="fr-FR" dirty="0" err="1" smtClean="0"/>
              <a:t>controller</a:t>
            </a:r>
            <a:r>
              <a:rPr lang="fr-FR" dirty="0" smtClean="0"/>
              <a:t> d’un module</a:t>
            </a:r>
          </a:p>
          <a:p>
            <a:pPr marL="914400" lvl="2" indent="0">
              <a:buNone/>
            </a:pPr>
            <a:r>
              <a:rPr lang="en-US" i="1" dirty="0" err="1">
                <a:solidFill>
                  <a:srgbClr val="0084B4"/>
                </a:solidFill>
              </a:rPr>
              <a:t>myApp.controller</a:t>
            </a:r>
            <a:r>
              <a:rPr lang="en-US" i="1" dirty="0">
                <a:solidFill>
                  <a:srgbClr val="0084B4"/>
                </a:solidFill>
              </a:rPr>
              <a:t>('</a:t>
            </a:r>
            <a:r>
              <a:rPr lang="en-US" i="1" dirty="0" err="1">
                <a:solidFill>
                  <a:srgbClr val="0084B4"/>
                </a:solidFill>
              </a:rPr>
              <a:t>GreetingCtrl</a:t>
            </a:r>
            <a:r>
              <a:rPr lang="en-US" i="1" dirty="0">
                <a:solidFill>
                  <a:srgbClr val="0084B4"/>
                </a:solidFill>
              </a:rPr>
              <a:t>', ['$scope', function(scope) { </a:t>
            </a:r>
            <a:r>
              <a:rPr lang="en-US" i="1" dirty="0" err="1">
                <a:solidFill>
                  <a:srgbClr val="0084B4"/>
                </a:solidFill>
              </a:rPr>
              <a:t>scope.greeting</a:t>
            </a:r>
            <a:r>
              <a:rPr lang="en-US" i="1" dirty="0">
                <a:solidFill>
                  <a:srgbClr val="0084B4"/>
                </a:solidFill>
              </a:rPr>
              <a:t> = '</a:t>
            </a:r>
            <a:r>
              <a:rPr lang="en-US" i="1" dirty="0" err="1">
                <a:solidFill>
                  <a:srgbClr val="0084B4"/>
                </a:solidFill>
              </a:rPr>
              <a:t>Hola</a:t>
            </a:r>
            <a:r>
              <a:rPr lang="en-US" i="1" dirty="0">
                <a:solidFill>
                  <a:srgbClr val="0084B4"/>
                </a:solidFill>
              </a:rPr>
              <a:t>!'; }]);</a:t>
            </a:r>
          </a:p>
          <a:p>
            <a:pPr marL="914400" lvl="2" indent="0">
              <a:buNone/>
            </a:pPr>
            <a:endParaRPr lang="fr-FR" dirty="0" smtClean="0"/>
          </a:p>
          <a:p>
            <a:r>
              <a:rPr lang="fr-FR" dirty="0" smtClean="0"/>
              <a:t>Association avec un scope</a:t>
            </a:r>
          </a:p>
          <a:p>
            <a:pPr lvl="1"/>
            <a:r>
              <a:rPr lang="fr-FR" dirty="0" smtClean="0"/>
              <a:t>Directive </a:t>
            </a:r>
            <a:r>
              <a:rPr lang="fr-FR" dirty="0" err="1" smtClean="0"/>
              <a:t>ng-controller</a:t>
            </a:r>
            <a:endParaRPr lang="fr-FR" dirty="0" smtClean="0"/>
          </a:p>
          <a:p>
            <a:pPr lvl="1"/>
            <a:r>
              <a:rPr lang="fr-FR" dirty="0"/>
              <a:t>L</a:t>
            </a:r>
            <a:r>
              <a:rPr lang="fr-FR" dirty="0" smtClean="0"/>
              <a:t>e service </a:t>
            </a:r>
            <a:r>
              <a:rPr lang="fr-FR" dirty="0"/>
              <a:t>de route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327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Controleur</a:t>
            </a:r>
            <a:endParaRPr lang="en-US" noProof="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916832"/>
            <a:ext cx="4642238" cy="3168352"/>
          </a:xfrm>
          <a:prstGeom prst="rect">
            <a:avLst/>
          </a:prstGeom>
        </p:spPr>
      </p:pic>
      <p:sp>
        <p:nvSpPr>
          <p:cNvPr id="4" name="Espace réservé du contenu 5"/>
          <p:cNvSpPr>
            <a:spLocks noGrp="1"/>
          </p:cNvSpPr>
          <p:nvPr>
            <p:ph idx="1"/>
          </p:nvPr>
        </p:nvSpPr>
        <p:spPr>
          <a:xfrm>
            <a:off x="899592" y="1737259"/>
            <a:ext cx="3146776" cy="3672408"/>
          </a:xfrm>
        </p:spPr>
        <p:txBody>
          <a:bodyPr>
            <a:normAutofit/>
          </a:bodyPr>
          <a:lstStyle/>
          <a:p>
            <a:r>
              <a:rPr lang="fr-FR" sz="2000" dirty="0" smtClean="0"/>
              <a:t>Comportement lié à la vue</a:t>
            </a:r>
          </a:p>
          <a:p>
            <a:r>
              <a:rPr lang="fr-FR" sz="2000" dirty="0" smtClean="0"/>
              <a:t>Il peut y avoir plusieurs vues pour un même contrôleur</a:t>
            </a:r>
          </a:p>
          <a:p>
            <a:r>
              <a:rPr lang="fr-FR" sz="2000" b="1" dirty="0"/>
              <a:t>PAS DE MANIPULATION DU DOM DANS LES CONTROLEURS</a:t>
            </a:r>
          </a:p>
          <a:p>
            <a:endParaRPr lang="fr-FR" sz="2000" dirty="0" smtClean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41813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159732" y="2660282"/>
            <a:ext cx="4824536" cy="1776830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fr-FR" sz="4400" dirty="0" smtClean="0"/>
              <a:t>TP: STEP 2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47716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35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LE scope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916832"/>
            <a:ext cx="27686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30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L</a:t>
            </a:r>
            <a:r>
              <a:rPr lang="en-US" noProof="0" dirty="0" smtClean="0"/>
              <a:t>e scope</a:t>
            </a:r>
            <a:endParaRPr lang="en-US" noProof="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941" y="1628800"/>
            <a:ext cx="4247952" cy="2378071"/>
          </a:xfrm>
          <a:prstGeom prst="rect">
            <a:avLst/>
          </a:prstGeom>
        </p:spPr>
      </p:pic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921168" y="1052736"/>
            <a:ext cx="3650832" cy="5305222"/>
          </a:xfrm>
        </p:spPr>
        <p:txBody>
          <a:bodyPr/>
          <a:lstStyle/>
          <a:p>
            <a:r>
              <a:rPr lang="fr-FR" dirty="0" smtClean="0"/>
              <a:t>Contexte d’</a:t>
            </a:r>
            <a:r>
              <a:rPr lang="fr-FR" dirty="0"/>
              <a:t>e</a:t>
            </a:r>
            <a:r>
              <a:rPr lang="fr-FR" dirty="0" smtClean="0"/>
              <a:t>xécution pour les expressions</a:t>
            </a:r>
          </a:p>
          <a:p>
            <a:r>
              <a:rPr lang="fr-FR" dirty="0" smtClean="0"/>
              <a:t>Structure hiérarchique</a:t>
            </a:r>
          </a:p>
          <a:p>
            <a:r>
              <a:rPr lang="fr-FR" dirty="0" smtClean="0"/>
              <a:t>Peut « </a:t>
            </a:r>
            <a:r>
              <a:rPr lang="fr-FR" dirty="0" err="1" smtClean="0"/>
              <a:t>watcher</a:t>
            </a:r>
            <a:r>
              <a:rPr lang="fr-FR" dirty="0" smtClean="0"/>
              <a:t> des expressions »</a:t>
            </a:r>
          </a:p>
          <a:p>
            <a:r>
              <a:rPr lang="fr-FR" dirty="0" smtClean="0"/>
              <a:t>Peut propager des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15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L</a:t>
            </a:r>
            <a:r>
              <a:rPr lang="en-US" noProof="0" dirty="0" smtClean="0"/>
              <a:t>e scope - API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Cycle de vie</a:t>
            </a:r>
          </a:p>
          <a:p>
            <a:pPr lvl="1"/>
            <a:r>
              <a:rPr lang="fr-FR" dirty="0" smtClean="0"/>
              <a:t>$new</a:t>
            </a:r>
          </a:p>
          <a:p>
            <a:pPr lvl="2"/>
            <a:r>
              <a:rPr lang="fr-FR" dirty="0" smtClean="0"/>
              <a:t>Pour créer un nouveau scope fils</a:t>
            </a:r>
          </a:p>
          <a:p>
            <a:pPr lvl="1"/>
            <a:r>
              <a:rPr lang="fr-FR" dirty="0"/>
              <a:t>$</a:t>
            </a:r>
            <a:r>
              <a:rPr lang="fr-FR" dirty="0" err="1" smtClean="0"/>
              <a:t>watch</a:t>
            </a:r>
            <a:endParaRPr lang="fr-FR" dirty="0" smtClean="0"/>
          </a:p>
          <a:p>
            <a:pPr lvl="2"/>
            <a:r>
              <a:rPr lang="fr-FR" dirty="0" smtClean="0"/>
              <a:t>Pour être notifié d’un changement de propriété</a:t>
            </a:r>
          </a:p>
          <a:p>
            <a:pPr lvl="1"/>
            <a:r>
              <a:rPr lang="fr-FR" dirty="0"/>
              <a:t>$</a:t>
            </a:r>
            <a:r>
              <a:rPr lang="fr-FR" dirty="0" err="1" smtClean="0"/>
              <a:t>apply</a:t>
            </a:r>
            <a:endParaRPr lang="fr-FR" dirty="0" smtClean="0"/>
          </a:p>
          <a:p>
            <a:pPr lvl="2"/>
            <a:r>
              <a:rPr lang="fr-FR" dirty="0" smtClean="0"/>
              <a:t>Pour exécuter une fonction, puis lancer un $digest</a:t>
            </a:r>
            <a:endParaRPr lang="fr-FR" dirty="0"/>
          </a:p>
          <a:p>
            <a:pPr lvl="1"/>
            <a:r>
              <a:rPr lang="fr-FR" dirty="0"/>
              <a:t>$</a:t>
            </a:r>
            <a:r>
              <a:rPr lang="fr-FR" dirty="0" smtClean="0"/>
              <a:t>digest</a:t>
            </a:r>
          </a:p>
          <a:p>
            <a:pPr lvl="2"/>
            <a:r>
              <a:rPr lang="fr-FR" dirty="0" smtClean="0"/>
              <a:t>Pour lancer un cycle de mise à jour</a:t>
            </a:r>
          </a:p>
          <a:p>
            <a:pPr lvl="1"/>
            <a:r>
              <a:rPr lang="fr-FR" dirty="0" smtClean="0"/>
              <a:t>$destroy</a:t>
            </a:r>
          </a:p>
          <a:p>
            <a:pPr lvl="2"/>
            <a:r>
              <a:rPr lang="fr-FR" dirty="0" smtClean="0"/>
              <a:t>Pour détruire le scope</a:t>
            </a:r>
          </a:p>
          <a:p>
            <a:r>
              <a:rPr lang="fr-FR" dirty="0" smtClean="0"/>
              <a:t>Évènements</a:t>
            </a:r>
          </a:p>
          <a:p>
            <a:pPr lvl="1"/>
            <a:r>
              <a:rPr lang="fr-FR" dirty="0"/>
              <a:t>$</a:t>
            </a:r>
            <a:r>
              <a:rPr lang="fr-FR" dirty="0" err="1" smtClean="0"/>
              <a:t>emit</a:t>
            </a:r>
            <a:endParaRPr lang="fr-FR" dirty="0" smtClean="0"/>
          </a:p>
          <a:p>
            <a:pPr lvl="2"/>
            <a:r>
              <a:rPr lang="fr-FR" dirty="0" smtClean="0"/>
              <a:t>Pour propager un événement vers les scopes parents</a:t>
            </a:r>
            <a:endParaRPr lang="fr-FR" dirty="0"/>
          </a:p>
          <a:p>
            <a:pPr lvl="1"/>
            <a:r>
              <a:rPr lang="fr-FR" dirty="0"/>
              <a:t>$</a:t>
            </a:r>
            <a:r>
              <a:rPr lang="fr-FR" dirty="0" err="1" smtClean="0"/>
              <a:t>broadcast</a:t>
            </a:r>
            <a:endParaRPr lang="fr-FR" dirty="0" smtClean="0"/>
          </a:p>
          <a:p>
            <a:pPr lvl="2"/>
            <a:r>
              <a:rPr lang="fr-FR" dirty="0"/>
              <a:t>Pour propager un événement vers les scopes </a:t>
            </a:r>
            <a:r>
              <a:rPr lang="fr-FR" dirty="0" smtClean="0"/>
              <a:t>enfants</a:t>
            </a:r>
            <a:endParaRPr lang="fr-FR" dirty="0"/>
          </a:p>
          <a:p>
            <a:pPr lvl="1"/>
            <a:r>
              <a:rPr lang="fr-FR" dirty="0" smtClean="0"/>
              <a:t>$on</a:t>
            </a:r>
          </a:p>
          <a:p>
            <a:pPr lvl="2"/>
            <a:r>
              <a:rPr lang="fr-FR" dirty="0" smtClean="0"/>
              <a:t>Pour écouter un évènement</a:t>
            </a:r>
          </a:p>
          <a:p>
            <a:r>
              <a:rPr lang="fr-FR" dirty="0"/>
              <a:t>É</a:t>
            </a:r>
            <a:r>
              <a:rPr lang="fr-FR" dirty="0" smtClean="0"/>
              <a:t>valuations</a:t>
            </a:r>
          </a:p>
          <a:p>
            <a:pPr lvl="1"/>
            <a:r>
              <a:rPr lang="fr-FR" dirty="0" smtClean="0"/>
              <a:t>$</a:t>
            </a:r>
            <a:r>
              <a:rPr lang="fr-FR" dirty="0" err="1" smtClean="0"/>
              <a:t>eval</a:t>
            </a:r>
            <a:endParaRPr lang="fr-FR" dirty="0" smtClean="0"/>
          </a:p>
          <a:p>
            <a:pPr lvl="2"/>
            <a:r>
              <a:rPr lang="fr-FR" dirty="0" smtClean="0"/>
              <a:t>Pour évaluer une expression</a:t>
            </a:r>
          </a:p>
          <a:p>
            <a:pPr lvl="1"/>
            <a:r>
              <a:rPr lang="fr-FR" dirty="0" smtClean="0"/>
              <a:t>$</a:t>
            </a:r>
            <a:r>
              <a:rPr lang="fr-FR" dirty="0" err="1" smtClean="0"/>
              <a:t>evalAsync</a:t>
            </a:r>
            <a:endParaRPr lang="fr-FR" dirty="0" smtClean="0"/>
          </a:p>
          <a:p>
            <a:pPr lvl="2"/>
            <a:r>
              <a:rPr lang="fr-FR" dirty="0"/>
              <a:t>Pour évaluer une </a:t>
            </a:r>
            <a:r>
              <a:rPr lang="fr-FR" dirty="0" smtClean="0"/>
              <a:t>expression de façon asynchrone</a:t>
            </a:r>
            <a:endParaRPr lang="fr-FR" dirty="0"/>
          </a:p>
          <a:p>
            <a:pPr lvl="2"/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15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L</a:t>
            </a:r>
            <a:r>
              <a:rPr lang="en-US" noProof="0" dirty="0" smtClean="0"/>
              <a:t>e scope - </a:t>
            </a:r>
            <a:r>
              <a:rPr lang="en-US" noProof="0" dirty="0" err="1" smtClean="0"/>
              <a:t>héritage</a:t>
            </a:r>
            <a:endParaRPr lang="en-US" noProof="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276872"/>
            <a:ext cx="78613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L</a:t>
            </a:r>
            <a:r>
              <a:rPr lang="en-US" noProof="0" dirty="0" smtClean="0"/>
              <a:t>e scope - </a:t>
            </a:r>
            <a:r>
              <a:rPr lang="en-US" noProof="0" dirty="0" err="1" smtClean="0"/>
              <a:t>héritage</a:t>
            </a:r>
            <a:endParaRPr lang="en-US" noProof="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276872"/>
            <a:ext cx="7861300" cy="32639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971800" y="1380067"/>
            <a:ext cx="361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rgbClr val="0084B4"/>
                </a:solidFill>
              </a:rPr>
              <a:t>childScope.aString</a:t>
            </a:r>
            <a:r>
              <a:rPr lang="it-IT" i="1" dirty="0">
                <a:solidFill>
                  <a:srgbClr val="0084B4"/>
                </a:solidFill>
              </a:rPr>
              <a:t> = '</a:t>
            </a:r>
            <a:r>
              <a:rPr lang="it-IT" i="1" dirty="0" err="1">
                <a:solidFill>
                  <a:srgbClr val="0084B4"/>
                </a:solidFill>
              </a:rPr>
              <a:t>child</a:t>
            </a:r>
            <a:r>
              <a:rPr lang="it-IT" i="1" dirty="0">
                <a:solidFill>
                  <a:srgbClr val="0084B4"/>
                </a:solidFill>
              </a:rPr>
              <a:t> </a:t>
            </a:r>
            <a:r>
              <a:rPr lang="it-IT" i="1" dirty="0" err="1">
                <a:solidFill>
                  <a:srgbClr val="0084B4"/>
                </a:solidFill>
              </a:rPr>
              <a:t>string</a:t>
            </a:r>
            <a:r>
              <a:rPr lang="it-IT" i="1" dirty="0">
                <a:solidFill>
                  <a:srgbClr val="0084B4"/>
                </a:solidFill>
              </a:rPr>
              <a:t>'</a:t>
            </a:r>
            <a:endParaRPr lang="fr-FR" i="1" dirty="0">
              <a:solidFill>
                <a:srgbClr val="0084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15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21168" y="1052736"/>
            <a:ext cx="5235008" cy="530522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lvl="0"/>
            <a:r>
              <a:rPr lang="fr-FR" dirty="0" smtClean="0"/>
              <a:t>Framework MVC</a:t>
            </a:r>
          </a:p>
          <a:p>
            <a:pPr lvl="1"/>
            <a:r>
              <a:rPr lang="fr-FR" dirty="0" smtClean="0"/>
              <a:t>Sépare l’application en couche de présentation, de données et de logique</a:t>
            </a:r>
          </a:p>
          <a:p>
            <a:pPr lvl="1"/>
            <a:r>
              <a:rPr lang="fr-FR" dirty="0" smtClean="0"/>
              <a:t>Encourage </a:t>
            </a:r>
            <a:r>
              <a:rPr lang="fr-FR" dirty="0"/>
              <a:t>le couplage lâche entre ces </a:t>
            </a:r>
            <a:r>
              <a:rPr lang="fr-FR" dirty="0" smtClean="0"/>
              <a:t>composants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La vue c’est le HTML</a:t>
            </a:r>
          </a:p>
          <a:p>
            <a:pPr lvl="2"/>
            <a:r>
              <a:rPr lang="fr-FR" dirty="0" smtClean="0"/>
              <a:t>On étend le langage pour créer des composants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Supprime le code redondant</a:t>
            </a:r>
          </a:p>
          <a:p>
            <a:pPr lvl="2"/>
            <a:r>
              <a:rPr lang="fr-FR" dirty="0" smtClean="0"/>
              <a:t>Le </a:t>
            </a:r>
            <a:r>
              <a:rPr lang="fr-FR" dirty="0" err="1" smtClean="0"/>
              <a:t>databinding</a:t>
            </a:r>
            <a:endParaRPr lang="fr-FR" dirty="0" smtClean="0"/>
          </a:p>
          <a:p>
            <a:pPr lvl="3"/>
            <a:r>
              <a:rPr lang="fr-FR" dirty="0" smtClean="0"/>
              <a:t>Rafraichissement automatique de la vue	</a:t>
            </a:r>
          </a:p>
          <a:p>
            <a:pPr lvl="2"/>
            <a:r>
              <a:rPr lang="fr-FR" dirty="0" smtClean="0"/>
              <a:t>L’injection de dépendance et services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Compilateur HTML</a:t>
            </a:r>
          </a:p>
          <a:p>
            <a:pPr lvl="2"/>
            <a:r>
              <a:rPr lang="fr-FR" dirty="0" smtClean="0"/>
              <a:t>Directives et expressions</a:t>
            </a:r>
          </a:p>
          <a:p>
            <a:pPr lvl="2"/>
            <a:r>
              <a:rPr lang="fr-FR" dirty="0" smtClean="0"/>
              <a:t>Dom stable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1916832"/>
            <a:ext cx="25400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77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L</a:t>
            </a:r>
            <a:r>
              <a:rPr lang="en-US" noProof="0" dirty="0" smtClean="0"/>
              <a:t>e scope - </a:t>
            </a:r>
            <a:r>
              <a:rPr lang="en-US" noProof="0" dirty="0" err="1" smtClean="0"/>
              <a:t>héritage</a:t>
            </a:r>
            <a:endParaRPr lang="en-US" noProof="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04864"/>
            <a:ext cx="7721600" cy="32639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267744" y="1052736"/>
            <a:ext cx="4876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84B4"/>
                </a:solidFill>
              </a:rPr>
              <a:t>childScope.anArray</a:t>
            </a:r>
            <a:r>
              <a:rPr lang="en-US" i="1" dirty="0">
                <a:solidFill>
                  <a:srgbClr val="0084B4"/>
                </a:solidFill>
              </a:rPr>
              <a:t>[1] = '22'</a:t>
            </a:r>
          </a:p>
          <a:p>
            <a:r>
              <a:rPr lang="en-US" i="1" dirty="0">
                <a:solidFill>
                  <a:srgbClr val="0084B4"/>
                </a:solidFill>
              </a:rPr>
              <a:t>childScope.anObject.property1 = 'child prop1'</a:t>
            </a:r>
            <a:endParaRPr lang="fr-FR" i="1" dirty="0">
              <a:solidFill>
                <a:srgbClr val="0084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1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L</a:t>
            </a:r>
            <a:r>
              <a:rPr lang="en-US" noProof="0" dirty="0" smtClean="0"/>
              <a:t>e scope - </a:t>
            </a:r>
            <a:r>
              <a:rPr lang="en-US" noProof="0" dirty="0" err="1" smtClean="0"/>
              <a:t>héritage</a:t>
            </a:r>
            <a:endParaRPr lang="en-US" noProof="0" dirty="0"/>
          </a:p>
        </p:txBody>
      </p:sp>
      <p:sp>
        <p:nvSpPr>
          <p:cNvPr id="6" name="ZoneTexte 5"/>
          <p:cNvSpPr txBox="1"/>
          <p:nvPr/>
        </p:nvSpPr>
        <p:spPr>
          <a:xfrm>
            <a:off x="2267744" y="1052736"/>
            <a:ext cx="5784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84B4"/>
                </a:solidFill>
              </a:rPr>
              <a:t>childScope.anArray</a:t>
            </a:r>
            <a:r>
              <a:rPr lang="en-US" i="1" dirty="0">
                <a:solidFill>
                  <a:srgbClr val="0084B4"/>
                </a:solidFill>
              </a:rPr>
              <a:t> = [100, 555]</a:t>
            </a:r>
          </a:p>
          <a:p>
            <a:r>
              <a:rPr lang="en-US" i="1" dirty="0" err="1">
                <a:solidFill>
                  <a:srgbClr val="0084B4"/>
                </a:solidFill>
              </a:rPr>
              <a:t>childScope.anObject</a:t>
            </a:r>
            <a:r>
              <a:rPr lang="en-US" i="1" dirty="0">
                <a:solidFill>
                  <a:srgbClr val="0084B4"/>
                </a:solidFill>
              </a:rPr>
              <a:t> = { name: 'Mark', country: 'USA' }</a:t>
            </a:r>
            <a:endParaRPr lang="fr-FR" i="1" dirty="0">
              <a:solidFill>
                <a:srgbClr val="0084B4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132856"/>
            <a:ext cx="77216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92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L</a:t>
            </a:r>
            <a:r>
              <a:rPr lang="en-US" noProof="0" dirty="0" smtClean="0"/>
              <a:t>e scope - </a:t>
            </a:r>
            <a:r>
              <a:rPr lang="en-US" noProof="0" dirty="0" err="1" smtClean="0"/>
              <a:t>héritage</a:t>
            </a:r>
            <a:endParaRPr lang="en-US" noProof="0" dirty="0"/>
          </a:p>
        </p:txBody>
      </p:sp>
      <p:sp>
        <p:nvSpPr>
          <p:cNvPr id="6" name="ZoneTexte 5"/>
          <p:cNvSpPr txBox="1"/>
          <p:nvPr/>
        </p:nvSpPr>
        <p:spPr>
          <a:xfrm>
            <a:off x="2267744" y="1052736"/>
            <a:ext cx="4005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84B4"/>
                </a:solidFill>
              </a:rPr>
              <a:t>delete </a:t>
            </a:r>
            <a:r>
              <a:rPr lang="en-US" i="1" dirty="0" err="1">
                <a:solidFill>
                  <a:srgbClr val="0084B4"/>
                </a:solidFill>
              </a:rPr>
              <a:t>childScope.anArray</a:t>
            </a:r>
            <a:endParaRPr lang="en-US" i="1" dirty="0">
              <a:solidFill>
                <a:srgbClr val="0084B4"/>
              </a:solidFill>
            </a:endParaRPr>
          </a:p>
          <a:p>
            <a:r>
              <a:rPr lang="en-US" i="1" dirty="0" err="1">
                <a:solidFill>
                  <a:srgbClr val="0084B4"/>
                </a:solidFill>
              </a:rPr>
              <a:t>childScope.anArray</a:t>
            </a:r>
            <a:r>
              <a:rPr lang="en-US" i="1" dirty="0">
                <a:solidFill>
                  <a:srgbClr val="0084B4"/>
                </a:solidFill>
              </a:rPr>
              <a:t>[1] === 22  // true</a:t>
            </a:r>
            <a:endParaRPr lang="fr-FR" i="1" dirty="0">
              <a:solidFill>
                <a:srgbClr val="0084B4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060848"/>
            <a:ext cx="77216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95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</a:t>
            </a:r>
            <a:r>
              <a:rPr lang="en-US" dirty="0"/>
              <a:t>e scope - </a:t>
            </a:r>
            <a:r>
              <a:rPr lang="en-US" dirty="0" err="1"/>
              <a:t>héritage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solution: un </a:t>
            </a:r>
            <a:r>
              <a:rPr lang="fr-FR" dirty="0" err="1" smtClean="0"/>
              <a:t>wrapper</a:t>
            </a:r>
            <a:r>
              <a:rPr lang="fr-FR" dirty="0" smtClean="0"/>
              <a:t> sur le scope parent</a:t>
            </a:r>
          </a:p>
          <a:p>
            <a:pPr marL="0" indent="0">
              <a:buNone/>
            </a:pPr>
            <a:endParaRPr lang="en-US" sz="1000" i="1" dirty="0" smtClean="0">
              <a:solidFill>
                <a:srgbClr val="0084B4"/>
              </a:solidFill>
            </a:endParaRPr>
          </a:p>
          <a:p>
            <a:pPr marL="0" indent="0">
              <a:buNone/>
            </a:pPr>
            <a:endParaRPr lang="en-US" sz="1000" i="1" dirty="0">
              <a:solidFill>
                <a:srgbClr val="0084B4"/>
              </a:solidFill>
            </a:endParaRPr>
          </a:p>
          <a:p>
            <a:pPr marL="0" indent="0">
              <a:buNone/>
            </a:pPr>
            <a:endParaRPr lang="en-US" sz="1000" i="1" dirty="0" smtClean="0">
              <a:solidFill>
                <a:srgbClr val="0084B4"/>
              </a:solidFill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4B4"/>
                </a:solidFill>
              </a:rPr>
              <a:t>$</a:t>
            </a:r>
            <a:r>
              <a:rPr lang="en-US" sz="1600" i="1" dirty="0" err="1">
                <a:solidFill>
                  <a:srgbClr val="0084B4"/>
                </a:solidFill>
              </a:rPr>
              <a:t>scope.appModel</a:t>
            </a:r>
            <a:r>
              <a:rPr lang="en-US" sz="1600" i="1" dirty="0">
                <a:solidFill>
                  <a:srgbClr val="0084B4"/>
                </a:solidFill>
              </a:rPr>
              <a:t>={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84B4"/>
                </a:solidFill>
              </a:rPr>
              <a:t>            </a:t>
            </a:r>
            <a:r>
              <a:rPr lang="en-US" sz="1600" i="1" dirty="0" err="1">
                <a:solidFill>
                  <a:srgbClr val="0084B4"/>
                </a:solidFill>
              </a:rPr>
              <a:t>numberProp</a:t>
            </a:r>
            <a:r>
              <a:rPr lang="en-US" sz="1600" i="1" dirty="0">
                <a:solidFill>
                  <a:srgbClr val="0084B4"/>
                </a:solidFill>
              </a:rPr>
              <a:t> : 1,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84B4"/>
                </a:solidFill>
              </a:rPr>
              <a:t>            </a:t>
            </a:r>
            <a:r>
              <a:rPr lang="en-US" sz="1600" i="1" dirty="0" err="1">
                <a:solidFill>
                  <a:srgbClr val="0084B4"/>
                </a:solidFill>
              </a:rPr>
              <a:t>stringProp</a:t>
            </a:r>
            <a:r>
              <a:rPr lang="en-US" sz="1600" i="1" dirty="0">
                <a:solidFill>
                  <a:srgbClr val="0084B4"/>
                </a:solidFill>
              </a:rPr>
              <a:t> : "</a:t>
            </a:r>
            <a:r>
              <a:rPr lang="en-US" sz="1600" i="1" dirty="0" err="1">
                <a:solidFill>
                  <a:srgbClr val="0084B4"/>
                </a:solidFill>
              </a:rPr>
              <a:t>RootstringProp</a:t>
            </a:r>
            <a:r>
              <a:rPr lang="en-US" sz="1600" i="1" dirty="0">
                <a:solidFill>
                  <a:srgbClr val="0084B4"/>
                </a:solidFill>
              </a:rPr>
              <a:t>",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84B4"/>
                </a:solidFill>
              </a:rPr>
              <a:t>            </a:t>
            </a:r>
            <a:r>
              <a:rPr lang="en-US" sz="1600" i="1" dirty="0" err="1">
                <a:solidFill>
                  <a:srgbClr val="0084B4"/>
                </a:solidFill>
              </a:rPr>
              <a:t>arrayProp</a:t>
            </a:r>
            <a:r>
              <a:rPr lang="en-US" sz="1600" i="1" dirty="0">
                <a:solidFill>
                  <a:srgbClr val="0084B4"/>
                </a:solidFill>
              </a:rPr>
              <a:t> : ['1','2'],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84B4"/>
                </a:solidFill>
              </a:rPr>
              <a:t>            </a:t>
            </a:r>
            <a:r>
              <a:rPr lang="en-US" sz="1600" i="1" dirty="0" err="1">
                <a:solidFill>
                  <a:srgbClr val="0084B4"/>
                </a:solidFill>
              </a:rPr>
              <a:t>objectProp</a:t>
            </a:r>
            <a:r>
              <a:rPr lang="en-US" sz="1600" i="1" dirty="0">
                <a:solidFill>
                  <a:srgbClr val="0084B4"/>
                </a:solidFill>
              </a:rPr>
              <a:t> : {'k1':'key1'},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84B4"/>
                </a:solidFill>
              </a:rPr>
              <a:t>        }</a:t>
            </a:r>
            <a:endParaRPr lang="fr-FR" sz="1600" i="1" dirty="0">
              <a:solidFill>
                <a:srgbClr val="0084B4"/>
              </a:solidFill>
            </a:endParaRPr>
          </a:p>
          <a:p>
            <a:pPr marL="45720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5615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44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LE </a:t>
            </a:r>
            <a:r>
              <a:rPr lang="fr-FR" sz="3200" b="1" dirty="0" err="1" smtClean="0">
                <a:solidFill>
                  <a:schemeClr val="tx1"/>
                </a:solidFill>
              </a:rPr>
              <a:t>databinding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844824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86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databinding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Gérer la plupart du temps de façon transparente par </a:t>
            </a:r>
            <a:r>
              <a:rPr lang="fr-FR" dirty="0" err="1" smtClean="0"/>
              <a:t>Angular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Si hors contexte </a:t>
            </a:r>
            <a:r>
              <a:rPr lang="fr-FR" dirty="0" err="1" smtClean="0"/>
              <a:t>Angular</a:t>
            </a:r>
            <a:r>
              <a:rPr lang="fr-FR" dirty="0" smtClean="0"/>
              <a:t>, déclenchement manuel avec </a:t>
            </a:r>
            <a:r>
              <a:rPr lang="fr-FR" b="1" dirty="0" smtClean="0"/>
              <a:t>$</a:t>
            </a:r>
            <a:r>
              <a:rPr lang="fr-FR" b="1" dirty="0" err="1" smtClean="0"/>
              <a:t>apply</a:t>
            </a:r>
            <a:endParaRPr lang="fr-FR" b="1" dirty="0" smtClean="0"/>
          </a:p>
          <a:p>
            <a:pPr lvl="1"/>
            <a:r>
              <a:rPr lang="fr-FR" b="1" dirty="0" smtClean="0"/>
              <a:t>Callback sur des évènements dans le DOM (</a:t>
            </a:r>
            <a:r>
              <a:rPr lang="fr-FR" b="1" dirty="0" err="1" smtClean="0"/>
              <a:t>click,resize</a:t>
            </a:r>
            <a:r>
              <a:rPr lang="fr-FR" b="1" dirty="0" smtClean="0"/>
              <a:t>…)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55615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Databinding</a:t>
            </a:r>
            <a:r>
              <a:rPr lang="fr-FR" noProof="0" dirty="0" smtClean="0"/>
              <a:t>- RUNTIME</a:t>
            </a:r>
            <a:endParaRPr lang="en-US" noProof="0" dirty="0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1115616" y="980728"/>
            <a:ext cx="2952328" cy="583264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Rentre dans le contexte d’</a:t>
            </a:r>
            <a:r>
              <a:rPr lang="fr-FR" sz="900" dirty="0">
                <a:solidFill>
                  <a:schemeClr val="tx1"/>
                </a:solidFill>
              </a:rPr>
              <a:t>e</a:t>
            </a:r>
            <a:r>
              <a:rPr lang="fr-FR" sz="900" dirty="0" smtClean="0">
                <a:solidFill>
                  <a:schemeClr val="tx1"/>
                </a:solidFill>
              </a:rPr>
              <a:t>xécution de </a:t>
            </a:r>
            <a:r>
              <a:rPr lang="fr-FR" sz="900" dirty="0" err="1" smtClean="0">
                <a:solidFill>
                  <a:schemeClr val="tx1"/>
                </a:solidFill>
              </a:rPr>
              <a:t>Angular</a:t>
            </a:r>
            <a:r>
              <a:rPr lang="fr-FR" sz="900" dirty="0" smtClean="0">
                <a:solidFill>
                  <a:schemeClr val="tx1"/>
                </a:solidFill>
              </a:rPr>
              <a:t> en appelant scope.</a:t>
            </a:r>
            <a:r>
              <a:rPr lang="fr-FR" sz="900" b="1" dirty="0" smtClean="0">
                <a:solidFill>
                  <a:schemeClr val="tx1"/>
                </a:solidFill>
              </a:rPr>
              <a:t>$</a:t>
            </a:r>
            <a:r>
              <a:rPr lang="fr-FR" sz="900" b="1" dirty="0" err="1" smtClean="0">
                <a:solidFill>
                  <a:schemeClr val="tx1"/>
                </a:solidFill>
              </a:rPr>
              <a:t>apply</a:t>
            </a:r>
            <a:r>
              <a:rPr lang="fr-FR" sz="900" dirty="0" smtClean="0">
                <a:solidFill>
                  <a:schemeClr val="tx1"/>
                </a:solidFill>
              </a:rPr>
              <a:t>(</a:t>
            </a:r>
            <a:r>
              <a:rPr lang="fr-FR" sz="900" dirty="0" err="1" smtClean="0">
                <a:solidFill>
                  <a:schemeClr val="tx1"/>
                </a:solidFill>
              </a:rPr>
              <a:t>stimulusFn</a:t>
            </a:r>
            <a:r>
              <a:rPr lang="fr-FR" sz="900" dirty="0" smtClean="0">
                <a:solidFill>
                  <a:schemeClr val="tx1"/>
                </a:solidFill>
              </a:rPr>
              <a:t>). Avec </a:t>
            </a:r>
            <a:r>
              <a:rPr lang="fr-FR" sz="900" dirty="0" err="1" smtClean="0">
                <a:solidFill>
                  <a:schemeClr val="tx1"/>
                </a:solidFill>
              </a:rPr>
              <a:t>stimulusFn</a:t>
            </a:r>
            <a:r>
              <a:rPr lang="fr-FR" sz="900" dirty="0" smtClean="0">
                <a:solidFill>
                  <a:schemeClr val="tx1"/>
                </a:solidFill>
              </a:rPr>
              <a:t> qui représente le code à exécuter dans le contexte d’exécution d’</a:t>
            </a:r>
            <a:r>
              <a:rPr lang="fr-FR" sz="900" dirty="0" err="1" smtClean="0">
                <a:solidFill>
                  <a:schemeClr val="tx1"/>
                </a:solidFill>
              </a:rPr>
              <a:t>Angular</a:t>
            </a:r>
            <a:r>
              <a:rPr lang="fr-FR" sz="9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900" dirty="0" err="1" smtClean="0">
                <a:solidFill>
                  <a:schemeClr val="tx1"/>
                </a:solidFill>
              </a:rPr>
              <a:t>Angular</a:t>
            </a:r>
            <a:r>
              <a:rPr lang="fr-FR" sz="900" dirty="0" smtClean="0">
                <a:solidFill>
                  <a:schemeClr val="tx1"/>
                </a:solidFill>
              </a:rPr>
              <a:t> </a:t>
            </a:r>
            <a:r>
              <a:rPr lang="fr-FR" sz="900" dirty="0" err="1" smtClean="0">
                <a:solidFill>
                  <a:schemeClr val="tx1"/>
                </a:solidFill>
              </a:rPr>
              <a:t>eéecute</a:t>
            </a:r>
            <a:r>
              <a:rPr lang="fr-FR" sz="900" dirty="0" smtClean="0">
                <a:solidFill>
                  <a:schemeClr val="tx1"/>
                </a:solidFill>
              </a:rPr>
              <a:t>  </a:t>
            </a:r>
            <a:r>
              <a:rPr lang="fr-FR" sz="900" dirty="0" err="1" smtClean="0">
                <a:solidFill>
                  <a:schemeClr val="tx1"/>
                </a:solidFill>
              </a:rPr>
              <a:t>stimulusFn</a:t>
            </a:r>
            <a:r>
              <a:rPr lang="fr-FR" sz="900" dirty="0" smtClean="0">
                <a:solidFill>
                  <a:schemeClr val="tx1"/>
                </a:solidFill>
              </a:rPr>
              <a:t>(), qui modifie l’état de l’application.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900" dirty="0" err="1" smtClean="0">
                <a:solidFill>
                  <a:schemeClr val="tx1"/>
                </a:solidFill>
              </a:rPr>
              <a:t>Angular</a:t>
            </a:r>
            <a:r>
              <a:rPr lang="fr-FR" sz="900" dirty="0" smtClean="0">
                <a:solidFill>
                  <a:schemeClr val="tx1"/>
                </a:solidFill>
              </a:rPr>
              <a:t> entre dans une boucle </a:t>
            </a:r>
            <a:r>
              <a:rPr lang="fr-FR" sz="900" b="1" dirty="0" smtClean="0">
                <a:solidFill>
                  <a:schemeClr val="tx1"/>
                </a:solidFill>
              </a:rPr>
              <a:t>$digest</a:t>
            </a:r>
            <a:r>
              <a:rPr lang="fr-FR" sz="900" dirty="0" smtClean="0">
                <a:solidFill>
                  <a:schemeClr val="tx1"/>
                </a:solidFill>
              </a:rPr>
              <a:t>. Cette boucle est en fait constituée de 2 autres boucles qui travaillent sur la queue  </a:t>
            </a:r>
            <a:r>
              <a:rPr lang="fr-FR" sz="900" b="1" dirty="0">
                <a:solidFill>
                  <a:schemeClr val="tx1"/>
                </a:solidFill>
              </a:rPr>
              <a:t>$</a:t>
            </a:r>
            <a:r>
              <a:rPr lang="fr-FR" sz="900" b="1" dirty="0" err="1">
                <a:solidFill>
                  <a:schemeClr val="tx1"/>
                </a:solidFill>
              </a:rPr>
              <a:t>evalAsync</a:t>
            </a:r>
            <a:r>
              <a:rPr lang="fr-FR" sz="900" dirty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 et la liste de </a:t>
            </a:r>
            <a:r>
              <a:rPr lang="fr-FR" sz="900" b="1" dirty="0" smtClean="0">
                <a:solidFill>
                  <a:schemeClr val="tx1"/>
                </a:solidFill>
              </a:rPr>
              <a:t>$</a:t>
            </a:r>
            <a:r>
              <a:rPr lang="fr-FR" sz="900" b="1" dirty="0" err="1" smtClean="0">
                <a:solidFill>
                  <a:schemeClr val="tx1"/>
                </a:solidFill>
              </a:rPr>
              <a:t>watch</a:t>
            </a:r>
            <a:r>
              <a:rPr lang="fr-FR" sz="900" dirty="0" smtClean="0">
                <a:solidFill>
                  <a:schemeClr val="tx1"/>
                </a:solidFill>
              </a:rPr>
              <a:t>. $digest itère tant que le modèle ne se stabilise pas, c’est à dire que la queue </a:t>
            </a:r>
            <a:r>
              <a:rPr lang="fr-FR" sz="900" b="1" dirty="0">
                <a:solidFill>
                  <a:schemeClr val="tx1"/>
                </a:solidFill>
              </a:rPr>
              <a:t>$</a:t>
            </a:r>
            <a:r>
              <a:rPr lang="fr-FR" sz="900" b="1" dirty="0" err="1" smtClean="0">
                <a:solidFill>
                  <a:schemeClr val="tx1"/>
                </a:solidFill>
              </a:rPr>
              <a:t>evalAsync</a:t>
            </a:r>
            <a:r>
              <a:rPr lang="fr-FR" sz="900" dirty="0" smtClean="0">
                <a:solidFill>
                  <a:schemeClr val="tx1"/>
                </a:solidFill>
              </a:rPr>
              <a:t> est vide et que la liste de </a:t>
            </a:r>
            <a:r>
              <a:rPr lang="fr-FR" sz="900" b="1" dirty="0" smtClean="0">
                <a:solidFill>
                  <a:schemeClr val="tx1"/>
                </a:solidFill>
              </a:rPr>
              <a:t>$</a:t>
            </a:r>
            <a:r>
              <a:rPr lang="fr-FR" sz="900" b="1" dirty="0" err="1" smtClean="0">
                <a:solidFill>
                  <a:schemeClr val="tx1"/>
                </a:solidFill>
              </a:rPr>
              <a:t>watch</a:t>
            </a:r>
            <a:r>
              <a:rPr lang="fr-FR" sz="900" dirty="0" smtClean="0">
                <a:solidFill>
                  <a:schemeClr val="tx1"/>
                </a:solidFill>
              </a:rPr>
              <a:t> ne détecte plus de changement.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900" dirty="0">
                <a:solidFill>
                  <a:schemeClr val="tx1"/>
                </a:solidFill>
              </a:rPr>
              <a:t>La queue </a:t>
            </a:r>
            <a:r>
              <a:rPr lang="fr-FR" sz="900" b="1" dirty="0">
                <a:solidFill>
                  <a:schemeClr val="tx1"/>
                </a:solidFill>
              </a:rPr>
              <a:t>$</a:t>
            </a:r>
            <a:r>
              <a:rPr lang="fr-FR" sz="900" b="1" dirty="0" err="1" smtClean="0">
                <a:solidFill>
                  <a:schemeClr val="tx1"/>
                </a:solidFill>
              </a:rPr>
              <a:t>evalAsync</a:t>
            </a:r>
            <a:r>
              <a:rPr lang="fr-FR" sz="900" dirty="0" smtClean="0">
                <a:solidFill>
                  <a:schemeClr val="tx1"/>
                </a:solidFill>
              </a:rPr>
              <a:t> sert à déferrer l’exécution d’un code en dehors de la pile d’exécution courante mais avant que le vue dans le navigateur soit redessinée. Souvent on utilise l’instruction $timeout(0). Attention cette approche peut engendrer des ralentissements et des effets </a:t>
            </a:r>
            <a:r>
              <a:rPr lang="fr-FR" sz="900" dirty="0" err="1" smtClean="0">
                <a:solidFill>
                  <a:schemeClr val="tx1"/>
                </a:solidFill>
              </a:rPr>
              <a:t>cliping</a:t>
            </a:r>
            <a:r>
              <a:rPr lang="fr-FR" sz="900" dirty="0" smtClean="0">
                <a:solidFill>
                  <a:schemeClr val="tx1"/>
                </a:solidFill>
              </a:rPr>
              <a:t> dans la mesure ou le navigateur redessine la vue après chaque événement.</a:t>
            </a:r>
            <a:endParaRPr lang="fr-FR" sz="9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La liste de </a:t>
            </a:r>
            <a:r>
              <a:rPr lang="fr-FR" sz="900" b="1" dirty="0" smtClean="0">
                <a:solidFill>
                  <a:schemeClr val="tx1"/>
                </a:solidFill>
              </a:rPr>
              <a:t>$</a:t>
            </a:r>
            <a:r>
              <a:rPr lang="fr-FR" sz="900" b="1" dirty="0" err="1" smtClean="0">
                <a:solidFill>
                  <a:schemeClr val="tx1"/>
                </a:solidFill>
              </a:rPr>
              <a:t>watch</a:t>
            </a:r>
            <a:r>
              <a:rPr lang="fr-FR" sz="900" dirty="0" smtClean="0">
                <a:solidFill>
                  <a:schemeClr val="tx1"/>
                </a:solidFill>
              </a:rPr>
              <a:t> est un ensemble d’expressions qui peuvent avoir changées depuis la dernière itération. Si un changement est détecté alors le </a:t>
            </a:r>
            <a:r>
              <a:rPr lang="fr-FR" sz="900" dirty="0" err="1" smtClean="0">
                <a:solidFill>
                  <a:schemeClr val="tx1"/>
                </a:solidFill>
              </a:rPr>
              <a:t>listener</a:t>
            </a:r>
            <a:r>
              <a:rPr lang="fr-FR" sz="900" dirty="0" smtClean="0">
                <a:solidFill>
                  <a:schemeClr val="tx1"/>
                </a:solidFill>
              </a:rPr>
              <a:t> associe au </a:t>
            </a:r>
            <a:r>
              <a:rPr lang="fr-FR" sz="900" b="1" dirty="0" smtClean="0">
                <a:solidFill>
                  <a:schemeClr val="tx1"/>
                </a:solidFill>
              </a:rPr>
              <a:t>$</a:t>
            </a:r>
            <a:r>
              <a:rPr lang="fr-FR" sz="900" b="1" dirty="0" err="1" smtClean="0">
                <a:solidFill>
                  <a:schemeClr val="tx1"/>
                </a:solidFill>
              </a:rPr>
              <a:t>watch</a:t>
            </a:r>
            <a:r>
              <a:rPr lang="fr-FR" sz="900" dirty="0" smtClean="0">
                <a:solidFill>
                  <a:schemeClr val="tx1"/>
                </a:solidFill>
              </a:rPr>
              <a:t> est exécuté ce qui conduit souvent à mettre à jour le DOM avec la nouvelle valeur.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En sortie de boucle, on quitte les contexte d’exécution. Puis le navigateur redessine la vue pour refléter les modifications dans le DOM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028060"/>
            <a:ext cx="4032448" cy="309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00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47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LES formulaires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2464164"/>
            <a:ext cx="1701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9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formulaire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Directives internes</a:t>
            </a:r>
          </a:p>
          <a:p>
            <a:pPr lvl="1"/>
            <a:r>
              <a:rPr lang="fr-FR" dirty="0" smtClean="0"/>
              <a:t>Éléments de formulaire: </a:t>
            </a:r>
          </a:p>
          <a:p>
            <a:pPr lvl="2"/>
            <a:r>
              <a:rPr lang="fr-FR" dirty="0" err="1" smtClean="0"/>
              <a:t>form</a:t>
            </a:r>
            <a:endParaRPr lang="fr-FR" dirty="0" smtClean="0"/>
          </a:p>
          <a:p>
            <a:pPr lvl="2"/>
            <a:r>
              <a:rPr lang="fr-FR" dirty="0" smtClean="0"/>
              <a:t>input</a:t>
            </a:r>
          </a:p>
          <a:p>
            <a:pPr lvl="2"/>
            <a:r>
              <a:rPr lang="fr-FR" dirty="0" smtClean="0"/>
              <a:t>select</a:t>
            </a:r>
            <a:endParaRPr lang="fr-FR" dirty="0"/>
          </a:p>
          <a:p>
            <a:pPr lvl="2"/>
            <a:r>
              <a:rPr lang="fr-FR" dirty="0" err="1"/>
              <a:t>t</a:t>
            </a:r>
            <a:r>
              <a:rPr lang="fr-FR" dirty="0" err="1" smtClean="0"/>
              <a:t>extarea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Fonctionnalités : </a:t>
            </a:r>
          </a:p>
          <a:p>
            <a:pPr lvl="2"/>
            <a:r>
              <a:rPr lang="fr-FR" dirty="0" err="1" smtClean="0"/>
              <a:t>ng-submit</a:t>
            </a:r>
            <a:endParaRPr lang="fr-FR" dirty="0"/>
          </a:p>
          <a:p>
            <a:pPr lvl="2"/>
            <a:r>
              <a:rPr lang="fr-FR" dirty="0" err="1" smtClean="0"/>
              <a:t>ng-list</a:t>
            </a:r>
            <a:endParaRPr lang="fr-FR" dirty="0"/>
          </a:p>
          <a:p>
            <a:pPr lvl="2"/>
            <a:r>
              <a:rPr lang="fr-FR" dirty="0" err="1" smtClean="0"/>
              <a:t>ng</a:t>
            </a:r>
            <a:r>
              <a:rPr lang="fr-FR" dirty="0" smtClean="0"/>
              <a:t>-change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15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</a:t>
            </a:r>
            <a:r>
              <a:rPr lang="en-US" dirty="0" err="1" smtClean="0"/>
              <a:t>ormulaire</a:t>
            </a:r>
            <a:r>
              <a:rPr lang="en-US" dirty="0" smtClean="0"/>
              <a:t> - input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 smtClean="0"/>
              <a:t>HTML5 et </a:t>
            </a:r>
            <a:r>
              <a:rPr lang="fr-FR" dirty="0" err="1" smtClean="0"/>
              <a:t>polyfill</a:t>
            </a:r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Configuration globale</a:t>
            </a:r>
            <a:endParaRPr lang="fr-FR" dirty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&lt;input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</a:t>
            </a:r>
            <a:r>
              <a:rPr lang="en-US" dirty="0" err="1">
                <a:solidFill>
                  <a:schemeClr val="bg2"/>
                </a:solidFill>
              </a:rPr>
              <a:t>ngModel</a:t>
            </a:r>
            <a:r>
              <a:rPr lang="en-US" dirty="0">
                <a:solidFill>
                  <a:schemeClr val="bg2"/>
                </a:solidFill>
              </a:rPr>
              <a:t>="{string}"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[name="{string}"]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[required]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[</a:t>
            </a:r>
            <a:r>
              <a:rPr lang="en-US" dirty="0" err="1">
                <a:solidFill>
                  <a:schemeClr val="bg2"/>
                </a:solidFill>
              </a:rPr>
              <a:t>ngRequired</a:t>
            </a:r>
            <a:r>
              <a:rPr lang="en-US" dirty="0">
                <a:solidFill>
                  <a:schemeClr val="bg2"/>
                </a:solidFill>
              </a:rPr>
              <a:t>="{</a:t>
            </a:r>
            <a:r>
              <a:rPr lang="en-US" dirty="0" err="1">
                <a:solidFill>
                  <a:schemeClr val="bg2"/>
                </a:solidFill>
              </a:rPr>
              <a:t>boolean</a:t>
            </a:r>
            <a:r>
              <a:rPr lang="en-US" dirty="0">
                <a:solidFill>
                  <a:schemeClr val="bg2"/>
                </a:solidFill>
              </a:rPr>
              <a:t>}"]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[</a:t>
            </a:r>
            <a:r>
              <a:rPr lang="en-US" dirty="0" err="1">
                <a:solidFill>
                  <a:schemeClr val="bg2"/>
                </a:solidFill>
              </a:rPr>
              <a:t>ngMinlength</a:t>
            </a:r>
            <a:r>
              <a:rPr lang="en-US" dirty="0">
                <a:solidFill>
                  <a:schemeClr val="bg2"/>
                </a:solidFill>
              </a:rPr>
              <a:t>="{number}"]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[</a:t>
            </a:r>
            <a:r>
              <a:rPr lang="en-US" dirty="0" err="1">
                <a:solidFill>
                  <a:schemeClr val="bg2"/>
                </a:solidFill>
              </a:rPr>
              <a:t>ngMaxlength</a:t>
            </a:r>
            <a:r>
              <a:rPr lang="en-US" dirty="0">
                <a:solidFill>
                  <a:schemeClr val="bg2"/>
                </a:solidFill>
              </a:rPr>
              <a:t>="{number}"]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[</a:t>
            </a:r>
            <a:r>
              <a:rPr lang="en-US" dirty="0" err="1">
                <a:solidFill>
                  <a:schemeClr val="bg2"/>
                </a:solidFill>
              </a:rPr>
              <a:t>ngPattern</a:t>
            </a:r>
            <a:r>
              <a:rPr lang="en-US" dirty="0">
                <a:solidFill>
                  <a:schemeClr val="bg2"/>
                </a:solidFill>
              </a:rPr>
              <a:t>="{string}"]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[</a:t>
            </a:r>
            <a:r>
              <a:rPr lang="en-US" dirty="0" err="1">
                <a:solidFill>
                  <a:schemeClr val="bg2"/>
                </a:solidFill>
              </a:rPr>
              <a:t>ngChange</a:t>
            </a:r>
            <a:r>
              <a:rPr lang="en-US" dirty="0">
                <a:solidFill>
                  <a:schemeClr val="bg2"/>
                </a:solidFill>
              </a:rPr>
              <a:t>="{string}"]&gt;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&lt;/input</a:t>
            </a:r>
            <a:r>
              <a:rPr lang="en-US" dirty="0" smtClean="0">
                <a:solidFill>
                  <a:schemeClr val="bg2"/>
                </a:solidFill>
              </a:rPr>
              <a:t>&gt;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bg2"/>
              </a:solidFill>
            </a:endParaRPr>
          </a:p>
          <a:p>
            <a:r>
              <a:rPr lang="fr-FR" dirty="0"/>
              <a:t>Type</a:t>
            </a:r>
          </a:p>
          <a:p>
            <a:pPr lvl="1"/>
            <a:r>
              <a:rPr lang="fr-FR" dirty="0" err="1" smtClean="0"/>
              <a:t>Checkbox</a:t>
            </a:r>
            <a:endParaRPr lang="fr-FR" dirty="0" smtClean="0"/>
          </a:p>
          <a:p>
            <a:pPr lvl="2"/>
            <a:r>
              <a:rPr lang="fi-FI" dirty="0" err="1"/>
              <a:t>ngTrueValue</a:t>
            </a:r>
            <a:r>
              <a:rPr lang="fi-FI" dirty="0"/>
              <a:t>, </a:t>
            </a:r>
            <a:r>
              <a:rPr lang="fi-FI" dirty="0" err="1"/>
              <a:t>ngFalseValue</a:t>
            </a:r>
            <a:endParaRPr lang="fr-FR" dirty="0"/>
          </a:p>
          <a:p>
            <a:pPr lvl="1"/>
            <a:r>
              <a:rPr lang="fr-FR" dirty="0"/>
              <a:t>Email</a:t>
            </a:r>
          </a:p>
          <a:p>
            <a:pPr lvl="1"/>
            <a:r>
              <a:rPr lang="fr-FR" dirty="0" err="1" smtClean="0"/>
              <a:t>Number</a:t>
            </a:r>
            <a:endParaRPr lang="fr-FR" dirty="0" smtClean="0"/>
          </a:p>
          <a:p>
            <a:pPr lvl="2"/>
            <a:r>
              <a:rPr lang="fr-FR" dirty="0" smtClean="0"/>
              <a:t>Min, max</a:t>
            </a:r>
            <a:endParaRPr lang="fr-FR" dirty="0"/>
          </a:p>
          <a:p>
            <a:pPr lvl="1"/>
            <a:r>
              <a:rPr lang="fr-FR" dirty="0"/>
              <a:t>Radio</a:t>
            </a:r>
          </a:p>
          <a:p>
            <a:pPr lvl="1"/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Url</a:t>
            </a:r>
          </a:p>
          <a:p>
            <a:pPr marL="457200" lvl="1" indent="0">
              <a:buNone/>
            </a:pPr>
            <a:endParaRPr lang="fr-FR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18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908720"/>
            <a:ext cx="4248472" cy="270840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3725652"/>
            <a:ext cx="4320480" cy="313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26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</a:t>
            </a:r>
            <a:r>
              <a:rPr lang="en-US" dirty="0" err="1" smtClean="0"/>
              <a:t>ormulaire</a:t>
            </a:r>
            <a:r>
              <a:rPr lang="en-US" dirty="0" smtClean="0"/>
              <a:t> - select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Configuration globale</a:t>
            </a:r>
            <a:endParaRPr lang="fr-FR" dirty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&lt;select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name="{string}"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[required]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[</a:t>
            </a:r>
            <a:r>
              <a:rPr lang="en-US" dirty="0" err="1">
                <a:solidFill>
                  <a:schemeClr val="bg2"/>
                </a:solidFill>
              </a:rPr>
              <a:t>ngRequired</a:t>
            </a:r>
            <a:r>
              <a:rPr lang="en-US" dirty="0">
                <a:solidFill>
                  <a:schemeClr val="bg2"/>
                </a:solidFill>
              </a:rPr>
              <a:t>="{string}"]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[</a:t>
            </a:r>
            <a:r>
              <a:rPr lang="en-US" dirty="0" err="1">
                <a:solidFill>
                  <a:schemeClr val="bg2"/>
                </a:solidFill>
              </a:rPr>
              <a:t>ngOptions</a:t>
            </a:r>
            <a:r>
              <a:rPr lang="en-US" dirty="0">
                <a:solidFill>
                  <a:schemeClr val="bg2"/>
                </a:solidFill>
              </a:rPr>
              <a:t>="{</a:t>
            </a:r>
            <a:r>
              <a:rPr lang="en-US" dirty="0" err="1">
                <a:solidFill>
                  <a:schemeClr val="bg2"/>
                </a:solidFill>
              </a:rPr>
              <a:t>comprehension_expression</a:t>
            </a:r>
            <a:r>
              <a:rPr lang="en-US" dirty="0">
                <a:solidFill>
                  <a:schemeClr val="bg2"/>
                </a:solidFill>
              </a:rPr>
              <a:t>}"]&gt;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&lt;/select&gt;</a:t>
            </a:r>
            <a:endParaRPr lang="en-US" dirty="0" smtClean="0">
              <a:solidFill>
                <a:schemeClr val="bg2"/>
              </a:solidFill>
            </a:endParaRPr>
          </a:p>
          <a:p>
            <a:endParaRPr lang="fr-FR" dirty="0" smtClean="0"/>
          </a:p>
          <a:p>
            <a:r>
              <a:rPr lang="fr-FR" dirty="0" err="1" smtClean="0"/>
              <a:t>ng</a:t>
            </a:r>
            <a:r>
              <a:rPr lang="fr-FR" dirty="0" smtClean="0"/>
              <a:t>-options</a:t>
            </a:r>
            <a:endParaRPr lang="fr-FR" dirty="0"/>
          </a:p>
          <a:p>
            <a:pPr lvl="1"/>
            <a:r>
              <a:rPr lang="fr-FR" dirty="0" smtClean="0"/>
              <a:t>Pour des source de données sous forme de tableau</a:t>
            </a:r>
          </a:p>
          <a:p>
            <a:pPr lvl="2"/>
            <a:r>
              <a:rPr lang="en-US" dirty="0"/>
              <a:t>label for value in array</a:t>
            </a:r>
          </a:p>
          <a:p>
            <a:pPr lvl="2"/>
            <a:r>
              <a:rPr lang="en-US" dirty="0"/>
              <a:t>select as label for value in array</a:t>
            </a:r>
          </a:p>
          <a:p>
            <a:pPr lvl="2"/>
            <a:r>
              <a:rPr lang="en-US" dirty="0"/>
              <a:t>label group by group for value in array</a:t>
            </a:r>
          </a:p>
          <a:p>
            <a:pPr lvl="2"/>
            <a:r>
              <a:rPr lang="en-US" dirty="0"/>
              <a:t>select as label group by group for value in array</a:t>
            </a:r>
            <a:endParaRPr lang="fr-FR" dirty="0" smtClean="0"/>
          </a:p>
          <a:p>
            <a:pPr lvl="1"/>
            <a:r>
              <a:rPr lang="fr-FR" dirty="0" smtClean="0"/>
              <a:t>Pour des sources de données sous forme d’objet</a:t>
            </a:r>
          </a:p>
          <a:p>
            <a:pPr lvl="2"/>
            <a:r>
              <a:rPr lang="en-US" dirty="0"/>
              <a:t>label for (key , value) in object</a:t>
            </a:r>
          </a:p>
          <a:p>
            <a:pPr lvl="2"/>
            <a:r>
              <a:rPr lang="en-US" dirty="0"/>
              <a:t>select as label for (key , value) in object</a:t>
            </a:r>
          </a:p>
          <a:p>
            <a:pPr lvl="2"/>
            <a:r>
              <a:rPr lang="en-US" dirty="0"/>
              <a:t>label group by group for (key, value) in object</a:t>
            </a:r>
          </a:p>
          <a:p>
            <a:pPr lvl="2"/>
            <a:r>
              <a:rPr lang="en-US" dirty="0"/>
              <a:t>select as label group by group for (key, value) in object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17987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</a:t>
            </a:r>
            <a:r>
              <a:rPr lang="en-US" dirty="0" err="1" smtClean="0"/>
              <a:t>ormulaire</a:t>
            </a:r>
            <a:r>
              <a:rPr lang="en-US" dirty="0" smtClean="0"/>
              <a:t> - CSS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Classname</a:t>
            </a:r>
            <a:r>
              <a:rPr lang="fr-FR" dirty="0" smtClean="0"/>
              <a:t> disponible pour le skin</a:t>
            </a:r>
          </a:p>
          <a:p>
            <a:pPr lvl="1"/>
            <a:r>
              <a:rPr lang="fr-FR" dirty="0" err="1" smtClean="0"/>
              <a:t>ng-valid</a:t>
            </a:r>
            <a:r>
              <a:rPr lang="fr-FR" dirty="0" smtClean="0"/>
              <a:t> pour un champ valide</a:t>
            </a:r>
          </a:p>
          <a:p>
            <a:pPr lvl="1"/>
            <a:r>
              <a:rPr lang="fr-FR" dirty="0" err="1" smtClean="0"/>
              <a:t>ng-invalid</a:t>
            </a:r>
            <a:r>
              <a:rPr lang="fr-FR" dirty="0" smtClean="0"/>
              <a:t> pour un champ invalide</a:t>
            </a:r>
          </a:p>
          <a:p>
            <a:pPr lvl="1"/>
            <a:r>
              <a:rPr lang="fr-FR" dirty="0" err="1" smtClean="0"/>
              <a:t>ng-pristine</a:t>
            </a:r>
            <a:r>
              <a:rPr lang="fr-FR" dirty="0" smtClean="0"/>
              <a:t> pour un champ non modifié par l’utilisateur</a:t>
            </a:r>
          </a:p>
          <a:p>
            <a:pPr lvl="1"/>
            <a:r>
              <a:rPr lang="fr-FR" dirty="0" err="1" smtClean="0"/>
              <a:t>ng-dirty</a:t>
            </a:r>
            <a:r>
              <a:rPr lang="fr-FR" dirty="0" smtClean="0"/>
              <a:t> pour un champ </a:t>
            </a:r>
            <a:r>
              <a:rPr lang="fr-FR" dirty="0"/>
              <a:t>modifié par </a:t>
            </a:r>
            <a:r>
              <a:rPr lang="fr-FR" dirty="0" smtClean="0"/>
              <a:t>l’utilisateur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Au niveau du </a:t>
            </a:r>
            <a:r>
              <a:rPr lang="fr-FR" dirty="0" err="1" smtClean="0"/>
              <a:t>form</a:t>
            </a:r>
            <a:r>
              <a:rPr lang="fr-FR" dirty="0" smtClean="0"/>
              <a:t> et individuellement sur les champs</a:t>
            </a:r>
          </a:p>
        </p:txBody>
      </p:sp>
    </p:spTree>
    <p:extLst>
      <p:ext uri="{BB962C8B-B14F-4D97-AF65-F5344CB8AC3E}">
        <p14:creationId xmlns:p14="http://schemas.microsoft.com/office/powerpoint/2010/main" val="4175966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</a:t>
            </a:r>
            <a:r>
              <a:rPr lang="en-US" dirty="0" err="1" smtClean="0"/>
              <a:t>ormulaire</a:t>
            </a:r>
            <a:r>
              <a:rPr lang="en-US" dirty="0" smtClean="0"/>
              <a:t> - validation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Instance de </a:t>
            </a:r>
            <a:r>
              <a:rPr lang="fr-FR" dirty="0" err="1" smtClean="0"/>
              <a:t>FormController</a:t>
            </a:r>
            <a:endParaRPr lang="fr-FR" dirty="0" smtClean="0"/>
          </a:p>
          <a:p>
            <a:r>
              <a:rPr lang="fr-FR" dirty="0" smtClean="0"/>
              <a:t>Publié dans le scope par le biais de l’attribut </a:t>
            </a:r>
            <a:r>
              <a:rPr lang="fr-FR" dirty="0" err="1" smtClean="0"/>
              <a:t>name</a:t>
            </a:r>
            <a:endParaRPr lang="fr-FR" dirty="0" smtClean="0"/>
          </a:p>
          <a:p>
            <a:r>
              <a:rPr lang="fr-FR" dirty="0" smtClean="0"/>
              <a:t>L’état du formulaire est donc disponible pour le </a:t>
            </a:r>
            <a:r>
              <a:rPr lang="fr-FR" dirty="0" err="1" smtClean="0"/>
              <a:t>binding</a:t>
            </a:r>
            <a:endParaRPr lang="fr-FR" dirty="0" smtClean="0"/>
          </a:p>
          <a:p>
            <a:pPr lvl="1"/>
            <a:r>
              <a:rPr lang="es-ES_tradnl" dirty="0"/>
              <a:t>$</a:t>
            </a:r>
            <a:r>
              <a:rPr lang="es-ES_tradnl" dirty="0" err="1"/>
              <a:t>valid</a:t>
            </a:r>
            <a:endParaRPr lang="es-ES_tradnl" dirty="0"/>
          </a:p>
          <a:p>
            <a:pPr lvl="1"/>
            <a:r>
              <a:rPr lang="es-ES_tradnl" dirty="0"/>
              <a:t>$</a:t>
            </a:r>
            <a:r>
              <a:rPr lang="es-ES_tradnl" dirty="0" err="1"/>
              <a:t>invalid</a:t>
            </a:r>
            <a:endParaRPr lang="es-ES_tradnl" dirty="0"/>
          </a:p>
          <a:p>
            <a:pPr lvl="1"/>
            <a:r>
              <a:rPr lang="es-ES_tradnl" dirty="0"/>
              <a:t>$</a:t>
            </a:r>
            <a:r>
              <a:rPr lang="es-ES_tradnl" dirty="0" smtClean="0"/>
              <a:t>error: </a:t>
            </a:r>
            <a:r>
              <a:rPr lang="es-ES_tradnl" dirty="0" err="1" smtClean="0"/>
              <a:t>map</a:t>
            </a:r>
            <a:r>
              <a:rPr lang="es-ES_tradnl" dirty="0" smtClean="0"/>
              <a:t> </a:t>
            </a:r>
          </a:p>
          <a:p>
            <a:pPr lvl="2"/>
            <a:r>
              <a:rPr lang="es-ES_tradnl" dirty="0" smtClean="0"/>
              <a:t>$</a:t>
            </a:r>
            <a:r>
              <a:rPr lang="es-ES_tradnl" dirty="0" err="1" smtClean="0"/>
              <a:t>error.reqired</a:t>
            </a:r>
            <a:endParaRPr lang="es-ES_tradnl" dirty="0" smtClean="0"/>
          </a:p>
          <a:p>
            <a:pPr lvl="2"/>
            <a:r>
              <a:rPr lang="es-ES_tradnl" dirty="0" smtClean="0"/>
              <a:t>$</a:t>
            </a:r>
            <a:r>
              <a:rPr lang="es-ES_tradnl" dirty="0" err="1" smtClean="0"/>
              <a:t>error.email</a:t>
            </a:r>
            <a:endParaRPr lang="es-ES_tradnl" dirty="0" smtClean="0"/>
          </a:p>
          <a:p>
            <a:pPr lvl="2"/>
            <a:r>
              <a:rPr lang="es-ES_tradnl" dirty="0" smtClean="0"/>
              <a:t>$</a:t>
            </a:r>
            <a:r>
              <a:rPr lang="es-ES_tradnl" dirty="0" err="1" smtClean="0"/>
              <a:t>error.pattern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73063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Custom </a:t>
            </a:r>
            <a:r>
              <a:rPr lang="fr-FR" dirty="0" err="1" smtClean="0"/>
              <a:t>form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A l’aide de directive liée au </a:t>
            </a:r>
            <a:r>
              <a:rPr lang="fr-FR" dirty="0" err="1" smtClean="0"/>
              <a:t>ng</a:t>
            </a:r>
            <a:r>
              <a:rPr lang="fr-FR" dirty="0" smtClean="0"/>
              <a:t>-model</a:t>
            </a:r>
          </a:p>
          <a:p>
            <a:pPr lvl="1"/>
            <a:r>
              <a:rPr lang="fr-FR" dirty="0" err="1" smtClean="0"/>
              <a:t>require</a:t>
            </a:r>
            <a:r>
              <a:rPr lang="fr-FR" dirty="0" smtClean="0"/>
              <a:t>:’</a:t>
            </a:r>
            <a:r>
              <a:rPr lang="fr-FR" dirty="0" err="1" smtClean="0"/>
              <a:t>ngModel</a:t>
            </a:r>
            <a:r>
              <a:rPr lang="fr-FR" dirty="0" smtClean="0"/>
              <a:t>’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Pour la validation</a:t>
            </a:r>
          </a:p>
          <a:p>
            <a:pPr marL="457200" lvl="1" indent="0">
              <a:buNone/>
            </a:pPr>
            <a:r>
              <a:rPr lang="en-US" dirty="0"/>
              <a:t>ctrl.$</a:t>
            </a:r>
            <a:r>
              <a:rPr lang="en-US" dirty="0" err="1"/>
              <a:t>parsers.unshift</a:t>
            </a:r>
            <a:r>
              <a:rPr lang="en-US" dirty="0"/>
              <a:t>(function(</a:t>
            </a:r>
            <a:r>
              <a:rPr lang="en-US" dirty="0" err="1"/>
              <a:t>viewValue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 smtClean="0"/>
              <a:t>	/</a:t>
            </a:r>
            <a:r>
              <a:rPr lang="en-US" dirty="0"/>
              <a:t>/ it is valid</a:t>
            </a:r>
          </a:p>
          <a:p>
            <a:pPr marL="457200" lvl="1" indent="0">
              <a:buNone/>
            </a:pPr>
            <a:r>
              <a:rPr lang="en-US" dirty="0"/>
              <a:t>          ctrl.$</a:t>
            </a:r>
            <a:r>
              <a:rPr lang="en-US" dirty="0" err="1"/>
              <a:t>setValidity</a:t>
            </a:r>
            <a:r>
              <a:rPr lang="en-US" dirty="0"/>
              <a:t>('integer', true);</a:t>
            </a:r>
          </a:p>
          <a:p>
            <a:pPr marL="457200" lvl="1" indent="0">
              <a:buNone/>
            </a:pPr>
            <a:r>
              <a:rPr lang="en-US" dirty="0"/>
              <a:t>          return </a:t>
            </a:r>
            <a:r>
              <a:rPr lang="en-US" dirty="0" err="1"/>
              <a:t>viewValue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       } else {</a:t>
            </a:r>
          </a:p>
          <a:p>
            <a:pPr marL="457200" lvl="1" indent="0">
              <a:buNone/>
            </a:pPr>
            <a:r>
              <a:rPr lang="en-US" dirty="0"/>
              <a:t>          // it is </a:t>
            </a:r>
            <a:r>
              <a:rPr lang="en-US" dirty="0" smtClean="0"/>
              <a:t>invalid, return undefined (no model update)</a:t>
            </a:r>
          </a:p>
          <a:p>
            <a:pPr marL="457200" lvl="1" indent="0">
              <a:buNone/>
            </a:pPr>
            <a:r>
              <a:rPr lang="en-US" dirty="0" smtClean="0"/>
              <a:t>          ctrl.$</a:t>
            </a:r>
            <a:r>
              <a:rPr lang="en-US" dirty="0" err="1" smtClean="0"/>
              <a:t>setValidity</a:t>
            </a:r>
            <a:r>
              <a:rPr lang="en-US" dirty="0" smtClean="0"/>
              <a:t>('integer', false);</a:t>
            </a:r>
          </a:p>
          <a:p>
            <a:pPr marL="457200" lvl="1" indent="0">
              <a:buNone/>
            </a:pPr>
            <a:r>
              <a:rPr lang="en-US" dirty="0" smtClean="0"/>
              <a:t>          </a:t>
            </a:r>
            <a:r>
              <a:rPr lang="en-US" dirty="0"/>
              <a:t>return undefined;</a:t>
            </a:r>
          </a:p>
          <a:p>
            <a:pPr marL="457200" lvl="1" indent="0">
              <a:buNone/>
            </a:pPr>
            <a:r>
              <a:rPr lang="en-US" dirty="0"/>
              <a:t>        }</a:t>
            </a:r>
          </a:p>
          <a:p>
            <a:pPr marL="457200" lvl="1" indent="0">
              <a:buNone/>
            </a:pPr>
            <a:r>
              <a:rPr lang="en-US" dirty="0"/>
              <a:t>      });</a:t>
            </a:r>
            <a:endParaRPr lang="fr-FR" dirty="0" smtClean="0"/>
          </a:p>
          <a:p>
            <a:r>
              <a:rPr lang="fr-FR" dirty="0" smtClean="0"/>
              <a:t>Pour les composants</a:t>
            </a:r>
          </a:p>
          <a:p>
            <a:pPr lvl="1"/>
            <a:r>
              <a:rPr lang="fr-FR" dirty="0" smtClean="0"/>
              <a:t>Doit implémenter une méthode $</a:t>
            </a:r>
            <a:r>
              <a:rPr lang="fr-FR" dirty="0" err="1" smtClean="0"/>
              <a:t>render</a:t>
            </a:r>
            <a:r>
              <a:rPr lang="fr-FR" dirty="0" smtClean="0"/>
              <a:t> (modèle-&gt;vue)</a:t>
            </a:r>
          </a:p>
          <a:p>
            <a:pPr lvl="1"/>
            <a:r>
              <a:rPr lang="fr-FR" dirty="0" smtClean="0"/>
              <a:t>Doit utiliser la méthode $</a:t>
            </a:r>
            <a:r>
              <a:rPr lang="fr-FR" dirty="0" err="1" smtClean="0"/>
              <a:t>setViewValue</a:t>
            </a:r>
            <a:r>
              <a:rPr lang="fr-FR" dirty="0" smtClean="0"/>
              <a:t> (vue-&gt;modèle)</a:t>
            </a:r>
          </a:p>
        </p:txBody>
      </p:sp>
    </p:spTree>
    <p:extLst>
      <p:ext uri="{BB962C8B-B14F-4D97-AF65-F5344CB8AC3E}">
        <p14:creationId xmlns:p14="http://schemas.microsoft.com/office/powerpoint/2010/main" val="931456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159732" y="2660282"/>
            <a:ext cx="4824536" cy="1776830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fr-FR" sz="4400" dirty="0" smtClean="0"/>
              <a:t>TP: STEP 3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587770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55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LES services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844824"/>
            <a:ext cx="28448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41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L</a:t>
            </a:r>
            <a:r>
              <a:rPr lang="en-US" noProof="0" dirty="0" smtClean="0"/>
              <a:t>e service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/>
              <a:t>logique de l’application</a:t>
            </a:r>
          </a:p>
          <a:p>
            <a:r>
              <a:rPr lang="fr-FR" dirty="0" smtClean="0"/>
              <a:t>Singleton</a:t>
            </a:r>
            <a:endParaRPr lang="fr-FR" dirty="0"/>
          </a:p>
          <a:p>
            <a:r>
              <a:rPr lang="fr-FR" dirty="0"/>
              <a:t>Indépendant des vues</a:t>
            </a:r>
          </a:p>
          <a:p>
            <a:r>
              <a:rPr lang="fr-FR" dirty="0" smtClean="0"/>
              <a:t>Publié sous un nom et «</a:t>
            </a:r>
            <a:r>
              <a:rPr lang="fr-FR" dirty="0"/>
              <a:t> </a:t>
            </a:r>
            <a:r>
              <a:rPr lang="fr-FR" dirty="0" smtClean="0"/>
              <a:t>injectable</a:t>
            </a:r>
            <a:r>
              <a:rPr lang="fr-FR" dirty="0"/>
              <a:t> »	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15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Provider et service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provider </a:t>
            </a:r>
          </a:p>
          <a:p>
            <a:pPr lvl="1"/>
            <a:r>
              <a:rPr lang="fr-FR" dirty="0" smtClean="0"/>
              <a:t>sert à créer l’instance de service</a:t>
            </a:r>
          </a:p>
          <a:p>
            <a:pPr lvl="1"/>
            <a:r>
              <a:rPr lang="fr-FR" dirty="0" smtClean="0"/>
              <a:t>Possède une méthode $</a:t>
            </a:r>
            <a:r>
              <a:rPr lang="fr-FR" dirty="0" err="1" smtClean="0"/>
              <a:t>get</a:t>
            </a:r>
            <a:endParaRPr lang="fr-FR" dirty="0" smtClean="0"/>
          </a:p>
          <a:p>
            <a:pPr lvl="1"/>
            <a:r>
              <a:rPr lang="fr-FR" dirty="0" smtClean="0"/>
              <a:t>Référence sous le nom du service suffixé par ’Provider’</a:t>
            </a:r>
          </a:p>
          <a:p>
            <a:pPr lvl="1"/>
            <a:r>
              <a:rPr lang="fr-FR" dirty="0" smtClean="0"/>
              <a:t>Permet de configurer le service via la méthode config()</a:t>
            </a:r>
            <a:endParaRPr lang="fr-FR" dirty="0"/>
          </a:p>
          <a:p>
            <a:pPr marL="800100" lvl="2" indent="0">
              <a:buNone/>
            </a:pPr>
            <a:r>
              <a:rPr lang="en-US" sz="1500" i="1" dirty="0" err="1">
                <a:solidFill>
                  <a:srgbClr val="00B0F0"/>
                </a:solidFill>
              </a:rPr>
              <a:t>config</a:t>
            </a:r>
            <a:r>
              <a:rPr lang="en-US" sz="1500" i="1" dirty="0">
                <a:solidFill>
                  <a:srgbClr val="00B0F0"/>
                </a:solidFill>
              </a:rPr>
              <a:t>(['$</a:t>
            </a:r>
            <a:r>
              <a:rPr lang="en-US" sz="1500" i="1" dirty="0" err="1">
                <a:solidFill>
                  <a:srgbClr val="00B0F0"/>
                </a:solidFill>
              </a:rPr>
              <a:t>routeProvider</a:t>
            </a:r>
            <a:r>
              <a:rPr lang="en-US" sz="1500" i="1" dirty="0">
                <a:solidFill>
                  <a:srgbClr val="00B0F0"/>
                </a:solidFill>
              </a:rPr>
              <a:t>', function($</a:t>
            </a:r>
            <a:r>
              <a:rPr lang="en-US" sz="1500" i="1" dirty="0" err="1">
                <a:solidFill>
                  <a:srgbClr val="00B0F0"/>
                </a:solidFill>
              </a:rPr>
              <a:t>routeProvider</a:t>
            </a:r>
            <a:r>
              <a:rPr lang="en-US" sz="1500" i="1" dirty="0">
                <a:solidFill>
                  <a:srgbClr val="00B0F0"/>
                </a:solidFill>
              </a:rPr>
              <a:t>) {</a:t>
            </a:r>
          </a:p>
          <a:p>
            <a:pPr marL="800100" lvl="2" indent="0">
              <a:buNone/>
            </a:pPr>
            <a:r>
              <a:rPr lang="en-US" sz="1500" i="1" dirty="0">
                <a:solidFill>
                  <a:srgbClr val="00B0F0"/>
                </a:solidFill>
              </a:rPr>
              <a:t>	$</a:t>
            </a:r>
            <a:r>
              <a:rPr lang="en-US" sz="1500" i="1" dirty="0" err="1">
                <a:solidFill>
                  <a:srgbClr val="00B0F0"/>
                </a:solidFill>
              </a:rPr>
              <a:t>routeProvider.when</a:t>
            </a:r>
            <a:r>
              <a:rPr lang="en-US" sz="1500" i="1" dirty="0">
                <a:solidFill>
                  <a:srgbClr val="00B0F0"/>
                </a:solidFill>
              </a:rPr>
              <a:t>('/home/', {</a:t>
            </a:r>
            <a:r>
              <a:rPr lang="en-US" sz="1500" i="1" dirty="0" err="1">
                <a:solidFill>
                  <a:srgbClr val="00B0F0"/>
                </a:solidFill>
              </a:rPr>
              <a:t>name:pf.model.PageName.HOME</a:t>
            </a:r>
            <a:r>
              <a:rPr lang="en-US" sz="1500" i="1" dirty="0">
                <a:solidFill>
                  <a:srgbClr val="00B0F0"/>
                </a:solidFill>
              </a:rPr>
              <a:t>});        </a:t>
            </a:r>
          </a:p>
          <a:p>
            <a:pPr marL="800100" lvl="2" indent="0">
              <a:buNone/>
            </a:pPr>
            <a:r>
              <a:rPr lang="en-US" sz="1500" i="1" dirty="0">
                <a:solidFill>
                  <a:srgbClr val="00B0F0"/>
                </a:solidFill>
              </a:rPr>
              <a:t>}]),</a:t>
            </a:r>
            <a:endParaRPr lang="fr-FR" sz="1500" i="1" dirty="0">
              <a:solidFill>
                <a:srgbClr val="00B0F0"/>
              </a:solidFill>
            </a:endParaRPr>
          </a:p>
          <a:p>
            <a:r>
              <a:rPr lang="fr-FR" dirty="0" smtClean="0"/>
              <a:t>Le service</a:t>
            </a:r>
          </a:p>
          <a:p>
            <a:pPr lvl="1"/>
            <a:r>
              <a:rPr lang="fr-FR" dirty="0" smtClean="0"/>
              <a:t>L’instance créée par le provider</a:t>
            </a:r>
          </a:p>
          <a:p>
            <a:pPr lvl="1"/>
            <a:r>
              <a:rPr lang="fr-FR" dirty="0"/>
              <a:t>Objet </a:t>
            </a:r>
            <a:r>
              <a:rPr lang="fr-FR" dirty="0" err="1"/>
              <a:t>javascript</a:t>
            </a:r>
            <a:r>
              <a:rPr lang="fr-FR" dirty="0"/>
              <a:t> </a:t>
            </a:r>
            <a:endParaRPr lang="fr-FR" dirty="0" smtClean="0"/>
          </a:p>
          <a:p>
            <a:pPr lvl="2"/>
            <a:r>
              <a:rPr lang="fr-FR" dirty="0" smtClean="0"/>
              <a:t>Type primitif (nombre, chaine…)</a:t>
            </a:r>
          </a:p>
          <a:p>
            <a:pPr lvl="2"/>
            <a:r>
              <a:rPr lang="fr-FR" dirty="0" smtClean="0"/>
              <a:t>Objet littéral avec des méthodes</a:t>
            </a:r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7976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Comment créer un service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À partir d’un module</a:t>
            </a:r>
          </a:p>
          <a:p>
            <a:pPr lvl="1"/>
            <a:r>
              <a:rPr lang="fr-FR" dirty="0" smtClean="0"/>
              <a:t>provider(</a:t>
            </a:r>
            <a:r>
              <a:rPr lang="fr-FR" dirty="0" err="1" smtClean="0"/>
              <a:t>name,provider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Référence un provider (objet ou fonction) et son nom</a:t>
            </a:r>
          </a:p>
          <a:p>
            <a:pPr lvl="2"/>
            <a:r>
              <a:rPr lang="fr-FR" dirty="0" smtClean="0"/>
              <a:t>Le provider doit avoir une méthode $</a:t>
            </a:r>
            <a:r>
              <a:rPr lang="fr-FR" dirty="0" err="1" smtClean="0"/>
              <a:t>get</a:t>
            </a:r>
            <a:endParaRPr lang="fr-FR" dirty="0" smtClean="0"/>
          </a:p>
          <a:p>
            <a:pPr lvl="1"/>
            <a:r>
              <a:rPr lang="fr-FR" dirty="0" err="1"/>
              <a:t>f</a:t>
            </a:r>
            <a:r>
              <a:rPr lang="fr-FR" dirty="0" err="1" smtClean="0"/>
              <a:t>actory</a:t>
            </a:r>
            <a:r>
              <a:rPr lang="fr-FR" dirty="0" smtClean="0"/>
              <a:t>(</a:t>
            </a:r>
            <a:r>
              <a:rPr lang="fr-FR" dirty="0" err="1" smtClean="0"/>
              <a:t>name</a:t>
            </a:r>
            <a:r>
              <a:rPr lang="fr-FR" dirty="0" smtClean="0"/>
              <a:t>,$</a:t>
            </a:r>
            <a:r>
              <a:rPr lang="fr-FR" dirty="0" err="1" smtClean="0"/>
              <a:t>getFn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Référence la fonction utilisée comme $</a:t>
            </a:r>
            <a:r>
              <a:rPr lang="fr-FR" dirty="0" err="1" smtClean="0"/>
              <a:t>get</a:t>
            </a:r>
            <a:r>
              <a:rPr lang="fr-FR" dirty="0" smtClean="0"/>
              <a:t> pour créer le service</a:t>
            </a:r>
          </a:p>
          <a:p>
            <a:pPr lvl="2"/>
            <a:r>
              <a:rPr lang="fr-FR" dirty="0" smtClean="0"/>
              <a:t>Retourne l’instance à utiliser</a:t>
            </a:r>
          </a:p>
          <a:p>
            <a:pPr lvl="1"/>
            <a:r>
              <a:rPr lang="fr-FR" dirty="0" smtClean="0"/>
              <a:t>service(</a:t>
            </a:r>
            <a:r>
              <a:rPr lang="fr-FR" dirty="0" err="1" smtClean="0"/>
              <a:t>name,constructor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Référence une fonction qui sera utilisée comme constructeur</a:t>
            </a:r>
            <a:endParaRPr lang="fr-FR" dirty="0"/>
          </a:p>
          <a:p>
            <a:pPr lvl="1"/>
            <a:r>
              <a:rPr lang="fr-FR" dirty="0"/>
              <a:t>v</a:t>
            </a:r>
            <a:r>
              <a:rPr lang="fr-FR" dirty="0" smtClean="0"/>
              <a:t>alue(</a:t>
            </a:r>
            <a:r>
              <a:rPr lang="fr-FR" dirty="0" err="1" smtClean="0"/>
              <a:t>name,value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Référence l’instance du service à publier</a:t>
            </a:r>
          </a:p>
          <a:p>
            <a:pPr lvl="2"/>
            <a:r>
              <a:rPr lang="fr-FR" dirty="0" smtClean="0"/>
              <a:t>Ne bénéficie pas de l’injection de dépendances</a:t>
            </a:r>
          </a:p>
          <a:p>
            <a:pPr lvl="1"/>
            <a:r>
              <a:rPr lang="fr-FR" dirty="0"/>
              <a:t>c</a:t>
            </a:r>
            <a:r>
              <a:rPr lang="fr-FR" dirty="0" smtClean="0"/>
              <a:t>onstant(</a:t>
            </a:r>
            <a:r>
              <a:rPr lang="fr-FR" dirty="0" err="1" smtClean="0"/>
              <a:t>name,value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L’instance fait office de provider et de service</a:t>
            </a:r>
          </a:p>
          <a:p>
            <a:pPr lvl="2"/>
            <a:r>
              <a:rPr lang="fr-FR" dirty="0"/>
              <a:t>Ne bénéficie pas de l’injection de dépendances</a:t>
            </a:r>
          </a:p>
          <a:p>
            <a:pPr lvl="2"/>
            <a:endParaRPr lang="fr-FR" dirty="0" smtClean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487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Comment créer un service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052736"/>
            <a:ext cx="8115328" cy="3168352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Laquelle choisir ?</a:t>
            </a:r>
          </a:p>
          <a:p>
            <a:pPr lvl="1"/>
            <a:r>
              <a:rPr lang="fr-FR" dirty="0" smtClean="0"/>
              <a:t>provider(</a:t>
            </a:r>
            <a:r>
              <a:rPr lang="fr-FR" dirty="0" err="1" smtClean="0"/>
              <a:t>name,provider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Si on veut </a:t>
            </a:r>
            <a:r>
              <a:rPr lang="fr-FR" dirty="0" err="1" smtClean="0"/>
              <a:t>configuer</a:t>
            </a:r>
            <a:r>
              <a:rPr lang="fr-FR" dirty="0" smtClean="0"/>
              <a:t> le service</a:t>
            </a:r>
          </a:p>
          <a:p>
            <a:pPr lvl="1"/>
            <a:r>
              <a:rPr lang="fr-FR" dirty="0" err="1" smtClean="0"/>
              <a:t>factory</a:t>
            </a:r>
            <a:r>
              <a:rPr lang="fr-FR" dirty="0" smtClean="0"/>
              <a:t>(</a:t>
            </a:r>
            <a:r>
              <a:rPr lang="fr-FR" dirty="0" err="1" smtClean="0"/>
              <a:t>name</a:t>
            </a:r>
            <a:r>
              <a:rPr lang="fr-FR" dirty="0" smtClean="0"/>
              <a:t>,$</a:t>
            </a:r>
            <a:r>
              <a:rPr lang="fr-FR" dirty="0" err="1" smtClean="0"/>
              <a:t>getFn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Par défaut si on veut de l’injection</a:t>
            </a:r>
          </a:p>
          <a:p>
            <a:pPr lvl="1"/>
            <a:r>
              <a:rPr lang="fr-FR" dirty="0" smtClean="0"/>
              <a:t>service(</a:t>
            </a:r>
            <a:r>
              <a:rPr lang="fr-FR" dirty="0" err="1" smtClean="0"/>
              <a:t>name,constructor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Si on veut typer notre service</a:t>
            </a:r>
            <a:endParaRPr lang="fr-FR" dirty="0"/>
          </a:p>
          <a:p>
            <a:pPr lvl="1"/>
            <a:r>
              <a:rPr lang="fr-FR" dirty="0"/>
              <a:t>v</a:t>
            </a:r>
            <a:r>
              <a:rPr lang="fr-FR" dirty="0" smtClean="0"/>
              <a:t>alue(</a:t>
            </a:r>
            <a:r>
              <a:rPr lang="fr-FR" dirty="0" err="1" smtClean="0"/>
              <a:t>name,value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Pour un service simple</a:t>
            </a:r>
          </a:p>
          <a:p>
            <a:pPr lvl="1"/>
            <a:r>
              <a:rPr lang="fr-FR" dirty="0"/>
              <a:t>c</a:t>
            </a:r>
            <a:r>
              <a:rPr lang="fr-FR" dirty="0" smtClean="0"/>
              <a:t>onstant(</a:t>
            </a:r>
            <a:r>
              <a:rPr lang="fr-FR" dirty="0" err="1" smtClean="0"/>
              <a:t>name,value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Pour un service simple configurable</a:t>
            </a:r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</p:txBody>
      </p:sp>
      <p:pic>
        <p:nvPicPr>
          <p:cNvPr id="2" name="Image 1" descr="Capture d’écran 2013-03-30 à 13.01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581128"/>
            <a:ext cx="5902176" cy="18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12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vocabulaire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276872"/>
            <a:ext cx="40767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58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LES SERVICES d’</a:t>
            </a:r>
            <a:r>
              <a:rPr lang="fr-FR" noProof="0" dirty="0" err="1" smtClean="0"/>
              <a:t>angular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052736"/>
            <a:ext cx="3650832" cy="5688632"/>
          </a:xfrm>
        </p:spPr>
        <p:txBody>
          <a:bodyPr>
            <a:normAutofit fontScale="92500" lnSpcReduction="20000"/>
          </a:bodyPr>
          <a:lstStyle/>
          <a:p>
            <a:pPr lvl="2"/>
            <a:endParaRPr lang="fr-FR" dirty="0" smtClean="0"/>
          </a:p>
          <a:p>
            <a:r>
              <a:rPr lang="nl-NL" dirty="0"/>
              <a:t>$</a:t>
            </a:r>
            <a:r>
              <a:rPr lang="nl-NL" dirty="0" err="1"/>
              <a:t>anchorScroll</a:t>
            </a:r>
            <a:endParaRPr lang="nl-NL" dirty="0"/>
          </a:p>
          <a:p>
            <a:r>
              <a:rPr lang="nl-NL" dirty="0"/>
              <a:t>$</a:t>
            </a:r>
            <a:r>
              <a:rPr lang="nl-NL" dirty="0" err="1"/>
              <a:t>cacheFactory</a:t>
            </a:r>
            <a:endParaRPr lang="nl-NL" dirty="0"/>
          </a:p>
          <a:p>
            <a:r>
              <a:rPr lang="nl-NL" dirty="0"/>
              <a:t>$</a:t>
            </a:r>
            <a:r>
              <a:rPr lang="nl-NL" dirty="0" err="1"/>
              <a:t>compile</a:t>
            </a:r>
            <a:endParaRPr lang="nl-NL" dirty="0"/>
          </a:p>
          <a:p>
            <a:r>
              <a:rPr lang="nl-NL" dirty="0"/>
              <a:t>$controller</a:t>
            </a:r>
          </a:p>
          <a:p>
            <a:r>
              <a:rPr lang="nl-NL" dirty="0"/>
              <a:t>$document</a:t>
            </a:r>
          </a:p>
          <a:p>
            <a:r>
              <a:rPr lang="nl-NL" dirty="0"/>
              <a:t>$</a:t>
            </a:r>
            <a:r>
              <a:rPr lang="nl-NL" dirty="0" err="1"/>
              <a:t>exceptionHandler</a:t>
            </a:r>
            <a:endParaRPr lang="nl-NL" dirty="0"/>
          </a:p>
          <a:p>
            <a:r>
              <a:rPr lang="nl-NL" dirty="0"/>
              <a:t>$filter</a:t>
            </a:r>
          </a:p>
          <a:p>
            <a:r>
              <a:rPr lang="nl-NL" dirty="0"/>
              <a:t>$http</a:t>
            </a:r>
          </a:p>
          <a:p>
            <a:r>
              <a:rPr lang="nl-NL" dirty="0"/>
              <a:t>$</a:t>
            </a:r>
            <a:r>
              <a:rPr lang="nl-NL" dirty="0" err="1"/>
              <a:t>httpBackend</a:t>
            </a:r>
            <a:endParaRPr lang="nl-NL" dirty="0"/>
          </a:p>
          <a:p>
            <a:r>
              <a:rPr lang="nl-NL" dirty="0"/>
              <a:t>$</a:t>
            </a:r>
            <a:r>
              <a:rPr lang="nl-NL" dirty="0" err="1"/>
              <a:t>interpolate</a:t>
            </a:r>
            <a:endParaRPr lang="nl-NL" dirty="0"/>
          </a:p>
          <a:p>
            <a:r>
              <a:rPr lang="nl-NL" dirty="0"/>
              <a:t>$</a:t>
            </a:r>
            <a:r>
              <a:rPr lang="nl-NL" dirty="0" err="1"/>
              <a:t>locale</a:t>
            </a:r>
            <a:endParaRPr lang="nl-NL" dirty="0"/>
          </a:p>
          <a:p>
            <a:endParaRPr lang="fr-FR" dirty="0"/>
          </a:p>
        </p:txBody>
      </p:sp>
      <p:sp>
        <p:nvSpPr>
          <p:cNvPr id="7" name="Espace réservé du contenu 3"/>
          <p:cNvSpPr txBox="1">
            <a:spLocks/>
          </p:cNvSpPr>
          <p:nvPr/>
        </p:nvSpPr>
        <p:spPr>
          <a:xfrm>
            <a:off x="4572000" y="1052736"/>
            <a:ext cx="3650832" cy="568863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ts val="500"/>
              </a:spcBef>
              <a:spcAft>
                <a:spcPts val="500"/>
              </a:spcAft>
              <a:buClr>
                <a:srgbClr val="E52D4F"/>
              </a:buClr>
              <a:buSzPct val="90000"/>
              <a:buFont typeface="Arial"/>
              <a:buChar char="•"/>
              <a:defRPr sz="3000" kern="1200">
                <a:solidFill>
                  <a:srgbClr val="E52D4F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Arial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fr-FR" dirty="0" smtClean="0"/>
          </a:p>
          <a:p>
            <a:r>
              <a:rPr lang="nl-NL" dirty="0" smtClean="0"/>
              <a:t>$</a:t>
            </a:r>
            <a:r>
              <a:rPr lang="nl-NL" dirty="0" err="1" smtClean="0"/>
              <a:t>location</a:t>
            </a:r>
            <a:endParaRPr lang="nl-NL" dirty="0" smtClean="0"/>
          </a:p>
          <a:p>
            <a:r>
              <a:rPr lang="nl-NL" dirty="0" smtClean="0"/>
              <a:t>$log</a:t>
            </a:r>
          </a:p>
          <a:p>
            <a:r>
              <a:rPr lang="nl-NL" dirty="0" smtClean="0"/>
              <a:t>$</a:t>
            </a:r>
            <a:r>
              <a:rPr lang="nl-NL" dirty="0" err="1" smtClean="0"/>
              <a:t>parse</a:t>
            </a:r>
            <a:endParaRPr lang="nl-NL" dirty="0" smtClean="0"/>
          </a:p>
          <a:p>
            <a:r>
              <a:rPr lang="nl-NL" dirty="0" smtClean="0"/>
              <a:t>$q</a:t>
            </a:r>
          </a:p>
          <a:p>
            <a:r>
              <a:rPr lang="nl-NL" dirty="0" smtClean="0"/>
              <a:t>$</a:t>
            </a:r>
            <a:r>
              <a:rPr lang="nl-NL" dirty="0" err="1" smtClean="0"/>
              <a:t>rootElement</a:t>
            </a:r>
            <a:endParaRPr lang="nl-NL" dirty="0" smtClean="0"/>
          </a:p>
          <a:p>
            <a:r>
              <a:rPr lang="nl-NL" dirty="0" smtClean="0"/>
              <a:t>$</a:t>
            </a:r>
            <a:r>
              <a:rPr lang="nl-NL" dirty="0" err="1" smtClean="0"/>
              <a:t>rootScope</a:t>
            </a:r>
            <a:endParaRPr lang="nl-NL" dirty="0" smtClean="0"/>
          </a:p>
          <a:p>
            <a:r>
              <a:rPr lang="nl-NL" dirty="0" smtClean="0"/>
              <a:t>$route</a:t>
            </a:r>
          </a:p>
          <a:p>
            <a:r>
              <a:rPr lang="nl-NL" dirty="0" smtClean="0"/>
              <a:t>$</a:t>
            </a:r>
            <a:r>
              <a:rPr lang="nl-NL" dirty="0" err="1" smtClean="0"/>
              <a:t>routeParams</a:t>
            </a:r>
            <a:endParaRPr lang="nl-NL" dirty="0" smtClean="0"/>
          </a:p>
          <a:p>
            <a:r>
              <a:rPr lang="nl-NL" dirty="0" smtClean="0"/>
              <a:t>$</a:t>
            </a:r>
            <a:r>
              <a:rPr lang="nl-NL" dirty="0" err="1" smtClean="0"/>
              <a:t>templateCache</a:t>
            </a:r>
            <a:endParaRPr lang="nl-NL" dirty="0" smtClean="0"/>
          </a:p>
          <a:p>
            <a:r>
              <a:rPr lang="nl-NL" dirty="0" smtClean="0"/>
              <a:t>$</a:t>
            </a:r>
            <a:r>
              <a:rPr lang="nl-NL" dirty="0" err="1" smtClean="0"/>
              <a:t>timeout</a:t>
            </a:r>
            <a:endParaRPr lang="nl-NL" dirty="0" smtClean="0"/>
          </a:p>
          <a:p>
            <a:r>
              <a:rPr lang="nl-NL" dirty="0" smtClean="0"/>
              <a:t>$</a:t>
            </a:r>
            <a:r>
              <a:rPr lang="nl-NL" dirty="0" err="1" smtClean="0"/>
              <a:t>window</a:t>
            </a:r>
            <a:endParaRPr lang="nl-NL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3805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159732" y="2660282"/>
            <a:ext cx="4824536" cy="1776830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fr-FR" sz="4400" dirty="0" smtClean="0"/>
              <a:t>TP: STEP 4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1247315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L’injection</a:t>
            </a:r>
            <a:r>
              <a:rPr lang="en-US" dirty="0" smtClean="0"/>
              <a:t> de </a:t>
            </a:r>
            <a:r>
              <a:rPr lang="en-US" dirty="0" err="1" smtClean="0"/>
              <a:t>dépendances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Pour une classe il y a 3 façons de gérer une dépendance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L’instancier (new)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La récupérer de façon définie (variable globale, singleton)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b="1" dirty="0" smtClean="0"/>
              <a:t>Se la faire fournir </a:t>
            </a:r>
          </a:p>
          <a:p>
            <a:pPr marL="457200" lvl="1" indent="0">
              <a:buNone/>
            </a:pPr>
            <a:r>
              <a:rPr lang="fr-FR" dirty="0" smtClean="0"/>
              <a:t>Dans </a:t>
            </a:r>
            <a:r>
              <a:rPr lang="fr-FR" dirty="0" err="1" smtClean="0"/>
              <a:t>angular</a:t>
            </a:r>
            <a:r>
              <a:rPr lang="fr-FR" dirty="0" smtClean="0"/>
              <a:t> c’est le rôle de l’</a:t>
            </a:r>
            <a:r>
              <a:rPr lang="fr-FR" b="1" dirty="0" err="1" smtClean="0"/>
              <a:t>injector</a:t>
            </a:r>
            <a:r>
              <a:rPr lang="fr-FR" dirty="0" smtClean="0"/>
              <a:t> 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/>
              <a:t>Une dépendance est référencée par son </a:t>
            </a:r>
            <a:r>
              <a:rPr lang="fr-FR" dirty="0" smtClean="0"/>
              <a:t>nom</a:t>
            </a:r>
          </a:p>
          <a:p>
            <a:endParaRPr lang="fr-FR" dirty="0" smtClean="0"/>
          </a:p>
          <a:p>
            <a:r>
              <a:rPr lang="fr-FR" dirty="0" smtClean="0"/>
              <a:t>Utilisable dans:</a:t>
            </a:r>
          </a:p>
          <a:p>
            <a:pPr lvl="1"/>
            <a:r>
              <a:rPr lang="fr-FR" dirty="0" smtClean="0"/>
              <a:t>Les blocs de configuration et d’exécution</a:t>
            </a:r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controller</a:t>
            </a:r>
            <a:endParaRPr lang="fr-FR" dirty="0" smtClean="0"/>
          </a:p>
          <a:p>
            <a:pPr lvl="1"/>
            <a:r>
              <a:rPr lang="fr-FR" dirty="0" smtClean="0"/>
              <a:t>Les directives</a:t>
            </a:r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filter</a:t>
            </a:r>
            <a:endParaRPr lang="fr-FR" dirty="0" smtClean="0"/>
          </a:p>
          <a:p>
            <a:pPr lvl="1"/>
            <a:r>
              <a:rPr lang="fr-FR" dirty="0" smtClean="0"/>
              <a:t>Les méthodes </a:t>
            </a:r>
            <a:r>
              <a:rPr lang="fr-FR" dirty="0" err="1" smtClean="0"/>
              <a:t>factory</a:t>
            </a:r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827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</a:t>
            </a:r>
            <a:r>
              <a:rPr lang="en-US" dirty="0" err="1" smtClean="0"/>
              <a:t>éclarer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dépendance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Déclaration implicite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function </a:t>
            </a:r>
            <a:r>
              <a:rPr lang="en-US" sz="1400" dirty="0" err="1">
                <a:solidFill>
                  <a:schemeClr val="bg2"/>
                </a:solidFill>
                <a:latin typeface="+mj-lt"/>
              </a:rPr>
              <a:t>MyController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($scope, greeter)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  ...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}</a:t>
            </a:r>
            <a:endParaRPr lang="fr-FR" sz="1400" dirty="0">
              <a:solidFill>
                <a:schemeClr val="bg2"/>
              </a:solidFill>
              <a:latin typeface="+mj-lt"/>
            </a:endParaRPr>
          </a:p>
          <a:p>
            <a:r>
              <a:rPr lang="fr-FR" dirty="0" smtClean="0"/>
              <a:t>En utilisant $</a:t>
            </a:r>
            <a:r>
              <a:rPr lang="fr-FR" dirty="0" err="1" smtClean="0"/>
              <a:t>inject</a:t>
            </a:r>
            <a:endParaRPr lang="fr-FR" dirty="0" smtClean="0"/>
          </a:p>
          <a:p>
            <a:pPr marL="400050" lvl="1" indent="0">
              <a:buNone/>
            </a:pPr>
            <a:r>
              <a:rPr lang="en-US" sz="1400" dirty="0" err="1">
                <a:solidFill>
                  <a:schemeClr val="bg2"/>
                </a:solidFill>
                <a:latin typeface="+mj-lt"/>
              </a:rPr>
              <a:t>var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+mj-lt"/>
              </a:rPr>
              <a:t>MyController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 = function(</a:t>
            </a:r>
            <a:r>
              <a:rPr lang="en-US" sz="1400" dirty="0" err="1">
                <a:solidFill>
                  <a:schemeClr val="bg2"/>
                </a:solidFill>
                <a:latin typeface="+mj-lt"/>
              </a:rPr>
              <a:t>renamed$scope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1400" dirty="0" err="1">
                <a:solidFill>
                  <a:schemeClr val="bg2"/>
                </a:solidFill>
                <a:latin typeface="+mj-lt"/>
              </a:rPr>
              <a:t>renamedGreeter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)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  ...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}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schemeClr val="bg2"/>
                </a:solidFill>
                <a:latin typeface="+mj-lt"/>
              </a:rPr>
              <a:t>MyController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.$inject = ['$scope', 'greeter']</a:t>
            </a:r>
            <a:r>
              <a:rPr lang="en-US" sz="1400" dirty="0" smtClean="0">
                <a:solidFill>
                  <a:schemeClr val="bg2"/>
                </a:solidFill>
                <a:latin typeface="+mj-lt"/>
              </a:rPr>
              <a:t>;</a:t>
            </a:r>
          </a:p>
          <a:p>
            <a:pPr marL="400050" lvl="1" indent="0">
              <a:buNone/>
            </a:pPr>
            <a:endParaRPr lang="fr-FR" sz="1400" dirty="0" smtClean="0">
              <a:solidFill>
                <a:schemeClr val="bg2"/>
              </a:solidFill>
              <a:latin typeface="+mj-lt"/>
            </a:endParaRPr>
          </a:p>
          <a:p>
            <a:r>
              <a:rPr lang="fr-FR" dirty="0" smtClean="0"/>
              <a:t>Annotation </a:t>
            </a:r>
            <a:r>
              <a:rPr lang="fr-FR" dirty="0" err="1" smtClean="0"/>
              <a:t>inline</a:t>
            </a:r>
            <a:endParaRPr lang="fr-FR" dirty="0"/>
          </a:p>
          <a:p>
            <a:pPr marL="400050" lvl="1" indent="0">
              <a:buNone/>
            </a:pPr>
            <a:r>
              <a:rPr lang="en-US" sz="1400" dirty="0" err="1">
                <a:solidFill>
                  <a:schemeClr val="bg2"/>
                </a:solidFill>
                <a:latin typeface="+mj-lt"/>
              </a:rPr>
              <a:t>someModule.factory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('greeter', function($window)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  ...;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})</a:t>
            </a:r>
            <a:r>
              <a:rPr lang="en-US" sz="1400" dirty="0" smtClean="0">
                <a:solidFill>
                  <a:schemeClr val="bg2"/>
                </a:solidFill>
                <a:latin typeface="+mj-lt"/>
              </a:rPr>
              <a:t>;</a:t>
            </a:r>
          </a:p>
          <a:p>
            <a:pPr marL="400050" lvl="1" indent="0">
              <a:buNone/>
            </a:pPr>
            <a:r>
              <a:rPr lang="en-US" sz="1400" dirty="0" smtClean="0">
                <a:solidFill>
                  <a:schemeClr val="bg2"/>
                </a:solidFill>
                <a:latin typeface="+mj-lt"/>
              </a:rPr>
              <a:t>OU</a:t>
            </a:r>
          </a:p>
          <a:p>
            <a:pPr marL="400050" lvl="1" indent="0">
              <a:buNone/>
            </a:pPr>
            <a:endParaRPr lang="en-US" sz="1400" dirty="0" smtClean="0">
              <a:solidFill>
                <a:schemeClr val="bg2"/>
              </a:solidFill>
              <a:latin typeface="+mj-lt"/>
            </a:endParaRPr>
          </a:p>
          <a:p>
            <a:pPr marL="400050" lvl="1" indent="0">
              <a:buNone/>
            </a:pPr>
            <a:r>
              <a:rPr lang="en-US" sz="1400" dirty="0" err="1">
                <a:solidFill>
                  <a:schemeClr val="bg2"/>
                </a:solidFill>
                <a:latin typeface="+mj-lt"/>
              </a:rPr>
              <a:t>someModule.factory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('greeter', ['$window', function(</a:t>
            </a:r>
            <a:r>
              <a:rPr lang="en-US" sz="1400" dirty="0" err="1">
                <a:solidFill>
                  <a:schemeClr val="bg2"/>
                </a:solidFill>
                <a:latin typeface="+mj-lt"/>
              </a:rPr>
              <a:t>renamed$window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)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  ...;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}])</a:t>
            </a:r>
            <a:r>
              <a:rPr lang="en-US" sz="1400" dirty="0" smtClean="0">
                <a:solidFill>
                  <a:schemeClr val="bg2"/>
                </a:solidFill>
                <a:latin typeface="+mj-lt"/>
              </a:rPr>
              <a:t>;</a:t>
            </a:r>
          </a:p>
          <a:p>
            <a:pPr marL="400050" lvl="1" indent="0">
              <a:buNone/>
            </a:pPr>
            <a:endParaRPr lang="fr-FR" sz="1400" dirty="0" smtClean="0"/>
          </a:p>
          <a:p>
            <a:pPr marL="285750"/>
            <a:r>
              <a:rPr lang="fr-FR" dirty="0" smtClean="0"/>
              <a:t>Attention </a:t>
            </a:r>
            <a:r>
              <a:rPr lang="fr-FR" dirty="0"/>
              <a:t>à la </a:t>
            </a:r>
            <a:r>
              <a:rPr lang="fr-FR" dirty="0" err="1"/>
              <a:t>minification</a:t>
            </a:r>
            <a:r>
              <a:rPr lang="fr-FR" dirty="0"/>
              <a:t> des scripts</a:t>
            </a:r>
          </a:p>
          <a:p>
            <a:pPr marL="400050" lvl="1" indent="0">
              <a:buNone/>
            </a:pPr>
            <a:endParaRPr lang="fr-FR" sz="14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0939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</a:t>
            </a:r>
            <a:r>
              <a:rPr lang="en-US" dirty="0" err="1" smtClean="0"/>
              <a:t>éclarer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dépendance</a:t>
            </a:r>
            <a:endParaRPr lang="en-US" noProof="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060848"/>
            <a:ext cx="6495256" cy="3542867"/>
          </a:xfrm>
          <a:prstGeom prst="rect">
            <a:avLst/>
          </a:prstGeom>
        </p:spPr>
      </p:pic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bg2"/>
                </a:solidFill>
              </a:rPr>
              <a:t>function </a:t>
            </a:r>
            <a:r>
              <a:rPr lang="en-US" sz="2000" dirty="0" err="1">
                <a:solidFill>
                  <a:schemeClr val="bg2"/>
                </a:solidFill>
              </a:rPr>
              <a:t>PhoneListCtrl</a:t>
            </a:r>
            <a:r>
              <a:rPr lang="en-US" sz="2000" dirty="0">
                <a:solidFill>
                  <a:schemeClr val="bg2"/>
                </a:solidFill>
              </a:rPr>
              <a:t>($scope, $http) {...}</a:t>
            </a:r>
            <a:endParaRPr lang="fr-FR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127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159732" y="2660282"/>
            <a:ext cx="4824536" cy="1776830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fr-FR" sz="4400" dirty="0" smtClean="0"/>
              <a:t>TP: STEP 5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1247315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66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LES routes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132856"/>
            <a:ext cx="3492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39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</a:t>
            </a:r>
            <a:r>
              <a:rPr lang="en-US" dirty="0" smtClean="0"/>
              <a:t>e </a:t>
            </a:r>
            <a:r>
              <a:rPr lang="en-US" dirty="0" err="1" smtClean="0"/>
              <a:t>systeme</a:t>
            </a:r>
            <a:r>
              <a:rPr lang="en-US" dirty="0" smtClean="0"/>
              <a:t> de route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Utiliser pour associer une url à une ressource (</a:t>
            </a:r>
            <a:r>
              <a:rPr lang="fr-FR" dirty="0" err="1" smtClean="0"/>
              <a:t>controleur</a:t>
            </a:r>
            <a:r>
              <a:rPr lang="fr-FR" dirty="0" smtClean="0"/>
              <a:t> et vue)</a:t>
            </a:r>
          </a:p>
          <a:p>
            <a:r>
              <a:rPr lang="fr-FR" dirty="0" smtClean="0"/>
              <a:t>Utiliser avec </a:t>
            </a:r>
            <a:r>
              <a:rPr lang="fr-FR" dirty="0" err="1" smtClean="0"/>
              <a:t>ng-view</a:t>
            </a:r>
            <a:r>
              <a:rPr lang="fr-FR" dirty="0" smtClean="0"/>
              <a:t> et $</a:t>
            </a:r>
            <a:r>
              <a:rPr lang="fr-FR" dirty="0" err="1" smtClean="0"/>
              <a:t>routeParams</a:t>
            </a:r>
            <a:endParaRPr lang="fr-FR" dirty="0" smtClean="0"/>
          </a:p>
          <a:p>
            <a:r>
              <a:rPr lang="fr-FR" dirty="0" smtClean="0"/>
              <a:t>Les routes sont configurées via le </a:t>
            </a:r>
            <a:r>
              <a:rPr lang="fr-FR" b="1" dirty="0" smtClean="0"/>
              <a:t>$</a:t>
            </a:r>
            <a:r>
              <a:rPr lang="fr-FR" b="1" dirty="0" err="1" smtClean="0"/>
              <a:t>routeProvider</a:t>
            </a:r>
            <a:endParaRPr lang="fr-FR" b="1" dirty="0" smtClean="0"/>
          </a:p>
          <a:p>
            <a:pPr lvl="1"/>
            <a:r>
              <a:rPr lang="fr-FR" b="1" dirty="0" err="1"/>
              <a:t>w</a:t>
            </a:r>
            <a:r>
              <a:rPr lang="fr-FR" b="1" dirty="0" err="1" smtClean="0"/>
              <a:t>hen</a:t>
            </a:r>
            <a:r>
              <a:rPr lang="fr-FR" b="1" dirty="0" smtClean="0"/>
              <a:t>(</a:t>
            </a:r>
            <a:r>
              <a:rPr lang="fr-FR" b="1" dirty="0" err="1" smtClean="0"/>
              <a:t>path,route</a:t>
            </a:r>
            <a:r>
              <a:rPr lang="fr-FR" b="1" dirty="0" smtClean="0"/>
              <a:t>)</a:t>
            </a:r>
          </a:p>
          <a:p>
            <a:pPr lvl="1"/>
            <a:r>
              <a:rPr lang="fr-FR" b="1" dirty="0" err="1"/>
              <a:t>o</a:t>
            </a:r>
            <a:r>
              <a:rPr lang="fr-FR" b="1" dirty="0" err="1" smtClean="0"/>
              <a:t>therwise</a:t>
            </a:r>
            <a:r>
              <a:rPr lang="fr-FR" b="1" dirty="0" smtClean="0"/>
              <a:t>(route)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626147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</a:t>
            </a:r>
            <a:r>
              <a:rPr lang="en-US" dirty="0" smtClean="0"/>
              <a:t>e </a:t>
            </a:r>
            <a:r>
              <a:rPr lang="en-US" dirty="0" err="1" smtClean="0"/>
              <a:t>systeme</a:t>
            </a:r>
            <a:r>
              <a:rPr lang="en-US" dirty="0" smtClean="0"/>
              <a:t> de route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Utilisation de paramètres</a:t>
            </a:r>
          </a:p>
          <a:p>
            <a:pPr lvl="1"/>
            <a:r>
              <a:rPr lang="fr-FR" dirty="0" smtClean="0"/>
              <a:t>Dans le </a:t>
            </a:r>
            <a:r>
              <a:rPr lang="fr-FR" dirty="0" err="1" smtClean="0"/>
              <a:t>search</a:t>
            </a:r>
            <a:r>
              <a:rPr lang="fr-FR" dirty="0" smtClean="0"/>
              <a:t> après ‘?’ ou dans le </a:t>
            </a:r>
            <a:r>
              <a:rPr lang="fr-FR" dirty="0" err="1" smtClean="0"/>
              <a:t>path</a:t>
            </a:r>
            <a:r>
              <a:rPr lang="fr-FR" dirty="0" smtClean="0"/>
              <a:t> après ‘:’</a:t>
            </a:r>
          </a:p>
          <a:p>
            <a:pPr lvl="2"/>
            <a:r>
              <a:rPr lang="fr-FR" dirty="0" smtClean="0"/>
              <a:t>maroute/</a:t>
            </a:r>
            <a:r>
              <a:rPr lang="fr-FR" b="1" dirty="0" smtClean="0"/>
              <a:t>:param1</a:t>
            </a:r>
          </a:p>
          <a:p>
            <a:pPr lvl="1"/>
            <a:r>
              <a:rPr lang="fr-FR" dirty="0" smtClean="0"/>
              <a:t>Les paramètres sont accessibles via le service $</a:t>
            </a:r>
            <a:r>
              <a:rPr lang="fr-FR" dirty="0" err="1" smtClean="0"/>
              <a:t>routeParams</a:t>
            </a:r>
            <a:endParaRPr lang="fr-FR" dirty="0" smtClean="0"/>
          </a:p>
          <a:p>
            <a:pPr lvl="2"/>
            <a:r>
              <a:rPr lang="fr-FR" dirty="0" smtClean="0"/>
              <a:t>$routeParams.</a:t>
            </a:r>
            <a:r>
              <a:rPr lang="fr-FR" b="1" dirty="0" smtClean="0"/>
              <a:t>param1</a:t>
            </a:r>
            <a:endParaRPr lang="fr-FR" b="1" dirty="0"/>
          </a:p>
          <a:p>
            <a:pPr lvl="1"/>
            <a:endParaRPr lang="fr-FR" dirty="0" smtClean="0"/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634400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Configuration d’une route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 err="1" smtClean="0"/>
              <a:t>controller</a:t>
            </a:r>
            <a:endParaRPr lang="fr-FR" b="1" dirty="0" smtClean="0"/>
          </a:p>
          <a:p>
            <a:pPr lvl="1"/>
            <a:r>
              <a:rPr lang="fr-FR" b="1" dirty="0" smtClean="0"/>
              <a:t>Le nom ou l’instance de contrôleur associé à la route</a:t>
            </a:r>
          </a:p>
          <a:p>
            <a:r>
              <a:rPr lang="fr-FR" b="1" dirty="0" err="1"/>
              <a:t>t</a:t>
            </a:r>
            <a:r>
              <a:rPr lang="fr-FR" b="1" dirty="0" err="1" smtClean="0"/>
              <a:t>emplate</a:t>
            </a:r>
            <a:r>
              <a:rPr lang="fr-FR" b="1" dirty="0" smtClean="0"/>
              <a:t>/</a:t>
            </a:r>
            <a:r>
              <a:rPr lang="fr-FR" b="1" dirty="0" err="1" smtClean="0"/>
              <a:t>templateUrl</a:t>
            </a:r>
            <a:endParaRPr lang="fr-FR" b="1" dirty="0" smtClean="0"/>
          </a:p>
          <a:p>
            <a:pPr lvl="1"/>
            <a:r>
              <a:rPr lang="fr-FR" b="1" dirty="0" smtClean="0"/>
              <a:t>Le </a:t>
            </a:r>
            <a:r>
              <a:rPr lang="fr-FR" b="1" dirty="0" err="1" smtClean="0"/>
              <a:t>template</a:t>
            </a:r>
            <a:r>
              <a:rPr lang="fr-FR" b="1" dirty="0" smtClean="0"/>
              <a:t> associé à la route</a:t>
            </a:r>
          </a:p>
          <a:p>
            <a:r>
              <a:rPr lang="fr-FR" b="1" dirty="0" err="1" smtClean="0"/>
              <a:t>redirectTo</a:t>
            </a:r>
            <a:endParaRPr lang="fr-FR" b="1" dirty="0" smtClean="0"/>
          </a:p>
          <a:p>
            <a:pPr lvl="1"/>
            <a:r>
              <a:rPr lang="fr-FR" b="1" dirty="0" smtClean="0"/>
              <a:t>Redirigera vers un autre </a:t>
            </a:r>
            <a:r>
              <a:rPr lang="fr-FR" b="1" dirty="0" err="1" smtClean="0"/>
              <a:t>path</a:t>
            </a:r>
            <a:endParaRPr lang="fr-FR" b="1" dirty="0" smtClean="0"/>
          </a:p>
          <a:p>
            <a:r>
              <a:rPr lang="fr-FR" b="1" dirty="0" err="1" smtClean="0"/>
              <a:t>Resolve</a:t>
            </a:r>
            <a:endParaRPr lang="fr-FR" b="1" dirty="0" smtClean="0"/>
          </a:p>
          <a:p>
            <a:pPr lvl="1"/>
            <a:r>
              <a:rPr lang="fr-FR" b="1" dirty="0" err="1" smtClean="0"/>
              <a:t>Map</a:t>
            </a:r>
            <a:r>
              <a:rPr lang="fr-FR" b="1" dirty="0" smtClean="0"/>
              <a:t> de dépendances à injecter dans le </a:t>
            </a:r>
            <a:r>
              <a:rPr lang="fr-FR" b="1" dirty="0" err="1" smtClean="0"/>
              <a:t>controleur</a:t>
            </a:r>
            <a:endParaRPr lang="fr-FR" b="1" dirty="0" smtClean="0"/>
          </a:p>
          <a:p>
            <a:r>
              <a:rPr lang="fr-FR" b="1" dirty="0" err="1" smtClean="0"/>
              <a:t>reloadOnSearch</a:t>
            </a:r>
            <a:endParaRPr lang="fr-FR" b="1" dirty="0" smtClean="0"/>
          </a:p>
          <a:p>
            <a:endParaRPr lang="fr-FR" b="1" dirty="0" smtClean="0"/>
          </a:p>
          <a:p>
            <a:r>
              <a:rPr lang="fr-FR" b="1" dirty="0" smtClean="0"/>
              <a:t>…et n’importe quelle propriété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657479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Le vocabulaire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Les expressions</a:t>
            </a:r>
          </a:p>
          <a:p>
            <a:pPr lvl="1"/>
            <a:r>
              <a:rPr lang="fr-FR" dirty="0" smtClean="0"/>
              <a:t>Code évalué dans la vue, utilisé pour le </a:t>
            </a:r>
            <a:r>
              <a:rPr lang="fr-FR" dirty="0" err="1" smtClean="0"/>
              <a:t>binding</a:t>
            </a:r>
            <a:endParaRPr lang="fr-FR" dirty="0"/>
          </a:p>
          <a:p>
            <a:r>
              <a:rPr lang="fr-FR" dirty="0"/>
              <a:t>Le </a:t>
            </a:r>
            <a:r>
              <a:rPr lang="fr-FR" dirty="0" smtClean="0"/>
              <a:t>module</a:t>
            </a:r>
          </a:p>
          <a:p>
            <a:pPr lvl="1"/>
            <a:r>
              <a:rPr lang="fr-FR" dirty="0" smtClean="0"/>
              <a:t>unité logique qui regroupe des éléments du </a:t>
            </a:r>
            <a:r>
              <a:rPr lang="fr-FR" dirty="0" err="1" smtClean="0"/>
              <a:t>framework</a:t>
            </a:r>
            <a:endParaRPr lang="fr-FR" dirty="0"/>
          </a:p>
          <a:p>
            <a:r>
              <a:rPr lang="fr-FR" dirty="0"/>
              <a:t>Le </a:t>
            </a:r>
            <a:r>
              <a:rPr lang="fr-FR" dirty="0" smtClean="0"/>
              <a:t>scope</a:t>
            </a:r>
          </a:p>
          <a:p>
            <a:pPr lvl="1"/>
            <a:r>
              <a:rPr lang="fr-FR" dirty="0" smtClean="0"/>
              <a:t>glue entre la vue, le contrôleur et le modèle</a:t>
            </a:r>
            <a:endParaRPr lang="fr-FR" dirty="0"/>
          </a:p>
          <a:p>
            <a:r>
              <a:rPr lang="fr-FR" dirty="0"/>
              <a:t>La </a:t>
            </a:r>
            <a:r>
              <a:rPr lang="fr-FR" dirty="0" smtClean="0"/>
              <a:t>vue</a:t>
            </a:r>
          </a:p>
          <a:p>
            <a:pPr lvl="1"/>
            <a:r>
              <a:rPr lang="fr-FR" dirty="0" smtClean="0"/>
              <a:t>le html</a:t>
            </a:r>
            <a:endParaRPr lang="fr-FR" dirty="0"/>
          </a:p>
          <a:p>
            <a:r>
              <a:rPr lang="fr-FR" dirty="0"/>
              <a:t>Le </a:t>
            </a:r>
            <a:r>
              <a:rPr lang="fr-FR" dirty="0" smtClean="0"/>
              <a:t>modèle</a:t>
            </a:r>
          </a:p>
          <a:p>
            <a:pPr lvl="1"/>
            <a:r>
              <a:rPr lang="fr-FR" dirty="0" smtClean="0"/>
              <a:t>n’importe quel objets JS représentant les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827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Route et évènements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$</a:t>
            </a:r>
            <a:r>
              <a:rPr lang="fr-FR" b="1" dirty="0" err="1" smtClean="0"/>
              <a:t>routeChangeError</a:t>
            </a:r>
            <a:endParaRPr lang="fr-FR" b="1" dirty="0" smtClean="0"/>
          </a:p>
          <a:p>
            <a:pPr lvl="1"/>
            <a:r>
              <a:rPr lang="fr-FR" b="1" dirty="0" smtClean="0"/>
              <a:t>Propagé si une erreur c’est produite lors d’un changement de route</a:t>
            </a:r>
          </a:p>
          <a:p>
            <a:r>
              <a:rPr lang="fr-FR" b="1" dirty="0" smtClean="0"/>
              <a:t>$</a:t>
            </a:r>
            <a:r>
              <a:rPr lang="fr-FR" b="1" dirty="0" err="1" smtClean="0"/>
              <a:t>routeChangeStart</a:t>
            </a:r>
            <a:endParaRPr lang="fr-FR" b="1" dirty="0" smtClean="0"/>
          </a:p>
          <a:p>
            <a:pPr lvl="1"/>
            <a:r>
              <a:rPr lang="fr-FR" b="1" dirty="0" smtClean="0"/>
              <a:t>Propagé avant un changement de route</a:t>
            </a:r>
          </a:p>
          <a:p>
            <a:r>
              <a:rPr lang="fr-FR" b="1" dirty="0" smtClean="0"/>
              <a:t>$</a:t>
            </a:r>
            <a:r>
              <a:rPr lang="fr-FR" b="1" dirty="0" err="1" smtClean="0"/>
              <a:t>routeChangeSuccess</a:t>
            </a:r>
            <a:endParaRPr lang="fr-FR" b="1" dirty="0" smtClean="0"/>
          </a:p>
          <a:p>
            <a:pPr lvl="1"/>
            <a:r>
              <a:rPr lang="fr-FR" b="1" dirty="0" smtClean="0"/>
              <a:t>Propagé après la résolution d’une route</a:t>
            </a:r>
          </a:p>
          <a:p>
            <a:r>
              <a:rPr lang="fr-FR" b="1" dirty="0" smtClean="0"/>
              <a:t>$</a:t>
            </a:r>
            <a:r>
              <a:rPr lang="fr-FR" b="1" dirty="0" err="1" smtClean="0"/>
              <a:t>routeUpdate</a:t>
            </a:r>
            <a:endParaRPr lang="fr-FR" b="1" dirty="0" smtClean="0"/>
          </a:p>
          <a:p>
            <a:pPr lvl="1"/>
            <a:r>
              <a:rPr lang="fr-FR" b="1" dirty="0" smtClean="0"/>
              <a:t>Propagé si le </a:t>
            </a:r>
            <a:r>
              <a:rPr lang="fr-FR" b="1" dirty="0" err="1" smtClean="0"/>
              <a:t>reloadOnSearch</a:t>
            </a:r>
            <a:r>
              <a:rPr lang="fr-FR" b="1" dirty="0" smtClean="0"/>
              <a:t>=false et que l’on est sur le même contrôleur</a:t>
            </a:r>
          </a:p>
          <a:p>
            <a:pPr lvl="1"/>
            <a:endParaRPr lang="fr-FR" b="1" dirty="0" smtClean="0"/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00771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$location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Service utilisé pour effectuer ou être notifiés des changements d’url</a:t>
            </a:r>
          </a:p>
          <a:p>
            <a:pPr lvl="1"/>
            <a:r>
              <a:rPr lang="fr-FR" dirty="0" smtClean="0"/>
              <a:t>Mode html5/</a:t>
            </a:r>
            <a:r>
              <a:rPr lang="fr-FR" dirty="0" err="1" smtClean="0"/>
              <a:t>hashbang</a:t>
            </a:r>
            <a:endParaRPr lang="fr-FR" dirty="0" smtClean="0"/>
          </a:p>
          <a:p>
            <a:pPr lvl="1"/>
            <a:r>
              <a:rPr lang="fr-FR" dirty="0" smtClean="0"/>
              <a:t>Getter/setter (</a:t>
            </a:r>
            <a:r>
              <a:rPr lang="fr-FR" dirty="0" err="1" smtClean="0"/>
              <a:t>path</a:t>
            </a:r>
            <a:r>
              <a:rPr lang="fr-FR" dirty="0" smtClean="0"/>
              <a:t>(),</a:t>
            </a:r>
            <a:r>
              <a:rPr lang="fr-FR" dirty="0" err="1" smtClean="0"/>
              <a:t>search</a:t>
            </a:r>
            <a:r>
              <a:rPr lang="fr-FR" dirty="0" smtClean="0"/>
              <a:t>(),hash(), port(), </a:t>
            </a:r>
            <a:r>
              <a:rPr lang="fr-FR" dirty="0" err="1" smtClean="0"/>
              <a:t>protocol</a:t>
            </a:r>
            <a:r>
              <a:rPr lang="fr-FR" dirty="0" smtClean="0"/>
              <a:t>() …)</a:t>
            </a:r>
          </a:p>
          <a:p>
            <a:pPr lvl="1"/>
            <a:r>
              <a:rPr lang="fr-FR" dirty="0"/>
              <a:t>r</a:t>
            </a:r>
            <a:r>
              <a:rPr lang="fr-FR" dirty="0" smtClean="0"/>
              <a:t>eplace() pour ne pas ajouter une entrée dans l’historique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582674"/>
            <a:ext cx="5832748" cy="31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83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159732" y="2660282"/>
            <a:ext cx="4824536" cy="1776830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fr-FR" sz="4400" dirty="0" smtClean="0"/>
              <a:t>TP: STEP 6-11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918822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73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Les données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988840"/>
            <a:ext cx="34417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04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Service $http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 smtClean="0"/>
              <a:t>Fonction utilisée pour faire des appels asynchrones</a:t>
            </a:r>
          </a:p>
          <a:p>
            <a:pPr lvl="1"/>
            <a:r>
              <a:rPr lang="fr-FR" dirty="0"/>
              <a:t>$http(config)</a:t>
            </a:r>
            <a:r>
              <a:rPr lang="fr-FR" dirty="0" smtClean="0"/>
              <a:t>;</a:t>
            </a:r>
          </a:p>
          <a:p>
            <a:r>
              <a:rPr lang="fr-FR" dirty="0" err="1" smtClean="0"/>
              <a:t>Caching</a:t>
            </a:r>
            <a:endParaRPr lang="fr-FR" dirty="0" smtClean="0"/>
          </a:p>
          <a:p>
            <a:r>
              <a:rPr lang="fr-FR" dirty="0" smtClean="0"/>
              <a:t>transformations</a:t>
            </a:r>
          </a:p>
          <a:p>
            <a:r>
              <a:rPr lang="fr-FR" dirty="0" err="1" smtClean="0"/>
              <a:t>interceptor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Configuration</a:t>
            </a:r>
          </a:p>
          <a:p>
            <a:pPr lvl="1"/>
            <a:r>
              <a:rPr lang="fr-FR" dirty="0" err="1" smtClean="0"/>
              <a:t>method</a:t>
            </a:r>
            <a:r>
              <a:rPr lang="fr-FR" dirty="0" smtClean="0"/>
              <a:t> – {string} –</a:t>
            </a:r>
            <a:r>
              <a:rPr lang="fr-FR" dirty="0" err="1" smtClean="0"/>
              <a:t>methode</a:t>
            </a:r>
            <a:r>
              <a:rPr lang="fr-FR" dirty="0" smtClean="0"/>
              <a:t> http ('GET', 'POST', …)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url – {string} – url absolu ou </a:t>
            </a:r>
            <a:r>
              <a:rPr lang="fr-FR" dirty="0" err="1" smtClean="0"/>
              <a:t>relativede</a:t>
            </a:r>
            <a:r>
              <a:rPr lang="fr-FR" dirty="0" smtClean="0"/>
              <a:t> la ressource désirée</a:t>
            </a:r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params</a:t>
            </a:r>
            <a:r>
              <a:rPr lang="fr-FR" dirty="0" smtClean="0"/>
              <a:t> – {Object.&lt;</a:t>
            </a:r>
            <a:r>
              <a:rPr lang="fr-FR" dirty="0" err="1" smtClean="0"/>
              <a:t>string|Object</a:t>
            </a:r>
            <a:r>
              <a:rPr lang="fr-FR" dirty="0" smtClean="0"/>
              <a:t>&gt;} – </a:t>
            </a:r>
            <a:r>
              <a:rPr lang="fr-FR" dirty="0" err="1" smtClean="0"/>
              <a:t>Map</a:t>
            </a:r>
            <a:r>
              <a:rPr lang="fr-FR" dirty="0" smtClean="0"/>
              <a:t> de chaines ou d’objets qui seront </a:t>
            </a:r>
            <a:r>
              <a:rPr lang="fr-FR" dirty="0" err="1" smtClean="0"/>
              <a:t>ajooutés</a:t>
            </a:r>
            <a:r>
              <a:rPr lang="fr-FR" dirty="0" smtClean="0"/>
              <a:t> à l’url sous la forme ?key1=value1&amp;key2=value2. Les objets seront transformés en </a:t>
            </a:r>
            <a:r>
              <a:rPr lang="fr-FR" dirty="0" err="1" smtClean="0"/>
              <a:t>json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data – {</a:t>
            </a:r>
            <a:r>
              <a:rPr lang="fr-FR" dirty="0" err="1" smtClean="0"/>
              <a:t>string|Object</a:t>
            </a:r>
            <a:r>
              <a:rPr lang="fr-FR" dirty="0" smtClean="0"/>
              <a:t>} – La donnée à envoyer dans la requête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headers – {Object} – </a:t>
            </a:r>
            <a:r>
              <a:rPr lang="fr-FR" dirty="0" err="1" smtClean="0"/>
              <a:t>Map</a:t>
            </a:r>
            <a:r>
              <a:rPr lang="fr-FR" dirty="0" smtClean="0"/>
              <a:t> de chaines </a:t>
            </a:r>
            <a:r>
              <a:rPr lang="fr-FR" dirty="0" err="1" smtClean="0"/>
              <a:t>représentantles</a:t>
            </a:r>
            <a:r>
              <a:rPr lang="fr-FR" dirty="0" smtClean="0"/>
              <a:t> entêtes HTTP à envoyer au serveur.</a:t>
            </a:r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transformRequest</a:t>
            </a:r>
            <a:r>
              <a:rPr lang="fr-FR" dirty="0" smtClean="0"/>
              <a:t> – utilisé pour modifier la requête (entêtes et ou corps)</a:t>
            </a:r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transformResponse</a:t>
            </a:r>
            <a:r>
              <a:rPr lang="fr-FR" dirty="0" smtClean="0"/>
              <a:t> – </a:t>
            </a:r>
            <a:r>
              <a:rPr lang="fr-FR" dirty="0"/>
              <a:t>utilisé pour modifier la </a:t>
            </a:r>
            <a:r>
              <a:rPr lang="fr-FR" dirty="0" smtClean="0"/>
              <a:t>réponse </a:t>
            </a:r>
            <a:r>
              <a:rPr lang="fr-FR" dirty="0"/>
              <a:t>(entêtes et ou corps)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cache – {</a:t>
            </a:r>
            <a:r>
              <a:rPr lang="fr-FR" dirty="0" err="1" smtClean="0"/>
              <a:t>boolean|Cache</a:t>
            </a:r>
            <a:r>
              <a:rPr lang="fr-FR" dirty="0" smtClean="0"/>
              <a:t>} – utilisé pour faire du </a:t>
            </a:r>
            <a:r>
              <a:rPr lang="fr-FR" dirty="0" err="1" smtClean="0"/>
              <a:t>caching</a:t>
            </a:r>
            <a:r>
              <a:rPr lang="fr-FR" dirty="0" smtClean="0"/>
              <a:t> de requêtes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timeout – {</a:t>
            </a:r>
            <a:r>
              <a:rPr lang="fr-FR" dirty="0" err="1" smtClean="0"/>
              <a:t>number</a:t>
            </a:r>
            <a:r>
              <a:rPr lang="fr-FR" dirty="0" smtClean="0"/>
              <a:t>} – timeout en millisecondes.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19682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Service $http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Retourne une promise</a:t>
            </a:r>
          </a:p>
          <a:p>
            <a:pPr lvl="1"/>
            <a:r>
              <a:rPr lang="fr-FR" dirty="0" err="1" smtClean="0"/>
              <a:t>then</a:t>
            </a:r>
            <a:r>
              <a:rPr lang="fr-FR" dirty="0" smtClean="0"/>
              <a:t>(</a:t>
            </a:r>
            <a:r>
              <a:rPr lang="fr-FR" dirty="0" err="1" smtClean="0"/>
              <a:t>succesFn,erroFn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Méthodes appelées avec la réponse</a:t>
            </a:r>
          </a:p>
          <a:p>
            <a:pPr lvl="1"/>
            <a:r>
              <a:rPr lang="fr-FR" dirty="0" err="1"/>
              <a:t>s</a:t>
            </a:r>
            <a:r>
              <a:rPr lang="fr-FR" dirty="0" err="1" smtClean="0"/>
              <a:t>uccess</a:t>
            </a:r>
            <a:r>
              <a:rPr lang="fr-FR" dirty="0" smtClean="0"/>
              <a:t>(</a:t>
            </a:r>
            <a:r>
              <a:rPr lang="fr-FR" dirty="0" err="1" smtClean="0"/>
              <a:t>fn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error</a:t>
            </a:r>
            <a:r>
              <a:rPr lang="fr-FR" dirty="0" smtClean="0"/>
              <a:t>(</a:t>
            </a:r>
            <a:r>
              <a:rPr lang="fr-FR" dirty="0" err="1" smtClean="0"/>
              <a:t>fn</a:t>
            </a:r>
            <a:r>
              <a:rPr lang="fr-FR" dirty="0" smtClean="0"/>
              <a:t>)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Ou </a:t>
            </a:r>
            <a:r>
              <a:rPr lang="fr-FR" dirty="0" err="1" smtClean="0"/>
              <a:t>fn</a:t>
            </a:r>
            <a:r>
              <a:rPr lang="fr-FR" dirty="0" smtClean="0"/>
              <a:t> est une fonction exécutée avec:</a:t>
            </a:r>
          </a:p>
          <a:p>
            <a:pPr lvl="2"/>
            <a:r>
              <a:rPr lang="fr-FR" dirty="0" smtClean="0"/>
              <a:t>data – {</a:t>
            </a:r>
            <a:r>
              <a:rPr lang="fr-FR" dirty="0" err="1" smtClean="0"/>
              <a:t>string|Object</a:t>
            </a:r>
            <a:r>
              <a:rPr lang="fr-FR" dirty="0" smtClean="0"/>
              <a:t>} – la réponse</a:t>
            </a:r>
          </a:p>
          <a:p>
            <a:pPr lvl="2"/>
            <a:r>
              <a:rPr lang="fr-FR" dirty="0" err="1" smtClean="0"/>
              <a:t>status</a:t>
            </a:r>
            <a:r>
              <a:rPr lang="fr-FR" dirty="0" smtClean="0"/>
              <a:t> – {</a:t>
            </a:r>
            <a:r>
              <a:rPr lang="fr-FR" dirty="0" err="1" smtClean="0"/>
              <a:t>number</a:t>
            </a:r>
            <a:r>
              <a:rPr lang="fr-FR" dirty="0" smtClean="0"/>
              <a:t>} – la code  du </a:t>
            </a:r>
            <a:r>
              <a:rPr lang="fr-FR" dirty="0" err="1" smtClean="0"/>
              <a:t>status</a:t>
            </a:r>
            <a:r>
              <a:rPr lang="fr-FR" dirty="0" smtClean="0"/>
              <a:t> HTTP de la </a:t>
            </a:r>
            <a:r>
              <a:rPr lang="fr-FR" dirty="0" err="1" smtClean="0"/>
              <a:t>response</a:t>
            </a:r>
            <a:r>
              <a:rPr lang="fr-FR" dirty="0" smtClean="0"/>
              <a:t>.</a:t>
            </a:r>
          </a:p>
          <a:p>
            <a:pPr lvl="2"/>
            <a:r>
              <a:rPr lang="fr-FR" dirty="0" smtClean="0"/>
              <a:t>headers – {</a:t>
            </a:r>
            <a:r>
              <a:rPr lang="fr-FR" dirty="0" err="1" smtClean="0"/>
              <a:t>function</a:t>
            </a:r>
            <a:r>
              <a:rPr lang="fr-FR" dirty="0" smtClean="0"/>
              <a:t>([</a:t>
            </a:r>
            <a:r>
              <a:rPr lang="fr-FR" dirty="0" err="1" smtClean="0"/>
              <a:t>headerName</a:t>
            </a:r>
            <a:r>
              <a:rPr lang="fr-FR" dirty="0" smtClean="0"/>
              <a:t>])} – </a:t>
            </a:r>
            <a:r>
              <a:rPr lang="fr-FR" dirty="0" err="1" smtClean="0"/>
              <a:t>function</a:t>
            </a:r>
            <a:r>
              <a:rPr lang="fr-FR" dirty="0" smtClean="0"/>
              <a:t> pour récupérer les entêtes</a:t>
            </a:r>
          </a:p>
          <a:p>
            <a:pPr lvl="2"/>
            <a:r>
              <a:rPr lang="fr-FR" dirty="0" smtClean="0"/>
              <a:t>config – {Object} – l’objet de configuration utilisé pour générer la requête.</a:t>
            </a:r>
          </a:p>
          <a:p>
            <a:pPr lvl="2"/>
            <a:endParaRPr lang="fr-FR" dirty="0"/>
          </a:p>
          <a:p>
            <a:pPr marL="914400" lvl="2" indent="0">
              <a:buNone/>
            </a:pPr>
            <a:r>
              <a:rPr lang="en-US" i="1" dirty="0">
                <a:solidFill>
                  <a:schemeClr val="bg2"/>
                </a:solidFill>
              </a:rPr>
              <a:t>$http({</a:t>
            </a:r>
            <a:r>
              <a:rPr lang="en-US" i="1" dirty="0" err="1">
                <a:solidFill>
                  <a:schemeClr val="bg2"/>
                </a:solidFill>
              </a:rPr>
              <a:t>config</a:t>
            </a:r>
            <a:r>
              <a:rPr lang="en-US" i="1" dirty="0">
                <a:solidFill>
                  <a:schemeClr val="bg2"/>
                </a:solidFill>
              </a:rPr>
              <a:t>}).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chemeClr val="bg2"/>
                </a:solidFill>
              </a:rPr>
              <a:t>      success(function(data, status, headers, </a:t>
            </a:r>
            <a:r>
              <a:rPr lang="en-US" i="1" dirty="0" err="1">
                <a:solidFill>
                  <a:schemeClr val="bg2"/>
                </a:solidFill>
              </a:rPr>
              <a:t>config</a:t>
            </a:r>
            <a:r>
              <a:rPr lang="en-US" i="1" dirty="0">
                <a:solidFill>
                  <a:schemeClr val="bg2"/>
                </a:solidFill>
              </a:rPr>
              <a:t>) {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chemeClr val="bg2"/>
                </a:solidFill>
              </a:rPr>
              <a:t>      }).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chemeClr val="bg2"/>
                </a:solidFill>
              </a:rPr>
              <a:t>      error(function(data, status, headers, </a:t>
            </a:r>
            <a:r>
              <a:rPr lang="en-US" i="1" dirty="0" err="1">
                <a:solidFill>
                  <a:schemeClr val="bg2"/>
                </a:solidFill>
              </a:rPr>
              <a:t>config</a:t>
            </a:r>
            <a:r>
              <a:rPr lang="en-US" i="1" dirty="0">
                <a:solidFill>
                  <a:schemeClr val="bg2"/>
                </a:solidFill>
              </a:rPr>
              <a:t>) {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chemeClr val="bg2"/>
                </a:solidFill>
              </a:rPr>
              <a:t>    });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chemeClr val="bg2"/>
                </a:solidFill>
              </a:rPr>
              <a:t>  };</a:t>
            </a:r>
            <a:endParaRPr lang="fr-FR" i="1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816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$http </a:t>
            </a:r>
            <a:r>
              <a:rPr lang="fr-FR" dirty="0" err="1" smtClean="0"/>
              <a:t>helpers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$</a:t>
            </a:r>
            <a:r>
              <a:rPr lang="cs-CZ" dirty="0" err="1" smtClean="0"/>
              <a:t>http.get</a:t>
            </a:r>
            <a:r>
              <a:rPr lang="cs-CZ" dirty="0" smtClean="0"/>
              <a:t>(</a:t>
            </a:r>
            <a:r>
              <a:rPr lang="cs-CZ" dirty="0" err="1" smtClean="0"/>
              <a:t>url,config</a:t>
            </a:r>
            <a:r>
              <a:rPr lang="cs-CZ" dirty="0" smtClean="0"/>
              <a:t>)</a:t>
            </a:r>
            <a:endParaRPr lang="cs-CZ" dirty="0"/>
          </a:p>
          <a:p>
            <a:r>
              <a:rPr lang="cs-CZ" dirty="0"/>
              <a:t>$</a:t>
            </a:r>
            <a:r>
              <a:rPr lang="cs-CZ" dirty="0" err="1" smtClean="0"/>
              <a:t>http.head</a:t>
            </a:r>
            <a:r>
              <a:rPr lang="cs-CZ" dirty="0"/>
              <a:t>(</a:t>
            </a:r>
            <a:r>
              <a:rPr lang="cs-CZ" dirty="0" err="1"/>
              <a:t>url,config</a:t>
            </a:r>
            <a:r>
              <a:rPr lang="cs-CZ" dirty="0" smtClean="0"/>
              <a:t>)</a:t>
            </a:r>
            <a:endParaRPr lang="cs-CZ" dirty="0"/>
          </a:p>
          <a:p>
            <a:r>
              <a:rPr lang="cs-CZ" dirty="0"/>
              <a:t>$</a:t>
            </a:r>
            <a:r>
              <a:rPr lang="cs-CZ" dirty="0" err="1" smtClean="0"/>
              <a:t>http.post</a:t>
            </a:r>
            <a:r>
              <a:rPr lang="cs-CZ" dirty="0"/>
              <a:t>(</a:t>
            </a:r>
            <a:r>
              <a:rPr lang="cs-CZ" dirty="0" err="1"/>
              <a:t>url</a:t>
            </a:r>
            <a:r>
              <a:rPr lang="cs-CZ" dirty="0" err="1" smtClean="0"/>
              <a:t>,data,config</a:t>
            </a:r>
            <a:r>
              <a:rPr lang="cs-CZ" dirty="0" smtClean="0"/>
              <a:t>)</a:t>
            </a:r>
            <a:endParaRPr lang="cs-CZ" dirty="0"/>
          </a:p>
          <a:p>
            <a:r>
              <a:rPr lang="cs-CZ" dirty="0"/>
              <a:t>$</a:t>
            </a:r>
            <a:r>
              <a:rPr lang="cs-CZ" dirty="0" err="1" smtClean="0"/>
              <a:t>http.put</a:t>
            </a:r>
            <a:r>
              <a:rPr lang="cs-CZ" dirty="0"/>
              <a:t>(</a:t>
            </a:r>
            <a:r>
              <a:rPr lang="cs-CZ" dirty="0" err="1"/>
              <a:t>url,data,config</a:t>
            </a:r>
            <a:r>
              <a:rPr lang="cs-CZ" dirty="0" smtClean="0"/>
              <a:t>)</a:t>
            </a:r>
            <a:endParaRPr lang="cs-CZ" dirty="0"/>
          </a:p>
          <a:p>
            <a:r>
              <a:rPr lang="cs-CZ" dirty="0"/>
              <a:t>$</a:t>
            </a:r>
            <a:r>
              <a:rPr lang="cs-CZ" dirty="0" err="1" smtClean="0"/>
              <a:t>http.delete</a:t>
            </a:r>
            <a:r>
              <a:rPr lang="cs-CZ" dirty="0" smtClean="0"/>
              <a:t>(</a:t>
            </a:r>
            <a:r>
              <a:rPr lang="cs-CZ" dirty="0" err="1" smtClean="0"/>
              <a:t>url,config</a:t>
            </a:r>
            <a:r>
              <a:rPr lang="cs-CZ" dirty="0" smtClean="0"/>
              <a:t>)</a:t>
            </a:r>
            <a:endParaRPr lang="cs-CZ" dirty="0"/>
          </a:p>
          <a:p>
            <a:r>
              <a:rPr lang="cs-CZ" dirty="0"/>
              <a:t>$</a:t>
            </a:r>
            <a:r>
              <a:rPr lang="cs-CZ" dirty="0" err="1" smtClean="0"/>
              <a:t>http.jsonp</a:t>
            </a:r>
            <a:r>
              <a:rPr lang="cs-CZ" dirty="0"/>
              <a:t>(</a:t>
            </a:r>
            <a:r>
              <a:rPr lang="cs-CZ" dirty="0" err="1"/>
              <a:t>url,config</a:t>
            </a:r>
            <a:r>
              <a:rPr lang="cs-CZ" dirty="0"/>
              <a:t>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0601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159732" y="2660282"/>
            <a:ext cx="4824536" cy="1776830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fr-FR" sz="4400" dirty="0" smtClean="0"/>
              <a:t>TP: STEP 12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183246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REST avec $</a:t>
            </a:r>
            <a:r>
              <a:rPr lang="fr-FR" dirty="0" err="1"/>
              <a:t>resource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F</a:t>
            </a:r>
            <a:r>
              <a:rPr lang="fr-FR" dirty="0" smtClean="0"/>
              <a:t>ourni </a:t>
            </a:r>
            <a:r>
              <a:rPr lang="fr-FR" dirty="0"/>
              <a:t>des méthodes explicites d'appel au </a:t>
            </a:r>
            <a:r>
              <a:rPr lang="fr-FR" dirty="0" smtClean="0"/>
              <a:t>serveur</a:t>
            </a:r>
          </a:p>
          <a:p>
            <a:endParaRPr lang="fr-FR" dirty="0" smtClean="0"/>
          </a:p>
          <a:p>
            <a:r>
              <a:rPr lang="fr-FR" dirty="0" smtClean="0"/>
              <a:t>Nécessite une fichier </a:t>
            </a:r>
            <a:r>
              <a:rPr lang="fr-FR" dirty="0" err="1" smtClean="0"/>
              <a:t>js</a:t>
            </a:r>
            <a:r>
              <a:rPr lang="fr-FR" dirty="0" smtClean="0"/>
              <a:t> supplémentaire et doit être déclarer en dépendance de l’application</a:t>
            </a:r>
          </a:p>
          <a:p>
            <a:pPr lvl="1"/>
            <a:r>
              <a:rPr lang="fr-FR" dirty="0"/>
              <a:t>&lt;script </a:t>
            </a:r>
            <a:r>
              <a:rPr lang="fr-FR" dirty="0" err="1"/>
              <a:t>src</a:t>
            </a:r>
            <a:r>
              <a:rPr lang="fr-FR" dirty="0"/>
              <a:t>="lib/</a:t>
            </a:r>
            <a:r>
              <a:rPr lang="fr-FR" dirty="0" err="1"/>
              <a:t>angular</a:t>
            </a:r>
            <a:r>
              <a:rPr lang="fr-FR" dirty="0"/>
              <a:t>/</a:t>
            </a:r>
            <a:r>
              <a:rPr lang="fr-FR" dirty="0" err="1"/>
              <a:t>angular-resource.js</a:t>
            </a:r>
            <a:r>
              <a:rPr lang="fr-FR" dirty="0"/>
              <a:t>"&gt;&lt;/script&gt;</a:t>
            </a:r>
            <a:endParaRPr lang="fr-FR" dirty="0" smtClean="0"/>
          </a:p>
          <a:p>
            <a:pPr lvl="1"/>
            <a:r>
              <a:rPr lang="tr-TR" dirty="0" err="1"/>
              <a:t>angular.module</a:t>
            </a:r>
            <a:r>
              <a:rPr lang="tr-TR" dirty="0" smtClean="0"/>
              <a:t>(’</a:t>
            </a:r>
            <a:r>
              <a:rPr lang="tr-TR" dirty="0" err="1" smtClean="0"/>
              <a:t>monApp</a:t>
            </a:r>
            <a:r>
              <a:rPr lang="tr-TR" dirty="0" smtClean="0"/>
              <a:t>'</a:t>
            </a:r>
            <a:r>
              <a:rPr lang="tr-TR" dirty="0"/>
              <a:t>, ['</a:t>
            </a:r>
            <a:r>
              <a:rPr lang="tr-TR" dirty="0" err="1"/>
              <a:t>ngResource</a:t>
            </a:r>
            <a:r>
              <a:rPr lang="tr-TR" dirty="0"/>
              <a:t>'])</a:t>
            </a:r>
            <a:r>
              <a:rPr lang="tr-TR" dirty="0" smtClean="0"/>
              <a:t>;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04864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Pour créer une ressource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$</a:t>
            </a:r>
            <a:r>
              <a:rPr lang="fr-FR" dirty="0" err="1" smtClean="0"/>
              <a:t>resource</a:t>
            </a:r>
            <a:r>
              <a:rPr lang="fr-FR" dirty="0" smtClean="0"/>
              <a:t>(url[, </a:t>
            </a:r>
            <a:r>
              <a:rPr lang="fr-FR" dirty="0" err="1" smtClean="0"/>
              <a:t>paramDefaults</a:t>
            </a:r>
            <a:r>
              <a:rPr lang="fr-FR" dirty="0" smtClean="0"/>
              <a:t>][, actions]) </a:t>
            </a:r>
          </a:p>
          <a:p>
            <a:pPr lvl="1"/>
            <a:r>
              <a:rPr lang="fr-FR" dirty="0" smtClean="0"/>
              <a:t>url paramétrable (ex: /</a:t>
            </a:r>
            <a:r>
              <a:rPr lang="fr-FR" dirty="0" err="1" smtClean="0"/>
              <a:t>path</a:t>
            </a:r>
            <a:r>
              <a:rPr lang="fr-FR" dirty="0" smtClean="0"/>
              <a:t>/:param1)</a:t>
            </a:r>
          </a:p>
          <a:p>
            <a:pPr lvl="1"/>
            <a:r>
              <a:rPr lang="fr-FR" dirty="0" err="1" smtClean="0"/>
              <a:t>paramDefaults</a:t>
            </a:r>
            <a:r>
              <a:rPr lang="fr-FR" dirty="0" smtClean="0"/>
              <a:t>: valeur par défaut pour l’url:</a:t>
            </a:r>
          </a:p>
          <a:p>
            <a:pPr lvl="2"/>
            <a:r>
              <a:rPr lang="fr-FR" dirty="0" smtClean="0"/>
              <a:t>Si {param1:’value’} la valeur est remplacée</a:t>
            </a:r>
          </a:p>
          <a:p>
            <a:pPr lvl="2"/>
            <a:r>
              <a:rPr lang="fr-FR" dirty="0" smtClean="0"/>
              <a:t>Si {param1:’@</a:t>
            </a:r>
            <a:r>
              <a:rPr lang="fr-FR" dirty="0" err="1" smtClean="0"/>
              <a:t>param</a:t>
            </a:r>
            <a:r>
              <a:rPr lang="fr-FR" dirty="0" smtClean="0"/>
              <a:t>’} la valeur est récupérée dans l’objet data</a:t>
            </a:r>
          </a:p>
          <a:p>
            <a:pPr lvl="1"/>
            <a:r>
              <a:rPr lang="fr-FR" dirty="0" smtClean="0"/>
              <a:t>Actions pour configurer de nouvelle méthodes</a:t>
            </a:r>
          </a:p>
          <a:p>
            <a:pPr marL="914400" lvl="2" indent="0">
              <a:buNone/>
            </a:pPr>
            <a:endParaRPr lang="en-US" i="1" dirty="0" smtClean="0">
              <a:solidFill>
                <a:srgbClr val="00B0F0"/>
              </a:solidFill>
            </a:endParaRPr>
          </a:p>
          <a:p>
            <a:pPr marL="914400" lvl="2" indent="0">
              <a:buNone/>
            </a:pPr>
            <a:r>
              <a:rPr lang="en-US" i="1" dirty="0" smtClean="0">
                <a:solidFill>
                  <a:srgbClr val="00B0F0"/>
                </a:solidFill>
              </a:rPr>
              <a:t>{</a:t>
            </a:r>
            <a:r>
              <a:rPr lang="en-US" i="1" dirty="0">
                <a:solidFill>
                  <a:srgbClr val="00B0F0"/>
                </a:solidFill>
              </a:rPr>
              <a:t>action1: {method:?, </a:t>
            </a:r>
            <a:r>
              <a:rPr lang="en-US" i="1" dirty="0" err="1">
                <a:solidFill>
                  <a:srgbClr val="00B0F0"/>
                </a:solidFill>
              </a:rPr>
              <a:t>params</a:t>
            </a:r>
            <a:r>
              <a:rPr lang="en-US" i="1" dirty="0">
                <a:solidFill>
                  <a:srgbClr val="00B0F0"/>
                </a:solidFill>
              </a:rPr>
              <a:t>:?, </a:t>
            </a:r>
            <a:r>
              <a:rPr lang="en-US" i="1" dirty="0" err="1">
                <a:solidFill>
                  <a:srgbClr val="00B0F0"/>
                </a:solidFill>
              </a:rPr>
              <a:t>isArray</a:t>
            </a:r>
            <a:r>
              <a:rPr lang="en-US" i="1" dirty="0">
                <a:solidFill>
                  <a:srgbClr val="00B0F0"/>
                </a:solidFill>
              </a:rPr>
              <a:t>:?},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rgbClr val="00B0F0"/>
                </a:solidFill>
              </a:rPr>
              <a:t> action2: {method:?, </a:t>
            </a:r>
            <a:r>
              <a:rPr lang="en-US" i="1" dirty="0" err="1">
                <a:solidFill>
                  <a:srgbClr val="00B0F0"/>
                </a:solidFill>
              </a:rPr>
              <a:t>params</a:t>
            </a:r>
            <a:r>
              <a:rPr lang="en-US" i="1" dirty="0">
                <a:solidFill>
                  <a:srgbClr val="00B0F0"/>
                </a:solidFill>
              </a:rPr>
              <a:t>:?, </a:t>
            </a:r>
            <a:r>
              <a:rPr lang="en-US" i="1" dirty="0" err="1">
                <a:solidFill>
                  <a:srgbClr val="00B0F0"/>
                </a:solidFill>
              </a:rPr>
              <a:t>isArray</a:t>
            </a:r>
            <a:r>
              <a:rPr lang="en-US" i="1" dirty="0">
                <a:solidFill>
                  <a:srgbClr val="00B0F0"/>
                </a:solidFill>
              </a:rPr>
              <a:t>:?},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rgbClr val="00B0F0"/>
                </a:solidFill>
              </a:rPr>
              <a:t> ...}</a:t>
            </a:r>
            <a:endParaRPr lang="fr-FR" i="1" dirty="0" smtClean="0">
              <a:solidFill>
                <a:srgbClr val="00B0F0"/>
              </a:solidFill>
            </a:endParaRPr>
          </a:p>
          <a:p>
            <a:pPr lvl="2"/>
            <a:endParaRPr lang="fr-FR" dirty="0" smtClean="0"/>
          </a:p>
          <a:p>
            <a:r>
              <a:rPr lang="fr-FR" dirty="0" smtClean="0"/>
              <a:t>Retourne une classe qui contient les méthodes suivantes :</a:t>
            </a:r>
          </a:p>
          <a:p>
            <a:pPr lvl="1"/>
            <a:r>
              <a:rPr lang="fr-FR" dirty="0" smtClean="0"/>
              <a:t>'</a:t>
            </a:r>
            <a:r>
              <a:rPr lang="fr-FR" dirty="0" err="1" smtClean="0"/>
              <a:t>get</a:t>
            </a:r>
            <a:r>
              <a:rPr lang="fr-FR" dirty="0" smtClean="0"/>
              <a:t>':    {</a:t>
            </a:r>
            <a:r>
              <a:rPr lang="fr-FR" dirty="0" err="1" smtClean="0"/>
              <a:t>method</a:t>
            </a:r>
            <a:r>
              <a:rPr lang="fr-FR" dirty="0" smtClean="0"/>
              <a:t>:'GET'},</a:t>
            </a:r>
          </a:p>
          <a:p>
            <a:pPr lvl="1"/>
            <a:r>
              <a:rPr lang="fr-FR" dirty="0" smtClean="0"/>
              <a:t>'</a:t>
            </a:r>
            <a:r>
              <a:rPr lang="fr-FR" dirty="0" err="1" smtClean="0"/>
              <a:t>save</a:t>
            </a:r>
            <a:r>
              <a:rPr lang="fr-FR" dirty="0" smtClean="0"/>
              <a:t>':   {</a:t>
            </a:r>
            <a:r>
              <a:rPr lang="fr-FR" dirty="0" err="1" smtClean="0"/>
              <a:t>method</a:t>
            </a:r>
            <a:r>
              <a:rPr lang="fr-FR" dirty="0" smtClean="0"/>
              <a:t>:'POST'},</a:t>
            </a:r>
          </a:p>
          <a:p>
            <a:pPr lvl="1"/>
            <a:r>
              <a:rPr lang="fr-FR" dirty="0" smtClean="0"/>
              <a:t>'</a:t>
            </a:r>
            <a:r>
              <a:rPr lang="fr-FR" dirty="0" err="1" smtClean="0"/>
              <a:t>query</a:t>
            </a:r>
            <a:r>
              <a:rPr lang="fr-FR" dirty="0" smtClean="0"/>
              <a:t>':  {</a:t>
            </a:r>
            <a:r>
              <a:rPr lang="fr-FR" dirty="0" err="1" smtClean="0"/>
              <a:t>method</a:t>
            </a:r>
            <a:r>
              <a:rPr lang="fr-FR" dirty="0" smtClean="0"/>
              <a:t>:'GET', </a:t>
            </a:r>
            <a:r>
              <a:rPr lang="fr-FR" dirty="0" err="1" smtClean="0"/>
              <a:t>isArray:true</a:t>
            </a:r>
            <a:r>
              <a:rPr lang="fr-FR" dirty="0" smtClean="0"/>
              <a:t>},</a:t>
            </a:r>
          </a:p>
          <a:p>
            <a:pPr lvl="1"/>
            <a:r>
              <a:rPr lang="fr-FR" dirty="0" smtClean="0"/>
              <a:t>'</a:t>
            </a:r>
            <a:r>
              <a:rPr lang="fr-FR" dirty="0" err="1" smtClean="0"/>
              <a:t>remove</a:t>
            </a:r>
            <a:r>
              <a:rPr lang="fr-FR" dirty="0" smtClean="0"/>
              <a:t>': {</a:t>
            </a:r>
            <a:r>
              <a:rPr lang="fr-FR" dirty="0" err="1" smtClean="0"/>
              <a:t>method</a:t>
            </a:r>
            <a:r>
              <a:rPr lang="fr-FR" dirty="0" smtClean="0"/>
              <a:t>:'DELETE'},</a:t>
            </a:r>
          </a:p>
          <a:p>
            <a:pPr lvl="1"/>
            <a:r>
              <a:rPr lang="fr-FR" dirty="0" smtClean="0"/>
              <a:t>'</a:t>
            </a:r>
            <a:r>
              <a:rPr lang="fr-FR" dirty="0" err="1" smtClean="0"/>
              <a:t>delete</a:t>
            </a:r>
            <a:r>
              <a:rPr lang="fr-FR" dirty="0" smtClean="0"/>
              <a:t>': {</a:t>
            </a:r>
            <a:r>
              <a:rPr lang="fr-FR" dirty="0" err="1" smtClean="0"/>
              <a:t>method</a:t>
            </a:r>
            <a:r>
              <a:rPr lang="fr-FR" dirty="0" smtClean="0"/>
              <a:t>:'DELETE'} 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Appel</a:t>
            </a:r>
          </a:p>
          <a:p>
            <a:pPr lvl="1"/>
            <a:r>
              <a:rPr lang="en-US" dirty="0"/>
              <a:t>HTTP GET "class" actions: </a:t>
            </a:r>
            <a:r>
              <a:rPr lang="en-US" dirty="0" err="1"/>
              <a:t>Resource.action</a:t>
            </a:r>
            <a:r>
              <a:rPr lang="en-US" dirty="0"/>
              <a:t>([parameters], [success], [error])</a:t>
            </a:r>
          </a:p>
          <a:p>
            <a:pPr lvl="1"/>
            <a:r>
              <a:rPr lang="en-US" dirty="0"/>
              <a:t>non-GET "class" actions: </a:t>
            </a:r>
            <a:r>
              <a:rPr lang="en-US" dirty="0" err="1"/>
              <a:t>Resource.action</a:t>
            </a:r>
            <a:r>
              <a:rPr lang="en-US" dirty="0"/>
              <a:t>([parameters], </a:t>
            </a:r>
            <a:r>
              <a:rPr lang="en-US" dirty="0" err="1"/>
              <a:t>postData</a:t>
            </a:r>
            <a:r>
              <a:rPr lang="en-US" dirty="0"/>
              <a:t>, [success], [error])</a:t>
            </a:r>
          </a:p>
          <a:p>
            <a:pPr lvl="1"/>
            <a:r>
              <a:rPr lang="en-US" dirty="0"/>
              <a:t>non-GET instance actions: </a:t>
            </a:r>
            <a:r>
              <a:rPr lang="en-US" dirty="0" err="1"/>
              <a:t>instance.$action</a:t>
            </a:r>
            <a:r>
              <a:rPr lang="en-US" dirty="0"/>
              <a:t>([parameters], [success], [error])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122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 vocabulaire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076106"/>
            <a:ext cx="8115328" cy="5305222"/>
          </a:xfrm>
        </p:spPr>
        <p:txBody>
          <a:bodyPr/>
          <a:lstStyle/>
          <a:p>
            <a:r>
              <a:rPr lang="fr-FR" dirty="0"/>
              <a:t>Le </a:t>
            </a:r>
            <a:r>
              <a:rPr lang="fr-FR" dirty="0" smtClean="0"/>
              <a:t>contrôleur</a:t>
            </a:r>
            <a:endParaRPr lang="fr-FR" dirty="0"/>
          </a:p>
          <a:p>
            <a:pPr lvl="1"/>
            <a:r>
              <a:rPr lang="fr-FR" dirty="0"/>
              <a:t>r</a:t>
            </a:r>
            <a:r>
              <a:rPr lang="fr-FR" dirty="0" smtClean="0"/>
              <a:t>ajoute des comportements au scope</a:t>
            </a:r>
          </a:p>
          <a:p>
            <a:pPr lvl="1"/>
            <a:r>
              <a:rPr lang="fr-FR" dirty="0" smtClean="0"/>
              <a:t>La logique d’une vue</a:t>
            </a:r>
            <a:endParaRPr lang="fr-FR" dirty="0"/>
          </a:p>
          <a:p>
            <a:r>
              <a:rPr lang="fr-FR" dirty="0"/>
              <a:t>Les </a:t>
            </a:r>
            <a:r>
              <a:rPr lang="fr-FR" dirty="0" smtClean="0"/>
              <a:t>services</a:t>
            </a:r>
            <a:endParaRPr lang="fr-FR" dirty="0"/>
          </a:p>
          <a:p>
            <a:pPr lvl="1"/>
            <a:r>
              <a:rPr lang="fr-FR" dirty="0"/>
              <a:t>représente la logique de l’application, le domaine, le métier</a:t>
            </a:r>
          </a:p>
          <a:p>
            <a:r>
              <a:rPr lang="fr-FR" dirty="0"/>
              <a:t>Les </a:t>
            </a:r>
            <a:r>
              <a:rPr lang="fr-FR" dirty="0" smtClean="0"/>
              <a:t>filtres</a:t>
            </a:r>
            <a:endParaRPr lang="fr-FR" dirty="0"/>
          </a:p>
          <a:p>
            <a:pPr lvl="1"/>
            <a:r>
              <a:rPr lang="fr-FR" dirty="0"/>
              <a:t>pour formater les données</a:t>
            </a:r>
          </a:p>
          <a:p>
            <a:r>
              <a:rPr lang="fr-FR" dirty="0"/>
              <a:t>Les </a:t>
            </a:r>
            <a:r>
              <a:rPr lang="fr-FR" dirty="0" smtClean="0"/>
              <a:t>directives</a:t>
            </a:r>
          </a:p>
          <a:p>
            <a:pPr lvl="1"/>
            <a:r>
              <a:rPr lang="fr-FR" dirty="0" smtClean="0"/>
              <a:t>pour </a:t>
            </a:r>
            <a:r>
              <a:rPr lang="fr-FR" dirty="0"/>
              <a:t>étendre le HTML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827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Utiliser une ressource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On crée la ressource</a:t>
            </a:r>
          </a:p>
          <a:p>
            <a:pPr marL="457200" lvl="1" indent="0">
              <a:buNone/>
            </a:pPr>
            <a:r>
              <a:rPr lang="fr-FR" dirty="0"/>
              <a:t>v</a:t>
            </a:r>
            <a:r>
              <a:rPr lang="fr-FR" dirty="0" smtClean="0"/>
              <a:t>ar </a:t>
            </a:r>
            <a:r>
              <a:rPr lang="fr-FR" dirty="0" err="1" smtClean="0"/>
              <a:t>MaRessource</a:t>
            </a:r>
            <a:r>
              <a:rPr lang="fr-FR" dirty="0" smtClean="0"/>
              <a:t>=$</a:t>
            </a:r>
            <a:r>
              <a:rPr lang="fr-FR" dirty="0" err="1" smtClean="0"/>
              <a:t>resource</a:t>
            </a:r>
            <a:r>
              <a:rPr lang="fr-FR" dirty="0" smtClean="0"/>
              <a:t>(‘</a:t>
            </a:r>
            <a:r>
              <a:rPr lang="fr-FR" dirty="0" err="1" smtClean="0"/>
              <a:t>path</a:t>
            </a:r>
            <a:r>
              <a:rPr lang="fr-FR" dirty="0" smtClean="0"/>
              <a:t>/:id’,{id:’@id’});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On utilise une méthode</a:t>
            </a:r>
          </a:p>
          <a:p>
            <a:pPr marL="457200" lvl="1" indent="0">
              <a:buNone/>
            </a:pPr>
            <a:r>
              <a:rPr lang="fr-FR" dirty="0" smtClean="0"/>
              <a:t>var </a:t>
            </a:r>
            <a:r>
              <a:rPr lang="fr-FR" dirty="0" err="1" smtClean="0"/>
              <a:t>desRessources</a:t>
            </a:r>
            <a:r>
              <a:rPr lang="fr-FR" dirty="0" smtClean="0"/>
              <a:t> = </a:t>
            </a:r>
            <a:r>
              <a:rPr lang="fr-FR" dirty="0" err="1" smtClean="0"/>
              <a:t>MaRessource.query</a:t>
            </a:r>
            <a:r>
              <a:rPr lang="fr-FR" dirty="0" smtClean="0"/>
              <a:t>();</a:t>
            </a:r>
          </a:p>
          <a:p>
            <a:pPr marL="457200" lvl="1" indent="0">
              <a:buNone/>
            </a:pPr>
            <a:r>
              <a:rPr lang="fr-FR" dirty="0"/>
              <a:t>// GET: /</a:t>
            </a:r>
            <a:r>
              <a:rPr lang="fr-FR" dirty="0" err="1"/>
              <a:t>path</a:t>
            </a:r>
            <a:r>
              <a:rPr lang="fr-FR" dirty="0"/>
              <a:t>/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r>
              <a:rPr lang="fr-FR" dirty="0" smtClean="0"/>
              <a:t>var </a:t>
            </a:r>
            <a:r>
              <a:rPr lang="fr-FR" dirty="0" err="1" smtClean="0"/>
              <a:t>uneRessource</a:t>
            </a:r>
            <a:r>
              <a:rPr lang="fr-FR" dirty="0" smtClean="0"/>
              <a:t> = </a:t>
            </a:r>
            <a:r>
              <a:rPr lang="fr-FR" dirty="0" err="1" smtClean="0"/>
              <a:t>MaRessource.get</a:t>
            </a:r>
            <a:r>
              <a:rPr lang="fr-FR" dirty="0" smtClean="0"/>
              <a:t>({id:’1’,param:’value’});</a:t>
            </a:r>
          </a:p>
          <a:p>
            <a:pPr marL="457200" lvl="1" indent="0">
              <a:buNone/>
            </a:pPr>
            <a:r>
              <a:rPr lang="fr-FR" dirty="0"/>
              <a:t>// GET: /</a:t>
            </a:r>
            <a:r>
              <a:rPr lang="fr-FR" dirty="0" err="1"/>
              <a:t>path</a:t>
            </a:r>
            <a:r>
              <a:rPr lang="fr-FR" dirty="0"/>
              <a:t>/</a:t>
            </a:r>
            <a:r>
              <a:rPr lang="fr-FR" dirty="0" smtClean="0"/>
              <a:t>1?param=value</a:t>
            </a:r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Les objets retournés sont des instances  de la ressource ayant les méthodes $</a:t>
            </a:r>
            <a:r>
              <a:rPr lang="fr-FR" dirty="0" err="1" smtClean="0"/>
              <a:t>save</a:t>
            </a:r>
            <a:r>
              <a:rPr lang="fr-FR" dirty="0" smtClean="0"/>
              <a:t>, $</a:t>
            </a:r>
            <a:r>
              <a:rPr lang="fr-FR" dirty="0" err="1" smtClean="0"/>
              <a:t>delete</a:t>
            </a:r>
            <a:r>
              <a:rPr lang="fr-FR" dirty="0" smtClean="0"/>
              <a:t> et $</a:t>
            </a:r>
            <a:r>
              <a:rPr lang="fr-FR" dirty="0" err="1" smtClean="0"/>
              <a:t>remove</a:t>
            </a:r>
            <a:endParaRPr lang="fr-FR" dirty="0" smtClean="0"/>
          </a:p>
          <a:p>
            <a:pPr marL="457200" lvl="1" indent="0">
              <a:buNone/>
            </a:pPr>
            <a:r>
              <a:rPr lang="fr-FR" dirty="0" err="1" smtClean="0"/>
              <a:t>uneRessource.name</a:t>
            </a:r>
            <a:r>
              <a:rPr lang="fr-FR" dirty="0" smtClean="0"/>
              <a:t>=‘</a:t>
            </a:r>
            <a:r>
              <a:rPr lang="en-US" dirty="0"/>
              <a:t>J. Smith</a:t>
            </a:r>
            <a:r>
              <a:rPr lang="fr-FR" dirty="0" smtClean="0"/>
              <a:t>;</a:t>
            </a:r>
          </a:p>
          <a:p>
            <a:pPr marL="457200" lvl="1" indent="0">
              <a:buNone/>
            </a:pPr>
            <a:r>
              <a:rPr lang="fr-FR" dirty="0" err="1" smtClean="0"/>
              <a:t>uneRessource</a:t>
            </a:r>
            <a:r>
              <a:rPr lang="fr-FR" dirty="0" smtClean="0"/>
              <a:t>.$</a:t>
            </a:r>
            <a:r>
              <a:rPr lang="fr-FR" dirty="0" err="1" smtClean="0"/>
              <a:t>save</a:t>
            </a:r>
            <a:r>
              <a:rPr lang="fr-FR" dirty="0" smtClean="0"/>
              <a:t>();</a:t>
            </a:r>
          </a:p>
          <a:p>
            <a:pPr marL="457200" lvl="1" indent="0">
              <a:buNone/>
            </a:pPr>
            <a:r>
              <a:rPr lang="en-US" dirty="0"/>
              <a:t> // POST: /path/1/card/456 {id:</a:t>
            </a:r>
            <a:r>
              <a:rPr lang="en-US"/>
              <a:t>1</a:t>
            </a:r>
            <a:r>
              <a:rPr lang="en-US" smtClean="0"/>
              <a:t>, </a:t>
            </a:r>
            <a:r>
              <a:rPr lang="en-US" dirty="0" err="1"/>
              <a:t>name:'J</a:t>
            </a:r>
            <a:r>
              <a:rPr lang="en-US" dirty="0"/>
              <a:t>. Smith’}</a:t>
            </a:r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75513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159732" y="2660282"/>
            <a:ext cx="4824536" cy="1776830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fr-FR" sz="4400" dirty="0" smtClean="0"/>
              <a:t>TP: STEP 13-17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706228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82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LES directives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628800"/>
            <a:ext cx="26797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88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enrichir le html</a:t>
            </a:r>
          </a:p>
          <a:p>
            <a:pPr lvl="1"/>
            <a:r>
              <a:rPr lang="fr-FR" dirty="0" smtClean="0"/>
              <a:t>Modifier le DOM</a:t>
            </a:r>
          </a:p>
          <a:p>
            <a:pPr lvl="2"/>
            <a:r>
              <a:rPr lang="fr-FR" dirty="0" smtClean="0"/>
              <a:t>Créer un composant</a:t>
            </a:r>
          </a:p>
          <a:p>
            <a:pPr lvl="2"/>
            <a:r>
              <a:rPr lang="fr-FR" dirty="0" smtClean="0"/>
              <a:t>Intégrer une librairie tiers (plugin </a:t>
            </a:r>
            <a:r>
              <a:rPr lang="fr-FR" dirty="0" err="1" smtClean="0"/>
              <a:t>jQuery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Créer de nouveaux comportements</a:t>
            </a:r>
          </a:p>
          <a:p>
            <a:pPr lvl="2"/>
            <a:r>
              <a:rPr lang="fr-FR" dirty="0" smtClean="0"/>
              <a:t>Ecouter des évènements (</a:t>
            </a:r>
            <a:r>
              <a:rPr lang="fr-FR" dirty="0" err="1" smtClean="0"/>
              <a:t>resize</a:t>
            </a:r>
            <a:r>
              <a:rPr lang="fr-FR" dirty="0" smtClean="0"/>
              <a:t>)</a:t>
            </a:r>
          </a:p>
          <a:p>
            <a:pPr lvl="1"/>
            <a:endParaRPr lang="fr-FR" dirty="0"/>
          </a:p>
          <a:p>
            <a:r>
              <a:rPr lang="fr-FR" dirty="0" smtClean="0"/>
              <a:t>Réutilisable</a:t>
            </a:r>
          </a:p>
          <a:p>
            <a:pPr lvl="1"/>
            <a:r>
              <a:rPr lang="fr-FR" dirty="0" smtClean="0"/>
              <a:t>Notion de scope isolé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6147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Pour invoquer une directive</a:t>
            </a:r>
          </a:p>
          <a:p>
            <a:pPr lvl="1"/>
            <a:r>
              <a:rPr lang="fr-FR" dirty="0" smtClean="0"/>
              <a:t>Le nom utilisé peut être (ex: </a:t>
            </a:r>
            <a:r>
              <a:rPr lang="fr-FR" dirty="0" err="1" smtClean="0"/>
              <a:t>maDirective</a:t>
            </a:r>
            <a:r>
              <a:rPr lang="fr-FR" dirty="0" smtClean="0"/>
              <a:t>)</a:t>
            </a:r>
          </a:p>
          <a:p>
            <a:pPr lvl="2"/>
            <a:r>
              <a:rPr lang="fr-FR" dirty="0"/>
              <a:t>m</a:t>
            </a:r>
            <a:r>
              <a:rPr lang="fr-FR" dirty="0" smtClean="0"/>
              <a:t>a-directive</a:t>
            </a:r>
          </a:p>
          <a:p>
            <a:pPr lvl="2"/>
            <a:r>
              <a:rPr lang="fr-FR" dirty="0" err="1" smtClean="0"/>
              <a:t>ma:directive</a:t>
            </a:r>
            <a:endParaRPr lang="fr-FR" dirty="0" smtClean="0"/>
          </a:p>
          <a:p>
            <a:pPr lvl="2"/>
            <a:r>
              <a:rPr lang="fr-FR" dirty="0" err="1"/>
              <a:t>m</a:t>
            </a:r>
            <a:r>
              <a:rPr lang="fr-FR" dirty="0" err="1" smtClean="0"/>
              <a:t>a_directive</a:t>
            </a:r>
            <a:endParaRPr lang="fr-FR" dirty="0" smtClean="0"/>
          </a:p>
          <a:p>
            <a:pPr lvl="2"/>
            <a:r>
              <a:rPr lang="fr-FR" dirty="0" smtClean="0"/>
              <a:t>x-ma-directive</a:t>
            </a:r>
          </a:p>
          <a:p>
            <a:pPr lvl="2"/>
            <a:r>
              <a:rPr lang="fr-FR" dirty="0"/>
              <a:t>d</a:t>
            </a:r>
            <a:r>
              <a:rPr lang="fr-FR" dirty="0" smtClean="0"/>
              <a:t>ata-ma-directive</a:t>
            </a:r>
          </a:p>
          <a:p>
            <a:pPr lvl="1"/>
            <a:r>
              <a:rPr lang="fr-FR" dirty="0" smtClean="0"/>
              <a:t>La directive peut être utilisé dans:</a:t>
            </a:r>
          </a:p>
          <a:p>
            <a:pPr lvl="2"/>
            <a:r>
              <a:rPr lang="fr-FR" dirty="0" smtClean="0"/>
              <a:t>Un nom d’élément </a:t>
            </a:r>
          </a:p>
          <a:p>
            <a:pPr lvl="3"/>
            <a:r>
              <a:rPr lang="fr-FR" dirty="0" smtClean="0"/>
              <a:t>&lt;ma-directive&gt;</a:t>
            </a:r>
          </a:p>
          <a:p>
            <a:pPr lvl="2"/>
            <a:r>
              <a:rPr lang="fr-FR" dirty="0" smtClean="0"/>
              <a:t>Un attribut</a:t>
            </a:r>
          </a:p>
          <a:p>
            <a:pPr lvl="3"/>
            <a:r>
              <a:rPr lang="fr-FR" dirty="0" smtClean="0"/>
              <a:t>&lt;div ma-directive=«</a:t>
            </a:r>
            <a:r>
              <a:rPr lang="fr-FR" dirty="0" err="1" smtClean="0"/>
              <a:t>exp</a:t>
            </a:r>
            <a:r>
              <a:rPr lang="fr-FR" dirty="0" smtClean="0"/>
              <a:t>»&gt;</a:t>
            </a:r>
          </a:p>
          <a:p>
            <a:pPr lvl="2"/>
            <a:r>
              <a:rPr lang="fr-FR" dirty="0" smtClean="0"/>
              <a:t>Un nom de class</a:t>
            </a:r>
          </a:p>
          <a:p>
            <a:pPr lvl="3"/>
            <a:r>
              <a:rPr lang="fr-FR" dirty="0" smtClean="0"/>
              <a:t>&lt;</a:t>
            </a:r>
            <a:r>
              <a:rPr lang="fr-FR" dirty="0" err="1" smtClean="0"/>
              <a:t>dic</a:t>
            </a:r>
            <a:r>
              <a:rPr lang="fr-FR" dirty="0" smtClean="0"/>
              <a:t> class=« </a:t>
            </a:r>
            <a:r>
              <a:rPr lang="fr-FR" dirty="0" err="1" smtClean="0"/>
              <a:t>ma-directive:exp</a:t>
            </a:r>
            <a:r>
              <a:rPr lang="fr-FR" dirty="0" smtClean="0"/>
              <a:t>; »&gt;</a:t>
            </a:r>
          </a:p>
          <a:p>
            <a:pPr lvl="2"/>
            <a:r>
              <a:rPr lang="fr-FR" dirty="0" smtClean="0"/>
              <a:t>Un commentaire</a:t>
            </a:r>
          </a:p>
          <a:p>
            <a:pPr lvl="3"/>
            <a:r>
              <a:rPr lang="en-US" dirty="0"/>
              <a:t>&lt;!-- directive: </a:t>
            </a:r>
            <a:r>
              <a:rPr lang="en-US" dirty="0" smtClean="0"/>
              <a:t>ma-</a:t>
            </a:r>
            <a:r>
              <a:rPr lang="en-US" dirty="0"/>
              <a:t>directive </a:t>
            </a:r>
            <a:r>
              <a:rPr lang="en-US" dirty="0" err="1"/>
              <a:t>exp</a:t>
            </a:r>
            <a:r>
              <a:rPr lang="en-US" dirty="0"/>
              <a:t> --&gt;</a:t>
            </a:r>
            <a:endParaRPr lang="fr-FR" dirty="0" smtClean="0"/>
          </a:p>
          <a:p>
            <a:pPr marL="1828800" lvl="4" indent="0">
              <a:buNone/>
            </a:pPr>
            <a:r>
              <a:rPr lang="fr-FR" dirty="0" smtClean="0"/>
              <a:t>	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5345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Fonctionnement</a:t>
            </a:r>
          </a:p>
          <a:p>
            <a:pPr marL="914400" lvl="1" indent="-514350">
              <a:buFont typeface="+mj-lt"/>
              <a:buAutoNum type="arabicPeriod"/>
            </a:pPr>
            <a:r>
              <a:rPr lang="fr-FR" dirty="0" smtClean="0"/>
              <a:t>Le DOM est </a:t>
            </a:r>
            <a:r>
              <a:rPr lang="fr-FR" dirty="0" err="1" smtClean="0"/>
              <a:t>parsé</a:t>
            </a:r>
            <a:r>
              <a:rPr lang="fr-FR" dirty="0" smtClean="0"/>
              <a:t> naturellement</a:t>
            </a:r>
          </a:p>
          <a:p>
            <a:pPr marL="914400" lvl="1" indent="-514350">
              <a:buFont typeface="+mj-lt"/>
              <a:buAutoNum type="arabicPeriod"/>
            </a:pPr>
            <a:r>
              <a:rPr lang="fr-FR" dirty="0" smtClean="0"/>
              <a:t>Le DOM est compilé par la fonction </a:t>
            </a:r>
            <a:r>
              <a:rPr lang="fr-FR" b="1" dirty="0" smtClean="0"/>
              <a:t>$compile</a:t>
            </a:r>
          </a:p>
          <a:p>
            <a:pPr lvl="2"/>
            <a:r>
              <a:rPr lang="fr-FR" dirty="0" smtClean="0"/>
              <a:t>Pour les expression {{</a:t>
            </a:r>
            <a:r>
              <a:rPr lang="fr-FR" dirty="0" err="1" smtClean="0"/>
              <a:t>exp</a:t>
            </a:r>
            <a:r>
              <a:rPr lang="fr-FR" dirty="0" smtClean="0"/>
              <a:t>}} le service </a:t>
            </a:r>
            <a:r>
              <a:rPr lang="fr-FR" b="1" dirty="0" smtClean="0"/>
              <a:t>$</a:t>
            </a:r>
            <a:r>
              <a:rPr lang="fr-FR" b="1" dirty="0" err="1" smtClean="0"/>
              <a:t>interpolate</a:t>
            </a:r>
            <a:r>
              <a:rPr lang="fr-FR" b="1" dirty="0" smtClean="0"/>
              <a:t> </a:t>
            </a:r>
            <a:r>
              <a:rPr lang="fr-FR" dirty="0" smtClean="0"/>
              <a:t>permet d’enregistrer des </a:t>
            </a:r>
            <a:r>
              <a:rPr lang="fr-FR" dirty="0" err="1" smtClean="0"/>
              <a:t>watches</a:t>
            </a:r>
            <a:endParaRPr lang="fr-FR" b="1" dirty="0" smtClean="0"/>
          </a:p>
          <a:p>
            <a:pPr lvl="2"/>
            <a:r>
              <a:rPr lang="fr-FR" dirty="0" smtClean="0"/>
              <a:t>Pour chaque élément si il y a une directive la fonction l’enregistre</a:t>
            </a:r>
          </a:p>
          <a:p>
            <a:pPr lvl="2"/>
            <a:r>
              <a:rPr lang="fr-FR" dirty="0" smtClean="0"/>
              <a:t>Les directives pour un nœud donné sont classées par ordre de priorité</a:t>
            </a:r>
          </a:p>
          <a:p>
            <a:pPr lvl="2"/>
            <a:r>
              <a:rPr lang="fr-FR" dirty="0" smtClean="0"/>
              <a:t>Leurs fonctions </a:t>
            </a:r>
            <a:r>
              <a:rPr lang="fr-FR" b="1" dirty="0" smtClean="0"/>
              <a:t>compile()</a:t>
            </a:r>
            <a:r>
              <a:rPr lang="fr-FR" dirty="0" smtClean="0"/>
              <a:t> est appelée: elle retourne une fonction de </a:t>
            </a:r>
            <a:r>
              <a:rPr lang="fr-FR" dirty="0" err="1" smtClean="0"/>
              <a:t>link</a:t>
            </a:r>
            <a:endParaRPr lang="fr-FR" dirty="0" smtClean="0"/>
          </a:p>
          <a:p>
            <a:pPr lvl="2"/>
            <a:r>
              <a:rPr lang="fr-FR" dirty="0" smtClean="0"/>
              <a:t>$compile retourne une fonction combinée de </a:t>
            </a:r>
            <a:r>
              <a:rPr lang="fr-FR" dirty="0" err="1" smtClean="0"/>
              <a:t>link</a:t>
            </a:r>
            <a:r>
              <a:rPr lang="fr-FR" dirty="0" smtClean="0"/>
              <a:t> correspondant à l’ensemble de celles des directives</a:t>
            </a:r>
          </a:p>
          <a:p>
            <a:pPr lvl="1"/>
            <a:r>
              <a:rPr lang="fr-FR" dirty="0" smtClean="0"/>
              <a:t>Le lien entre le </a:t>
            </a:r>
            <a:r>
              <a:rPr lang="fr-FR" dirty="0" err="1" smtClean="0"/>
              <a:t>template</a:t>
            </a:r>
            <a:r>
              <a:rPr lang="fr-FR" dirty="0" smtClean="0"/>
              <a:t> et le scope est mis en place en exécutant cette fonction de </a:t>
            </a:r>
            <a:r>
              <a:rPr lang="fr-FR" dirty="0" err="1" smtClean="0"/>
              <a:t>link</a:t>
            </a:r>
            <a:endParaRPr lang="fr-FR" dirty="0" smtClean="0"/>
          </a:p>
          <a:p>
            <a:pPr lvl="2"/>
            <a:endParaRPr lang="fr-FR" dirty="0" smtClean="0"/>
          </a:p>
          <a:p>
            <a:pPr marL="1828800" lvl="4" indent="0">
              <a:buNone/>
            </a:pPr>
            <a:r>
              <a:rPr lang="fr-FR" dirty="0" smtClean="0"/>
              <a:t>	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950109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 créer une directive</a:t>
            </a:r>
          </a:p>
          <a:p>
            <a:pPr lvl="1"/>
            <a:r>
              <a:rPr lang="fr-FR" dirty="0"/>
              <a:t>m</a:t>
            </a:r>
            <a:r>
              <a:rPr lang="fr-FR" dirty="0" smtClean="0"/>
              <a:t>odule(‘</a:t>
            </a:r>
            <a:r>
              <a:rPr lang="fr-FR" dirty="0" err="1" smtClean="0"/>
              <a:t>monmodule</a:t>
            </a:r>
            <a:r>
              <a:rPr lang="fr-FR" dirty="0" smtClean="0"/>
              <a:t>’).directive(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factory</a:t>
            </a:r>
            <a:r>
              <a:rPr lang="fr-FR" dirty="0" smtClean="0"/>
              <a:t>(</a:t>
            </a:r>
            <a:r>
              <a:rPr lang="fr-FR" dirty="0" err="1" smtClean="0"/>
              <a:t>inject</a:t>
            </a:r>
            <a:r>
              <a:rPr lang="fr-FR" dirty="0" smtClean="0"/>
              <a:t>){});</a:t>
            </a:r>
          </a:p>
          <a:p>
            <a:pPr lvl="2"/>
            <a:r>
              <a:rPr lang="fr-FR" dirty="0" err="1" smtClean="0"/>
              <a:t>Inject</a:t>
            </a:r>
            <a:r>
              <a:rPr lang="fr-FR" dirty="0" smtClean="0"/>
              <a:t> est une liste de services injectables</a:t>
            </a:r>
          </a:p>
          <a:p>
            <a:pPr lvl="1"/>
            <a:r>
              <a:rPr lang="fr-FR" dirty="0" smtClean="0"/>
              <a:t>La fonction </a:t>
            </a:r>
            <a:r>
              <a:rPr lang="fr-FR" dirty="0" err="1" smtClean="0"/>
              <a:t>factory</a:t>
            </a:r>
            <a:r>
              <a:rPr lang="fr-FR" dirty="0" smtClean="0"/>
              <a:t> est invoquée une fois et elle peut retourner:</a:t>
            </a:r>
          </a:p>
          <a:p>
            <a:pPr lvl="2"/>
            <a:r>
              <a:rPr lang="fr-FR" dirty="0" smtClean="0"/>
              <a:t>Une fonction. Dans ce cas c’est alors la fonction de </a:t>
            </a:r>
            <a:r>
              <a:rPr lang="fr-FR" dirty="0" err="1" smtClean="0"/>
              <a:t>link</a:t>
            </a:r>
            <a:r>
              <a:rPr lang="fr-FR" dirty="0" smtClean="0"/>
              <a:t> de la directive</a:t>
            </a:r>
          </a:p>
          <a:p>
            <a:pPr lvl="2"/>
            <a:r>
              <a:rPr lang="fr-FR" dirty="0" smtClean="0"/>
              <a:t>Un objet. Alors cet objet contiendra les options de configurations, des fonctions compile et </a:t>
            </a:r>
            <a:r>
              <a:rPr lang="fr-FR" dirty="0" err="1" smtClean="0"/>
              <a:t>link</a:t>
            </a:r>
            <a:r>
              <a:rPr lang="fr-FR" dirty="0" smtClean="0"/>
              <a:t>. Le tout étant optionnel.</a:t>
            </a:r>
          </a:p>
          <a:p>
            <a:pPr marL="1828800" lvl="4" indent="0">
              <a:buNone/>
            </a:pPr>
            <a:r>
              <a:rPr lang="fr-FR" dirty="0" smtClean="0"/>
              <a:t>	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64862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Définir une directive</a:t>
            </a:r>
          </a:p>
          <a:p>
            <a:pPr marL="1828800" lvl="4" indent="0">
              <a:buNone/>
            </a:pPr>
            <a:r>
              <a:rPr lang="fr-FR" dirty="0" smtClean="0"/>
              <a:t>	</a:t>
            </a:r>
          </a:p>
          <a:p>
            <a:pPr lvl="1"/>
            <a:endParaRPr lang="fr-FR" dirty="0" smtClean="0"/>
          </a:p>
        </p:txBody>
      </p:sp>
      <p:pic>
        <p:nvPicPr>
          <p:cNvPr id="5" name="Espace réservé du contenu 1" descr="Capture d’écran 2013-03-30 à 20.20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8" r="6498"/>
          <a:stretch>
            <a:fillRect/>
          </a:stretch>
        </p:blipFill>
        <p:spPr>
          <a:xfrm>
            <a:off x="1475656" y="1700808"/>
            <a:ext cx="7251232" cy="474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15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Options de configuration</a:t>
            </a:r>
          </a:p>
          <a:p>
            <a:pPr lvl="1"/>
            <a:r>
              <a:rPr lang="fr-FR" b="1" dirty="0" err="1" smtClean="0"/>
              <a:t>name</a:t>
            </a:r>
            <a:r>
              <a:rPr lang="fr-FR" dirty="0" smtClean="0"/>
              <a:t> : nom du contrôleur exposé</a:t>
            </a:r>
          </a:p>
          <a:p>
            <a:pPr lvl="1"/>
            <a:r>
              <a:rPr lang="fr-FR" b="1" dirty="0" err="1" smtClean="0"/>
              <a:t>priority</a:t>
            </a:r>
            <a:r>
              <a:rPr lang="fr-FR" dirty="0" smtClean="0"/>
              <a:t>: nombre indiquant l’ordre</a:t>
            </a:r>
          </a:p>
          <a:p>
            <a:pPr lvl="2"/>
            <a:r>
              <a:rPr lang="fr-FR" dirty="0" smtClean="0"/>
              <a:t>Les nombres les plus important sont exécutés d’abord</a:t>
            </a:r>
          </a:p>
          <a:p>
            <a:pPr lvl="2"/>
            <a:r>
              <a:rPr lang="fr-FR" dirty="0" smtClean="0"/>
              <a:t>Pour un même niveau de priorité, pas d’ordre</a:t>
            </a:r>
          </a:p>
          <a:p>
            <a:pPr lvl="1"/>
            <a:r>
              <a:rPr lang="fr-FR" b="1" dirty="0"/>
              <a:t>t</a:t>
            </a:r>
            <a:r>
              <a:rPr lang="fr-FR" b="1" dirty="0" smtClean="0"/>
              <a:t>erminal</a:t>
            </a:r>
            <a:r>
              <a:rPr lang="fr-FR" dirty="0" smtClean="0"/>
              <a:t>: </a:t>
            </a:r>
            <a:r>
              <a:rPr lang="fr-FR" dirty="0" err="1" smtClean="0"/>
              <a:t>true</a:t>
            </a:r>
            <a:r>
              <a:rPr lang="fr-FR" dirty="0" smtClean="0"/>
              <a:t>/false</a:t>
            </a:r>
          </a:p>
          <a:p>
            <a:pPr lvl="2"/>
            <a:r>
              <a:rPr lang="fr-FR" dirty="0" smtClean="0"/>
              <a:t>si </a:t>
            </a:r>
            <a:r>
              <a:rPr lang="fr-FR" dirty="0" err="1" smtClean="0"/>
              <a:t>true</a:t>
            </a:r>
            <a:r>
              <a:rPr lang="fr-FR" dirty="0" smtClean="0"/>
              <a:t> alors, alors le niveau de priorité actuel sera le dernier exécuté</a:t>
            </a:r>
          </a:p>
          <a:p>
            <a:pPr lvl="1"/>
            <a:r>
              <a:rPr lang="fr-FR" b="1" dirty="0" err="1"/>
              <a:t>r</a:t>
            </a:r>
            <a:r>
              <a:rPr lang="fr-FR" b="1" dirty="0" err="1" smtClean="0"/>
              <a:t>estrict</a:t>
            </a:r>
            <a:r>
              <a:rPr lang="fr-FR" dirty="0" smtClean="0"/>
              <a:t>: pour restreindre le type de déclaration à :</a:t>
            </a:r>
          </a:p>
          <a:p>
            <a:pPr lvl="2"/>
            <a:r>
              <a:rPr lang="fr-FR" dirty="0" smtClean="0"/>
              <a:t>‘E’ pour une déclaration sous forme d’élément</a:t>
            </a:r>
          </a:p>
          <a:p>
            <a:pPr lvl="2"/>
            <a:r>
              <a:rPr lang="fr-FR" dirty="0" smtClean="0"/>
              <a:t>‘A’</a:t>
            </a:r>
            <a:r>
              <a:rPr lang="fr-FR" dirty="0"/>
              <a:t> pour une déclaration sous forme </a:t>
            </a:r>
            <a:r>
              <a:rPr lang="fr-FR" dirty="0" smtClean="0"/>
              <a:t>d’attribut (</a:t>
            </a:r>
            <a:r>
              <a:rPr lang="fr-FR" dirty="0" smtClean="0">
                <a:solidFill>
                  <a:srgbClr val="FF0000"/>
                </a:solidFill>
              </a:rPr>
              <a:t>default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‘C’ </a:t>
            </a:r>
            <a:r>
              <a:rPr lang="fr-FR" dirty="0"/>
              <a:t>pour une déclaration sous forme </a:t>
            </a:r>
            <a:r>
              <a:rPr lang="fr-FR" dirty="0" smtClean="0"/>
              <a:t>de classe</a:t>
            </a:r>
            <a:endParaRPr lang="fr-FR" dirty="0"/>
          </a:p>
          <a:p>
            <a:pPr lvl="2"/>
            <a:r>
              <a:rPr lang="fr-FR" dirty="0" smtClean="0"/>
              <a:t>‘M </a:t>
            </a:r>
            <a:r>
              <a:rPr lang="fr-FR" dirty="0"/>
              <a:t>pour une déclaration sous forme </a:t>
            </a:r>
            <a:r>
              <a:rPr lang="fr-FR" dirty="0" smtClean="0"/>
              <a:t>de commentaires</a:t>
            </a:r>
          </a:p>
          <a:p>
            <a:pPr lvl="1"/>
            <a:r>
              <a:rPr lang="fr-FR" b="1" dirty="0" err="1" smtClean="0"/>
              <a:t>template</a:t>
            </a:r>
            <a:r>
              <a:rPr lang="fr-FR" dirty="0" smtClean="0"/>
              <a:t>: chaine de caractère représentant le </a:t>
            </a:r>
            <a:r>
              <a:rPr lang="fr-FR" dirty="0" err="1" smtClean="0"/>
              <a:t>template</a:t>
            </a:r>
            <a:r>
              <a:rPr lang="fr-FR" dirty="0" smtClean="0"/>
              <a:t> à utiliser</a:t>
            </a:r>
          </a:p>
          <a:p>
            <a:pPr lvl="1"/>
            <a:r>
              <a:rPr lang="fr-FR" b="1" dirty="0" err="1" smtClean="0"/>
              <a:t>templateUrl</a:t>
            </a:r>
            <a:r>
              <a:rPr lang="fr-FR" dirty="0" smtClean="0"/>
              <a:t>: url du </a:t>
            </a:r>
            <a:r>
              <a:rPr lang="fr-FR" dirty="0" err="1"/>
              <a:t>template</a:t>
            </a:r>
            <a:r>
              <a:rPr lang="fr-FR" dirty="0"/>
              <a:t> à </a:t>
            </a:r>
            <a:r>
              <a:rPr lang="fr-FR" dirty="0" smtClean="0"/>
              <a:t>utiliser</a:t>
            </a:r>
          </a:p>
          <a:p>
            <a:pPr lvl="1"/>
            <a:r>
              <a:rPr lang="fr-FR" b="1" dirty="0" smtClean="0"/>
              <a:t>replace</a:t>
            </a:r>
            <a:r>
              <a:rPr lang="fr-FR" dirty="0" smtClean="0"/>
              <a:t>: </a:t>
            </a:r>
            <a:r>
              <a:rPr lang="fr-FR" dirty="0" err="1" smtClean="0"/>
              <a:t>true</a:t>
            </a:r>
            <a:r>
              <a:rPr lang="fr-FR" dirty="0" smtClean="0"/>
              <a:t>/false</a:t>
            </a:r>
          </a:p>
          <a:p>
            <a:pPr lvl="2"/>
            <a:r>
              <a:rPr lang="fr-FR" dirty="0"/>
              <a:t>si </a:t>
            </a:r>
            <a:r>
              <a:rPr lang="fr-FR" dirty="0" err="1"/>
              <a:t>true</a:t>
            </a:r>
            <a:r>
              <a:rPr lang="fr-FR" dirty="0"/>
              <a:t> alors, alors </a:t>
            </a:r>
            <a:r>
              <a:rPr lang="fr-FR" dirty="0" smtClean="0"/>
              <a:t>le </a:t>
            </a:r>
            <a:r>
              <a:rPr lang="fr-FR" dirty="0" err="1" smtClean="0"/>
              <a:t>template</a:t>
            </a:r>
            <a:r>
              <a:rPr lang="fr-FR" dirty="0" smtClean="0"/>
              <a:t> remplace l’élément (dont les classes et attributs sont reportés): (</a:t>
            </a:r>
            <a:r>
              <a:rPr lang="fr-FR" dirty="0" smtClean="0">
                <a:solidFill>
                  <a:srgbClr val="FF0000"/>
                </a:solidFill>
              </a:rPr>
              <a:t>default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Si false le </a:t>
            </a:r>
            <a:r>
              <a:rPr lang="fr-FR" dirty="0" err="1" smtClean="0"/>
              <a:t>template</a:t>
            </a:r>
            <a:r>
              <a:rPr lang="fr-FR" dirty="0" smtClean="0"/>
              <a:t> est </a:t>
            </a:r>
            <a:r>
              <a:rPr lang="fr-FR" dirty="0" err="1" smtClean="0"/>
              <a:t>ajoté</a:t>
            </a:r>
            <a:r>
              <a:rPr lang="fr-FR" dirty="0" smtClean="0"/>
              <a:t> dans l’élément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5952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Options scope</a:t>
            </a:r>
          </a:p>
          <a:p>
            <a:pPr lvl="1"/>
            <a:r>
              <a:rPr lang="fr-FR" b="1" dirty="0" err="1"/>
              <a:t>t</a:t>
            </a:r>
            <a:r>
              <a:rPr lang="fr-FR" b="1" dirty="0" err="1" smtClean="0"/>
              <a:t>rue</a:t>
            </a:r>
            <a:r>
              <a:rPr lang="fr-FR" b="1" dirty="0" smtClean="0"/>
              <a:t>: </a:t>
            </a:r>
            <a:r>
              <a:rPr lang="fr-FR" dirty="0" smtClean="0"/>
              <a:t>un nouveau scope est crée</a:t>
            </a:r>
          </a:p>
          <a:p>
            <a:pPr lvl="1"/>
            <a:r>
              <a:rPr lang="fr-FR" b="1" dirty="0" smtClean="0"/>
              <a:t>{}</a:t>
            </a:r>
            <a:r>
              <a:rPr lang="fr-FR" dirty="0" smtClean="0"/>
              <a:t>: scope isolé avec:</a:t>
            </a:r>
          </a:p>
          <a:p>
            <a:pPr lvl="2"/>
            <a:r>
              <a:rPr lang="fr-FR" dirty="0" smtClean="0"/>
              <a:t>‘=‘ et ‘=</a:t>
            </a:r>
            <a:r>
              <a:rPr lang="fr-FR" dirty="0" err="1" smtClean="0"/>
              <a:t>attr</a:t>
            </a:r>
            <a:r>
              <a:rPr lang="fr-FR" dirty="0" smtClean="0"/>
              <a:t>‘ crée un </a:t>
            </a:r>
            <a:r>
              <a:rPr lang="fr-FR" dirty="0" err="1" smtClean="0"/>
              <a:t>binding</a:t>
            </a:r>
            <a:r>
              <a:rPr lang="fr-FR" dirty="0" smtClean="0"/>
              <a:t> </a:t>
            </a:r>
            <a:r>
              <a:rPr lang="fr-FR" dirty="0" err="1" smtClean="0"/>
              <a:t>bi-directionnel</a:t>
            </a:r>
            <a:r>
              <a:rPr lang="fr-FR" dirty="0" smtClean="0"/>
              <a:t> entre une propriété </a:t>
            </a:r>
            <a:r>
              <a:rPr lang="fr-FR" dirty="0"/>
              <a:t>du scope </a:t>
            </a:r>
            <a:r>
              <a:rPr lang="fr-FR" dirty="0" smtClean="0"/>
              <a:t>et l’une du scope parent</a:t>
            </a:r>
          </a:p>
          <a:p>
            <a:pPr marL="1371600" lvl="3" indent="0">
              <a:buNone/>
            </a:pPr>
            <a:r>
              <a:rPr lang="it-IT" dirty="0"/>
              <a:t>&lt;ma-dir </a:t>
            </a:r>
            <a:r>
              <a:rPr lang="it-IT" dirty="0" err="1"/>
              <a:t>my-attr</a:t>
            </a:r>
            <a:r>
              <a:rPr lang="it-IT" dirty="0" smtClean="0"/>
              <a:t>=”</a:t>
            </a:r>
            <a:r>
              <a:rPr lang="it-IT" dirty="0" err="1" smtClean="0"/>
              <a:t>name</a:t>
            </a:r>
            <a:r>
              <a:rPr lang="it-IT" dirty="0" smtClean="0"/>
              <a:t>"</a:t>
            </a:r>
            <a:r>
              <a:rPr lang="it-IT" dirty="0"/>
              <a:t>&gt;</a:t>
            </a:r>
          </a:p>
          <a:p>
            <a:pPr marL="1371600" lvl="3" indent="0">
              <a:buNone/>
            </a:pPr>
            <a:r>
              <a:rPr lang="fr-FR" dirty="0"/>
              <a:t>E</a:t>
            </a:r>
            <a:r>
              <a:rPr lang="it-IT" dirty="0"/>
              <a:t>t </a:t>
            </a:r>
            <a:r>
              <a:rPr lang="de-DE" dirty="0"/>
              <a:t> </a:t>
            </a:r>
            <a:r>
              <a:rPr lang="de-DE" dirty="0" smtClean="0"/>
              <a:t>{</a:t>
            </a:r>
            <a:r>
              <a:rPr lang="fr-FR" dirty="0" err="1"/>
              <a:t>localModel</a:t>
            </a:r>
            <a:r>
              <a:rPr lang="de-DE" dirty="0" smtClean="0"/>
              <a:t>:‘</a:t>
            </a:r>
            <a:r>
              <a:rPr lang="de-DE" b="1" dirty="0" smtClean="0"/>
              <a:t>=</a:t>
            </a:r>
            <a:r>
              <a:rPr lang="de-DE" dirty="0" err="1" smtClean="0"/>
              <a:t>myAttr</a:t>
            </a:r>
            <a:r>
              <a:rPr lang="de-DE" dirty="0"/>
              <a:t>' }</a:t>
            </a:r>
          </a:p>
          <a:p>
            <a:pPr lvl="2"/>
            <a:endParaRPr lang="fr-FR" dirty="0" smtClean="0"/>
          </a:p>
          <a:p>
            <a:pPr lvl="2"/>
            <a:r>
              <a:rPr lang="fr-FR" dirty="0" smtClean="0"/>
              <a:t>‘@’ et ‘@</a:t>
            </a:r>
            <a:r>
              <a:rPr lang="fr-FR" dirty="0" err="1" smtClean="0"/>
              <a:t>attr</a:t>
            </a:r>
            <a:r>
              <a:rPr lang="fr-FR" dirty="0" smtClean="0"/>
              <a:t>’ </a:t>
            </a:r>
            <a:r>
              <a:rPr lang="fr-FR" dirty="0" err="1" smtClean="0"/>
              <a:t>bind</a:t>
            </a:r>
            <a:r>
              <a:rPr lang="fr-FR" dirty="0" smtClean="0"/>
              <a:t> une propriété du scope avec un attribut de l’élément DOM</a:t>
            </a:r>
          </a:p>
          <a:p>
            <a:pPr marL="1371600" lvl="3" indent="0">
              <a:buNone/>
            </a:pPr>
            <a:r>
              <a:rPr lang="it-IT" dirty="0" smtClean="0"/>
              <a:t>&lt;ma-dir </a:t>
            </a:r>
            <a:r>
              <a:rPr lang="it-IT" dirty="0" err="1" smtClean="0"/>
              <a:t>my</a:t>
            </a:r>
            <a:r>
              <a:rPr lang="it-IT" dirty="0" err="1"/>
              <a:t>-attr</a:t>
            </a:r>
            <a:r>
              <a:rPr lang="it-IT" dirty="0"/>
              <a:t>="hello {{</a:t>
            </a:r>
            <a:r>
              <a:rPr lang="it-IT" dirty="0" err="1"/>
              <a:t>name</a:t>
            </a:r>
            <a:r>
              <a:rPr lang="it-IT" dirty="0"/>
              <a:t>}}"</a:t>
            </a:r>
            <a:r>
              <a:rPr lang="it-IT" dirty="0" smtClean="0"/>
              <a:t>&gt;</a:t>
            </a:r>
          </a:p>
          <a:p>
            <a:pPr marL="1371600" lvl="3" indent="0">
              <a:buNone/>
            </a:pPr>
            <a:r>
              <a:rPr lang="fr-FR" dirty="0" smtClean="0"/>
              <a:t>E</a:t>
            </a:r>
            <a:r>
              <a:rPr lang="it-IT" dirty="0" smtClean="0"/>
              <a:t>t </a:t>
            </a:r>
            <a:r>
              <a:rPr lang="de-DE" dirty="0"/>
              <a:t> { </a:t>
            </a:r>
            <a:r>
              <a:rPr lang="de-DE" dirty="0" err="1"/>
              <a:t>localName</a:t>
            </a:r>
            <a:r>
              <a:rPr lang="de-DE" dirty="0"/>
              <a:t>:'</a:t>
            </a:r>
            <a:r>
              <a:rPr lang="de-DE" b="1" dirty="0"/>
              <a:t>@</a:t>
            </a:r>
            <a:r>
              <a:rPr lang="de-DE" dirty="0" err="1"/>
              <a:t>myAttr</a:t>
            </a:r>
            <a:r>
              <a:rPr lang="de-DE" dirty="0"/>
              <a:t>' </a:t>
            </a:r>
            <a:r>
              <a:rPr lang="de-DE" dirty="0" smtClean="0"/>
              <a:t>}</a:t>
            </a:r>
          </a:p>
          <a:p>
            <a:pPr marL="1371600" lvl="3" indent="0">
              <a:buNone/>
            </a:pPr>
            <a:endParaRPr lang="fr-FR" dirty="0" smtClean="0"/>
          </a:p>
          <a:p>
            <a:pPr lvl="2"/>
            <a:r>
              <a:rPr lang="fr-FR" dirty="0" smtClean="0"/>
              <a:t>‘&amp;’ et ‘&amp;</a:t>
            </a:r>
            <a:r>
              <a:rPr lang="fr-FR" dirty="0" err="1" smtClean="0"/>
              <a:t>attr</a:t>
            </a:r>
            <a:r>
              <a:rPr lang="fr-FR" dirty="0" smtClean="0"/>
              <a:t>’ pour exécuter une fonction dans le contexte du scope parent</a:t>
            </a:r>
          </a:p>
          <a:p>
            <a:pPr marL="1371600" lvl="3" indent="0">
              <a:buNone/>
            </a:pPr>
            <a:r>
              <a:rPr lang="it-IT" dirty="0"/>
              <a:t>&lt;ma-dir </a:t>
            </a:r>
            <a:r>
              <a:rPr lang="it-IT" dirty="0" err="1"/>
              <a:t>my-attr</a:t>
            </a:r>
            <a:r>
              <a:rPr lang="it-IT" dirty="0" smtClean="0"/>
              <a:t>=”</a:t>
            </a:r>
            <a:r>
              <a:rPr lang="it-IT" dirty="0" err="1" smtClean="0"/>
              <a:t>onChange</a:t>
            </a:r>
            <a:r>
              <a:rPr lang="it-IT" dirty="0" smtClean="0"/>
              <a:t>(par1)"</a:t>
            </a:r>
            <a:r>
              <a:rPr lang="it-IT" dirty="0"/>
              <a:t>&gt;</a:t>
            </a:r>
          </a:p>
          <a:p>
            <a:pPr marL="1371600" lvl="3" indent="0">
              <a:buNone/>
            </a:pPr>
            <a:r>
              <a:rPr lang="fr-FR" dirty="0"/>
              <a:t>E</a:t>
            </a:r>
            <a:r>
              <a:rPr lang="it-IT" dirty="0"/>
              <a:t>t </a:t>
            </a:r>
            <a:r>
              <a:rPr lang="de-DE" dirty="0"/>
              <a:t> { </a:t>
            </a:r>
            <a:r>
              <a:rPr lang="de-DE" dirty="0" err="1" smtClean="0"/>
              <a:t>localFn</a:t>
            </a:r>
            <a:r>
              <a:rPr lang="de-DE" dirty="0" smtClean="0"/>
              <a:t>:‘</a:t>
            </a:r>
            <a:r>
              <a:rPr lang="de-DE" b="1" dirty="0" smtClean="0"/>
              <a:t>&amp;</a:t>
            </a:r>
            <a:r>
              <a:rPr lang="de-DE" dirty="0" err="1" smtClean="0"/>
              <a:t>myAttr</a:t>
            </a:r>
            <a:r>
              <a:rPr lang="de-DE" dirty="0"/>
              <a:t>' </a:t>
            </a:r>
            <a:r>
              <a:rPr lang="de-DE" dirty="0" smtClean="0"/>
              <a:t>}</a:t>
            </a:r>
          </a:p>
          <a:p>
            <a:pPr marL="1371600" lvl="3" indent="0">
              <a:buNone/>
            </a:pPr>
            <a:r>
              <a:rPr lang="de-DE" dirty="0" smtClean="0"/>
              <a:t>Passage de </a:t>
            </a:r>
            <a:r>
              <a:rPr lang="de-DE" dirty="0" err="1" smtClean="0"/>
              <a:t>paramètre</a:t>
            </a:r>
            <a:r>
              <a:rPr lang="de-DE" dirty="0" smtClean="0"/>
              <a:t> à </a:t>
            </a:r>
            <a:r>
              <a:rPr lang="de-DE" dirty="0" err="1" smtClean="0"/>
              <a:t>l‘aide</a:t>
            </a:r>
            <a:r>
              <a:rPr lang="de-DE" dirty="0" smtClean="0"/>
              <a:t> </a:t>
            </a:r>
            <a:r>
              <a:rPr lang="de-DE" dirty="0" err="1" smtClean="0"/>
              <a:t>d‘une</a:t>
            </a:r>
            <a:r>
              <a:rPr lang="de-DE" dirty="0" smtClean="0"/>
              <a:t> </a:t>
            </a:r>
            <a:r>
              <a:rPr lang="de-DE" dirty="0" err="1" smtClean="0"/>
              <a:t>map</a:t>
            </a:r>
            <a:endParaRPr lang="de-DE" dirty="0" smtClean="0"/>
          </a:p>
          <a:p>
            <a:pPr marL="1371600" lvl="3" indent="0">
              <a:buNone/>
            </a:pPr>
            <a:r>
              <a:rPr lang="de-DE" dirty="0"/>
              <a:t>	</a:t>
            </a:r>
            <a:r>
              <a:rPr lang="de-DE" dirty="0" err="1" smtClean="0"/>
              <a:t>localFn</a:t>
            </a:r>
            <a:r>
              <a:rPr lang="de-DE" dirty="0" smtClean="0"/>
              <a:t>({par1:value});</a:t>
            </a:r>
            <a:endParaRPr lang="de-DE" dirty="0"/>
          </a:p>
          <a:p>
            <a:pPr lvl="2"/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71794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err="1" smtClean="0">
                <a:solidFill>
                  <a:schemeClr val="tx1"/>
                </a:solidFill>
              </a:rPr>
              <a:t>bootstrap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988840"/>
            <a:ext cx="3340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89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Options </a:t>
            </a:r>
            <a:r>
              <a:rPr lang="fr-FR" dirty="0" err="1" smtClean="0"/>
              <a:t>controller</a:t>
            </a:r>
            <a:endParaRPr lang="fr-FR" dirty="0" smtClean="0"/>
          </a:p>
          <a:p>
            <a:pPr lvl="1"/>
            <a:r>
              <a:rPr lang="fr-FR" dirty="0" smtClean="0"/>
              <a:t>Une directive expose une </a:t>
            </a:r>
            <a:r>
              <a:rPr lang="fr-FR" dirty="0"/>
              <a:t>contrôleur </a:t>
            </a:r>
            <a:r>
              <a:rPr lang="fr-FR" dirty="0" smtClean="0"/>
              <a:t>par le biais de cette option</a:t>
            </a:r>
          </a:p>
          <a:p>
            <a:pPr lvl="2"/>
            <a:r>
              <a:rPr lang="fr-FR" dirty="0" smtClean="0"/>
              <a:t>Une s’agit de la référence au constructeur</a:t>
            </a:r>
          </a:p>
          <a:p>
            <a:pPr lvl="1"/>
            <a:r>
              <a:rPr lang="fr-FR" dirty="0" smtClean="0"/>
              <a:t>Une autre directive peut y accéder en utilisant l’option </a:t>
            </a:r>
            <a:r>
              <a:rPr lang="fr-FR" b="1" dirty="0" err="1" smtClean="0"/>
              <a:t>required</a:t>
            </a:r>
            <a:endParaRPr lang="fr-FR" b="1" dirty="0" smtClean="0"/>
          </a:p>
          <a:p>
            <a:pPr lvl="1"/>
            <a:r>
              <a:rPr lang="fr-FR" dirty="0" smtClean="0"/>
              <a:t>Dans les 2 cas le contrôleur est passé en paramètre de la fonction de </a:t>
            </a:r>
            <a:r>
              <a:rPr lang="fr-FR" b="1" dirty="0" err="1" smtClean="0"/>
              <a:t>link</a:t>
            </a:r>
            <a:endParaRPr lang="fr-FR" b="1" dirty="0" smtClean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r>
              <a:rPr lang="fr-FR" u="sng" dirty="0" smtClean="0"/>
              <a:t>Exemple:</a:t>
            </a:r>
          </a:p>
          <a:p>
            <a:pPr marL="457200" lvl="1" indent="0">
              <a:buNone/>
            </a:pPr>
            <a:r>
              <a:rPr lang="fr-FR" sz="1800" i="1" dirty="0" smtClean="0">
                <a:solidFill>
                  <a:schemeClr val="bg2"/>
                </a:solidFill>
              </a:rPr>
              <a:t>Var </a:t>
            </a:r>
            <a:r>
              <a:rPr lang="fr-FR" sz="1800" i="1" dirty="0" err="1">
                <a:solidFill>
                  <a:schemeClr val="bg2"/>
                </a:solidFill>
              </a:rPr>
              <a:t>D</a:t>
            </a:r>
            <a:r>
              <a:rPr lang="fr-FR" sz="1800" i="1" dirty="0" err="1" smtClean="0">
                <a:solidFill>
                  <a:schemeClr val="bg2"/>
                </a:solidFill>
              </a:rPr>
              <a:t>irCtrl</a:t>
            </a:r>
            <a:r>
              <a:rPr lang="fr-FR" sz="1800" i="1" dirty="0" smtClean="0">
                <a:solidFill>
                  <a:schemeClr val="bg2"/>
                </a:solidFill>
              </a:rPr>
              <a:t>= </a:t>
            </a:r>
            <a:r>
              <a:rPr lang="fr-FR" sz="1800" i="1" dirty="0" err="1" smtClean="0">
                <a:solidFill>
                  <a:schemeClr val="bg2"/>
                </a:solidFill>
              </a:rPr>
              <a:t>function</a:t>
            </a:r>
            <a:r>
              <a:rPr lang="fr-FR" sz="1800" i="1" dirty="0" smtClean="0">
                <a:solidFill>
                  <a:schemeClr val="bg2"/>
                </a:solidFill>
              </a:rPr>
              <a:t>(){};	</a:t>
            </a:r>
          </a:p>
          <a:p>
            <a:pPr marL="457200" lvl="1" indent="0">
              <a:buNone/>
            </a:pPr>
            <a:r>
              <a:rPr lang="fr-FR" sz="1800" i="1" dirty="0" smtClean="0">
                <a:solidFill>
                  <a:schemeClr val="bg2"/>
                </a:solidFill>
              </a:rPr>
              <a:t>Var maDir1=…</a:t>
            </a:r>
          </a:p>
          <a:p>
            <a:pPr marL="457200" lvl="1" indent="0">
              <a:buNone/>
            </a:pPr>
            <a:r>
              <a:rPr lang="fr-FR" sz="1800" i="1" dirty="0">
                <a:solidFill>
                  <a:schemeClr val="bg2"/>
                </a:solidFill>
              </a:rPr>
              <a:t>	</a:t>
            </a:r>
            <a:r>
              <a:rPr lang="fr-FR" sz="1800" i="1" dirty="0" err="1" smtClean="0">
                <a:solidFill>
                  <a:schemeClr val="bg2"/>
                </a:solidFill>
              </a:rPr>
              <a:t>controller:DirCtrl</a:t>
            </a:r>
            <a:r>
              <a:rPr lang="fr-FR" sz="1800" i="1" dirty="0" smtClean="0">
                <a:solidFill>
                  <a:schemeClr val="bg2"/>
                </a:solidFill>
              </a:rPr>
              <a:t>,</a:t>
            </a:r>
          </a:p>
          <a:p>
            <a:pPr marL="457200" lvl="1" indent="0">
              <a:buNone/>
            </a:pPr>
            <a:r>
              <a:rPr lang="fr-FR" sz="1800" i="1" dirty="0">
                <a:solidFill>
                  <a:schemeClr val="bg2"/>
                </a:solidFill>
              </a:rPr>
              <a:t>Var maDir1=…</a:t>
            </a:r>
          </a:p>
          <a:p>
            <a:pPr marL="457200" lvl="1" indent="0">
              <a:buNone/>
            </a:pPr>
            <a:r>
              <a:rPr lang="fr-FR" sz="1800" i="1" dirty="0">
                <a:solidFill>
                  <a:schemeClr val="bg2"/>
                </a:solidFill>
              </a:rPr>
              <a:t>	</a:t>
            </a:r>
            <a:r>
              <a:rPr lang="en-US" sz="1800" i="1" dirty="0">
                <a:solidFill>
                  <a:schemeClr val="bg2"/>
                </a:solidFill>
              </a:rPr>
              <a:t>require:'maDir1'</a:t>
            </a:r>
            <a:r>
              <a:rPr lang="en-US" sz="1800" i="1" dirty="0" smtClean="0">
                <a:solidFill>
                  <a:schemeClr val="bg2"/>
                </a:solidFill>
              </a:rPr>
              <a:t>,</a:t>
            </a:r>
          </a:p>
          <a:p>
            <a:pPr marL="457200" lvl="1" indent="0">
              <a:buNone/>
            </a:pPr>
            <a:r>
              <a:rPr lang="en-US" sz="1800" i="1" dirty="0" smtClean="0">
                <a:solidFill>
                  <a:schemeClr val="bg2"/>
                </a:solidFill>
              </a:rPr>
              <a:t>	link</a:t>
            </a:r>
            <a:r>
              <a:rPr lang="en-US" sz="1800" i="1" dirty="0">
                <a:solidFill>
                  <a:schemeClr val="bg2"/>
                </a:solidFill>
              </a:rPr>
              <a:t>: function (scope, element, </a:t>
            </a:r>
            <a:r>
              <a:rPr lang="en-US" sz="1800" i="1" dirty="0" err="1">
                <a:solidFill>
                  <a:schemeClr val="bg2"/>
                </a:solidFill>
              </a:rPr>
              <a:t>attrs,ctrl</a:t>
            </a:r>
            <a:r>
              <a:rPr lang="en-US" sz="1800" i="1" dirty="0">
                <a:solidFill>
                  <a:schemeClr val="bg2"/>
                </a:solidFill>
              </a:rPr>
              <a:t>) {</a:t>
            </a:r>
            <a:endParaRPr lang="en-US" sz="1800" i="1" dirty="0" smtClean="0">
              <a:solidFill>
                <a:schemeClr val="bg2"/>
              </a:solidFill>
            </a:endParaRPr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lvl="2"/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48637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 </a:t>
            </a:r>
            <a:r>
              <a:rPr lang="fr-FR" dirty="0" err="1" smtClean="0"/>
              <a:t>transclude</a:t>
            </a:r>
            <a:endParaRPr lang="fr-FR" dirty="0" smtClean="0"/>
          </a:p>
          <a:p>
            <a:pPr lvl="1"/>
            <a:r>
              <a:rPr lang="fr-FR" b="1" dirty="0" err="1"/>
              <a:t>t</a:t>
            </a:r>
            <a:r>
              <a:rPr lang="fr-FR" b="1" dirty="0" err="1" smtClean="0"/>
              <a:t>rue</a:t>
            </a:r>
            <a:r>
              <a:rPr lang="fr-FR" dirty="0"/>
              <a:t>: Pour incorporer le contenu de l’élément </a:t>
            </a:r>
            <a:endParaRPr lang="fr-FR" dirty="0" smtClean="0"/>
          </a:p>
          <a:p>
            <a:pPr lvl="1"/>
            <a:r>
              <a:rPr lang="fr-FR" b="1" dirty="0" smtClean="0"/>
              <a:t>'</a:t>
            </a:r>
            <a:r>
              <a:rPr lang="fr-FR" b="1" dirty="0" err="1" smtClean="0"/>
              <a:t>element</a:t>
            </a:r>
            <a:r>
              <a:rPr lang="fr-FR" b="1" dirty="0" smtClean="0"/>
              <a:t>’</a:t>
            </a:r>
            <a:r>
              <a:rPr lang="fr-FR" dirty="0" smtClean="0"/>
              <a:t> : Pour </a:t>
            </a:r>
            <a:r>
              <a:rPr lang="fr-FR" dirty="0"/>
              <a:t>incorporer </a:t>
            </a:r>
            <a:r>
              <a:rPr lang="fr-FR" dirty="0" smtClean="0"/>
              <a:t>l’élément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Dans tous les cas l’incorporation se fait </a:t>
            </a:r>
            <a:r>
              <a:rPr lang="fr-FR" dirty="0"/>
              <a:t>dans un élément du </a:t>
            </a:r>
            <a:r>
              <a:rPr lang="fr-FR" dirty="0" err="1"/>
              <a:t>template</a:t>
            </a:r>
            <a:r>
              <a:rPr lang="fr-FR" dirty="0"/>
              <a:t> annoté avec </a:t>
            </a:r>
            <a:r>
              <a:rPr lang="fr-FR" dirty="0" err="1"/>
              <a:t>ng-</a:t>
            </a:r>
            <a:r>
              <a:rPr lang="fr-FR" dirty="0" err="1" smtClean="0"/>
              <a:t>transclude</a:t>
            </a:r>
            <a:endParaRPr lang="fr-FR" dirty="0" smtClean="0"/>
          </a:p>
          <a:p>
            <a:pPr lvl="1"/>
            <a:r>
              <a:rPr lang="fr-FR" dirty="0" smtClean="0"/>
              <a:t>Le contenu incorporé est bien évalué dans le scope parent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2"/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9631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 compile et </a:t>
            </a:r>
            <a:r>
              <a:rPr lang="fr-FR" dirty="0" err="1" smtClean="0"/>
              <a:t>link</a:t>
            </a:r>
            <a:endParaRPr lang="fr-FR" dirty="0" smtClean="0"/>
          </a:p>
          <a:p>
            <a:pPr lvl="1"/>
            <a:r>
              <a:rPr lang="fr-FR" b="1" dirty="0" smtClean="0"/>
              <a:t>compile: </a:t>
            </a:r>
            <a:r>
              <a:rPr lang="fr-FR" dirty="0" smtClean="0"/>
              <a:t>la fonction de compilation</a:t>
            </a:r>
          </a:p>
          <a:p>
            <a:pPr lvl="2"/>
            <a:r>
              <a:rPr lang="fr-FR" b="1" dirty="0" err="1" smtClean="0"/>
              <a:t>function</a:t>
            </a:r>
            <a:r>
              <a:rPr lang="fr-FR" b="1" dirty="0" smtClean="0"/>
              <a:t> compile(</a:t>
            </a:r>
            <a:r>
              <a:rPr lang="fr-FR" b="1" dirty="0" err="1" smtClean="0"/>
              <a:t>tElement</a:t>
            </a:r>
            <a:r>
              <a:rPr lang="fr-FR" b="1" dirty="0" smtClean="0"/>
              <a:t>, </a:t>
            </a:r>
            <a:r>
              <a:rPr lang="fr-FR" b="1" dirty="0" err="1" smtClean="0"/>
              <a:t>tAttrs</a:t>
            </a:r>
            <a:r>
              <a:rPr lang="fr-FR" b="1" dirty="0" smtClean="0"/>
              <a:t>, </a:t>
            </a:r>
            <a:r>
              <a:rPr lang="fr-FR" b="1" dirty="0" err="1" smtClean="0"/>
              <a:t>transclude</a:t>
            </a:r>
            <a:r>
              <a:rPr lang="fr-FR" b="1" dirty="0" smtClean="0"/>
              <a:t>) { ... }</a:t>
            </a:r>
          </a:p>
          <a:p>
            <a:pPr lvl="3"/>
            <a:r>
              <a:rPr lang="fr-FR" b="1" dirty="0" err="1" smtClean="0"/>
              <a:t>tElement</a:t>
            </a:r>
            <a:r>
              <a:rPr lang="fr-FR" b="1" dirty="0" smtClean="0"/>
              <a:t>: </a:t>
            </a:r>
            <a:r>
              <a:rPr lang="fr-FR" b="1" dirty="0" err="1" smtClean="0"/>
              <a:t>élement</a:t>
            </a:r>
            <a:r>
              <a:rPr lang="fr-FR" b="1" dirty="0" smtClean="0"/>
              <a:t> de la directive</a:t>
            </a:r>
          </a:p>
          <a:p>
            <a:pPr lvl="3"/>
            <a:r>
              <a:rPr lang="fr-FR" b="1" dirty="0" err="1" smtClean="0"/>
              <a:t>tAttrs</a:t>
            </a:r>
            <a:r>
              <a:rPr lang="fr-FR" b="1" dirty="0" smtClean="0"/>
              <a:t>: liste d’attributs de l’élément</a:t>
            </a:r>
          </a:p>
          <a:p>
            <a:pPr lvl="3"/>
            <a:r>
              <a:rPr lang="fr-FR" b="1" dirty="0" err="1" smtClean="0"/>
              <a:t>Transclude</a:t>
            </a:r>
            <a:r>
              <a:rPr lang="fr-FR" b="1" dirty="0" smtClean="0"/>
              <a:t>: une fonction</a:t>
            </a:r>
          </a:p>
          <a:p>
            <a:pPr lvl="2"/>
            <a:r>
              <a:rPr lang="fr-FR" b="1" dirty="0" smtClean="0"/>
              <a:t>Retourne une fonction ou un objet avec des propriétés pré et post</a:t>
            </a:r>
          </a:p>
          <a:p>
            <a:pPr lvl="1"/>
            <a:r>
              <a:rPr lang="fr-FR" b="1" dirty="0" err="1" smtClean="0"/>
              <a:t>link</a:t>
            </a:r>
            <a:r>
              <a:rPr lang="fr-FR" b="1" dirty="0" smtClean="0"/>
              <a:t>: </a:t>
            </a:r>
            <a:r>
              <a:rPr lang="fr-FR" dirty="0" smtClean="0"/>
              <a:t>la fonction de </a:t>
            </a:r>
            <a:r>
              <a:rPr lang="fr-FR" dirty="0" err="1" smtClean="0"/>
              <a:t>link</a:t>
            </a:r>
            <a:endParaRPr lang="fr-FR" dirty="0" smtClean="0"/>
          </a:p>
          <a:p>
            <a:pPr lvl="2"/>
            <a:r>
              <a:rPr lang="fr-FR" b="1" dirty="0" err="1" smtClean="0"/>
              <a:t>function</a:t>
            </a:r>
            <a:r>
              <a:rPr lang="fr-FR" b="1" dirty="0" smtClean="0"/>
              <a:t> </a:t>
            </a:r>
            <a:r>
              <a:rPr lang="fr-FR" b="1" dirty="0" err="1" smtClean="0"/>
              <a:t>link</a:t>
            </a:r>
            <a:r>
              <a:rPr lang="fr-FR" b="1" dirty="0" smtClean="0"/>
              <a:t>(scope, </a:t>
            </a:r>
            <a:r>
              <a:rPr lang="fr-FR" b="1" dirty="0" err="1" smtClean="0"/>
              <a:t>iElement</a:t>
            </a:r>
            <a:r>
              <a:rPr lang="fr-FR" b="1" dirty="0" smtClean="0"/>
              <a:t>, </a:t>
            </a:r>
            <a:r>
              <a:rPr lang="fr-FR" b="1" dirty="0" err="1" smtClean="0"/>
              <a:t>iAttrs</a:t>
            </a:r>
            <a:r>
              <a:rPr lang="fr-FR" b="1" dirty="0" smtClean="0"/>
              <a:t>, </a:t>
            </a:r>
            <a:r>
              <a:rPr lang="fr-FR" b="1" dirty="0" err="1" smtClean="0"/>
              <a:t>controller</a:t>
            </a:r>
            <a:r>
              <a:rPr lang="fr-FR" b="1" dirty="0" smtClean="0"/>
              <a:t>) { ... }</a:t>
            </a:r>
          </a:p>
          <a:p>
            <a:pPr lvl="3"/>
            <a:r>
              <a:rPr lang="fr-FR" b="1" dirty="0" smtClean="0"/>
              <a:t>scope: le scope associé à l’élément</a:t>
            </a:r>
          </a:p>
          <a:p>
            <a:pPr lvl="3"/>
            <a:r>
              <a:rPr lang="fr-FR" b="1" dirty="0" err="1" smtClean="0"/>
              <a:t>iElement</a:t>
            </a:r>
            <a:r>
              <a:rPr lang="fr-FR" b="1" dirty="0" smtClean="0"/>
              <a:t>: l’élément de la directive</a:t>
            </a:r>
          </a:p>
          <a:p>
            <a:pPr lvl="3"/>
            <a:r>
              <a:rPr lang="fr-FR" b="1" dirty="0" err="1" smtClean="0"/>
              <a:t>iAttrs</a:t>
            </a:r>
            <a:r>
              <a:rPr lang="fr-FR" b="1" dirty="0" smtClean="0"/>
              <a:t>: liste d’attributs de l’élément</a:t>
            </a:r>
          </a:p>
          <a:p>
            <a:pPr lvl="3"/>
            <a:r>
              <a:rPr lang="fr-FR" b="1" dirty="0" smtClean="0"/>
              <a:t>Controller: une instance de </a:t>
            </a:r>
            <a:r>
              <a:rPr lang="fr-FR" b="1" dirty="0" err="1" smtClean="0"/>
              <a:t>controller</a:t>
            </a:r>
            <a:endParaRPr lang="fr-FR" b="1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59152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Les attributs</a:t>
            </a:r>
          </a:p>
          <a:p>
            <a:pPr lvl="1"/>
            <a:r>
              <a:rPr lang="fr-FR" dirty="0" smtClean="0"/>
              <a:t>Permet un accès uniforme aux attributs</a:t>
            </a:r>
          </a:p>
          <a:p>
            <a:pPr lvl="1"/>
            <a:r>
              <a:rPr lang="fr-FR" dirty="0" smtClean="0"/>
              <a:t>Canal de communication entre les directives</a:t>
            </a:r>
          </a:p>
          <a:p>
            <a:pPr lvl="1"/>
            <a:r>
              <a:rPr lang="fr-FR" dirty="0" smtClean="0"/>
              <a:t>Sont interprétables. Attention l’interprétation n’a pas encore eu lieue dans la phase de </a:t>
            </a:r>
            <a:r>
              <a:rPr lang="fr-FR" dirty="0" err="1" smtClean="0"/>
              <a:t>link</a:t>
            </a:r>
            <a:endParaRPr lang="fr-FR" dirty="0" smtClean="0"/>
          </a:p>
          <a:p>
            <a:pPr lvl="1"/>
            <a:r>
              <a:rPr lang="fr-FR" dirty="0" smtClean="0"/>
              <a:t>Peuvent être « observer »</a:t>
            </a:r>
          </a:p>
          <a:p>
            <a:pPr lvl="1"/>
            <a:endParaRPr lang="fr-FR" dirty="0" smtClean="0"/>
          </a:p>
          <a:p>
            <a:pPr marL="857250" lvl="2" indent="0">
              <a:buNone/>
            </a:pPr>
            <a:r>
              <a:rPr lang="en-US" i="1" dirty="0" smtClean="0">
                <a:solidFill>
                  <a:schemeClr val="bg2"/>
                </a:solidFill>
              </a:rPr>
              <a:t>/</a:t>
            </a:r>
            <a:r>
              <a:rPr lang="en-US" i="1" dirty="0">
                <a:solidFill>
                  <a:schemeClr val="bg2"/>
                </a:solidFill>
              </a:rPr>
              <a:t>/ get the attribute value</a:t>
            </a:r>
          </a:p>
          <a:p>
            <a:pPr marL="857250" lvl="2" indent="0">
              <a:buNone/>
            </a:pPr>
            <a:r>
              <a:rPr lang="en-US" i="1" dirty="0">
                <a:solidFill>
                  <a:schemeClr val="bg2"/>
                </a:solidFill>
              </a:rPr>
              <a:t>  </a:t>
            </a:r>
            <a:r>
              <a:rPr lang="en-US" i="1" dirty="0" err="1">
                <a:solidFill>
                  <a:schemeClr val="bg2"/>
                </a:solidFill>
              </a:rPr>
              <a:t>console.log</a:t>
            </a:r>
            <a:r>
              <a:rPr lang="en-US" i="1" dirty="0">
                <a:solidFill>
                  <a:schemeClr val="bg2"/>
                </a:solidFill>
              </a:rPr>
              <a:t>(</a:t>
            </a:r>
            <a:r>
              <a:rPr lang="en-US" i="1" dirty="0" err="1">
                <a:solidFill>
                  <a:schemeClr val="bg2"/>
                </a:solidFill>
              </a:rPr>
              <a:t>attrs.ngModel</a:t>
            </a:r>
            <a:r>
              <a:rPr lang="en-US" i="1" dirty="0">
                <a:solidFill>
                  <a:schemeClr val="bg2"/>
                </a:solidFill>
              </a:rPr>
              <a:t>);</a:t>
            </a:r>
          </a:p>
          <a:p>
            <a:pPr marL="857250" lvl="2" indent="0">
              <a:buNone/>
            </a:pPr>
            <a:r>
              <a:rPr lang="en-US" i="1" dirty="0">
                <a:solidFill>
                  <a:schemeClr val="bg2"/>
                </a:solidFill>
              </a:rPr>
              <a:t> </a:t>
            </a:r>
          </a:p>
          <a:p>
            <a:pPr marL="857250" lvl="2" indent="0">
              <a:buNone/>
            </a:pPr>
            <a:r>
              <a:rPr lang="en-US" i="1" dirty="0">
                <a:solidFill>
                  <a:schemeClr val="bg2"/>
                </a:solidFill>
              </a:rPr>
              <a:t>  // change the attribute</a:t>
            </a:r>
          </a:p>
          <a:p>
            <a:pPr marL="857250" lvl="2" indent="0">
              <a:buNone/>
            </a:pPr>
            <a:r>
              <a:rPr lang="en-US" i="1" dirty="0">
                <a:solidFill>
                  <a:schemeClr val="bg2"/>
                </a:solidFill>
              </a:rPr>
              <a:t>  </a:t>
            </a:r>
            <a:r>
              <a:rPr lang="en-US" i="1" dirty="0" err="1">
                <a:solidFill>
                  <a:schemeClr val="bg2"/>
                </a:solidFill>
              </a:rPr>
              <a:t>attrs</a:t>
            </a:r>
            <a:r>
              <a:rPr lang="en-US" i="1" dirty="0">
                <a:solidFill>
                  <a:schemeClr val="bg2"/>
                </a:solidFill>
              </a:rPr>
              <a:t>.$set('</a:t>
            </a:r>
            <a:r>
              <a:rPr lang="en-US" i="1" dirty="0" err="1">
                <a:solidFill>
                  <a:schemeClr val="bg2"/>
                </a:solidFill>
              </a:rPr>
              <a:t>ngModel</a:t>
            </a:r>
            <a:r>
              <a:rPr lang="en-US" i="1" dirty="0">
                <a:solidFill>
                  <a:schemeClr val="bg2"/>
                </a:solidFill>
              </a:rPr>
              <a:t>', 'new value');</a:t>
            </a:r>
          </a:p>
          <a:p>
            <a:pPr marL="857250" lvl="2" indent="0">
              <a:buNone/>
            </a:pPr>
            <a:r>
              <a:rPr lang="en-US" i="1" dirty="0">
                <a:solidFill>
                  <a:schemeClr val="bg2"/>
                </a:solidFill>
              </a:rPr>
              <a:t> </a:t>
            </a:r>
          </a:p>
          <a:p>
            <a:pPr marL="857250" lvl="2" indent="0">
              <a:buNone/>
            </a:pPr>
            <a:r>
              <a:rPr lang="en-US" i="1" dirty="0">
                <a:solidFill>
                  <a:schemeClr val="bg2"/>
                </a:solidFill>
              </a:rPr>
              <a:t>  // observe changes to interpolated attribute</a:t>
            </a:r>
          </a:p>
          <a:p>
            <a:pPr marL="857250" lvl="2" indent="0">
              <a:buNone/>
            </a:pPr>
            <a:r>
              <a:rPr lang="en-US" i="1" dirty="0">
                <a:solidFill>
                  <a:schemeClr val="bg2"/>
                </a:solidFill>
              </a:rPr>
              <a:t>  </a:t>
            </a:r>
            <a:r>
              <a:rPr lang="en-US" i="1" dirty="0" err="1">
                <a:solidFill>
                  <a:schemeClr val="bg2"/>
                </a:solidFill>
              </a:rPr>
              <a:t>attrs</a:t>
            </a:r>
            <a:r>
              <a:rPr lang="en-US" i="1" dirty="0">
                <a:solidFill>
                  <a:schemeClr val="bg2"/>
                </a:solidFill>
              </a:rPr>
              <a:t>.$observe('</a:t>
            </a:r>
            <a:r>
              <a:rPr lang="en-US" i="1" dirty="0" err="1">
                <a:solidFill>
                  <a:schemeClr val="bg2"/>
                </a:solidFill>
              </a:rPr>
              <a:t>ngModel</a:t>
            </a:r>
            <a:r>
              <a:rPr lang="en-US" i="1" dirty="0">
                <a:solidFill>
                  <a:schemeClr val="bg2"/>
                </a:solidFill>
              </a:rPr>
              <a:t>', function(value) {</a:t>
            </a:r>
          </a:p>
          <a:p>
            <a:pPr marL="857250" lvl="2" indent="0">
              <a:buNone/>
            </a:pPr>
            <a:r>
              <a:rPr lang="en-US" i="1" dirty="0">
                <a:solidFill>
                  <a:schemeClr val="bg2"/>
                </a:solidFill>
              </a:rPr>
              <a:t>    </a:t>
            </a:r>
            <a:r>
              <a:rPr lang="en-US" i="1" dirty="0" err="1">
                <a:solidFill>
                  <a:schemeClr val="bg2"/>
                </a:solidFill>
              </a:rPr>
              <a:t>console.log</a:t>
            </a:r>
            <a:r>
              <a:rPr lang="en-US" i="1" dirty="0">
                <a:solidFill>
                  <a:schemeClr val="bg2"/>
                </a:solidFill>
              </a:rPr>
              <a:t>('</a:t>
            </a:r>
            <a:r>
              <a:rPr lang="en-US" i="1" dirty="0" err="1">
                <a:solidFill>
                  <a:schemeClr val="bg2"/>
                </a:solidFill>
              </a:rPr>
              <a:t>ngModel</a:t>
            </a:r>
            <a:r>
              <a:rPr lang="en-US" i="1" dirty="0">
                <a:solidFill>
                  <a:schemeClr val="bg2"/>
                </a:solidFill>
              </a:rPr>
              <a:t> has changed value to ' + value);</a:t>
            </a:r>
          </a:p>
          <a:p>
            <a:pPr marL="857250" lvl="2" indent="0">
              <a:buNone/>
            </a:pPr>
            <a:r>
              <a:rPr lang="en-US" i="1" dirty="0">
                <a:solidFill>
                  <a:schemeClr val="bg2"/>
                </a:solidFill>
              </a:rPr>
              <a:t>  });</a:t>
            </a:r>
            <a:endParaRPr lang="fr-FR" i="1" dirty="0" smtClean="0">
              <a:solidFill>
                <a:schemeClr val="bg2"/>
              </a:solidFill>
            </a:endParaRP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20840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159732" y="2660282"/>
            <a:ext cx="4824536" cy="1776830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fr-FR" sz="4400" dirty="0" smtClean="0"/>
              <a:t>TP: STEP 18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481277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95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LES filtres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204864"/>
            <a:ext cx="3492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82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filtres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Permettent de formater une donnée</a:t>
            </a:r>
          </a:p>
          <a:p>
            <a:pPr lvl="1"/>
            <a:r>
              <a:rPr lang="fr-FR" dirty="0" smtClean="0"/>
              <a:t>{{ expression | </a:t>
            </a:r>
            <a:r>
              <a:rPr lang="fr-FR" dirty="0"/>
              <a:t>filter1 </a:t>
            </a:r>
            <a:r>
              <a:rPr lang="fr-FR" dirty="0" smtClean="0"/>
              <a:t>}}</a:t>
            </a:r>
          </a:p>
          <a:p>
            <a:r>
              <a:rPr lang="fr-FR" dirty="0" smtClean="0"/>
              <a:t>On peut les chainer</a:t>
            </a:r>
          </a:p>
          <a:p>
            <a:pPr lvl="1"/>
            <a:r>
              <a:rPr lang="fr-FR" dirty="0" smtClean="0"/>
              <a:t>{{ expression | filter1 | filter2 }}</a:t>
            </a:r>
          </a:p>
          <a:p>
            <a:r>
              <a:rPr lang="fr-FR" dirty="0" smtClean="0"/>
              <a:t>On peut leur passer des paramètres</a:t>
            </a:r>
          </a:p>
          <a:p>
            <a:pPr lvl="1"/>
            <a:r>
              <a:rPr lang="fr-FR" dirty="0" smtClean="0"/>
              <a:t>{{ expression | filter1:param1:param2 }}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120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filtres</a:t>
            </a:r>
            <a:r>
              <a:rPr lang="en-US" dirty="0" smtClean="0"/>
              <a:t> </a:t>
            </a:r>
            <a:r>
              <a:rPr lang="en-US" dirty="0" err="1" smtClean="0"/>
              <a:t>prédéfinis</a:t>
            </a:r>
            <a:endParaRPr lang="en-US" noProof="0" dirty="0"/>
          </a:p>
        </p:txBody>
      </p:sp>
      <p:sp>
        <p:nvSpPr>
          <p:cNvPr id="6" name="Espace réservé du contenu 3"/>
          <p:cNvSpPr>
            <a:spLocks noGrp="1"/>
          </p:cNvSpPr>
          <p:nvPr>
            <p:ph idx="1"/>
          </p:nvPr>
        </p:nvSpPr>
        <p:spPr>
          <a:xfrm>
            <a:off x="921168" y="1052736"/>
            <a:ext cx="8115328" cy="5305222"/>
          </a:xfrm>
        </p:spPr>
        <p:txBody>
          <a:bodyPr>
            <a:normAutofit fontScale="70000" lnSpcReduction="20000"/>
          </a:bodyPr>
          <a:lstStyle/>
          <a:p>
            <a:r>
              <a:rPr lang="fr-FR" dirty="0" err="1"/>
              <a:t>c</a:t>
            </a:r>
            <a:r>
              <a:rPr lang="fr-FR" dirty="0" err="1" smtClean="0"/>
              <a:t>urrency</a:t>
            </a:r>
            <a:endParaRPr lang="fr-FR" dirty="0" smtClean="0"/>
          </a:p>
          <a:p>
            <a:pPr lvl="1"/>
            <a:r>
              <a:rPr lang="fr-FR" dirty="0"/>
              <a:t>Pour transformer le nombre en chaine de </a:t>
            </a:r>
            <a:r>
              <a:rPr lang="fr-FR" dirty="0" smtClean="0"/>
              <a:t>caractère avec un symbole monétaire</a:t>
            </a:r>
          </a:p>
          <a:p>
            <a:r>
              <a:rPr lang="fr-FR" dirty="0"/>
              <a:t>d</a:t>
            </a:r>
            <a:r>
              <a:rPr lang="fr-FR" dirty="0" smtClean="0"/>
              <a:t>ate</a:t>
            </a:r>
          </a:p>
          <a:p>
            <a:pPr lvl="1"/>
            <a:r>
              <a:rPr lang="fr-FR" dirty="0" smtClean="0"/>
              <a:t>Pour formater une date</a:t>
            </a:r>
          </a:p>
          <a:p>
            <a:r>
              <a:rPr lang="fr-FR" dirty="0" err="1"/>
              <a:t>f</a:t>
            </a:r>
            <a:r>
              <a:rPr lang="fr-FR" dirty="0" err="1" smtClean="0"/>
              <a:t>ilter</a:t>
            </a:r>
            <a:endParaRPr lang="fr-FR" dirty="0" smtClean="0"/>
          </a:p>
          <a:p>
            <a:pPr lvl="1"/>
            <a:r>
              <a:rPr lang="fr-FR" dirty="0" smtClean="0"/>
              <a:t>Pour filtrer un tableau</a:t>
            </a:r>
          </a:p>
          <a:p>
            <a:r>
              <a:rPr lang="fr-FR" dirty="0" err="1"/>
              <a:t>j</a:t>
            </a:r>
            <a:r>
              <a:rPr lang="fr-FR" dirty="0" err="1" smtClean="0"/>
              <a:t>son</a:t>
            </a:r>
            <a:endParaRPr lang="fr-FR" dirty="0" smtClean="0"/>
          </a:p>
          <a:p>
            <a:pPr lvl="1"/>
            <a:r>
              <a:rPr lang="fr-FR" dirty="0" smtClean="0"/>
              <a:t>Pour transformer un objet en chaine de caractère</a:t>
            </a:r>
          </a:p>
          <a:p>
            <a:r>
              <a:rPr lang="fr-FR" dirty="0" err="1" smtClean="0"/>
              <a:t>limitTo</a:t>
            </a:r>
            <a:endParaRPr lang="fr-FR" dirty="0" smtClean="0"/>
          </a:p>
          <a:p>
            <a:pPr lvl="1"/>
            <a:r>
              <a:rPr lang="fr-FR" dirty="0" smtClean="0"/>
              <a:t>Pour retourner un ensemble connu d’éléments d’un tableau</a:t>
            </a:r>
          </a:p>
          <a:p>
            <a:r>
              <a:rPr lang="fr-FR" dirty="0" err="1"/>
              <a:t>l</a:t>
            </a:r>
            <a:r>
              <a:rPr lang="fr-FR" dirty="0" err="1" smtClean="0"/>
              <a:t>owercase</a:t>
            </a:r>
            <a:r>
              <a:rPr lang="fr-FR" dirty="0" smtClean="0"/>
              <a:t>/</a:t>
            </a:r>
            <a:r>
              <a:rPr lang="fr-FR" dirty="0" err="1" smtClean="0"/>
              <a:t>uppercase</a:t>
            </a:r>
            <a:endParaRPr lang="fr-FR" dirty="0" smtClean="0"/>
          </a:p>
          <a:p>
            <a:pPr lvl="1"/>
            <a:r>
              <a:rPr lang="fr-FR" dirty="0" smtClean="0"/>
              <a:t>Pour transformer en minuscule ou majuscule la valeur filtrée</a:t>
            </a:r>
          </a:p>
          <a:p>
            <a:r>
              <a:rPr lang="fr-FR" dirty="0" err="1"/>
              <a:t>n</a:t>
            </a:r>
            <a:r>
              <a:rPr lang="fr-FR" dirty="0" err="1" smtClean="0"/>
              <a:t>umber</a:t>
            </a:r>
            <a:endParaRPr lang="fr-FR" dirty="0" smtClean="0"/>
          </a:p>
          <a:p>
            <a:pPr lvl="1"/>
            <a:r>
              <a:rPr lang="fr-FR" dirty="0" smtClean="0"/>
              <a:t>Pour transformer le nombre </a:t>
            </a:r>
            <a:r>
              <a:rPr lang="fr-FR" dirty="0"/>
              <a:t>en chaine de caractère</a:t>
            </a:r>
          </a:p>
          <a:p>
            <a:r>
              <a:rPr lang="fr-FR" dirty="0" err="1" smtClean="0"/>
              <a:t>orderBy</a:t>
            </a:r>
            <a:endParaRPr lang="fr-FR" dirty="0" smtClean="0"/>
          </a:p>
          <a:p>
            <a:pPr lvl="1"/>
            <a:r>
              <a:rPr lang="fr-FR" dirty="0" smtClean="0"/>
              <a:t>Pour trier un tableau</a:t>
            </a:r>
          </a:p>
        </p:txBody>
      </p:sp>
    </p:spTree>
    <p:extLst>
      <p:ext uri="{BB962C8B-B14F-4D97-AF65-F5344CB8AC3E}">
        <p14:creationId xmlns:p14="http://schemas.microsoft.com/office/powerpoint/2010/main" val="1257675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Créer son </a:t>
            </a:r>
            <a:r>
              <a:rPr lang="en-US" dirty="0" err="1"/>
              <a:t>filtre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Enregistrer un nouveau filtre avec un fonction de transformation </a:t>
            </a:r>
          </a:p>
          <a:p>
            <a:endParaRPr lang="fr-FR" dirty="0"/>
          </a:p>
          <a:p>
            <a:pPr marL="400050" lvl="1" indent="0">
              <a:buNone/>
            </a:pPr>
            <a:r>
              <a:rPr lang="en-US" i="1" dirty="0" err="1">
                <a:solidFill>
                  <a:srgbClr val="00B0F0"/>
                </a:solidFill>
              </a:rPr>
              <a:t>angular.module</a:t>
            </a:r>
            <a:r>
              <a:rPr lang="en-US" i="1" dirty="0">
                <a:solidFill>
                  <a:srgbClr val="00B0F0"/>
                </a:solidFill>
              </a:rPr>
              <a:t>('</a:t>
            </a:r>
            <a:r>
              <a:rPr lang="en-US" i="1" dirty="0" err="1">
                <a:solidFill>
                  <a:srgbClr val="00B0F0"/>
                </a:solidFill>
              </a:rPr>
              <a:t>monApp</a:t>
            </a:r>
            <a:r>
              <a:rPr lang="en-US" i="1" dirty="0">
                <a:solidFill>
                  <a:srgbClr val="00B0F0"/>
                </a:solidFill>
              </a:rPr>
              <a:t>', []).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rgbClr val="00B0F0"/>
                </a:solidFill>
              </a:rPr>
              <a:t>  filter('</a:t>
            </a:r>
            <a:r>
              <a:rPr lang="en-US" i="1" dirty="0" err="1">
                <a:solidFill>
                  <a:srgbClr val="00B0F0"/>
                </a:solidFill>
              </a:rPr>
              <a:t>monFiltre</a:t>
            </a:r>
            <a:r>
              <a:rPr lang="en-US" i="1" dirty="0">
                <a:solidFill>
                  <a:srgbClr val="00B0F0"/>
                </a:solidFill>
              </a:rPr>
              <a:t>', function() {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rgbClr val="00B0F0"/>
                </a:solidFill>
              </a:rPr>
              <a:t>    return function(input, param1,param2) {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rgbClr val="00B0F0"/>
                </a:solidFill>
              </a:rPr>
              <a:t>      	</a:t>
            </a:r>
            <a:r>
              <a:rPr lang="en-US" i="1" dirty="0" err="1">
                <a:solidFill>
                  <a:srgbClr val="00B0F0"/>
                </a:solidFill>
              </a:rPr>
              <a:t>var</a:t>
            </a:r>
            <a:r>
              <a:rPr lang="en-US" i="1" dirty="0">
                <a:solidFill>
                  <a:srgbClr val="00B0F0"/>
                </a:solidFill>
              </a:rPr>
              <a:t> out;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rgbClr val="00B0F0"/>
                </a:solidFill>
              </a:rPr>
              <a:t> 	</a:t>
            </a:r>
            <a:r>
              <a:rPr lang="en-US" i="1" dirty="0" smtClean="0">
                <a:solidFill>
                  <a:srgbClr val="00B0F0"/>
                </a:solidFill>
              </a:rPr>
              <a:t>.</a:t>
            </a:r>
            <a:r>
              <a:rPr lang="en-US" i="1" dirty="0">
                <a:solidFill>
                  <a:srgbClr val="00B0F0"/>
                </a:solidFill>
              </a:rPr>
              <a:t>..on </a:t>
            </a:r>
            <a:r>
              <a:rPr lang="en-US" i="1" dirty="0" err="1">
                <a:solidFill>
                  <a:srgbClr val="00B0F0"/>
                </a:solidFill>
              </a:rPr>
              <a:t>filtre</a:t>
            </a:r>
            <a:endParaRPr lang="en-US" i="1" dirty="0">
              <a:solidFill>
                <a:srgbClr val="00B0F0"/>
              </a:solidFill>
            </a:endParaRPr>
          </a:p>
          <a:p>
            <a:pPr marL="400050" lvl="1" indent="0">
              <a:buNone/>
            </a:pPr>
            <a:r>
              <a:rPr lang="en-US" i="1" dirty="0">
                <a:solidFill>
                  <a:srgbClr val="00B0F0"/>
                </a:solidFill>
              </a:rPr>
              <a:t>	</a:t>
            </a:r>
            <a:r>
              <a:rPr lang="en-US" i="1" dirty="0" smtClean="0">
                <a:solidFill>
                  <a:srgbClr val="00B0F0"/>
                </a:solidFill>
              </a:rPr>
              <a:t>return </a:t>
            </a:r>
            <a:r>
              <a:rPr lang="en-US" i="1" dirty="0">
                <a:solidFill>
                  <a:srgbClr val="00B0F0"/>
                </a:solidFill>
              </a:rPr>
              <a:t>out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rgbClr val="00B0F0"/>
                </a:solidFill>
              </a:rPr>
              <a:t>    }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rgbClr val="00B0F0"/>
                </a:solidFill>
              </a:rPr>
              <a:t>  })</a:t>
            </a:r>
            <a:r>
              <a:rPr lang="en-US" i="1" dirty="0" smtClean="0">
                <a:solidFill>
                  <a:srgbClr val="00B0F0"/>
                </a:solidFill>
              </a:rPr>
              <a:t>;</a:t>
            </a:r>
          </a:p>
          <a:p>
            <a:pPr marL="400050" lvl="1" indent="0">
              <a:buNone/>
            </a:pPr>
            <a:endParaRPr lang="en-US" i="1" dirty="0">
              <a:solidFill>
                <a:srgbClr val="00B0F0"/>
              </a:solidFill>
            </a:endParaRPr>
          </a:p>
          <a:p>
            <a:pPr marL="400050" lvl="1" indent="0">
              <a:buNone/>
            </a:pPr>
            <a:r>
              <a:rPr lang="fr-FR" i="1" dirty="0">
                <a:solidFill>
                  <a:srgbClr val="00B0F0"/>
                </a:solidFill>
              </a:rPr>
              <a:t>{{ expression | </a:t>
            </a:r>
            <a:r>
              <a:rPr lang="en-US" i="1" dirty="0" err="1">
                <a:solidFill>
                  <a:srgbClr val="00B0F0"/>
                </a:solidFill>
              </a:rPr>
              <a:t>monFiltre</a:t>
            </a:r>
            <a:r>
              <a:rPr lang="fr-FR" i="1" dirty="0">
                <a:solidFill>
                  <a:srgbClr val="00B0F0"/>
                </a:solidFill>
              </a:rPr>
              <a:t>:param1:param2 }}</a:t>
            </a:r>
          </a:p>
          <a:p>
            <a:pPr marL="400050" lvl="1" indent="0">
              <a:buNone/>
            </a:pPr>
            <a:endParaRPr lang="fr-FR" i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12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159732" y="2660282"/>
            <a:ext cx="4824536" cy="1776830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fr-FR" sz="4400" dirty="0" smtClean="0"/>
              <a:t>TP: STEP 19-26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928950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kino-2012">
  <a:themeElements>
    <a:clrScheme name="FullSIX">
      <a:dk1>
        <a:sysClr val="windowText" lastClr="000000"/>
      </a:dk1>
      <a:lt1>
        <a:sysClr val="window" lastClr="FFFFFF"/>
      </a:lt1>
      <a:dk2>
        <a:srgbClr val="F08825"/>
      </a:dk2>
      <a:lt2>
        <a:srgbClr val="00B0F0"/>
      </a:lt2>
      <a:accent1>
        <a:srgbClr val="F08825"/>
      </a:accent1>
      <a:accent2>
        <a:srgbClr val="7F7F7F"/>
      </a:accent2>
      <a:accent3>
        <a:srgbClr val="00B0F0"/>
      </a:accent3>
      <a:accent4>
        <a:srgbClr val="9BBB59"/>
      </a:accent4>
      <a:accent5>
        <a:srgbClr val="C0504D"/>
      </a:accent5>
      <a:accent6>
        <a:srgbClr val="BFBFBF"/>
      </a:accent6>
      <a:hlink>
        <a:srgbClr val="000000"/>
      </a:hlink>
      <a:folHlink>
        <a:srgbClr val="7F7F7F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801F"/>
        </a:solidFill>
        <a:ln>
          <a:solidFill>
            <a:srgbClr val="F5801F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Ekino-2012.potx</Template>
  <TotalTime>7186</TotalTime>
  <Words>7740</Words>
  <Application>Microsoft Macintosh PowerPoint</Application>
  <PresentationFormat>Présentation à l'écran (4:3)</PresentationFormat>
  <Paragraphs>1512</Paragraphs>
  <Slides>122</Slides>
  <Notes>122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122</vt:i4>
      </vt:variant>
    </vt:vector>
  </HeadingPairs>
  <TitlesOfParts>
    <vt:vector size="123" baseType="lpstr">
      <vt:lpstr>Ekino-2012</vt:lpstr>
      <vt:lpstr>Présentation PowerPoint</vt:lpstr>
      <vt:lpstr>PLAN</vt:lpstr>
      <vt:lpstr>LE framework</vt:lpstr>
      <vt:lpstr>angular</vt:lpstr>
      <vt:lpstr>angular</vt:lpstr>
      <vt:lpstr>vocabulaire</vt:lpstr>
      <vt:lpstr>Le vocabulaire</vt:lpstr>
      <vt:lpstr>Le vocabulaire</vt:lpstr>
      <vt:lpstr>bootstrap</vt:lpstr>
      <vt:lpstr>MISE EN PLACE</vt:lpstr>
      <vt:lpstr>BOOTSTRAP</vt:lpstr>
      <vt:lpstr>BOOTSTRAP</vt:lpstr>
      <vt:lpstr>angular</vt:lpstr>
      <vt:lpstr>Les expressions</vt:lpstr>
      <vt:lpstr>expressions</vt:lpstr>
      <vt:lpstr>L’aPI</vt:lpstr>
      <vt:lpstr>L’api angular</vt:lpstr>
      <vt:lpstr>Directives du framework</vt:lpstr>
      <vt:lpstr>Directives du framework</vt:lpstr>
      <vt:lpstr>Directives du framework</vt:lpstr>
      <vt:lpstr>Directives du framework</vt:lpstr>
      <vt:lpstr>Directives du framework</vt:lpstr>
      <vt:lpstr>Directives du framework</vt:lpstr>
      <vt:lpstr>Directives du framework</vt:lpstr>
      <vt:lpstr>ModuleS</vt:lpstr>
      <vt:lpstr>angular</vt:lpstr>
      <vt:lpstr>MVC</vt:lpstr>
      <vt:lpstr>modelE</vt:lpstr>
      <vt:lpstr>modelE</vt:lpstr>
      <vt:lpstr>VUE</vt:lpstr>
      <vt:lpstr>VUE</vt:lpstr>
      <vt:lpstr>Controleur</vt:lpstr>
      <vt:lpstr>Controleur</vt:lpstr>
      <vt:lpstr>angular</vt:lpstr>
      <vt:lpstr>LE scope</vt:lpstr>
      <vt:lpstr>Le scope</vt:lpstr>
      <vt:lpstr>Le scope - API</vt:lpstr>
      <vt:lpstr>Le scope - héritage</vt:lpstr>
      <vt:lpstr>Le scope - héritage</vt:lpstr>
      <vt:lpstr>Le scope - héritage</vt:lpstr>
      <vt:lpstr>Le scope - héritage</vt:lpstr>
      <vt:lpstr>Le scope - héritage</vt:lpstr>
      <vt:lpstr>Le scope - héritage</vt:lpstr>
      <vt:lpstr>LE databinding</vt:lpstr>
      <vt:lpstr>databinding</vt:lpstr>
      <vt:lpstr>Databinding- RUNTIME</vt:lpstr>
      <vt:lpstr>LES formulaires</vt:lpstr>
      <vt:lpstr>formulaire</vt:lpstr>
      <vt:lpstr>Formulaire - input</vt:lpstr>
      <vt:lpstr>Formulaire - select</vt:lpstr>
      <vt:lpstr>Formulaire - CSS</vt:lpstr>
      <vt:lpstr>Formulaire - validation</vt:lpstr>
      <vt:lpstr>Custom form</vt:lpstr>
      <vt:lpstr>angular</vt:lpstr>
      <vt:lpstr>LES services</vt:lpstr>
      <vt:lpstr>Le service</vt:lpstr>
      <vt:lpstr>Provider et service</vt:lpstr>
      <vt:lpstr>Comment créer un service</vt:lpstr>
      <vt:lpstr>Comment créer un service</vt:lpstr>
      <vt:lpstr>LES SERVICES d’angular</vt:lpstr>
      <vt:lpstr>angular</vt:lpstr>
      <vt:lpstr>L’injection de dépendances</vt:lpstr>
      <vt:lpstr>Déclarer une dépendance</vt:lpstr>
      <vt:lpstr>Déclarer une dépendance</vt:lpstr>
      <vt:lpstr>angular</vt:lpstr>
      <vt:lpstr>LES routes</vt:lpstr>
      <vt:lpstr>Le systeme de route</vt:lpstr>
      <vt:lpstr>Le systeme de route</vt:lpstr>
      <vt:lpstr>Configuration d’une route</vt:lpstr>
      <vt:lpstr>Route et évènements</vt:lpstr>
      <vt:lpstr>$location</vt:lpstr>
      <vt:lpstr>angular</vt:lpstr>
      <vt:lpstr>Les données</vt:lpstr>
      <vt:lpstr>Service $http</vt:lpstr>
      <vt:lpstr>Service $http</vt:lpstr>
      <vt:lpstr>$http helpers</vt:lpstr>
      <vt:lpstr>angular</vt:lpstr>
      <vt:lpstr>REST avec $resource</vt:lpstr>
      <vt:lpstr>Pour créer une ressource</vt:lpstr>
      <vt:lpstr>Utiliser une ressource</vt:lpstr>
      <vt:lpstr>angular</vt:lpstr>
      <vt:lpstr>LES directives</vt:lpstr>
      <vt:lpstr>directive</vt:lpstr>
      <vt:lpstr>directive</vt:lpstr>
      <vt:lpstr>directive</vt:lpstr>
      <vt:lpstr>directive</vt:lpstr>
      <vt:lpstr>directive</vt:lpstr>
      <vt:lpstr>directive</vt:lpstr>
      <vt:lpstr>directive</vt:lpstr>
      <vt:lpstr>directive</vt:lpstr>
      <vt:lpstr>directive</vt:lpstr>
      <vt:lpstr>directive</vt:lpstr>
      <vt:lpstr>directive</vt:lpstr>
      <vt:lpstr>angular</vt:lpstr>
      <vt:lpstr>LES filtres</vt:lpstr>
      <vt:lpstr>Les filtres</vt:lpstr>
      <vt:lpstr>Les filtres prédéfinis</vt:lpstr>
      <vt:lpstr>Créer son filtre</vt:lpstr>
      <vt:lpstr>angular</vt:lpstr>
      <vt:lpstr>PROMISE</vt:lpstr>
      <vt:lpstr>L’api promise</vt:lpstr>
      <vt:lpstr>L’api deferred</vt:lpstr>
      <vt:lpstr>angular</vt:lpstr>
      <vt:lpstr>tester</vt:lpstr>
      <vt:lpstr>Génralités</vt:lpstr>
      <vt:lpstr>Les tests unitaires</vt:lpstr>
      <vt:lpstr>JASMINE</vt:lpstr>
      <vt:lpstr>Matchers</vt:lpstr>
      <vt:lpstr>Before/AFTER</vt:lpstr>
      <vt:lpstr>SPIES</vt:lpstr>
      <vt:lpstr>SPIES</vt:lpstr>
      <vt:lpstr>TEST  ASYNCHRONES</vt:lpstr>
      <vt:lpstr>Les tests unitaires</vt:lpstr>
      <vt:lpstr>exemples</vt:lpstr>
      <vt:lpstr>Tester un controleur</vt:lpstr>
      <vt:lpstr>Tester une directive</vt:lpstr>
      <vt:lpstr>Tester un service</vt:lpstr>
      <vt:lpstr>Testacular</vt:lpstr>
      <vt:lpstr>Testacular – Test e2e</vt:lpstr>
      <vt:lpstr>Les tests end2end</vt:lpstr>
      <vt:lpstr>Les tests end2end</vt:lpstr>
      <vt:lpstr>API</vt:lpstr>
    </vt:vector>
  </TitlesOfParts>
  <Manager/>
  <Company>Ekino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agence short</dc:title>
  <dc:subject/>
  <dc:creator>Malo GAUDRY</dc:creator>
  <cp:keywords/>
  <dc:description/>
  <cp:lastModifiedBy>balit cyril</cp:lastModifiedBy>
  <cp:revision>451</cp:revision>
  <cp:lastPrinted>2011-12-01T22:52:33Z</cp:lastPrinted>
  <dcterms:created xsi:type="dcterms:W3CDTF">2012-08-24T16:53:18Z</dcterms:created>
  <dcterms:modified xsi:type="dcterms:W3CDTF">2013-10-21T14:07:55Z</dcterms:modified>
  <cp:category/>
</cp:coreProperties>
</file>