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Default Extension="wdp" ContentType="image/vnd.ms-photo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91" r:id="rId1"/>
  </p:sldMasterIdLst>
  <p:notesMasterIdLst>
    <p:notesMasterId r:id="rId11"/>
  </p:notesMasterIdLst>
  <p:handoutMasterIdLst>
    <p:handoutMasterId r:id="rId12"/>
  </p:handoutMasterIdLst>
  <p:sldIdLst>
    <p:sldId id="378" r:id="rId2"/>
    <p:sldId id="372" r:id="rId3"/>
    <p:sldId id="379" r:id="rId4"/>
    <p:sldId id="380" r:id="rId5"/>
    <p:sldId id="381" r:id="rId6"/>
    <p:sldId id="382" r:id="rId7"/>
    <p:sldId id="383" r:id="rId8"/>
    <p:sldId id="385" r:id="rId9"/>
    <p:sldId id="38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E52D4F"/>
    <a:srgbClr val="FF3366"/>
    <a:srgbClr val="CCCCCC"/>
    <a:srgbClr val="FF0080"/>
    <a:srgbClr val="F5801F"/>
    <a:srgbClr val="F608A7"/>
    <a:srgbClr val="F08825"/>
    <a:srgbClr val="FF6600"/>
    <a:srgbClr val="FF9900"/>
    <a:srgbClr val="EB6D3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088" autoAdjust="0"/>
    <p:restoredTop sz="71381" autoAdjust="0"/>
  </p:normalViewPr>
  <p:slideViewPr>
    <p:cSldViewPr>
      <p:cViewPr varScale="1">
        <p:scale>
          <a:sx n="112" d="100"/>
          <a:sy n="112" d="100"/>
        </p:scale>
        <p:origin x="-25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47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E959-B0BC-544E-806F-521C92DDD820}" type="datetimeFigureOut">
              <a:rPr lang="fr-FR" smtClean="0"/>
              <a:pPr/>
              <a:t>24/08/12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42F16-3274-F44C-AAA6-4D68FB2391B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3851-1182-401F-83EE-F2D67AE5C6C1}" type="datetimeFigureOut">
              <a:rPr lang="fr-FR" smtClean="0"/>
              <a:pPr/>
              <a:t>24/08/12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829BE-5FF2-49B0-89D8-78D798C5662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7942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38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3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38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38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38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38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38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38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 noir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536" y="2852936"/>
            <a:ext cx="8352928" cy="1008112"/>
          </a:xfrm>
          <a:prstGeom prst="roundRect">
            <a:avLst>
              <a:gd name="adj" fmla="val 859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1547664" y="2881367"/>
            <a:ext cx="6766906" cy="936104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lang="fr-FR" sz="3000" b="1" kern="1200" cap="all" baseline="0" dirty="0" smtClean="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19050" indent="-19050">
              <a:buNone/>
              <a:defRPr sz="16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052736"/>
            <a:ext cx="6480720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SzPct val="100000"/>
              <a:buFont typeface="Wingdings" charset="2"/>
              <a:buAutoNum type="arabicPlain"/>
              <a:defRPr sz="28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>
              <a:buSzPct val="120000"/>
              <a:buFont typeface="Arial" pitchFamily="34" charset="0"/>
              <a:buChar char="&gt;"/>
              <a:defRPr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4000"/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6657" r="26621"/>
          <a:stretch/>
        </p:blipFill>
        <p:spPr>
          <a:xfrm>
            <a:off x="1116620" y="2564904"/>
            <a:ext cx="1151124" cy="1676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908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SzPct val="90000"/>
              <a:buFont typeface="Arial"/>
              <a:buChar char="•"/>
              <a:defRPr sz="30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1143000" indent="-228600"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u cen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776389"/>
            <a:ext cx="8115328" cy="53052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500"/>
              </a:spcBef>
              <a:spcAft>
                <a:spcPts val="500"/>
              </a:spcAft>
              <a:buSzPct val="90000"/>
              <a:buFontTx/>
              <a:buNone/>
              <a:defRPr sz="9600" cap="small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Clr>
                <a:schemeClr val="tx1">
                  <a:lumMod val="75000"/>
                  <a:lumOff val="25000"/>
                </a:schemeClr>
              </a:buClr>
              <a:buSzPct val="100000"/>
              <a:buFontTx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914400" indent="0" algn="ctr">
              <a:buSzPct val="100000"/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5087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c et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639" y="0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55515" y="-7994"/>
            <a:ext cx="9145016" cy="68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pic>
        <p:nvPicPr>
          <p:cNvPr id="7" name="Image 6" descr="logo-EKINO-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7504" y="6475617"/>
            <a:ext cx="595107" cy="34143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856984" cy="404664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algn="l">
              <a:defRPr lang="fr-FR" sz="2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55964" y="404664"/>
            <a:ext cx="8880532" cy="812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457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92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5" y="8695"/>
            <a:ext cx="790469" cy="1188057"/>
          </a:xfrm>
          <a:prstGeom prst="rect">
            <a:avLst/>
          </a:prstGeom>
          <a:noFill/>
        </p:spPr>
      </p:pic>
      <p:pic>
        <p:nvPicPr>
          <p:cNvPr id="6" name="Image 5" descr="logo-EKINO-ombr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0369" y="6347189"/>
            <a:ext cx="720080" cy="413133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8532440" y="6466877"/>
            <a:ext cx="60265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6" r:id="rId2"/>
    <p:sldLayoutId id="2147483795" r:id="rId3"/>
    <p:sldLayoutId id="2147483798" r:id="rId4"/>
    <p:sldLayoutId id="214748379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i="0" kern="1200" cap="all" baseline="0">
          <a:solidFill>
            <a:srgbClr val="E52D4F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52D4F"/>
        </a:buClr>
        <a:buSzPct val="130000"/>
        <a:buFont typeface="Wingdings" pitchFamily="2" charset="2"/>
        <a:buChar char="§"/>
        <a:defRPr sz="2400" kern="1200">
          <a:solidFill>
            <a:srgbClr val="E52D4F"/>
          </a:solidFill>
          <a:latin typeface="Verdana"/>
          <a:ea typeface="+mn-ea"/>
          <a:cs typeface="Verdana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»"/>
        <a:defRPr sz="1800" kern="1200">
          <a:solidFill>
            <a:srgbClr val="7F7F7F"/>
          </a:solidFill>
          <a:latin typeface="Verdana"/>
          <a:ea typeface="+mn-ea"/>
          <a:cs typeface="Verdana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Verdana"/>
          <a:ea typeface="+mn-ea"/>
          <a:cs typeface="Verdana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4365104"/>
            <a:ext cx="3269871" cy="2119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88640"/>
            <a:ext cx="3324878" cy="2493658"/>
          </a:xfrm>
          <a:prstGeom prst="rect">
            <a:avLst/>
          </a:prstGeom>
        </p:spPr>
      </p:pic>
      <p:grpSp>
        <p:nvGrpSpPr>
          <p:cNvPr id="8" name="Grouper 7"/>
          <p:cNvGrpSpPr/>
          <p:nvPr/>
        </p:nvGrpSpPr>
        <p:grpSpPr>
          <a:xfrm>
            <a:off x="395536" y="2852936"/>
            <a:ext cx="8352928" cy="1008112"/>
            <a:chOff x="395536" y="2852936"/>
            <a:chExt cx="8352928" cy="1008112"/>
          </a:xfrm>
        </p:grpSpPr>
        <p:pic>
          <p:nvPicPr>
            <p:cNvPr id="6" name="Image 5" descr="Bandeau noir.bmp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536" y="2852936"/>
              <a:ext cx="8352928" cy="1008112"/>
            </a:xfrm>
            <a:prstGeom prst="roundRect">
              <a:avLst>
                <a:gd name="adj" fmla="val 859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Espace réservé du texte 8"/>
            <p:cNvSpPr txBox="1">
              <a:spLocks/>
            </p:cNvSpPr>
            <p:nvPr/>
          </p:nvSpPr>
          <p:spPr>
            <a:xfrm>
              <a:off x="1547664" y="2881367"/>
              <a:ext cx="6766906" cy="936104"/>
            </a:xfrm>
            <a:prstGeom prst="rect">
              <a:avLst/>
            </a:prstGeom>
          </p:spPr>
          <p:txBody>
            <a:bodyPr anchor="ctr" anchorCtr="0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rgbClr val="E52D4F"/>
                </a:buClr>
                <a:buSzPct val="130000"/>
                <a:buFont typeface="Wingdings" pitchFamily="2" charset="2"/>
                <a:buNone/>
                <a:defRPr lang="fr-FR" sz="3000" b="1" kern="1200" cap="all" baseline="0" dirty="0" smtClean="0">
                  <a:solidFill>
                    <a:schemeClr val="bg1"/>
                  </a:solidFill>
                  <a:latin typeface="Helvetica Neue"/>
                  <a:ea typeface="+mn-ea"/>
                  <a:cs typeface="Helvetica Neue"/>
                </a:defRPr>
              </a:lvl1pPr>
              <a:lvl2pPr marL="19050" indent="-1905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itchFamily="2" charset="2"/>
                <a:buNone/>
                <a:defRPr sz="1600" kern="1200" cap="all" baseline="0">
                  <a:solidFill>
                    <a:schemeClr val="bg1"/>
                  </a:solidFill>
                  <a:latin typeface="Verdana"/>
                  <a:ea typeface="+mn-ea"/>
                  <a:cs typeface="Verdana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120000"/>
                <a:buFont typeface="Arial" pitchFamily="34" charset="0"/>
                <a:buChar char="&gt;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Verdana"/>
                  <a:ea typeface="+mn-ea"/>
                  <a:cs typeface="Verdana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»"/>
                <a:defRPr sz="1800" kern="1200">
                  <a:solidFill>
                    <a:srgbClr val="7F7F7F"/>
                  </a:solidFill>
                  <a:latin typeface="Verdana"/>
                  <a:ea typeface="+mn-ea"/>
                  <a:cs typeface="Verdana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5pPr>
              <a:lvl6pPr marL="2514600" marR="0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/>
                  <a:ea typeface="+mn-ea"/>
                  <a:cs typeface="Verdana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HANDSON TESTS UNITAIRES</a:t>
              </a: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2675979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Developement</a:t>
            </a:r>
            <a:endParaRPr lang="fr-FR" dirty="0" smtClean="0"/>
          </a:p>
          <a:p>
            <a:pPr lvl="1"/>
            <a:r>
              <a:rPr lang="fr-FR" dirty="0" smtClean="0"/>
              <a:t>Pour une fonction, un test</a:t>
            </a:r>
          </a:p>
          <a:p>
            <a:pPr lvl="2"/>
            <a:r>
              <a:rPr lang="fr-FR" dirty="0" smtClean="0"/>
              <a:t>Ecrire le test</a:t>
            </a:r>
          </a:p>
          <a:p>
            <a:pPr lvl="2"/>
            <a:r>
              <a:rPr lang="fr-FR" dirty="0" smtClean="0"/>
              <a:t>Le faire Echouer</a:t>
            </a:r>
          </a:p>
          <a:p>
            <a:pPr lvl="2"/>
            <a:r>
              <a:rPr lang="fr-FR" dirty="0" smtClean="0"/>
              <a:t>Ecrire le code minimum pour le faire passer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Doit pouvoir être exécuté facilement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L’intérêt des test unitaires</a:t>
            </a:r>
          </a:p>
          <a:p>
            <a:pPr lvl="1"/>
            <a:r>
              <a:rPr lang="fr-FR" dirty="0" smtClean="0"/>
              <a:t>Couverture du code</a:t>
            </a:r>
          </a:p>
          <a:p>
            <a:pPr lvl="1"/>
            <a:r>
              <a:rPr lang="fr-FR" dirty="0" smtClean="0"/>
              <a:t>Sécurité, flexibilité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TESTS UNITAIRES</a:t>
            </a:r>
            <a:endParaRPr lang="en-US" noProof="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Developement</a:t>
            </a:r>
            <a:endParaRPr lang="fr-FR" dirty="0" smtClean="0"/>
          </a:p>
          <a:p>
            <a:pPr lvl="1"/>
            <a:r>
              <a:rPr lang="fr-FR" dirty="0" smtClean="0"/>
              <a:t>Orienté en fonction du comportement attendu</a:t>
            </a:r>
          </a:p>
          <a:p>
            <a:pPr lvl="1"/>
            <a:r>
              <a:rPr lang="fr-FR" dirty="0" err="1" smtClean="0"/>
              <a:t>Syntaxe,lisibilité</a:t>
            </a:r>
            <a:r>
              <a:rPr lang="fr-FR" smtClean="0"/>
              <a:t> </a:t>
            </a:r>
          </a:p>
          <a:p>
            <a:pPr lvl="1"/>
            <a:endParaRPr lang="fr-FR" smtClean="0"/>
          </a:p>
          <a:p>
            <a:pPr lvl="0"/>
            <a:r>
              <a:rPr lang="fr-FR" dirty="0" smtClean="0"/>
              <a:t>Des suites avec </a:t>
            </a:r>
            <a:r>
              <a:rPr lang="fr-FR" b="1" dirty="0" err="1" smtClean="0"/>
              <a:t>describe</a:t>
            </a:r>
            <a:r>
              <a:rPr lang="fr-FR" dirty="0" smtClean="0"/>
              <a:t>, des </a:t>
            </a:r>
            <a:r>
              <a:rPr lang="fr-FR" dirty="0" err="1" smtClean="0"/>
              <a:t>spec</a:t>
            </a:r>
            <a:r>
              <a:rPr lang="fr-FR" dirty="0" smtClean="0"/>
              <a:t> avec </a:t>
            </a:r>
            <a:r>
              <a:rPr lang="fr-FR" b="1" dirty="0" err="1" smtClean="0"/>
              <a:t>it</a:t>
            </a:r>
            <a:endParaRPr lang="fr-FR" b="1" dirty="0" smtClean="0"/>
          </a:p>
          <a:p>
            <a:r>
              <a:rPr lang="fr-FR" dirty="0" smtClean="0"/>
              <a:t>Des « expectations »</a:t>
            </a:r>
          </a:p>
          <a:p>
            <a:pPr lvl="1"/>
            <a:r>
              <a:rPr lang="fr-FR" dirty="0" smtClean="0"/>
              <a:t>Utilise des </a:t>
            </a:r>
            <a:r>
              <a:rPr lang="fr-FR" dirty="0" err="1" smtClean="0"/>
              <a:t>matchers</a:t>
            </a:r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r>
              <a:rPr lang="fr-FR" sz="2400" dirty="0" err="1" smtClean="0"/>
              <a:t>describe</a:t>
            </a:r>
            <a:r>
              <a:rPr lang="fr-FR" sz="2400" dirty="0" smtClean="0"/>
              <a:t>("A suite",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() { </a:t>
            </a:r>
          </a:p>
          <a:p>
            <a:pPr lvl="1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it("contains</a:t>
            </a:r>
            <a:r>
              <a:rPr lang="fr-FR" sz="2400" dirty="0" smtClean="0"/>
              <a:t> </a:t>
            </a:r>
            <a:r>
              <a:rPr lang="fr-FR" sz="2400" dirty="0" err="1" smtClean="0"/>
              <a:t>spec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an expectation",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() { </a:t>
            </a:r>
          </a:p>
          <a:p>
            <a:pPr lvl="1">
              <a:buNone/>
            </a:pPr>
            <a:r>
              <a:rPr lang="fr-FR" sz="2400" dirty="0" smtClean="0"/>
              <a:t>		</a:t>
            </a:r>
            <a:r>
              <a:rPr lang="fr-FR" sz="2400" dirty="0" err="1" smtClean="0"/>
              <a:t>expect(true).toBe(true</a:t>
            </a:r>
            <a:r>
              <a:rPr lang="fr-FR" sz="2400" dirty="0" smtClean="0"/>
              <a:t>); </a:t>
            </a:r>
          </a:p>
          <a:p>
            <a:pPr lvl="1">
              <a:buNone/>
            </a:pPr>
            <a:r>
              <a:rPr lang="fr-FR" sz="2400" dirty="0" smtClean="0"/>
              <a:t>	}); </a:t>
            </a:r>
          </a:p>
          <a:p>
            <a:pPr lvl="1">
              <a:buNone/>
            </a:pPr>
            <a:r>
              <a:rPr lang="fr-FR" sz="2400" dirty="0" smtClean="0"/>
              <a:t>}); 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JASMINE</a:t>
            </a:r>
            <a:endParaRPr lang="en-US" noProof="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fr-FR" dirty="0" err="1" smtClean="0"/>
              <a:t>expect(x).toEqual(y</a:t>
            </a:r>
            <a:r>
              <a:rPr lang="fr-FR" dirty="0" smtClean="0"/>
              <a:t>); compares </a:t>
            </a:r>
            <a:r>
              <a:rPr lang="fr-FR" dirty="0" err="1" smtClean="0"/>
              <a:t>objects</a:t>
            </a:r>
            <a:r>
              <a:rPr lang="fr-FR" dirty="0" smtClean="0"/>
              <a:t> or primitives x and y and passes if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endParaRPr lang="fr-FR" dirty="0" smtClean="0"/>
          </a:p>
          <a:p>
            <a:r>
              <a:rPr lang="fr-FR" dirty="0" err="1" smtClean="0"/>
              <a:t>expect(x).toBe(y</a:t>
            </a:r>
            <a:r>
              <a:rPr lang="fr-FR" dirty="0" smtClean="0"/>
              <a:t>); compares </a:t>
            </a:r>
            <a:r>
              <a:rPr lang="fr-FR" dirty="0" err="1" smtClean="0"/>
              <a:t>objects</a:t>
            </a:r>
            <a:r>
              <a:rPr lang="fr-FR" dirty="0" smtClean="0"/>
              <a:t> or primitives x and y and passes if </a:t>
            </a:r>
            <a:r>
              <a:rPr lang="fr-FR" dirty="0" err="1" smtClean="0"/>
              <a:t>they</a:t>
            </a:r>
            <a:r>
              <a:rPr lang="fr-FR" dirty="0" smtClean="0"/>
              <a:t> are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 smtClean="0"/>
          </a:p>
          <a:p>
            <a:r>
              <a:rPr lang="fr-FR" dirty="0" err="1" smtClean="0"/>
              <a:t>expect(x).toMatch(pattern</a:t>
            </a:r>
            <a:r>
              <a:rPr lang="fr-FR" dirty="0" smtClean="0"/>
              <a:t>); compares x to string or </a:t>
            </a:r>
            <a:r>
              <a:rPr lang="fr-FR" dirty="0" err="1" smtClean="0"/>
              <a:t>regular</a:t>
            </a:r>
            <a:r>
              <a:rPr lang="fr-FR" dirty="0" smtClean="0"/>
              <a:t> expression pattern and passes if </a:t>
            </a:r>
            <a:r>
              <a:rPr lang="fr-FR" dirty="0" err="1" smtClean="0"/>
              <a:t>they</a:t>
            </a:r>
            <a:r>
              <a:rPr lang="fr-FR" dirty="0" smtClean="0"/>
              <a:t> match</a:t>
            </a:r>
          </a:p>
          <a:p>
            <a:r>
              <a:rPr lang="fr-FR" dirty="0" err="1" smtClean="0"/>
              <a:t>expect(x).toBeDefined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undefined</a:t>
            </a:r>
            <a:endParaRPr lang="fr-FR" dirty="0" smtClean="0"/>
          </a:p>
          <a:p>
            <a:r>
              <a:rPr lang="fr-FR" dirty="0" err="1" smtClean="0"/>
              <a:t>expect(x).toBeUndefined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undefined</a:t>
            </a:r>
            <a:endParaRPr lang="fr-FR" dirty="0" smtClean="0"/>
          </a:p>
          <a:p>
            <a:r>
              <a:rPr lang="fr-FR" dirty="0" err="1" smtClean="0"/>
              <a:t>expect(x).toBeNull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null</a:t>
            </a:r>
            <a:endParaRPr lang="fr-FR" dirty="0" smtClean="0"/>
          </a:p>
          <a:p>
            <a:r>
              <a:rPr lang="fr-FR" dirty="0" err="1" smtClean="0"/>
              <a:t>expect(x).toBeTruthy</a:t>
            </a:r>
            <a:r>
              <a:rPr lang="fr-FR" dirty="0" smtClean="0"/>
              <a:t>(); passes if x </a:t>
            </a:r>
            <a:r>
              <a:rPr lang="fr-FR" dirty="0" err="1" smtClean="0"/>
              <a:t>evaluates</a:t>
            </a:r>
            <a:r>
              <a:rPr lang="fr-FR" dirty="0" smtClean="0"/>
              <a:t> to 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err="1" smtClean="0"/>
              <a:t>expect(x).toBeFalsy</a:t>
            </a:r>
            <a:r>
              <a:rPr lang="fr-FR" dirty="0" smtClean="0"/>
              <a:t>(); passes if x </a:t>
            </a:r>
            <a:r>
              <a:rPr lang="fr-FR" dirty="0" err="1" smtClean="0"/>
              <a:t>evaluates</a:t>
            </a:r>
            <a:r>
              <a:rPr lang="fr-FR" dirty="0" smtClean="0"/>
              <a:t> to false</a:t>
            </a:r>
          </a:p>
          <a:p>
            <a:r>
              <a:rPr lang="fr-FR" dirty="0" err="1" smtClean="0"/>
              <a:t>expect(x).toContain(y</a:t>
            </a:r>
            <a:r>
              <a:rPr lang="fr-FR" dirty="0" smtClean="0"/>
              <a:t>); passes if </a:t>
            </a:r>
            <a:r>
              <a:rPr lang="fr-FR" dirty="0" err="1" smtClean="0"/>
              <a:t>array</a:t>
            </a:r>
            <a:r>
              <a:rPr lang="fr-FR" dirty="0" smtClean="0"/>
              <a:t> or string x </a:t>
            </a:r>
            <a:r>
              <a:rPr lang="fr-FR" dirty="0" err="1" smtClean="0"/>
              <a:t>contains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expect(x).toBeLessThan(y</a:t>
            </a:r>
            <a:r>
              <a:rPr lang="fr-FR" dirty="0" smtClean="0"/>
              <a:t>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expect(x).toBeGreaterThan(y</a:t>
            </a:r>
            <a:r>
              <a:rPr lang="fr-FR" dirty="0" smtClean="0"/>
              <a:t>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expect(function(){fn();}).toThrow(e</a:t>
            </a:r>
            <a:r>
              <a:rPr lang="fr-FR" dirty="0" smtClean="0"/>
              <a:t>); passes if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fn</a:t>
            </a:r>
            <a:r>
              <a:rPr lang="fr-FR" dirty="0" smtClean="0"/>
              <a:t> </a:t>
            </a:r>
            <a:r>
              <a:rPr lang="fr-FR" dirty="0" err="1" smtClean="0"/>
              <a:t>throws</a:t>
            </a:r>
            <a:r>
              <a:rPr lang="fr-FR" dirty="0" smtClean="0"/>
              <a:t> exception e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Matchers</a:t>
            </a:r>
            <a:endParaRPr lang="en-US" noProof="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Pour centraliser du code nécessaire à chaque début ou fin de test </a:t>
            </a:r>
          </a:p>
          <a:p>
            <a:pPr lvl="0"/>
            <a:r>
              <a:rPr lang="fr-FR" dirty="0" smtClean="0"/>
              <a:t>Contexte de chaque suite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smtClean="0"/>
              <a:t>var </a:t>
            </a:r>
            <a:r>
              <a:rPr lang="fr-FR" sz="1600" dirty="0" err="1" smtClean="0"/>
              <a:t>foo</a:t>
            </a:r>
            <a:r>
              <a:rPr lang="fr-FR" sz="1600" dirty="0" smtClean="0"/>
              <a:t>; 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err="1" smtClean="0"/>
              <a:t>beforeEach(function</a:t>
            </a:r>
            <a:r>
              <a:rPr lang="fr-FR" sz="1600" dirty="0" smtClean="0"/>
              <a:t>() {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foo</a:t>
            </a:r>
            <a:r>
              <a:rPr lang="fr-FR" sz="1600" dirty="0" smtClean="0"/>
              <a:t> = 0; </a:t>
            </a:r>
            <a:r>
              <a:rPr lang="fr-FR" sz="1600" dirty="0" err="1" smtClean="0"/>
              <a:t>foo</a:t>
            </a:r>
            <a:r>
              <a:rPr lang="fr-FR" sz="1600" dirty="0" smtClean="0"/>
              <a:t> += 1; </a:t>
            </a:r>
          </a:p>
          <a:p>
            <a:pPr lvl="1">
              <a:buNone/>
            </a:pPr>
            <a:r>
              <a:rPr lang="fr-FR" sz="1600" dirty="0" smtClean="0"/>
              <a:t>}); 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err="1" smtClean="0"/>
              <a:t>afterEach(function</a:t>
            </a:r>
            <a:r>
              <a:rPr lang="fr-FR" sz="1600" dirty="0" smtClean="0"/>
              <a:t>() {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foo</a:t>
            </a:r>
            <a:r>
              <a:rPr lang="fr-FR" sz="1600" dirty="0" smtClean="0"/>
              <a:t> = 0; </a:t>
            </a:r>
          </a:p>
          <a:p>
            <a:pPr lvl="1">
              <a:buNone/>
            </a:pPr>
            <a:r>
              <a:rPr lang="fr-FR" sz="1600" dirty="0" smtClean="0"/>
              <a:t>});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Before/AFTER</a:t>
            </a:r>
            <a:endParaRPr lang="en-US" noProof="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Enveloppe un objet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smtClean="0"/>
              <a:t>var </a:t>
            </a:r>
            <a:r>
              <a:rPr lang="fr-FR" sz="1600" dirty="0" err="1" smtClean="0"/>
              <a:t>foo</a:t>
            </a:r>
            <a:r>
              <a:rPr lang="fr-FR" sz="1600" dirty="0" smtClean="0"/>
              <a:t> = { 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setBar</a:t>
            </a:r>
            <a:r>
              <a:rPr lang="fr-FR" sz="1600" dirty="0" smtClean="0"/>
              <a:t>: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(value) {</a:t>
            </a:r>
          </a:p>
          <a:p>
            <a:pPr lvl="1">
              <a:buNone/>
            </a:pPr>
            <a:r>
              <a:rPr lang="fr-FR" sz="1600" dirty="0" smtClean="0"/>
              <a:t>		 bar = value; </a:t>
            </a:r>
          </a:p>
          <a:p>
            <a:pPr lvl="1">
              <a:buNone/>
            </a:pPr>
            <a:r>
              <a:rPr lang="fr-FR" sz="1600" dirty="0" smtClean="0"/>
              <a:t>	}</a:t>
            </a:r>
          </a:p>
          <a:p>
            <a:pPr lvl="1">
              <a:buNone/>
            </a:pPr>
            <a:r>
              <a:rPr lang="fr-FR" sz="1600" dirty="0" smtClean="0"/>
              <a:t> }; </a:t>
            </a:r>
          </a:p>
          <a:p>
            <a:pPr lvl="1">
              <a:buNone/>
            </a:pPr>
            <a:r>
              <a:rPr lang="fr-FR" sz="1600" dirty="0" err="1" smtClean="0"/>
              <a:t>spyOn(foo</a:t>
            </a:r>
            <a:r>
              <a:rPr lang="fr-FR" sz="1600" dirty="0" smtClean="0"/>
              <a:t>, '</a:t>
            </a:r>
            <a:r>
              <a:rPr lang="fr-FR" sz="1600" dirty="0" err="1" smtClean="0"/>
              <a:t>setBar</a:t>
            </a:r>
            <a:r>
              <a:rPr lang="fr-FR" sz="1600" dirty="0" smtClean="0"/>
              <a:t>');</a:t>
            </a:r>
          </a:p>
          <a:p>
            <a:pPr lvl="1">
              <a:buNone/>
            </a:pPr>
            <a:endParaRPr lang="fr-FR" sz="1600" dirty="0" smtClean="0"/>
          </a:p>
          <a:p>
            <a:r>
              <a:rPr lang="fr-FR" sz="3800" dirty="0" smtClean="0">
                <a:solidFill>
                  <a:srgbClr val="E52D4F"/>
                </a:solidFill>
              </a:rPr>
              <a:t>Appel de méthodes sur l’objet</a:t>
            </a:r>
          </a:p>
          <a:p>
            <a:pPr lvl="1">
              <a:buNone/>
            </a:pPr>
            <a:r>
              <a:rPr lang="fr-FR" sz="1600" dirty="0" smtClean="0"/>
              <a:t>foo.setBar(123);</a:t>
            </a:r>
          </a:p>
          <a:p>
            <a:r>
              <a:rPr lang="fr-FR" sz="3800" dirty="0" smtClean="0"/>
              <a:t>Matcher </a:t>
            </a:r>
          </a:p>
          <a:p>
            <a:pPr lvl="1">
              <a:buNone/>
            </a:pPr>
            <a:r>
              <a:rPr lang="fr-FR" sz="1600" dirty="0" err="1" smtClean="0"/>
              <a:t>expect(foo.setBar).toHaveBeenCalled</a:t>
            </a:r>
            <a:r>
              <a:rPr lang="fr-FR" sz="1600" dirty="0" smtClean="0"/>
              <a:t>();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SPIES</a:t>
            </a:r>
            <a:endParaRPr lang="en-US" noProof="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Détecte l’appel</a:t>
            </a:r>
          </a:p>
          <a:p>
            <a:pPr lvl="1"/>
            <a:r>
              <a:rPr lang="fr-FR" dirty="0" smtClean="0"/>
              <a:t>Avec  les paramètres utilisés (</a:t>
            </a:r>
            <a:r>
              <a:rPr lang="fr-FR" dirty="0" err="1" smtClean="0"/>
              <a:t>toHaveBeenCalledWith</a:t>
            </a:r>
            <a:r>
              <a:rPr lang="fr-FR" dirty="0" smtClean="0"/>
              <a:t>)</a:t>
            </a:r>
          </a:p>
          <a:p>
            <a:r>
              <a:rPr lang="fr-FR" dirty="0" smtClean="0"/>
              <a:t>Peut propager l’appel pour lancer l’implémentation</a:t>
            </a:r>
          </a:p>
          <a:p>
            <a:pPr lvl="1"/>
            <a:r>
              <a:rPr lang="fr-FR" sz="2143" dirty="0" err="1" smtClean="0"/>
              <a:t>andCallThrough</a:t>
            </a:r>
            <a:endParaRPr lang="fr-FR" sz="2143" dirty="0" smtClean="0"/>
          </a:p>
          <a:p>
            <a:r>
              <a:rPr lang="fr-FR" dirty="0" smtClean="0"/>
              <a:t>Peut modifier la valeur de retour</a:t>
            </a:r>
          </a:p>
          <a:p>
            <a:pPr lvl="1"/>
            <a:r>
              <a:rPr lang="fr-FR" sz="2143" dirty="0" err="1" smtClean="0"/>
              <a:t>andReturn</a:t>
            </a:r>
            <a:endParaRPr lang="fr-FR" sz="2143" dirty="0" smtClean="0"/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Peut </a:t>
            </a:r>
            <a:r>
              <a:rPr lang="fr-FR" dirty="0" err="1" smtClean="0"/>
              <a:t>éxécuter</a:t>
            </a:r>
            <a:r>
              <a:rPr lang="fr-FR" dirty="0" smtClean="0"/>
              <a:t> un autre code</a:t>
            </a:r>
          </a:p>
          <a:p>
            <a:pPr lvl="1"/>
            <a:r>
              <a:rPr lang="fr-FR" sz="2162" dirty="0" err="1" smtClean="0"/>
              <a:t>andCallFake</a:t>
            </a:r>
            <a:endParaRPr lang="fr-FR" sz="2162" dirty="0" smtClean="0"/>
          </a:p>
          <a:p>
            <a:pPr lvl="1"/>
            <a:endParaRPr lang="fr-FR" sz="2143" dirty="0" smtClean="0"/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SPIES</a:t>
            </a:r>
            <a:endParaRPr lang="en-US" noProof="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smtClean="0"/>
              <a:t>Détecte l’appel</a:t>
            </a:r>
          </a:p>
          <a:p>
            <a:pPr lvl="1"/>
            <a:r>
              <a:rPr lang="fr-FR" dirty="0" smtClean="0"/>
              <a:t>Avec  les paramètres utilisés (</a:t>
            </a:r>
            <a:r>
              <a:rPr lang="fr-FR" dirty="0" err="1" smtClean="0"/>
              <a:t>toHaveBeenCalledWith</a:t>
            </a:r>
            <a:r>
              <a:rPr lang="fr-FR" dirty="0" smtClean="0"/>
              <a:t>)</a:t>
            </a:r>
          </a:p>
          <a:p>
            <a:pPr lvl="1"/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		     </a:t>
            </a:r>
            <a:r>
              <a:rPr lang="fr-FR" sz="2143" dirty="0" err="1" smtClean="0"/>
              <a:t>runs(function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notifier.register(NOTIFICATION1, listener.onNotify1);</a:t>
            </a:r>
          </a:p>
          <a:p>
            <a:pPr lvl="1">
              <a:buNone/>
            </a:pPr>
            <a:r>
              <a:rPr lang="fr-FR" sz="2143" dirty="0" smtClean="0"/>
              <a:t>                notifier.notify(NOTIFICATION1);</a:t>
            </a:r>
          </a:p>
          <a:p>
            <a:pPr lvl="1">
              <a:buNone/>
            </a:pPr>
            <a:r>
              <a:rPr lang="fr-FR" sz="2143" dirty="0" smtClean="0"/>
              <a:t>            });</a:t>
            </a:r>
          </a:p>
          <a:p>
            <a:pPr lvl="1">
              <a:buNone/>
            </a:pPr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            </a:t>
            </a:r>
            <a:r>
              <a:rPr lang="fr-FR" sz="2143" dirty="0" err="1" smtClean="0"/>
              <a:t>waitsFor(function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return notif1hasBeenTrigger;</a:t>
            </a:r>
          </a:p>
          <a:p>
            <a:pPr lvl="1">
              <a:buNone/>
            </a:pPr>
            <a:r>
              <a:rPr lang="fr-FR" sz="2143" dirty="0" smtClean="0"/>
              <a:t>            }, "Notification </a:t>
            </a:r>
            <a:r>
              <a:rPr lang="fr-FR" sz="2143" dirty="0" err="1" smtClean="0"/>
              <a:t>never</a:t>
            </a:r>
            <a:r>
              <a:rPr lang="fr-FR" sz="2143" dirty="0" smtClean="0"/>
              <a:t> </a:t>
            </a:r>
            <a:r>
              <a:rPr lang="fr-FR" sz="2143" dirty="0" err="1" smtClean="0"/>
              <a:t>catched</a:t>
            </a:r>
            <a:r>
              <a:rPr lang="fr-FR" sz="2143" dirty="0" smtClean="0"/>
              <a:t>", 1000);</a:t>
            </a:r>
          </a:p>
          <a:p>
            <a:pPr lvl="1">
              <a:buNone/>
            </a:pPr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            </a:t>
            </a:r>
            <a:r>
              <a:rPr lang="fr-FR" sz="2143" dirty="0" err="1" smtClean="0"/>
              <a:t>runs(function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expect(listener.onNotify1).toHaveBeenCalled();</a:t>
            </a:r>
          </a:p>
          <a:p>
            <a:pPr lvl="1">
              <a:buNone/>
            </a:pPr>
            <a:r>
              <a:rPr lang="fr-FR" sz="2143" dirty="0" smtClean="0"/>
              <a:t>            });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	</a:t>
            </a:r>
            <a:r>
              <a:rPr lang="en-US" noProof="0" dirty="0" smtClean="0"/>
              <a:t>ASYNCHRONES</a:t>
            </a:r>
            <a:endParaRPr lang="en-US" noProof="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/>
            <a:r>
              <a:rPr lang="fr-FR" dirty="0" smtClean="0"/>
              <a:t>Pour intégrer des éléments du DOM</a:t>
            </a:r>
          </a:p>
          <a:p>
            <a:pPr lvl="0"/>
            <a:r>
              <a:rPr lang="fr-FR" dirty="0" smtClean="0"/>
              <a:t>Chargement</a:t>
            </a:r>
          </a:p>
          <a:p>
            <a:pPr lvl="1"/>
            <a:r>
              <a:rPr lang="fr-FR" dirty="0" smtClean="0"/>
              <a:t>Un fichier : </a:t>
            </a:r>
            <a:r>
              <a:rPr lang="fr-FR" dirty="0" err="1" smtClean="0"/>
              <a:t>loadFixtures('filterFixture.html</a:t>
            </a:r>
            <a:r>
              <a:rPr lang="fr-FR" dirty="0" smtClean="0"/>
              <a:t>');</a:t>
            </a:r>
          </a:p>
          <a:p>
            <a:pPr lvl="1"/>
            <a:r>
              <a:rPr lang="fr-FR" dirty="0" smtClean="0"/>
              <a:t>Manuellement:</a:t>
            </a:r>
          </a:p>
          <a:p>
            <a:pPr lvl="2">
              <a:buNone/>
            </a:pPr>
            <a:r>
              <a:rPr lang="fr-FR" sz="1297" dirty="0" err="1" smtClean="0"/>
              <a:t>setFixtures(sandbox</a:t>
            </a:r>
            <a:r>
              <a:rPr lang="fr-FR" sz="1297" dirty="0" smtClean="0"/>
              <a:t>({</a:t>
            </a:r>
          </a:p>
          <a:p>
            <a:pPr lvl="2">
              <a:buNone/>
            </a:pPr>
            <a:r>
              <a:rPr lang="fr-FR" sz="1297" dirty="0" smtClean="0"/>
              <a:t>            id: 'div1',</a:t>
            </a:r>
          </a:p>
          <a:p>
            <a:pPr lvl="2">
              <a:buNone/>
            </a:pPr>
            <a:r>
              <a:rPr lang="fr-FR" sz="1297" dirty="0" smtClean="0"/>
              <a:t>            '</a:t>
            </a:r>
            <a:r>
              <a:rPr lang="fr-FR" sz="1297" dirty="0" err="1" smtClean="0"/>
              <a:t>data-role</a:t>
            </a:r>
            <a:r>
              <a:rPr lang="fr-FR" sz="1297" dirty="0" smtClean="0"/>
              <a:t>': FILTER_AB</a:t>
            </a:r>
          </a:p>
          <a:p>
            <a:pPr lvl="2">
              <a:buNone/>
            </a:pPr>
            <a:r>
              <a:rPr lang="fr-FR" sz="1297" dirty="0" smtClean="0"/>
              <a:t>        }))</a:t>
            </a:r>
          </a:p>
          <a:p>
            <a:r>
              <a:rPr lang="fr-FR" dirty="0" smtClean="0"/>
              <a:t>Matcher</a:t>
            </a:r>
          </a:p>
          <a:p>
            <a:pPr lvl="1"/>
            <a:r>
              <a:rPr lang="fr-FR" dirty="0" err="1" smtClean="0"/>
              <a:t>toBe(jQuerySelector),toBeEmpty</a:t>
            </a:r>
            <a:r>
              <a:rPr lang="fr-FR" dirty="0" smtClean="0"/>
              <a:t>, </a:t>
            </a:r>
            <a:r>
              <a:rPr lang="fr-FR" dirty="0" err="1" smtClean="0"/>
              <a:t>toBeHidden</a:t>
            </a:r>
            <a:r>
              <a:rPr lang="fr-FR" dirty="0" smtClean="0"/>
              <a:t>, </a:t>
            </a:r>
            <a:r>
              <a:rPr lang="fr-FR" dirty="0" err="1" smtClean="0"/>
              <a:t>toHaveCss</a:t>
            </a:r>
            <a:endParaRPr lang="fr-FR" dirty="0" smtClean="0"/>
          </a:p>
          <a:p>
            <a:r>
              <a:rPr lang="fr-FR" dirty="0" smtClean="0"/>
              <a:t>Event </a:t>
            </a:r>
            <a:r>
              <a:rPr lang="fr-FR" dirty="0" err="1" smtClean="0"/>
              <a:t>spies</a:t>
            </a:r>
            <a:endParaRPr lang="fr-FR" dirty="0" smtClean="0"/>
          </a:p>
          <a:p>
            <a:pPr lvl="1">
              <a:buNone/>
            </a:pPr>
            <a:r>
              <a:rPr lang="fr-FR" sz="1254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 </a:t>
            </a:r>
            <a:r>
              <a:rPr lang="fr-FR" sz="1254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spyEvent</a:t>
            </a:r>
            <a:r>
              <a:rPr lang="fr-FR" sz="1254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54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spyOnEvent('#some_element</a:t>
            </a:r>
            <a:r>
              <a:rPr lang="fr-FR" sz="1254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', 'click'); </a:t>
            </a:r>
          </a:p>
          <a:p>
            <a:pPr lvl="1">
              <a:buNone/>
            </a:pPr>
            <a:r>
              <a:rPr lang="fr-FR" sz="1254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$('#</a:t>
            </a:r>
            <a:r>
              <a:rPr lang="fr-FR" sz="1254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some_element</a:t>
            </a:r>
            <a:r>
              <a:rPr lang="fr-FR" sz="1254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').click(); </a:t>
            </a:r>
          </a:p>
          <a:p>
            <a:pPr lvl="1">
              <a:buNone/>
            </a:pPr>
            <a:r>
              <a:rPr lang="fr-FR" sz="1254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expect('click').toHaveBeenTriggeredOn('#some_element</a:t>
            </a:r>
            <a:r>
              <a:rPr lang="fr-FR" sz="1254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'); </a:t>
            </a:r>
          </a:p>
          <a:p>
            <a:pPr lvl="1">
              <a:buNone/>
            </a:pPr>
            <a:r>
              <a:rPr lang="fr-FR" sz="1254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expect(spyEvent).toHaveBeenTriggered</a:t>
            </a:r>
            <a:r>
              <a:rPr lang="fr-FR" sz="1254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JASMINE-JQUERY : FIXTURES</a:t>
            </a:r>
            <a:endParaRPr lang="en-US" noProof="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kino-2012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Ekino-2012.potx</Template>
  <TotalTime>4230</TotalTime>
  <Words>689</Words>
  <Application>Microsoft Macintosh PowerPoint</Application>
  <PresentationFormat>Présentation à l'écran (4:3)</PresentationFormat>
  <Paragraphs>119</Paragraphs>
  <Slides>9</Slides>
  <Notes>9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Ekino-2012</vt:lpstr>
      <vt:lpstr>Diapositive 1</vt:lpstr>
      <vt:lpstr>TESTS UNITAIRES</vt:lpstr>
      <vt:lpstr>JASMINE</vt:lpstr>
      <vt:lpstr>Matchers</vt:lpstr>
      <vt:lpstr>Before/AFTER</vt:lpstr>
      <vt:lpstr>SPIES</vt:lpstr>
      <vt:lpstr>SPIES</vt:lpstr>
      <vt:lpstr>TEST  ASYNCHRONES</vt:lpstr>
      <vt:lpstr>JASMINE-JQUERY : FIXTURES</vt:lpstr>
    </vt:vector>
  </TitlesOfParts>
  <Manager/>
  <Company>Ekino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agence short</dc:title>
  <dc:subject/>
  <dc:creator>Malo GAUDRY</dc:creator>
  <cp:keywords/>
  <dc:description/>
  <cp:lastModifiedBy>balit</cp:lastModifiedBy>
  <cp:revision>281</cp:revision>
  <cp:lastPrinted>2011-12-01T22:52:33Z</cp:lastPrinted>
  <dcterms:created xsi:type="dcterms:W3CDTF">2012-08-24T16:53:18Z</dcterms:created>
  <dcterms:modified xsi:type="dcterms:W3CDTF">2012-08-24T16:54:58Z</dcterms:modified>
  <cp:category/>
</cp:coreProperties>
</file>