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46"/>
  </p:normalViewPr>
  <p:slideViewPr>
    <p:cSldViewPr snapToGrid="0" snapToObjects="1">
      <p:cViewPr>
        <p:scale>
          <a:sx n="67" d="100"/>
          <a:sy n="67" d="100"/>
        </p:scale>
        <p:origin x="149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811-15D2-FC4C-A07F-6EFB1B766C82}" type="datetimeFigureOut">
              <a:rPr lang="es-ES_tradnl" smtClean="0"/>
              <a:t>16/10/17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370-22C1-D14F-AC80-868941CC497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232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811-15D2-FC4C-A07F-6EFB1B766C82}" type="datetimeFigureOut">
              <a:rPr lang="es-ES_tradnl" smtClean="0"/>
              <a:t>16/10/17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370-22C1-D14F-AC80-868941CC497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096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811-15D2-FC4C-A07F-6EFB1B766C82}" type="datetimeFigureOut">
              <a:rPr lang="es-ES_tradnl" smtClean="0"/>
              <a:t>16/10/17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370-22C1-D14F-AC80-868941CC497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95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811-15D2-FC4C-A07F-6EFB1B766C82}" type="datetimeFigureOut">
              <a:rPr lang="es-ES_tradnl" smtClean="0"/>
              <a:t>16/10/17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370-22C1-D14F-AC80-868941CC497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592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811-15D2-FC4C-A07F-6EFB1B766C82}" type="datetimeFigureOut">
              <a:rPr lang="es-ES_tradnl" smtClean="0"/>
              <a:t>16/10/17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370-22C1-D14F-AC80-868941CC497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15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811-15D2-FC4C-A07F-6EFB1B766C82}" type="datetimeFigureOut">
              <a:rPr lang="es-ES_tradnl" smtClean="0"/>
              <a:t>16/10/17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370-22C1-D14F-AC80-868941CC497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972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811-15D2-FC4C-A07F-6EFB1B766C82}" type="datetimeFigureOut">
              <a:rPr lang="es-ES_tradnl" smtClean="0"/>
              <a:t>16/10/17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370-22C1-D14F-AC80-868941CC497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121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811-15D2-FC4C-A07F-6EFB1B766C82}" type="datetimeFigureOut">
              <a:rPr lang="es-ES_tradnl" smtClean="0"/>
              <a:t>16/10/17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370-22C1-D14F-AC80-868941CC497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368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811-15D2-FC4C-A07F-6EFB1B766C82}" type="datetimeFigureOut">
              <a:rPr lang="es-ES_tradnl" smtClean="0"/>
              <a:t>16/10/17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370-22C1-D14F-AC80-868941CC497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700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811-15D2-FC4C-A07F-6EFB1B766C82}" type="datetimeFigureOut">
              <a:rPr lang="es-ES_tradnl" smtClean="0"/>
              <a:t>16/10/17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370-22C1-D14F-AC80-868941CC497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010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811-15D2-FC4C-A07F-6EFB1B766C82}" type="datetimeFigureOut">
              <a:rPr lang="es-ES_tradnl" smtClean="0"/>
              <a:t>16/10/17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8370-22C1-D14F-AC80-868941CC497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217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32811-15D2-FC4C-A07F-6EFB1B766C82}" type="datetimeFigureOut">
              <a:rPr lang="es-ES_tradnl" smtClean="0"/>
              <a:t>16/10/17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98370-22C1-D14F-AC80-868941CC497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019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878047" y="249087"/>
            <a:ext cx="4107976" cy="5732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smtClean="0"/>
              <a:t>OPTIMIZATION ALGORITHMS</a:t>
            </a:r>
            <a:endParaRPr lang="es-ES_tradnl" sz="2400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5932035" y="1492675"/>
            <a:ext cx="1880358" cy="5732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000" dirty="0" smtClean="0"/>
              <a:t>APPROXIMATE</a:t>
            </a:r>
            <a:endParaRPr lang="es-ES_tradnl" dirty="0"/>
          </a:p>
        </p:txBody>
      </p:sp>
      <p:sp>
        <p:nvSpPr>
          <p:cNvPr id="9" name="Rectángulo redondeado 8"/>
          <p:cNvSpPr/>
          <p:nvPr/>
        </p:nvSpPr>
        <p:spPr>
          <a:xfrm>
            <a:off x="10068753" y="1492675"/>
            <a:ext cx="1880358" cy="5732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000" dirty="0" smtClean="0"/>
              <a:t>OTHER</a:t>
            </a:r>
            <a:endParaRPr lang="es-ES_tradnl" dirty="0"/>
          </a:p>
        </p:txBody>
      </p:sp>
      <p:sp>
        <p:nvSpPr>
          <p:cNvPr id="10" name="Rectángulo redondeado 9"/>
          <p:cNvSpPr/>
          <p:nvPr/>
        </p:nvSpPr>
        <p:spPr>
          <a:xfrm>
            <a:off x="1652110" y="1492675"/>
            <a:ext cx="1880358" cy="5732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000" dirty="0" smtClean="0"/>
              <a:t>EXACT</a:t>
            </a:r>
            <a:endParaRPr lang="es-ES_tradnl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11931" y="2902433"/>
            <a:ext cx="1880358" cy="5732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mtClean="0"/>
              <a:t>CALCULUS</a:t>
            </a:r>
            <a:endParaRPr lang="es-ES_tradnl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735496" y="2906235"/>
            <a:ext cx="1880358" cy="5732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ENUMERATIVE</a:t>
            </a:r>
            <a:endParaRPr lang="es-ES_tradnl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677152" y="2833439"/>
            <a:ext cx="1880358" cy="5732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AD HOC HEURISTIC</a:t>
            </a:r>
            <a:endParaRPr lang="es-ES_tradnl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9348113" y="2833439"/>
            <a:ext cx="1880358" cy="5732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METAHEURISTIC</a:t>
            </a:r>
            <a:endParaRPr lang="es-ES_tradnl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4738801" y="4174203"/>
            <a:ext cx="1755384" cy="5732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H.CONSTRUCTIVE</a:t>
            </a:r>
            <a:endParaRPr lang="es-ES_tradnl" sz="16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6620743" y="4174203"/>
            <a:ext cx="1737563" cy="5732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LOCAL SEARCH</a:t>
            </a:r>
            <a:endParaRPr lang="es-ES_tradnl" sz="16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8484864" y="4174203"/>
            <a:ext cx="1737563" cy="5732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TRAJECTORY</a:t>
            </a:r>
            <a:endParaRPr lang="es-ES_tradnl" sz="16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10347402" y="4174203"/>
            <a:ext cx="1725936" cy="5732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POPULATION</a:t>
            </a:r>
            <a:endParaRPr lang="es-ES_tradnl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714988" y="5152545"/>
            <a:ext cx="1880358" cy="1429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s-ES_tradnl" sz="1400" dirty="0" smtClean="0"/>
              <a:t>GRADIENT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 smtClean="0"/>
              <a:t>NEWTON</a:t>
            </a:r>
            <a:endParaRPr lang="es-ES_tradnl" sz="14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2731384" y="5152545"/>
            <a:ext cx="1880358" cy="1429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s-ES_tradnl" sz="1400" dirty="0" smtClean="0"/>
              <a:t>DYNAMIC </a:t>
            </a:r>
            <a:r>
              <a:rPr lang="es-ES_tradnl" sz="1400" dirty="0" smtClean="0"/>
              <a:t>PROGRAMMING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 smtClean="0"/>
              <a:t>BRANCH AND BOUND</a:t>
            </a:r>
            <a:endParaRPr lang="es-ES_tradnl" sz="14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4738801" y="5152545"/>
            <a:ext cx="1751720" cy="1433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s-ES_tradnl" sz="1400" dirty="0" smtClean="0"/>
              <a:t>H. CLOSEST NEIGHBOR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 smtClean="0"/>
              <a:t>H. INSERTION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 smtClean="0"/>
              <a:t>H. SAVINGS BASED</a:t>
            </a:r>
            <a:endParaRPr lang="es-ES_tradnl" sz="14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6620743" y="5152545"/>
            <a:ext cx="1737563" cy="14321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s-ES_tradnl" sz="1400" dirty="0" smtClean="0"/>
              <a:t>DLS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 smtClean="0"/>
              <a:t>TA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8484863" y="5152545"/>
            <a:ext cx="1726501" cy="1429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s-ES_tradnl" sz="1400" dirty="0" smtClean="0"/>
              <a:t>SA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 smtClean="0"/>
              <a:t>VNS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 smtClean="0"/>
              <a:t>TS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 smtClean="0"/>
              <a:t>GRASP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 smtClean="0"/>
              <a:t>ILS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 smtClean="0"/>
              <a:t>MTS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10347402" y="5152545"/>
            <a:ext cx="1725936" cy="1429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s-ES_tradnl" sz="1400" dirty="0" smtClean="0"/>
              <a:t>EA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 smtClean="0"/>
              <a:t>SS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 smtClean="0"/>
              <a:t>DE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 smtClean="0"/>
              <a:t>ACO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400" dirty="0" smtClean="0"/>
              <a:t>PSO</a:t>
            </a:r>
          </a:p>
        </p:txBody>
      </p:sp>
      <p:cxnSp>
        <p:nvCxnSpPr>
          <p:cNvPr id="26" name="Conector recto 25"/>
          <p:cNvCxnSpPr>
            <a:stCxn id="15" idx="2"/>
            <a:endCxn id="21" idx="0"/>
          </p:cNvCxnSpPr>
          <p:nvPr/>
        </p:nvCxnSpPr>
        <p:spPr>
          <a:xfrm flipH="1">
            <a:off x="5614661" y="4747409"/>
            <a:ext cx="1832" cy="405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16" idx="2"/>
            <a:endCxn id="22" idx="0"/>
          </p:cNvCxnSpPr>
          <p:nvPr/>
        </p:nvCxnSpPr>
        <p:spPr>
          <a:xfrm>
            <a:off x="7489525" y="4747409"/>
            <a:ext cx="0" cy="405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17" idx="2"/>
            <a:endCxn id="23" idx="0"/>
          </p:cNvCxnSpPr>
          <p:nvPr/>
        </p:nvCxnSpPr>
        <p:spPr>
          <a:xfrm flipH="1">
            <a:off x="9348114" y="4747409"/>
            <a:ext cx="5532" cy="405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18" idx="2"/>
            <a:endCxn id="24" idx="0"/>
          </p:cNvCxnSpPr>
          <p:nvPr/>
        </p:nvCxnSpPr>
        <p:spPr>
          <a:xfrm>
            <a:off x="11210370" y="4747409"/>
            <a:ext cx="0" cy="405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12" idx="2"/>
            <a:endCxn id="20" idx="0"/>
          </p:cNvCxnSpPr>
          <p:nvPr/>
        </p:nvCxnSpPr>
        <p:spPr>
          <a:xfrm flipH="1">
            <a:off x="3671563" y="3479441"/>
            <a:ext cx="4112" cy="1673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11" idx="2"/>
            <a:endCxn id="19" idx="0"/>
          </p:cNvCxnSpPr>
          <p:nvPr/>
        </p:nvCxnSpPr>
        <p:spPr>
          <a:xfrm>
            <a:off x="1652110" y="3475639"/>
            <a:ext cx="3057" cy="1676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10" idx="2"/>
            <a:endCxn id="12" idx="0"/>
          </p:cNvCxnSpPr>
          <p:nvPr/>
        </p:nvCxnSpPr>
        <p:spPr>
          <a:xfrm>
            <a:off x="2592289" y="2065881"/>
            <a:ext cx="1083386" cy="840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10" idx="2"/>
            <a:endCxn id="11" idx="0"/>
          </p:cNvCxnSpPr>
          <p:nvPr/>
        </p:nvCxnSpPr>
        <p:spPr>
          <a:xfrm flipH="1">
            <a:off x="1652110" y="2065881"/>
            <a:ext cx="940179" cy="83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13" idx="2"/>
            <a:endCxn id="15" idx="0"/>
          </p:cNvCxnSpPr>
          <p:nvPr/>
        </p:nvCxnSpPr>
        <p:spPr>
          <a:xfrm flipH="1">
            <a:off x="5616493" y="3406645"/>
            <a:ext cx="1000838" cy="767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13" idx="2"/>
            <a:endCxn id="16" idx="0"/>
          </p:cNvCxnSpPr>
          <p:nvPr/>
        </p:nvCxnSpPr>
        <p:spPr>
          <a:xfrm>
            <a:off x="6617331" y="3406645"/>
            <a:ext cx="872194" cy="767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14" idx="2"/>
            <a:endCxn id="17" idx="0"/>
          </p:cNvCxnSpPr>
          <p:nvPr/>
        </p:nvCxnSpPr>
        <p:spPr>
          <a:xfrm flipH="1">
            <a:off x="9353646" y="3406645"/>
            <a:ext cx="934646" cy="767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stCxn id="14" idx="2"/>
            <a:endCxn id="18" idx="0"/>
          </p:cNvCxnSpPr>
          <p:nvPr/>
        </p:nvCxnSpPr>
        <p:spPr>
          <a:xfrm>
            <a:off x="10288292" y="3406645"/>
            <a:ext cx="922078" cy="767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>
            <a:stCxn id="8" idx="2"/>
            <a:endCxn id="13" idx="0"/>
          </p:cNvCxnSpPr>
          <p:nvPr/>
        </p:nvCxnSpPr>
        <p:spPr>
          <a:xfrm flipH="1">
            <a:off x="6617331" y="2065881"/>
            <a:ext cx="254883" cy="767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>
            <a:stCxn id="8" idx="2"/>
            <a:endCxn id="14" idx="0"/>
          </p:cNvCxnSpPr>
          <p:nvPr/>
        </p:nvCxnSpPr>
        <p:spPr>
          <a:xfrm>
            <a:off x="6872214" y="2065881"/>
            <a:ext cx="3416078" cy="767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4" idx="2"/>
            <a:endCxn id="10" idx="0"/>
          </p:cNvCxnSpPr>
          <p:nvPr/>
        </p:nvCxnSpPr>
        <p:spPr>
          <a:xfrm flipH="1">
            <a:off x="2592289" y="822293"/>
            <a:ext cx="3339746" cy="670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stCxn id="4" idx="2"/>
            <a:endCxn id="8" idx="0"/>
          </p:cNvCxnSpPr>
          <p:nvPr/>
        </p:nvCxnSpPr>
        <p:spPr>
          <a:xfrm>
            <a:off x="5932035" y="822293"/>
            <a:ext cx="940179" cy="670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>
            <a:stCxn id="4" idx="2"/>
            <a:endCxn id="9" idx="0"/>
          </p:cNvCxnSpPr>
          <p:nvPr/>
        </p:nvCxnSpPr>
        <p:spPr>
          <a:xfrm>
            <a:off x="5932035" y="822293"/>
            <a:ext cx="5076897" cy="670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44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980157" y="264945"/>
            <a:ext cx="4107976" cy="5732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000" b="1" dirty="0" smtClean="0"/>
              <a:t>METAHEURISTICS</a:t>
            </a:r>
            <a:endParaRPr lang="es-ES_tradnl" sz="2000" b="1" dirty="0"/>
          </a:p>
        </p:txBody>
      </p:sp>
      <p:sp>
        <p:nvSpPr>
          <p:cNvPr id="10" name="Rectángulo redondeado 9"/>
          <p:cNvSpPr/>
          <p:nvPr/>
        </p:nvSpPr>
        <p:spPr>
          <a:xfrm>
            <a:off x="1883739" y="1785845"/>
            <a:ext cx="2489322" cy="5732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TRAJECTORY BASED</a:t>
            </a:r>
            <a:endParaRPr lang="es-ES_tradnl" sz="16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3848027" y="3293611"/>
            <a:ext cx="756625" cy="401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smtClean="0"/>
              <a:t>VNS</a:t>
            </a:r>
            <a:endParaRPr lang="es-ES_tradnl" sz="1400" dirty="0"/>
          </a:p>
        </p:txBody>
      </p:sp>
      <p:cxnSp>
        <p:nvCxnSpPr>
          <p:cNvPr id="42" name="Conector recto 41"/>
          <p:cNvCxnSpPr>
            <a:stCxn id="10" idx="2"/>
            <a:endCxn id="43" idx="0"/>
          </p:cNvCxnSpPr>
          <p:nvPr/>
        </p:nvCxnSpPr>
        <p:spPr>
          <a:xfrm flipH="1">
            <a:off x="3096143" y="2359051"/>
            <a:ext cx="32257" cy="947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10" idx="2"/>
            <a:endCxn id="44" idx="0"/>
          </p:cNvCxnSpPr>
          <p:nvPr/>
        </p:nvCxnSpPr>
        <p:spPr>
          <a:xfrm flipH="1">
            <a:off x="1972534" y="2359051"/>
            <a:ext cx="1155866" cy="945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>
            <a:stCxn id="40" idx="2"/>
            <a:endCxn id="52" idx="0"/>
          </p:cNvCxnSpPr>
          <p:nvPr/>
        </p:nvCxnSpPr>
        <p:spPr>
          <a:xfrm flipH="1">
            <a:off x="6630792" y="2352484"/>
            <a:ext cx="2256001" cy="954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>
            <a:stCxn id="40" idx="2"/>
            <a:endCxn id="55" idx="0"/>
          </p:cNvCxnSpPr>
          <p:nvPr/>
        </p:nvCxnSpPr>
        <p:spPr>
          <a:xfrm>
            <a:off x="8886793" y="2352484"/>
            <a:ext cx="2256003" cy="9518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4" idx="2"/>
            <a:endCxn id="10" idx="0"/>
          </p:cNvCxnSpPr>
          <p:nvPr/>
        </p:nvCxnSpPr>
        <p:spPr>
          <a:xfrm flipH="1">
            <a:off x="3128400" y="838151"/>
            <a:ext cx="2905745" cy="94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redondeado 39"/>
          <p:cNvSpPr/>
          <p:nvPr/>
        </p:nvSpPr>
        <p:spPr>
          <a:xfrm>
            <a:off x="7642132" y="1779278"/>
            <a:ext cx="2489322" cy="5732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POPULATION BASED</a:t>
            </a:r>
            <a:endParaRPr lang="es-ES_tradnl" sz="16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717830" y="3306746"/>
            <a:ext cx="756625" cy="401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smtClean="0"/>
              <a:t>GRASP</a:t>
            </a:r>
            <a:endParaRPr lang="es-ES_tradnl" sz="140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1594221" y="3304373"/>
            <a:ext cx="756625" cy="401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smtClean="0"/>
              <a:t>TS</a:t>
            </a:r>
            <a:endParaRPr lang="es-ES_tradnl" sz="1400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470612" y="3304373"/>
            <a:ext cx="756625" cy="401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SA</a:t>
            </a:r>
            <a:endParaRPr lang="es-ES_tradnl" sz="14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4978224" y="3293611"/>
            <a:ext cx="756625" cy="401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smtClean="0"/>
              <a:t>ILS</a:t>
            </a:r>
            <a:endParaRPr lang="es-ES_tradnl" sz="14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8508481" y="3304373"/>
            <a:ext cx="756625" cy="401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smtClean="0"/>
              <a:t>PSO</a:t>
            </a:r>
            <a:endParaRPr lang="es-ES_tradnl" sz="14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7380480" y="3304373"/>
            <a:ext cx="756625" cy="401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smtClean="0"/>
              <a:t>EDA</a:t>
            </a:r>
            <a:endParaRPr lang="es-ES_tradnl" sz="14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6252479" y="3306746"/>
            <a:ext cx="756625" cy="401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smtClean="0"/>
              <a:t>EA</a:t>
            </a:r>
            <a:endParaRPr lang="es-ES_tradnl" sz="1400" dirty="0"/>
          </a:p>
        </p:txBody>
      </p:sp>
      <p:sp>
        <p:nvSpPr>
          <p:cNvPr id="53" name="Rectángulo redondeado 52"/>
          <p:cNvSpPr/>
          <p:nvPr/>
        </p:nvSpPr>
        <p:spPr>
          <a:xfrm>
            <a:off x="9636482" y="3304373"/>
            <a:ext cx="756625" cy="401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smtClean="0"/>
              <a:t>SS</a:t>
            </a:r>
            <a:endParaRPr lang="es-ES_tradnl" sz="14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0764483" y="3304373"/>
            <a:ext cx="756625" cy="401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smtClean="0"/>
              <a:t>ACO</a:t>
            </a:r>
            <a:endParaRPr lang="es-ES_tradnl" sz="1400" dirty="0"/>
          </a:p>
        </p:txBody>
      </p:sp>
      <p:cxnSp>
        <p:nvCxnSpPr>
          <p:cNvPr id="56" name="Conector recto 55"/>
          <p:cNvCxnSpPr>
            <a:stCxn id="10" idx="2"/>
            <a:endCxn id="46" idx="0"/>
          </p:cNvCxnSpPr>
          <p:nvPr/>
        </p:nvCxnSpPr>
        <p:spPr>
          <a:xfrm flipH="1">
            <a:off x="848925" y="2359051"/>
            <a:ext cx="2279475" cy="945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>
            <a:stCxn id="10" idx="2"/>
            <a:endCxn id="47" idx="0"/>
          </p:cNvCxnSpPr>
          <p:nvPr/>
        </p:nvCxnSpPr>
        <p:spPr>
          <a:xfrm>
            <a:off x="3128400" y="2359051"/>
            <a:ext cx="2228137" cy="934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>
            <a:stCxn id="10" idx="2"/>
            <a:endCxn id="19" idx="0"/>
          </p:cNvCxnSpPr>
          <p:nvPr/>
        </p:nvCxnSpPr>
        <p:spPr>
          <a:xfrm>
            <a:off x="3128400" y="2359051"/>
            <a:ext cx="1097940" cy="934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stCxn id="40" idx="2"/>
            <a:endCxn id="53" idx="0"/>
          </p:cNvCxnSpPr>
          <p:nvPr/>
        </p:nvCxnSpPr>
        <p:spPr>
          <a:xfrm>
            <a:off x="8886793" y="2352484"/>
            <a:ext cx="1128002" cy="9518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>
            <a:stCxn id="40" idx="2"/>
            <a:endCxn id="49" idx="0"/>
          </p:cNvCxnSpPr>
          <p:nvPr/>
        </p:nvCxnSpPr>
        <p:spPr>
          <a:xfrm>
            <a:off x="8886793" y="2352484"/>
            <a:ext cx="1" cy="9518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stCxn id="40" idx="2"/>
            <a:endCxn id="50" idx="0"/>
          </p:cNvCxnSpPr>
          <p:nvPr/>
        </p:nvCxnSpPr>
        <p:spPr>
          <a:xfrm flipH="1">
            <a:off x="7758793" y="2352484"/>
            <a:ext cx="1128000" cy="9518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stCxn id="4" idx="2"/>
            <a:endCxn id="40" idx="0"/>
          </p:cNvCxnSpPr>
          <p:nvPr/>
        </p:nvCxnSpPr>
        <p:spPr>
          <a:xfrm>
            <a:off x="6034145" y="838151"/>
            <a:ext cx="2852648" cy="941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89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 flipH="1">
            <a:off x="1066800" y="626533"/>
            <a:ext cx="16933" cy="320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H="1">
            <a:off x="1083734" y="3826933"/>
            <a:ext cx="32511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558800" y="334144"/>
            <a:ext cx="74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/>
              <a:t>f</a:t>
            </a:r>
            <a:r>
              <a:rPr lang="es-ES_tradnl" sz="3200" baseline="-25000" dirty="0" smtClean="0"/>
              <a:t>1</a:t>
            </a:r>
            <a:endParaRPr lang="es-ES_tradnl" sz="3200" baseline="-250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334933" y="3826933"/>
            <a:ext cx="74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/>
              <a:t>f</a:t>
            </a:r>
            <a:r>
              <a:rPr lang="es-ES_tradnl" sz="3200" baseline="-25000" dirty="0"/>
              <a:t>2</a:t>
            </a:r>
          </a:p>
        </p:txBody>
      </p:sp>
      <p:cxnSp>
        <p:nvCxnSpPr>
          <p:cNvPr id="34" name="Conector recto 33"/>
          <p:cNvCxnSpPr/>
          <p:nvPr/>
        </p:nvCxnSpPr>
        <p:spPr>
          <a:xfrm flipH="1">
            <a:off x="5699632" y="626533"/>
            <a:ext cx="16933" cy="320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 flipH="1">
            <a:off x="5716566" y="3826933"/>
            <a:ext cx="32511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5191632" y="334144"/>
            <a:ext cx="74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/>
              <a:t>f</a:t>
            </a:r>
            <a:r>
              <a:rPr lang="es-ES_tradnl" sz="3200" baseline="-25000" dirty="0" smtClean="0"/>
              <a:t>1</a:t>
            </a:r>
            <a:endParaRPr lang="es-ES_tradnl" sz="3200" baseline="-25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8967765" y="3826933"/>
            <a:ext cx="74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/>
              <a:t>f</a:t>
            </a:r>
            <a:r>
              <a:rPr lang="es-ES_tradnl" sz="3200" baseline="-25000" dirty="0"/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1892302" y="3020127"/>
            <a:ext cx="220133" cy="2220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Elipse 38"/>
          <p:cNvSpPr/>
          <p:nvPr/>
        </p:nvSpPr>
        <p:spPr>
          <a:xfrm>
            <a:off x="3512717" y="2261910"/>
            <a:ext cx="220133" cy="222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1" name="Elipse 40"/>
          <p:cNvSpPr/>
          <p:nvPr/>
        </p:nvSpPr>
        <p:spPr>
          <a:xfrm>
            <a:off x="2735287" y="1321908"/>
            <a:ext cx="220133" cy="222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1" name="Conector recto 10"/>
          <p:cNvCxnSpPr>
            <a:stCxn id="41" idx="2"/>
          </p:cNvCxnSpPr>
          <p:nvPr/>
        </p:nvCxnSpPr>
        <p:spPr>
          <a:xfrm flipH="1">
            <a:off x="1066800" y="1432924"/>
            <a:ext cx="16684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8" idx="4"/>
          </p:cNvCxnSpPr>
          <p:nvPr/>
        </p:nvCxnSpPr>
        <p:spPr>
          <a:xfrm flipH="1">
            <a:off x="2002368" y="3242159"/>
            <a:ext cx="1" cy="58477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41" idx="4"/>
          </p:cNvCxnSpPr>
          <p:nvPr/>
        </p:nvCxnSpPr>
        <p:spPr>
          <a:xfrm flipH="1">
            <a:off x="2845353" y="1543940"/>
            <a:ext cx="1" cy="228299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39" idx="4"/>
          </p:cNvCxnSpPr>
          <p:nvPr/>
        </p:nvCxnSpPr>
        <p:spPr>
          <a:xfrm flipH="1">
            <a:off x="3622783" y="2483942"/>
            <a:ext cx="1" cy="13429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stCxn id="39" idx="2"/>
          </p:cNvCxnSpPr>
          <p:nvPr/>
        </p:nvCxnSpPr>
        <p:spPr>
          <a:xfrm flipH="1">
            <a:off x="1075266" y="2372926"/>
            <a:ext cx="243745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>
            <a:endCxn id="8" idx="2"/>
          </p:cNvCxnSpPr>
          <p:nvPr/>
        </p:nvCxnSpPr>
        <p:spPr>
          <a:xfrm>
            <a:off x="1046801" y="3131143"/>
            <a:ext cx="8455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o 22"/>
          <p:cNvSpPr/>
          <p:nvPr/>
        </p:nvSpPr>
        <p:spPr>
          <a:xfrm rot="10800000">
            <a:off x="6158614" y="-938463"/>
            <a:ext cx="4283242" cy="447300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Elipse 61"/>
          <p:cNvSpPr/>
          <p:nvPr/>
        </p:nvSpPr>
        <p:spPr>
          <a:xfrm>
            <a:off x="6083830" y="1515692"/>
            <a:ext cx="220133" cy="222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Elipse 63"/>
          <p:cNvSpPr/>
          <p:nvPr/>
        </p:nvSpPr>
        <p:spPr>
          <a:xfrm>
            <a:off x="6366995" y="2357069"/>
            <a:ext cx="220133" cy="222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Elipse 64"/>
          <p:cNvSpPr/>
          <p:nvPr/>
        </p:nvSpPr>
        <p:spPr>
          <a:xfrm>
            <a:off x="7020986" y="3044421"/>
            <a:ext cx="220133" cy="222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Elipse 66"/>
          <p:cNvSpPr/>
          <p:nvPr/>
        </p:nvSpPr>
        <p:spPr>
          <a:xfrm>
            <a:off x="7821169" y="3371390"/>
            <a:ext cx="220133" cy="222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CuadroTexto 23"/>
          <p:cNvSpPr txBox="1"/>
          <p:nvPr/>
        </p:nvSpPr>
        <p:spPr>
          <a:xfrm>
            <a:off x="2465366" y="1470598"/>
            <a:ext cx="600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b</a:t>
            </a:r>
            <a:endParaRPr lang="es-ES_tradnl" sz="24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1646552" y="3082095"/>
            <a:ext cx="600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a</a:t>
            </a:r>
            <a:endParaRPr lang="es-ES_tradnl" sz="24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3278000" y="2314663"/>
            <a:ext cx="600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c</a:t>
            </a:r>
            <a:endParaRPr lang="es-ES_tradnl" sz="2400" dirty="0"/>
          </a:p>
        </p:txBody>
      </p:sp>
      <p:sp>
        <p:nvSpPr>
          <p:cNvPr id="73" name="CuadroTexto 72"/>
          <p:cNvSpPr txBox="1"/>
          <p:nvPr/>
        </p:nvSpPr>
        <p:spPr>
          <a:xfrm>
            <a:off x="7520897" y="3375344"/>
            <a:ext cx="600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d</a:t>
            </a:r>
            <a:endParaRPr lang="es-ES_tradnl" sz="24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6730889" y="3058519"/>
            <a:ext cx="600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c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791349" y="1531051"/>
            <a:ext cx="600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a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6061772" y="2409822"/>
            <a:ext cx="600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b</a:t>
            </a:r>
            <a:endParaRPr lang="es-ES_tradnl" sz="24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99437" y="1211308"/>
            <a:ext cx="78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f</a:t>
            </a:r>
            <a:r>
              <a:rPr lang="es-ES_tradnl" sz="2400" baseline="-25000" dirty="0" smtClean="0"/>
              <a:t>1</a:t>
            </a:r>
            <a:r>
              <a:rPr lang="es-ES_tradnl" sz="2400" dirty="0" smtClean="0"/>
              <a:t>(b)</a:t>
            </a:r>
            <a:endParaRPr lang="es-ES_tradnl" sz="24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396430" y="2884605"/>
            <a:ext cx="78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f</a:t>
            </a:r>
            <a:r>
              <a:rPr lang="es-ES_tradnl" sz="2400" baseline="-25000" dirty="0" smtClean="0"/>
              <a:t>1</a:t>
            </a:r>
            <a:r>
              <a:rPr lang="es-ES_tradnl" sz="2400" dirty="0" smtClean="0"/>
              <a:t>(a)</a:t>
            </a:r>
            <a:endParaRPr lang="es-ES_tradnl" sz="24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03333" y="2117762"/>
            <a:ext cx="78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f</a:t>
            </a:r>
            <a:r>
              <a:rPr lang="es-ES_tradnl" sz="2400" baseline="-25000" dirty="0" smtClean="0"/>
              <a:t>1</a:t>
            </a:r>
            <a:r>
              <a:rPr lang="es-ES_tradnl" sz="2400" dirty="0" smtClean="0"/>
              <a:t>(c)</a:t>
            </a:r>
            <a:endParaRPr lang="es-ES_tradnl" sz="24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2430612" y="3891339"/>
            <a:ext cx="78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f</a:t>
            </a:r>
            <a:r>
              <a:rPr lang="es-ES_tradnl" sz="2400" baseline="-25000" dirty="0"/>
              <a:t>2</a:t>
            </a:r>
            <a:r>
              <a:rPr lang="es-ES_tradnl" sz="2400" dirty="0" smtClean="0"/>
              <a:t>(b)</a:t>
            </a:r>
            <a:endParaRPr lang="es-ES_tradnl" sz="24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602123" y="3888487"/>
            <a:ext cx="78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f</a:t>
            </a:r>
            <a:r>
              <a:rPr lang="es-ES_tradnl" sz="2400" baseline="-25000" dirty="0"/>
              <a:t>2</a:t>
            </a:r>
            <a:r>
              <a:rPr lang="es-ES_tradnl" sz="2400" dirty="0" smtClean="0"/>
              <a:t>(a)</a:t>
            </a:r>
            <a:endParaRPr lang="es-ES_tradnl" sz="24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3341266" y="3888487"/>
            <a:ext cx="78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f</a:t>
            </a:r>
            <a:r>
              <a:rPr lang="es-ES_tradnl" sz="2400" baseline="-25000" dirty="0"/>
              <a:t>2</a:t>
            </a:r>
            <a:r>
              <a:rPr lang="es-ES_tradnl" sz="2400" dirty="0" smtClean="0"/>
              <a:t>(c)</a:t>
            </a:r>
            <a:endParaRPr lang="es-ES_tradnl" sz="24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516741" y="4802328"/>
            <a:ext cx="4610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a </a:t>
            </a:r>
            <a:r>
              <a:rPr lang="es-ES_tradnl" sz="2400" dirty="0" err="1" smtClean="0"/>
              <a:t>dominates</a:t>
            </a:r>
            <a:r>
              <a:rPr lang="es-ES_tradnl" sz="2400" dirty="0" smtClean="0"/>
              <a:t> b and c</a:t>
            </a:r>
            <a:endParaRPr lang="es-ES_tradnl" sz="24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5036710" y="4802328"/>
            <a:ext cx="4610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Non </a:t>
            </a:r>
            <a:r>
              <a:rPr lang="es-ES_tradnl" sz="2400" dirty="0" err="1" smtClean="0"/>
              <a:t>dominated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solutions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00746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33"/>
          <p:cNvCxnSpPr/>
          <p:nvPr/>
        </p:nvCxnSpPr>
        <p:spPr>
          <a:xfrm flipH="1">
            <a:off x="1023510" y="821086"/>
            <a:ext cx="16933" cy="320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 flipH="1">
            <a:off x="1040444" y="4021486"/>
            <a:ext cx="32511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515510" y="528697"/>
            <a:ext cx="74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/>
              <a:t>f</a:t>
            </a:r>
            <a:r>
              <a:rPr lang="es-ES_tradnl" sz="3200" baseline="-25000" dirty="0" smtClean="0"/>
              <a:t>1</a:t>
            </a:r>
            <a:endParaRPr lang="es-ES_tradnl" sz="3200" baseline="-25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291643" y="4021486"/>
            <a:ext cx="74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/>
              <a:t>f</a:t>
            </a:r>
            <a:r>
              <a:rPr lang="es-ES_tradnl" sz="3200" baseline="-25000" dirty="0"/>
              <a:t>2</a:t>
            </a:r>
          </a:p>
        </p:txBody>
      </p:sp>
      <p:sp>
        <p:nvSpPr>
          <p:cNvPr id="64" name="Elipse 63"/>
          <p:cNvSpPr/>
          <p:nvPr/>
        </p:nvSpPr>
        <p:spPr>
          <a:xfrm>
            <a:off x="1400943" y="1732472"/>
            <a:ext cx="220133" cy="222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2" name="CuadroTexto 81"/>
          <p:cNvSpPr txBox="1"/>
          <p:nvPr/>
        </p:nvSpPr>
        <p:spPr>
          <a:xfrm>
            <a:off x="6110867" y="1224488"/>
            <a:ext cx="1518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smtClean="0"/>
              <a:t>Rank 1</a:t>
            </a:r>
            <a:endParaRPr lang="es-ES_tradnl" sz="2400" dirty="0"/>
          </a:p>
        </p:txBody>
      </p:sp>
      <p:sp>
        <p:nvSpPr>
          <p:cNvPr id="45" name="Elipse 44"/>
          <p:cNvSpPr/>
          <p:nvPr/>
        </p:nvSpPr>
        <p:spPr>
          <a:xfrm>
            <a:off x="1623376" y="2570098"/>
            <a:ext cx="220133" cy="222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7" name="Elipse 46"/>
          <p:cNvSpPr/>
          <p:nvPr/>
        </p:nvSpPr>
        <p:spPr>
          <a:xfrm>
            <a:off x="2524545" y="1113472"/>
            <a:ext cx="220133" cy="222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Elipse 48"/>
          <p:cNvSpPr/>
          <p:nvPr/>
        </p:nvSpPr>
        <p:spPr>
          <a:xfrm>
            <a:off x="3028979" y="1938303"/>
            <a:ext cx="220133" cy="222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2" name="Elipse 51"/>
          <p:cNvSpPr/>
          <p:nvPr/>
        </p:nvSpPr>
        <p:spPr>
          <a:xfrm>
            <a:off x="3805353" y="2377478"/>
            <a:ext cx="220133" cy="222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3" name="Elipse 52"/>
          <p:cNvSpPr/>
          <p:nvPr/>
        </p:nvSpPr>
        <p:spPr>
          <a:xfrm>
            <a:off x="2195505" y="3127959"/>
            <a:ext cx="220133" cy="222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5" name="Elipse 54"/>
          <p:cNvSpPr/>
          <p:nvPr/>
        </p:nvSpPr>
        <p:spPr>
          <a:xfrm>
            <a:off x="1843509" y="1133717"/>
            <a:ext cx="220133" cy="2220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Elipse 55"/>
          <p:cNvSpPr/>
          <p:nvPr/>
        </p:nvSpPr>
        <p:spPr>
          <a:xfrm>
            <a:off x="2104373" y="1911929"/>
            <a:ext cx="220133" cy="2220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Elipse 57"/>
          <p:cNvSpPr/>
          <p:nvPr/>
        </p:nvSpPr>
        <p:spPr>
          <a:xfrm>
            <a:off x="2625063" y="2526541"/>
            <a:ext cx="220133" cy="2220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Elipse 58"/>
          <p:cNvSpPr/>
          <p:nvPr/>
        </p:nvSpPr>
        <p:spPr>
          <a:xfrm>
            <a:off x="3028979" y="2831830"/>
            <a:ext cx="220133" cy="2220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Elipse 62"/>
          <p:cNvSpPr/>
          <p:nvPr/>
        </p:nvSpPr>
        <p:spPr>
          <a:xfrm>
            <a:off x="2981745" y="3564647"/>
            <a:ext cx="220133" cy="222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Elipse 65"/>
          <p:cNvSpPr/>
          <p:nvPr/>
        </p:nvSpPr>
        <p:spPr>
          <a:xfrm>
            <a:off x="3693500" y="3037635"/>
            <a:ext cx="220133" cy="2220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Elipse 70"/>
          <p:cNvSpPr/>
          <p:nvPr/>
        </p:nvSpPr>
        <p:spPr>
          <a:xfrm>
            <a:off x="6055051" y="1350841"/>
            <a:ext cx="220133" cy="222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Elipse 71"/>
          <p:cNvSpPr/>
          <p:nvPr/>
        </p:nvSpPr>
        <p:spPr>
          <a:xfrm>
            <a:off x="6055050" y="2050593"/>
            <a:ext cx="220133" cy="2220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3" name="Elipse 82"/>
          <p:cNvSpPr/>
          <p:nvPr/>
        </p:nvSpPr>
        <p:spPr>
          <a:xfrm>
            <a:off x="6055050" y="2750345"/>
            <a:ext cx="220133" cy="222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CuadroTexto 83"/>
          <p:cNvSpPr txBox="1"/>
          <p:nvPr/>
        </p:nvSpPr>
        <p:spPr>
          <a:xfrm>
            <a:off x="6110865" y="2634516"/>
            <a:ext cx="1518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Rank 3</a:t>
            </a:r>
            <a:endParaRPr lang="es-ES_tradnl" sz="2400" dirty="0"/>
          </a:p>
        </p:txBody>
      </p:sp>
      <p:sp>
        <p:nvSpPr>
          <p:cNvPr id="85" name="CuadroTexto 84"/>
          <p:cNvSpPr txBox="1"/>
          <p:nvPr/>
        </p:nvSpPr>
        <p:spPr>
          <a:xfrm>
            <a:off x="6110866" y="1929502"/>
            <a:ext cx="1518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Rank 2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89487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33"/>
          <p:cNvCxnSpPr/>
          <p:nvPr/>
        </p:nvCxnSpPr>
        <p:spPr>
          <a:xfrm flipH="1">
            <a:off x="1023510" y="821086"/>
            <a:ext cx="16933" cy="3200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 flipH="1">
            <a:off x="1040444" y="4021486"/>
            <a:ext cx="32511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515510" y="528697"/>
            <a:ext cx="74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/>
              <a:t>f</a:t>
            </a:r>
            <a:r>
              <a:rPr lang="es-ES_tradnl" sz="3200" baseline="-25000" dirty="0" smtClean="0"/>
              <a:t>1</a:t>
            </a:r>
            <a:endParaRPr lang="es-ES_tradnl" sz="3200" baseline="-25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291643" y="4021486"/>
            <a:ext cx="74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/>
              <a:t>f</a:t>
            </a:r>
            <a:r>
              <a:rPr lang="es-ES_tradnl" sz="3200" baseline="-25000" dirty="0"/>
              <a:t>2</a:t>
            </a:r>
          </a:p>
        </p:txBody>
      </p:sp>
      <p:sp>
        <p:nvSpPr>
          <p:cNvPr id="3" name="Elipse 2"/>
          <p:cNvSpPr/>
          <p:nvPr/>
        </p:nvSpPr>
        <p:spPr>
          <a:xfrm>
            <a:off x="1358245" y="1424425"/>
            <a:ext cx="359229" cy="359229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1</a:t>
            </a:r>
            <a:endParaRPr lang="es-ES_tradnl" dirty="0"/>
          </a:p>
        </p:txBody>
      </p:sp>
      <p:sp>
        <p:nvSpPr>
          <p:cNvPr id="26" name="Elipse 25"/>
          <p:cNvSpPr/>
          <p:nvPr/>
        </p:nvSpPr>
        <p:spPr>
          <a:xfrm>
            <a:off x="2486428" y="3257097"/>
            <a:ext cx="359229" cy="359229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27" name="Elipse 26"/>
          <p:cNvSpPr/>
          <p:nvPr/>
        </p:nvSpPr>
        <p:spPr>
          <a:xfrm>
            <a:off x="1983115" y="2823929"/>
            <a:ext cx="359229" cy="359229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2</a:t>
            </a:r>
            <a:endParaRPr lang="es-ES_tradnl" dirty="0"/>
          </a:p>
        </p:txBody>
      </p:sp>
      <p:sp>
        <p:nvSpPr>
          <p:cNvPr id="28" name="Elipse 27"/>
          <p:cNvSpPr/>
          <p:nvPr/>
        </p:nvSpPr>
        <p:spPr>
          <a:xfrm>
            <a:off x="3088582" y="3436711"/>
            <a:ext cx="359229" cy="359229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4</a:t>
            </a:r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2666042" y="1395647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Best</a:t>
            </a:r>
            <a:endParaRPr lang="es-ES_tradnl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255007" y="3403652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Worst</a:t>
            </a:r>
            <a:endParaRPr lang="es-ES_tradnl" dirty="0"/>
          </a:p>
        </p:txBody>
      </p:sp>
      <p:cxnSp>
        <p:nvCxnSpPr>
          <p:cNvPr id="6" name="Conector recto de flecha 5"/>
          <p:cNvCxnSpPr>
            <a:stCxn id="4" idx="1"/>
          </p:cNvCxnSpPr>
          <p:nvPr/>
        </p:nvCxnSpPr>
        <p:spPr>
          <a:xfrm flipH="1">
            <a:off x="1817914" y="1580313"/>
            <a:ext cx="848128" cy="237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1983116" y="3459677"/>
            <a:ext cx="421846" cy="128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2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0" y="0"/>
            <a:ext cx="6502400" cy="5905500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2238341" y="1376337"/>
            <a:ext cx="220133" cy="22203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Elipse 13"/>
          <p:cNvSpPr/>
          <p:nvPr/>
        </p:nvSpPr>
        <p:spPr>
          <a:xfrm>
            <a:off x="3066114" y="3022258"/>
            <a:ext cx="220133" cy="22203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Elipse 16"/>
          <p:cNvSpPr/>
          <p:nvPr/>
        </p:nvSpPr>
        <p:spPr>
          <a:xfrm>
            <a:off x="4019014" y="4408295"/>
            <a:ext cx="220133" cy="22203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380757" y="0"/>
            <a:ext cx="581769" cy="584775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sz="3200" dirty="0" smtClean="0"/>
              <a:t>f</a:t>
            </a:r>
            <a:r>
              <a:rPr lang="es-ES_tradnl" sz="3200" baseline="-25000" dirty="0" smtClean="0"/>
              <a:t>1</a:t>
            </a:r>
            <a:endParaRPr lang="es-ES_tradnl" sz="3200" baseline="-250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85884" y="5497609"/>
            <a:ext cx="581769" cy="584775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sz="3200" dirty="0" smtClean="0"/>
              <a:t> f</a:t>
            </a:r>
            <a:r>
              <a:rPr lang="es-ES_tradnl" sz="3200" baseline="-25000" dirty="0" smtClean="0"/>
              <a:t>2</a:t>
            </a:r>
            <a:endParaRPr lang="es-ES_tradnl" sz="3200" baseline="-250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175413" y="4774706"/>
            <a:ext cx="2824194" cy="584775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sz="3200" dirty="0" smtClean="0"/>
              <a:t> Pareto </a:t>
            </a:r>
            <a:r>
              <a:rPr lang="es-ES_tradnl" sz="3200" dirty="0"/>
              <a:t>F</a:t>
            </a:r>
            <a:r>
              <a:rPr lang="es-ES_tradnl" sz="3200" dirty="0" smtClean="0"/>
              <a:t>ront</a:t>
            </a:r>
            <a:endParaRPr lang="es-ES_tradnl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1749089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115</Words>
  <Application>Microsoft Macintosh PowerPoint</Application>
  <PresentationFormat>Panorámica</PresentationFormat>
  <Paragraphs>80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 López Camacho</dc:creator>
  <cp:lastModifiedBy>Esteban López Camacho</cp:lastModifiedBy>
  <cp:revision>14</cp:revision>
  <dcterms:created xsi:type="dcterms:W3CDTF">2017-06-15T13:02:19Z</dcterms:created>
  <dcterms:modified xsi:type="dcterms:W3CDTF">2017-10-16T12:45:32Z</dcterms:modified>
</cp:coreProperties>
</file>