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3" r:id="rId6"/>
    <p:sldId id="258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72394"/>
  </p:normalViewPr>
  <p:slideViewPr>
    <p:cSldViewPr snapToGrid="0">
      <p:cViewPr varScale="1">
        <p:scale>
          <a:sx n="83" d="100"/>
          <a:sy n="83" d="100"/>
        </p:scale>
        <p:origin x="1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9B56D-3CB4-834B-9A63-968D69F28A50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A1B18-5EB6-6F43-A9DD-C89C558C3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6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72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A49B-492C-6926-FE32-0DA6A307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CB5050-42E1-2319-0486-BA4702621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E9030-BEE3-2DCB-E192-606346C5D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98C42-7723-73A8-9499-C35D5B8C2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9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77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A1B18-5EB6-6F43-A9DD-C89C558C3A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1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1563-98A1-1BCC-EC1B-1988C4273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1A2D8-0830-F4C7-B9E8-2AF2CF4D0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52EA-6CC0-6F76-AF70-8C881B8E8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86222-2089-FF5C-2270-F2E422F5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A543-246C-8D1B-456D-AD4ED7B2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47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BD807-D412-49E0-B4FC-67791CBD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90C26-7098-17EE-7B7E-48ED57B0E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8D9EB-2938-C4D0-79F0-DE51FEDC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FCCD7-6ED2-C1B1-281B-60A64FE72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EAF9-5DDE-C760-0FED-321CDDE4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5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070A09-A778-5DDB-1B5B-63348F369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83AE2-2333-60A2-78D6-AC166E097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EB67D-43FE-4D1A-8922-96DCA18ED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9AB02-F7AF-E000-3CC1-38F09AE2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D108-6188-3336-7202-626A6C54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6618-5E15-AF51-3F84-E83A70139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F064-C740-868D-3107-380C6A675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8BB5A-097A-416F-4347-40FF16C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9246-8EC4-36DE-4CED-CEF8F447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0DA3-883B-1617-0122-4DE91DB3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0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1BAB-3104-FF0D-C95F-03CC92C5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C4F46-78F2-FDC5-BB54-C40753963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7195-3F89-34C3-59B5-B05CADA6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5A5F-7FAD-33F3-280C-C2EE88FC1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3A1B-24C0-5990-000C-73B5BB86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0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AC85-CF29-94EB-3AC1-25B1978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9D436-83AA-9DD5-7E38-2CE560027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A99AF-0967-DD3D-9BD8-A7B3353AE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61732-4F33-2C30-CCB6-6BFEF7B2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64BDF-8558-B5D3-FDBA-E3CA0F3F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7907E-41A5-FE2B-2DFB-4F17C6EC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8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E578F-BBA3-EFAF-DDA0-09C6439C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4BF07-B5C7-D9FE-A32F-CAF095D3B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85F7B-6237-199D-EE07-72C21110D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552AF-492B-B00E-B22B-A9E052211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C8927-758B-DC87-BD99-D45B38C36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FFD4C-BD1F-F946-422C-C2B17CE0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90821-4849-8081-FD05-10496575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7C06E-1DC4-D105-EA43-BB56D563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BF18-138C-8A7D-AB34-6BF3CB3C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41804-3B8D-CDD8-8764-01D7A8950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6FA59-D7E3-A457-E79C-0D9072C9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41493-BD89-6B8B-8C2F-3EC3330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4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C84AC-8535-B151-72D0-64947DCE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41DAC6-557A-8573-1895-023AB4C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5070F-24D6-053A-A90C-AC28BAF1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DF05-7659-D8AF-2CC8-1CAD1BA0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AFE6C-C0CD-22D7-A719-1D687D09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AD8722-D44F-F332-504E-64D5A3F63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98649-8600-4857-9C54-1BC8F040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91225-2398-8664-04CB-00961803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7E93-F41D-B008-7E2F-56EEE0BD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4AED-B177-4D8B-7DA4-8C10987C8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8F653-723E-1F93-1F7F-44EF7B2C52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C123C-02E5-3E00-C657-F3D346022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5ADE5-9886-9325-BAAF-0E2F0A0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6BD8F-ACA9-D103-4061-A88C9BCA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46B34-D4C9-FEA1-2E80-9C83739A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4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30C70-81D7-3736-2C39-9983E3CAE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ABAE5-777D-C044-AB02-A707E64EB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C3F3-EB53-FCA4-CF42-1A338E9C9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FA9B7-576B-C748-A064-44C5B5702D47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3F97-B4E5-BD6D-B5AE-6B30676EB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C689-B022-AE93-AD0C-315FA9349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BBE2E-251A-EB48-8E90-4B4AB28E5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6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BAA8-71F3-00EC-55FE-3E7F741A78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Medicare Part D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C52C7-71CD-3314-F4DC-1F3EE9A97D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Viz Midterm Project</a:t>
            </a:r>
          </a:p>
          <a:p>
            <a:r>
              <a:rPr lang="en-US" sz="1800" dirty="0"/>
              <a:t>Claudia Bardales</a:t>
            </a:r>
          </a:p>
        </p:txBody>
      </p:sp>
    </p:spTree>
    <p:extLst>
      <p:ext uri="{BB962C8B-B14F-4D97-AF65-F5344CB8AC3E}">
        <p14:creationId xmlns:p14="http://schemas.microsoft.com/office/powerpoint/2010/main" val="273149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41FC-C287-CB81-70F9-194C8D64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10 Cities in Florida by Claims</a:t>
            </a:r>
          </a:p>
        </p:txBody>
      </p:sp>
      <p:pic>
        <p:nvPicPr>
          <p:cNvPr id="6" name="Content Placeholder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C12B965C-3B9D-8986-F354-58EFF45D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090925" y="1749950"/>
            <a:ext cx="8010145" cy="495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8939C-7C1A-C3FC-8F8F-46CC0E485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Heatmap of Demographic Characteristics by City</a:t>
            </a:r>
          </a:p>
        </p:txBody>
      </p:sp>
      <p:pic>
        <p:nvPicPr>
          <p:cNvPr id="5" name="Content Placeholder 4" descr="A chart of a map of demographic characteristics&#10;&#10;AI-generated content may be incorrect.">
            <a:extLst>
              <a:ext uri="{FF2B5EF4-FFF2-40B4-BE49-F238E27FC236}">
                <a16:creationId xmlns:a16="http://schemas.microsoft.com/office/drawing/2014/main" id="{B4D49576-8397-5F35-E82C-18B5B2C96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7984" y="1644980"/>
            <a:ext cx="8357616" cy="5157844"/>
          </a:xfrm>
        </p:spPr>
      </p:pic>
    </p:spTree>
    <p:extLst>
      <p:ext uri="{BB962C8B-B14F-4D97-AF65-F5344CB8AC3E}">
        <p14:creationId xmlns:p14="http://schemas.microsoft.com/office/powerpoint/2010/main" val="297205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F54F4-0469-DE77-9E36-0DAE8CB3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4699C-402A-590C-380F-54732E4B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Drug Claims composition by city</a:t>
            </a:r>
          </a:p>
        </p:txBody>
      </p:sp>
      <p:pic>
        <p:nvPicPr>
          <p:cNvPr id="5" name="Content Placeholder 4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F11193CD-E862-6628-DD7D-74A4531D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911093" y="1692632"/>
            <a:ext cx="8369809" cy="5165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27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E52DD5-E0DA-B80A-DC5E-8BF787AF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Total Claim per Prescriber by city</a:t>
            </a:r>
          </a:p>
        </p:txBody>
      </p:sp>
      <p:pic>
        <p:nvPicPr>
          <p:cNvPr id="4" name="Content Placeholder 4" descr="A graph of a number of cities&#10;&#10;AI-generated content may be incorrect.">
            <a:extLst>
              <a:ext uri="{FF2B5EF4-FFF2-40B4-BE49-F238E27FC236}">
                <a16:creationId xmlns:a16="http://schemas.microsoft.com/office/drawing/2014/main" id="{33BE42CE-0485-02B0-D5B7-2E069C62F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19072" y="1690688"/>
            <a:ext cx="8268077" cy="5102585"/>
          </a:xfrm>
        </p:spPr>
      </p:pic>
    </p:spTree>
    <p:extLst>
      <p:ext uri="{BB962C8B-B14F-4D97-AF65-F5344CB8AC3E}">
        <p14:creationId xmlns:p14="http://schemas.microsoft.com/office/powerpoint/2010/main" val="364532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D4699-1E77-BDC9-0F62-41ACA38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Total Drug Cost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4EC606-C9B5-438D-E31A-DA7AAFF5A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0304" y="1622745"/>
            <a:ext cx="8071388" cy="4981200"/>
          </a:xfrm>
        </p:spPr>
      </p:pic>
    </p:spTree>
    <p:extLst>
      <p:ext uri="{BB962C8B-B14F-4D97-AF65-F5344CB8AC3E}">
        <p14:creationId xmlns:p14="http://schemas.microsoft.com/office/powerpoint/2010/main" val="375121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0DB0D-F011-28DD-C73B-41F16E59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Drug Cost vs Claim Volume</a:t>
            </a:r>
          </a:p>
        </p:txBody>
      </p:sp>
      <p:pic>
        <p:nvPicPr>
          <p:cNvPr id="8" name="Content Placeholder 4" descr="A graph showing the cost of drugs&#10;&#10;AI-generated content may be incorrect.">
            <a:extLst>
              <a:ext uri="{FF2B5EF4-FFF2-40B4-BE49-F238E27FC236}">
                <a16:creationId xmlns:a16="http://schemas.microsoft.com/office/drawing/2014/main" id="{D85FE1C6-5CDA-39AE-FB0F-41222CA14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13" y="1636724"/>
            <a:ext cx="8174736" cy="504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096360-F06D-9375-5C3F-EB51D941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71EC3-0682-81CD-1C4D-1E4D80E3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38814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The majority of Medicare recipients are women. Miami has the largest Hispanic population among recipients. Hispanic and White populations are more evenly distributed across cities.</a:t>
            </a:r>
          </a:p>
          <a:p>
            <a:r>
              <a:rPr lang="en-US" sz="2000" dirty="0"/>
              <a:t>Generic drugs are dominant, accounting for a total of 84% to 87%.</a:t>
            </a:r>
          </a:p>
          <a:p>
            <a:r>
              <a:rPr lang="en-US" sz="2000" dirty="0"/>
              <a:t>Ocala, Naples, and Lakeland have lower variability in claims per prescriber, which suggests more consistent prescribing behavior compared to cities like Miami, Hialeah, and Fort Myers.</a:t>
            </a:r>
          </a:p>
          <a:p>
            <a:r>
              <a:rPr lang="en-US" sz="2000" dirty="0"/>
              <a:t>The number of outliers in cities such as Miami and Hialeah raises questions about prescribing patterns, with fewer prescribers filing a high number of claims.</a:t>
            </a:r>
            <a:br>
              <a:rPr lang="en-US" sz="2000" dirty="0"/>
            </a:br>
            <a:r>
              <a:rPr lang="en-US" sz="2000" dirty="0"/>
              <a:t>While most claims are low-cost, a small number of prescribers are increasing the overall cost.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18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170</Words>
  <Application>Microsoft Macintosh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Medicare Part D </vt:lpstr>
      <vt:lpstr>Top 10 Cities in Florida by Claims</vt:lpstr>
      <vt:lpstr>Heatmap of Demographic Characteristics by City</vt:lpstr>
      <vt:lpstr>Drug Claims composition by city</vt:lpstr>
      <vt:lpstr>Total Claim per Prescriber by city</vt:lpstr>
      <vt:lpstr>Total Drug Cost </vt:lpstr>
      <vt:lpstr>Drug Cost vs Claim Volume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claudia bardales</dc:creator>
  <cp:lastModifiedBy>claudia bardales</cp:lastModifiedBy>
  <cp:revision>3</cp:revision>
  <dcterms:created xsi:type="dcterms:W3CDTF">2025-04-06T19:45:27Z</dcterms:created>
  <dcterms:modified xsi:type="dcterms:W3CDTF">2025-04-07T05:00:14Z</dcterms:modified>
</cp:coreProperties>
</file>