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5654353-297B-4F12-8F23-33F0C76F6E7C}" type="datetimeFigureOut">
              <a:rPr lang="fr-FR" smtClean="0"/>
              <a:pPr/>
              <a:t>03/04/2013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E6BD46-39DF-4179-9D83-2A253C5DACB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4353-297B-4F12-8F23-33F0C76F6E7C}" type="datetimeFigureOut">
              <a:rPr lang="fr-FR" smtClean="0"/>
              <a:pPr/>
              <a:t>03/04/2013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6BD46-39DF-4179-9D83-2A253C5DACB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576" y="620688"/>
            <a:ext cx="7560840" cy="1152128"/>
          </a:xfrm>
        </p:spPr>
        <p:txBody>
          <a:bodyPr>
            <a:normAutofit/>
          </a:bodyPr>
          <a:lstStyle/>
          <a:p>
            <a:r>
              <a:rPr lang="fr-FR" sz="4000" dirty="0" smtClean="0">
                <a:latin typeface="Comic Sans MS" pitchFamily="66" charset="0"/>
              </a:rPr>
              <a:t>Mission 4</a:t>
            </a:r>
            <a:endParaRPr lang="fr-FR" sz="4000" dirty="0">
              <a:latin typeface="Comic Sans MS" pitchFamily="66" charset="0"/>
            </a:endParaRPr>
          </a:p>
        </p:txBody>
      </p:sp>
      <p:sp>
        <p:nvSpPr>
          <p:cNvPr id="3" name="Sous-titre 2"/>
          <p:cNvSpPr>
            <a:spLocks noGrp="1"/>
          </p:cNvSpPr>
          <p:nvPr>
            <p:ph type="subTitle" idx="1"/>
          </p:nvPr>
        </p:nvSpPr>
        <p:spPr>
          <a:xfrm>
            <a:off x="1475656" y="3068960"/>
            <a:ext cx="6400800" cy="1752600"/>
          </a:xfrm>
        </p:spPr>
        <p:txBody>
          <a:bodyPr/>
          <a:lstStyle/>
          <a:p>
            <a:r>
              <a:rPr lang="fr-FR" dirty="0" smtClean="0">
                <a:solidFill>
                  <a:schemeClr val="tx1"/>
                </a:solidFill>
                <a:latin typeface="Comic Sans MS" pitchFamily="66" charset="0"/>
              </a:rPr>
              <a:t>Etude d’une solution de sécurité réseau</a:t>
            </a:r>
            <a:endParaRPr lang="fr-FR" dirty="0">
              <a:solidFill>
                <a:schemeClr val="tx1"/>
              </a:solidFill>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http://htmlimg3.scribdassets.com/2g4kjtrbgg11i8rl/images/238-f8ef44920b.jpg"/>
          <p:cNvPicPr>
            <a:picLocks noGrp="1"/>
          </p:cNvPicPr>
          <p:nvPr>
            <p:ph idx="1"/>
          </p:nvPr>
        </p:nvPicPr>
        <p:blipFill>
          <a:blip r:embed="rId2" cstate="print"/>
          <a:srcRect/>
          <a:stretch>
            <a:fillRect/>
          </a:stretch>
        </p:blipFill>
        <p:spPr bwMode="auto">
          <a:xfrm>
            <a:off x="971600" y="1844824"/>
            <a:ext cx="7056784" cy="3888432"/>
          </a:xfrm>
          <a:prstGeom prst="rect">
            <a:avLst/>
          </a:prstGeom>
          <a:noFill/>
          <a:ln w="9525">
            <a:noFill/>
            <a:miter lim="800000"/>
            <a:headEnd/>
            <a:tailEnd/>
          </a:ln>
        </p:spPr>
      </p:pic>
      <p:sp>
        <p:nvSpPr>
          <p:cNvPr id="5" name="ZoneTexte 4"/>
          <p:cNvSpPr txBox="1"/>
          <p:nvPr/>
        </p:nvSpPr>
        <p:spPr>
          <a:xfrm>
            <a:off x="1115616" y="764704"/>
            <a:ext cx="5112568" cy="461665"/>
          </a:xfrm>
          <a:prstGeom prst="rect">
            <a:avLst/>
          </a:prstGeom>
          <a:noFill/>
        </p:spPr>
        <p:txBody>
          <a:bodyPr wrap="square" rtlCol="0">
            <a:spAutoFit/>
          </a:bodyPr>
          <a:lstStyle/>
          <a:p>
            <a:r>
              <a:rPr lang="fr-FR" sz="2400" dirty="0" smtClean="0">
                <a:latin typeface="Comic Sans MS" pitchFamily="66" charset="0"/>
              </a:rPr>
              <a:t>Représentation d’une solution VPN </a:t>
            </a:r>
            <a:endParaRPr lang="fr-FR" sz="2400" dirty="0">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332656"/>
            <a:ext cx="7772400" cy="1470025"/>
          </a:xfrm>
        </p:spPr>
        <p:txBody>
          <a:bodyPr>
            <a:normAutofit/>
          </a:bodyPr>
          <a:lstStyle/>
          <a:p>
            <a:r>
              <a:rPr lang="fr-FR" sz="3600" dirty="0" smtClean="0">
                <a:latin typeface="Comic Sans MS" pitchFamily="66" charset="0"/>
              </a:rPr>
              <a:t>Typologies de VLAN</a:t>
            </a:r>
            <a:endParaRPr lang="fr-FR" sz="3600" dirty="0">
              <a:latin typeface="Comic Sans MS" pitchFamily="66" charset="0"/>
            </a:endParaRPr>
          </a:p>
        </p:txBody>
      </p:sp>
      <p:sp>
        <p:nvSpPr>
          <p:cNvPr id="3" name="Sous-titre 2"/>
          <p:cNvSpPr>
            <a:spLocks noGrp="1"/>
          </p:cNvSpPr>
          <p:nvPr>
            <p:ph type="subTitle" idx="1"/>
          </p:nvPr>
        </p:nvSpPr>
        <p:spPr>
          <a:xfrm>
            <a:off x="899592" y="1988840"/>
            <a:ext cx="7344816" cy="4464496"/>
          </a:xfrm>
        </p:spPr>
        <p:txBody>
          <a:bodyPr>
            <a:normAutofit/>
          </a:bodyPr>
          <a:lstStyle/>
          <a:p>
            <a:pPr algn="l"/>
            <a:r>
              <a:rPr lang="fr-FR" sz="2400" dirty="0" smtClean="0">
                <a:solidFill>
                  <a:schemeClr val="tx1"/>
                </a:solidFill>
                <a:latin typeface="Comic Sans MS" pitchFamily="66" charset="0"/>
              </a:rPr>
              <a:t>Il existe 3 type de VLAN : </a:t>
            </a:r>
          </a:p>
          <a:p>
            <a:pPr algn="l"/>
            <a:r>
              <a:rPr lang="fr-FR" sz="2400" dirty="0" smtClean="0">
                <a:solidFill>
                  <a:schemeClr val="tx1"/>
                </a:solidFill>
                <a:latin typeface="Comic Sans MS" pitchFamily="66" charset="0"/>
              </a:rPr>
              <a:t>	- </a:t>
            </a:r>
            <a:r>
              <a:rPr lang="fr-FR" sz="1800" u="sng" dirty="0">
                <a:solidFill>
                  <a:schemeClr val="tx1"/>
                </a:solidFill>
                <a:latin typeface="Comic Sans MS" pitchFamily="66" charset="0"/>
              </a:rPr>
              <a:t>VLAN niveau 1 :</a:t>
            </a:r>
            <a:r>
              <a:rPr lang="fr-FR" sz="1800" dirty="0">
                <a:solidFill>
                  <a:schemeClr val="tx1"/>
                </a:solidFill>
                <a:latin typeface="Comic Sans MS" pitchFamily="66" charset="0"/>
              </a:rPr>
              <a:t> </a:t>
            </a:r>
            <a:r>
              <a:rPr lang="fr-FR" sz="1800" dirty="0" smtClean="0">
                <a:solidFill>
                  <a:schemeClr val="tx1"/>
                </a:solidFill>
                <a:latin typeface="Comic Sans MS" pitchFamily="66" charset="0"/>
              </a:rPr>
              <a:t>Définit </a:t>
            </a:r>
            <a:r>
              <a:rPr lang="fr-FR" sz="1800" dirty="0">
                <a:solidFill>
                  <a:schemeClr val="tx1"/>
                </a:solidFill>
                <a:latin typeface="Comic Sans MS" pitchFamily="66" charset="0"/>
              </a:rPr>
              <a:t>un réseau virtuel par rapport au port du </a:t>
            </a:r>
            <a:r>
              <a:rPr lang="fr-FR" sz="1800" dirty="0" smtClean="0">
                <a:solidFill>
                  <a:schemeClr val="tx1"/>
                </a:solidFill>
                <a:latin typeface="Comic Sans MS" pitchFamily="66" charset="0"/>
              </a:rPr>
              <a:t>commutateur. </a:t>
            </a:r>
            <a:r>
              <a:rPr lang="fr-FR" sz="1800" dirty="0">
                <a:solidFill>
                  <a:schemeClr val="tx1"/>
                </a:solidFill>
                <a:latin typeface="Comic Sans MS" pitchFamily="66" charset="0"/>
              </a:rPr>
              <a:t>Il permet une étanchéité maximale puisqu’il est difficilement </a:t>
            </a:r>
            <a:r>
              <a:rPr lang="fr-FR" sz="1800" dirty="0" err="1">
                <a:solidFill>
                  <a:schemeClr val="tx1"/>
                </a:solidFill>
                <a:latin typeface="Comic Sans MS" pitchFamily="66" charset="0"/>
              </a:rPr>
              <a:t>piratable</a:t>
            </a:r>
            <a:r>
              <a:rPr lang="fr-FR" sz="1800" dirty="0">
                <a:solidFill>
                  <a:schemeClr val="tx1"/>
                </a:solidFill>
                <a:latin typeface="Comic Sans MS" pitchFamily="66" charset="0"/>
              </a:rPr>
              <a:t> du fait qu’il faut avoir un pc branché sur le port du commutateur. Mais il requiert une  configuration matérielle assez grande</a:t>
            </a:r>
            <a:r>
              <a:rPr lang="fr-FR" sz="2400" dirty="0" smtClean="0">
                <a:solidFill>
                  <a:schemeClr val="tx1"/>
                </a:solidFill>
              </a:rPr>
              <a:t>.</a:t>
            </a:r>
          </a:p>
          <a:p>
            <a:pPr algn="l"/>
            <a:r>
              <a:rPr lang="fr-FR" sz="2400" dirty="0">
                <a:solidFill>
                  <a:schemeClr val="tx1"/>
                </a:solidFill>
              </a:rPr>
              <a:t>	</a:t>
            </a:r>
            <a:r>
              <a:rPr lang="fr-FR" sz="2400" dirty="0" smtClean="0">
                <a:solidFill>
                  <a:schemeClr val="tx1"/>
                </a:solidFill>
              </a:rPr>
              <a:t>- </a:t>
            </a:r>
            <a:r>
              <a:rPr lang="fr-FR" sz="1800" u="sng" dirty="0" smtClean="0">
                <a:solidFill>
                  <a:schemeClr val="tx1"/>
                </a:solidFill>
                <a:latin typeface="Comic Sans MS" pitchFamily="66" charset="0"/>
              </a:rPr>
              <a:t>VLAN niveau 2 : </a:t>
            </a:r>
            <a:r>
              <a:rPr lang="fr-FR" sz="1800" dirty="0" smtClean="0">
                <a:solidFill>
                  <a:schemeClr val="tx1"/>
                </a:solidFill>
                <a:latin typeface="Comic Sans MS" pitchFamily="66" charset="0"/>
              </a:rPr>
              <a:t>Définit un réseau en fonction des adresses MAC. Plus souple que le niveau 1 car il n’y a pas de contraintes géographique. Utile pour regrouper des utilisateurs par réseau (badminton, vtt, </a:t>
            </a:r>
            <a:r>
              <a:rPr lang="fr-FR" sz="1800" dirty="0" err="1" smtClean="0">
                <a:solidFill>
                  <a:schemeClr val="tx1"/>
                </a:solidFill>
                <a:latin typeface="Comic Sans MS" pitchFamily="66" charset="0"/>
              </a:rPr>
              <a:t>etc</a:t>
            </a:r>
            <a:r>
              <a:rPr lang="fr-FR" sz="1800" dirty="0" smtClean="0">
                <a:solidFill>
                  <a:schemeClr val="tx1"/>
                </a:solidFill>
                <a:latin typeface="Comic Sans MS" pitchFamily="66" charset="0"/>
              </a:rPr>
              <a:t>…). Bien </a:t>
            </a:r>
            <a:r>
              <a:rPr lang="fr-FR" sz="1800" dirty="0">
                <a:solidFill>
                  <a:schemeClr val="tx1"/>
                </a:solidFill>
                <a:latin typeface="Comic Sans MS" pitchFamily="66" charset="0"/>
              </a:rPr>
              <a:t>sécurisé puisque le pirate doit usurper l’adresse MAC du VLAN pour y </a:t>
            </a:r>
            <a:r>
              <a:rPr lang="fr-FR" sz="1800" dirty="0" smtClean="0">
                <a:solidFill>
                  <a:schemeClr val="tx1"/>
                </a:solidFill>
                <a:latin typeface="Comic Sans MS" pitchFamily="66" charset="0"/>
              </a:rPr>
              <a:t>accéder. </a:t>
            </a:r>
            <a:r>
              <a:rPr lang="fr-FR" sz="1800" dirty="0">
                <a:solidFill>
                  <a:schemeClr val="tx1"/>
                </a:solidFill>
                <a:latin typeface="Comic Sans MS" pitchFamily="66" charset="0"/>
              </a:rPr>
              <a:t>Mais il est moins sécurisé qu’un VLAN niveau 1 car l’adresse MAC peut être « sniffer ». </a:t>
            </a:r>
          </a:p>
          <a:p>
            <a:pPr algn="l"/>
            <a:endParaRPr lang="fr-FR" sz="2400" dirty="0">
              <a:solidFill>
                <a:schemeClr val="tx1"/>
              </a:solidFill>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4785395"/>
          </a:xfrm>
        </p:spPr>
        <p:txBody>
          <a:bodyPr>
            <a:normAutofit/>
          </a:bodyPr>
          <a:lstStyle/>
          <a:p>
            <a:pPr>
              <a:buNone/>
            </a:pPr>
            <a:r>
              <a:rPr lang="fr-FR" sz="1800" dirty="0" smtClean="0">
                <a:latin typeface="Comic Sans MS" pitchFamily="66" charset="0"/>
              </a:rPr>
              <a:t>		- VLAN niveau 3 : </a:t>
            </a:r>
            <a:r>
              <a:rPr lang="fr-FR" sz="1800" dirty="0">
                <a:latin typeface="Comic Sans MS" pitchFamily="66" charset="0"/>
              </a:rPr>
              <a:t>Il définit un réseau virtuel par adressage IP. On distingue 2 types de niveau 3 : </a:t>
            </a:r>
            <a:endParaRPr lang="fr-FR" sz="1800" dirty="0" smtClean="0">
              <a:latin typeface="Comic Sans MS" pitchFamily="66" charset="0"/>
            </a:endParaRPr>
          </a:p>
          <a:p>
            <a:pPr>
              <a:buNone/>
            </a:pPr>
            <a:endParaRPr lang="fr-FR" sz="1800" dirty="0">
              <a:latin typeface="Comic Sans MS" pitchFamily="66" charset="0"/>
            </a:endParaRPr>
          </a:p>
          <a:p>
            <a:pPr lvl="0" algn="just">
              <a:buNone/>
            </a:pPr>
            <a:r>
              <a:rPr lang="fr-FR" sz="1800" dirty="0" smtClean="0">
                <a:latin typeface="Comic Sans MS" pitchFamily="66" charset="0"/>
              </a:rPr>
              <a:t>			* VLAN </a:t>
            </a:r>
            <a:r>
              <a:rPr lang="fr-FR" sz="1800" dirty="0">
                <a:latin typeface="Comic Sans MS" pitchFamily="66" charset="0"/>
              </a:rPr>
              <a:t>par sous réseaux qui associe des sous réseaux selon l’adresse source des datagrammes. Ce système se met a jour automatiquement si </a:t>
            </a:r>
            <a:r>
              <a:rPr lang="fr-FR" sz="1800" dirty="0" smtClean="0">
                <a:latin typeface="Comic Sans MS" pitchFamily="66" charset="0"/>
              </a:rPr>
              <a:t>des </a:t>
            </a:r>
            <a:r>
              <a:rPr lang="fr-FR" sz="1800" dirty="0">
                <a:latin typeface="Comic Sans MS" pitchFamily="66" charset="0"/>
              </a:rPr>
              <a:t>machines venaient à changer de place, mais est contraint à une bande </a:t>
            </a:r>
            <a:r>
              <a:rPr lang="fr-FR" sz="1800" dirty="0" smtClean="0">
                <a:latin typeface="Comic Sans MS" pitchFamily="66" charset="0"/>
              </a:rPr>
              <a:t>passante réduite </a:t>
            </a:r>
            <a:r>
              <a:rPr lang="fr-FR" sz="1800" dirty="0">
                <a:latin typeface="Comic Sans MS" pitchFamily="66" charset="0"/>
              </a:rPr>
              <a:t>puisque les datagrammes doivent être analyser plus en détails et donc équipements plus couteux. Sécurité beaucoup plus faible qu’un VLAN de niveau 1 ou 2 du fait que sniffer une adresse IP est beaucoup plus simple à réaliser que sniffer une adresse </a:t>
            </a:r>
            <a:r>
              <a:rPr lang="fr-FR" sz="1800" dirty="0" smtClean="0">
                <a:latin typeface="Comic Sans MS" pitchFamily="66" charset="0"/>
              </a:rPr>
              <a:t>MAC</a:t>
            </a:r>
          </a:p>
          <a:p>
            <a:pPr lvl="0" algn="just">
              <a:buNone/>
            </a:pPr>
            <a:r>
              <a:rPr lang="fr-FR" sz="1800" dirty="0" smtClean="0">
                <a:latin typeface="Comic Sans MS" pitchFamily="66" charset="0"/>
              </a:rPr>
              <a:t>	</a:t>
            </a:r>
            <a:endParaRPr lang="fr-FR" sz="1800" dirty="0">
              <a:latin typeface="Comic Sans MS" pitchFamily="66" charset="0"/>
            </a:endParaRPr>
          </a:p>
          <a:p>
            <a:pPr lvl="0" algn="just">
              <a:buNone/>
            </a:pPr>
            <a:r>
              <a:rPr lang="fr-FR" sz="1800" dirty="0" smtClean="0">
                <a:latin typeface="Comic Sans MS" pitchFamily="66" charset="0"/>
              </a:rPr>
              <a:t>			* VLAN </a:t>
            </a:r>
            <a:r>
              <a:rPr lang="fr-FR" sz="1800" dirty="0">
                <a:latin typeface="Comic Sans MS" pitchFamily="66" charset="0"/>
              </a:rPr>
              <a:t>par protocole qui permet de créer un réseau virtuel en regroupant toute les machines utilisant le même protocole.</a:t>
            </a:r>
          </a:p>
          <a:p>
            <a:pPr lvl="1">
              <a:buNone/>
            </a:pPr>
            <a:endParaRPr lang="fr-FR" sz="1800"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Comic Sans MS" pitchFamily="66" charset="0"/>
              </a:rPr>
              <a:t>Avantages d’un VLAN</a:t>
            </a:r>
            <a:endParaRPr lang="fr-FR" sz="3600" dirty="0">
              <a:latin typeface="Comic Sans MS" pitchFamily="66" charset="0"/>
            </a:endParaRPr>
          </a:p>
        </p:txBody>
      </p:sp>
      <p:sp>
        <p:nvSpPr>
          <p:cNvPr id="3" name="Espace réservé du contenu 2"/>
          <p:cNvSpPr>
            <a:spLocks noGrp="1"/>
          </p:cNvSpPr>
          <p:nvPr>
            <p:ph idx="1"/>
          </p:nvPr>
        </p:nvSpPr>
        <p:spPr/>
        <p:txBody>
          <a:bodyPr/>
          <a:lstStyle/>
          <a:p>
            <a:pPr lvl="0">
              <a:buNone/>
            </a:pPr>
            <a:r>
              <a:rPr lang="fr-FR" sz="1800" dirty="0" smtClean="0">
                <a:latin typeface="Comic Sans MS" pitchFamily="66" charset="0"/>
              </a:rPr>
              <a:t>	- Administration </a:t>
            </a:r>
            <a:r>
              <a:rPr lang="fr-FR" sz="1800" dirty="0">
                <a:latin typeface="Comic Sans MS" pitchFamily="66" charset="0"/>
              </a:rPr>
              <a:t>plus facile (administration par routeur</a:t>
            </a:r>
            <a:r>
              <a:rPr lang="fr-FR" sz="1800" dirty="0" smtClean="0">
                <a:latin typeface="Comic Sans MS" pitchFamily="66" charset="0"/>
              </a:rPr>
              <a:t>)</a:t>
            </a:r>
          </a:p>
          <a:p>
            <a:pPr lvl="0">
              <a:buNone/>
            </a:pPr>
            <a:endParaRPr lang="fr-FR" sz="1800" dirty="0">
              <a:latin typeface="Comic Sans MS" pitchFamily="66" charset="0"/>
            </a:endParaRPr>
          </a:p>
          <a:p>
            <a:pPr lvl="0">
              <a:buNone/>
            </a:pPr>
            <a:r>
              <a:rPr lang="fr-FR" sz="1800" dirty="0" smtClean="0">
                <a:latin typeface="Comic Sans MS" pitchFamily="66" charset="0"/>
              </a:rPr>
              <a:t>	- Segmente </a:t>
            </a:r>
            <a:r>
              <a:rPr lang="fr-FR" sz="1800" dirty="0">
                <a:latin typeface="Comic Sans MS" pitchFamily="66" charset="0"/>
              </a:rPr>
              <a:t>le réseau, et donc diminue le trafic et augmente la bande passante.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31224" cy="922114"/>
          </a:xfrm>
        </p:spPr>
        <p:txBody>
          <a:bodyPr/>
          <a:lstStyle/>
          <a:p>
            <a:r>
              <a:rPr lang="fr-FR" dirty="0" smtClean="0"/>
              <a:t>Plan d’adressage IP</a:t>
            </a:r>
            <a:endParaRPr lang="fr-FR" dirty="0"/>
          </a:p>
        </p:txBody>
      </p:sp>
      <p:graphicFrame>
        <p:nvGraphicFramePr>
          <p:cNvPr id="4" name="Espace réservé du contenu 3"/>
          <p:cNvGraphicFramePr>
            <a:graphicFrameLocks noGrp="1"/>
          </p:cNvGraphicFramePr>
          <p:nvPr>
            <p:ph idx="1"/>
          </p:nvPr>
        </p:nvGraphicFramePr>
        <p:xfrm>
          <a:off x="323528" y="1196752"/>
          <a:ext cx="8568952" cy="5181600"/>
        </p:xfrm>
        <a:graphic>
          <a:graphicData uri="http://schemas.openxmlformats.org/drawingml/2006/table">
            <a:tbl>
              <a:tblPr firstRow="1" bandRow="1">
                <a:tableStyleId>{5C22544A-7EE6-4342-B048-85BDC9FD1C3A}</a:tableStyleId>
              </a:tblPr>
              <a:tblGrid>
                <a:gridCol w="2147637"/>
                <a:gridCol w="2147637"/>
                <a:gridCol w="2147637"/>
                <a:gridCol w="2126041"/>
              </a:tblGrid>
              <a:tr h="1050258">
                <a:tc>
                  <a:txBody>
                    <a:bodyPr/>
                    <a:lstStyle/>
                    <a:p>
                      <a:pPr algn="ctr"/>
                      <a:r>
                        <a:rPr lang="fr-FR" sz="1600" dirty="0" smtClean="0">
                          <a:latin typeface="Comic Sans MS" pitchFamily="66" charset="0"/>
                        </a:rPr>
                        <a:t>IP des Ligues</a:t>
                      </a:r>
                      <a:endParaRPr lang="fr-FR" sz="1600" dirty="0">
                        <a:latin typeface="Comic Sans MS" pitchFamily="66" charset="0"/>
                      </a:endParaRPr>
                    </a:p>
                  </a:txBody>
                  <a:tcPr/>
                </a:tc>
                <a:tc>
                  <a:txBody>
                    <a:bodyPr/>
                    <a:lstStyle/>
                    <a:p>
                      <a:pPr algn="ctr"/>
                      <a:r>
                        <a:rPr lang="fr-FR" sz="1600" dirty="0" smtClean="0">
                          <a:latin typeface="Comic Sans MS" pitchFamily="66" charset="0"/>
                        </a:rPr>
                        <a:t>Adresses</a:t>
                      </a:r>
                      <a:r>
                        <a:rPr lang="fr-FR" sz="1600" baseline="0" dirty="0" smtClean="0">
                          <a:latin typeface="Comic Sans MS" pitchFamily="66" charset="0"/>
                        </a:rPr>
                        <a:t> VLAN</a:t>
                      </a:r>
                      <a:endParaRPr lang="fr-FR" sz="1600" dirty="0">
                        <a:latin typeface="Comic Sans MS" pitchFamily="66" charset="0"/>
                      </a:endParaRPr>
                    </a:p>
                  </a:txBody>
                  <a:tcPr/>
                </a:tc>
                <a:tc>
                  <a:txBody>
                    <a:bodyPr/>
                    <a:lstStyle/>
                    <a:p>
                      <a:pPr algn="ctr"/>
                      <a:r>
                        <a:rPr lang="fr-FR" sz="1600" dirty="0" smtClean="0">
                          <a:latin typeface="Comic Sans MS" pitchFamily="66" charset="0"/>
                        </a:rPr>
                        <a:t>Exemple d’IP attribuée automatiquement</a:t>
                      </a:r>
                      <a:r>
                        <a:rPr lang="fr-FR" sz="1600" baseline="0" dirty="0" smtClean="0">
                          <a:latin typeface="Comic Sans MS" pitchFamily="66" charset="0"/>
                        </a:rPr>
                        <a:t> dans le VLAN 1 </a:t>
                      </a:r>
                      <a:endParaRPr lang="fr-FR" sz="1600" dirty="0">
                        <a:latin typeface="Comic Sans MS" pitchFamily="66" charset="0"/>
                      </a:endParaRPr>
                    </a:p>
                  </a:txBody>
                  <a:tcPr/>
                </a:tc>
                <a:tc>
                  <a:txBody>
                    <a:bodyPr/>
                    <a:lstStyle/>
                    <a:p>
                      <a:pPr algn="ctr"/>
                      <a:r>
                        <a:rPr lang="fr-FR" sz="1600" dirty="0" smtClean="0">
                          <a:latin typeface="Comic Sans MS" pitchFamily="66" charset="0"/>
                        </a:rPr>
                        <a:t>VLAN Wifi</a:t>
                      </a:r>
                      <a:endParaRPr lang="fr-FR" sz="1600" dirty="0">
                        <a:latin typeface="Comic Sans MS" pitchFamily="66" charset="0"/>
                      </a:endParaRPr>
                    </a:p>
                  </a:txBody>
                  <a:tcPr/>
                </a:tc>
              </a:tr>
              <a:tr h="807891">
                <a:tc>
                  <a:txBody>
                    <a:bodyPr/>
                    <a:lstStyle/>
                    <a:p>
                      <a:pPr algn="ctr"/>
                      <a:r>
                        <a:rPr lang="fr-FR" sz="1600" dirty="0" smtClean="0">
                          <a:latin typeface="Comic Sans MS" pitchFamily="66" charset="0"/>
                        </a:rPr>
                        <a:t>10.1.10.1</a:t>
                      </a:r>
                      <a:endParaRPr lang="fr-FR" sz="1600" dirty="0">
                        <a:latin typeface="Comic Sans MS" pitchFamily="66" charset="0"/>
                      </a:endParaRPr>
                    </a:p>
                  </a:txBody>
                  <a:tcPr/>
                </a:tc>
                <a:tc>
                  <a:txBody>
                    <a:bodyPr/>
                    <a:lstStyle/>
                    <a:p>
                      <a:pPr algn="ctr"/>
                      <a:r>
                        <a:rPr lang="fr-FR" sz="1600" dirty="0" smtClean="0">
                          <a:latin typeface="Comic Sans MS" pitchFamily="66" charset="0"/>
                        </a:rPr>
                        <a:t>10.1.10.1</a:t>
                      </a:r>
                    </a:p>
                    <a:p>
                      <a:pPr algn="ctr"/>
                      <a:r>
                        <a:rPr lang="fr-FR" sz="1600" baseline="0" dirty="0" smtClean="0">
                          <a:latin typeface="Comic Sans MS" pitchFamily="66" charset="0"/>
                        </a:rPr>
                        <a:t>…</a:t>
                      </a:r>
                    </a:p>
                    <a:p>
                      <a:pPr algn="ctr"/>
                      <a:r>
                        <a:rPr lang="fr-FR" sz="1600" baseline="0" dirty="0" smtClean="0">
                          <a:latin typeface="Comic Sans MS" pitchFamily="66" charset="0"/>
                        </a:rPr>
                        <a:t>10.1.50.1</a:t>
                      </a:r>
                      <a:endParaRPr lang="fr-FR" sz="1600" dirty="0">
                        <a:latin typeface="Comic Sans MS" pitchFamily="66" charset="0"/>
                      </a:endParaRPr>
                    </a:p>
                  </a:txBody>
                  <a:tcPr/>
                </a:tc>
                <a:tc>
                  <a:txBody>
                    <a:bodyPr/>
                    <a:lstStyle/>
                    <a:p>
                      <a:pPr algn="ctr"/>
                      <a:r>
                        <a:rPr lang="fr-FR" sz="1600" dirty="0" smtClean="0">
                          <a:latin typeface="Comic Sans MS" pitchFamily="66" charset="0"/>
                        </a:rPr>
                        <a:t>10.1.10.1</a:t>
                      </a:r>
                    </a:p>
                    <a:p>
                      <a:pPr algn="ctr"/>
                      <a:r>
                        <a:rPr lang="fr-FR" sz="1600" dirty="0" smtClean="0">
                          <a:latin typeface="Comic Sans MS" pitchFamily="66" charset="0"/>
                        </a:rPr>
                        <a:t>/./././.10        </a:t>
                      </a:r>
                      <a:r>
                        <a:rPr lang="fr-FR" sz="1600" baseline="0" dirty="0" smtClean="0">
                          <a:latin typeface="Comic Sans MS" pitchFamily="66" charset="0"/>
                        </a:rPr>
                        <a:t>DHCP</a:t>
                      </a:r>
                      <a:endParaRPr lang="fr-FR" sz="1600" dirty="0" smtClean="0">
                        <a:latin typeface="Comic Sans MS" pitchFamily="66" charset="0"/>
                      </a:endParaRPr>
                    </a:p>
                  </a:txBody>
                  <a:tcPr/>
                </a:tc>
                <a:tc>
                  <a:txBody>
                    <a:bodyPr/>
                    <a:lstStyle/>
                    <a:p>
                      <a:pPr algn="ctr"/>
                      <a:r>
                        <a:rPr lang="fr-FR" sz="1600" dirty="0" smtClean="0">
                          <a:latin typeface="Comic Sans MS" pitchFamily="66" charset="0"/>
                        </a:rPr>
                        <a:t>Adresse passerelle : 10.87.10.1</a:t>
                      </a:r>
                      <a:endParaRPr lang="fr-FR" sz="1600" dirty="0">
                        <a:latin typeface="Comic Sans MS" pitchFamily="66" charset="0"/>
                      </a:endParaRPr>
                    </a:p>
                  </a:txBody>
                  <a:tcPr/>
                </a:tc>
              </a:tr>
              <a:tr h="807891">
                <a:tc>
                  <a:txBody>
                    <a:bodyPr/>
                    <a:lstStyle/>
                    <a:p>
                      <a:pPr algn="ctr"/>
                      <a:r>
                        <a:rPr lang="fr-FR" sz="1600" dirty="0" smtClean="0">
                          <a:latin typeface="Comic Sans MS" pitchFamily="66" charset="0"/>
                        </a:rPr>
                        <a:t>10.2.10.1</a:t>
                      </a:r>
                      <a:endParaRPr lang="fr-FR" sz="1600" dirty="0">
                        <a:latin typeface="Comic Sans MS" pitchFamily="66" charset="0"/>
                      </a:endParaRPr>
                    </a:p>
                  </a:txBody>
                  <a:tcPr/>
                </a:tc>
                <a:tc>
                  <a:txBody>
                    <a:bodyPr/>
                    <a:lstStyle/>
                    <a:p>
                      <a:pPr algn="ctr"/>
                      <a:r>
                        <a:rPr lang="fr-FR" sz="1600" dirty="0" smtClean="0">
                          <a:latin typeface="Comic Sans MS" pitchFamily="66" charset="0"/>
                        </a:rPr>
                        <a:t>10.2.10.1</a:t>
                      </a:r>
                    </a:p>
                    <a:p>
                      <a:pPr algn="ctr"/>
                      <a:r>
                        <a:rPr lang="fr-FR" sz="1600" dirty="0" smtClean="0">
                          <a:latin typeface="Comic Sans MS" pitchFamily="66" charset="0"/>
                        </a:rPr>
                        <a:t>…</a:t>
                      </a:r>
                    </a:p>
                    <a:p>
                      <a:pPr algn="ctr"/>
                      <a:r>
                        <a:rPr lang="fr-FR" sz="1600" dirty="0" smtClean="0">
                          <a:latin typeface="Comic Sans MS" pitchFamily="66" charset="0"/>
                        </a:rPr>
                        <a:t>10.2.50.1</a:t>
                      </a:r>
                      <a:endParaRPr lang="fr-FR" sz="1600" dirty="0">
                        <a:latin typeface="Comic Sans MS" pitchFamily="66" charset="0"/>
                      </a:endParaRPr>
                    </a:p>
                  </a:txBody>
                  <a:tcPr/>
                </a:tc>
                <a:tc>
                  <a:txBody>
                    <a:bodyPr/>
                    <a:lstStyle/>
                    <a:p>
                      <a:pPr algn="ctr"/>
                      <a:r>
                        <a:rPr lang="fr-FR" sz="1600" dirty="0" smtClean="0">
                          <a:latin typeface="Comic Sans MS" pitchFamily="66" charset="0"/>
                        </a:rPr>
                        <a:t>10.2.10.1</a:t>
                      </a:r>
                    </a:p>
                    <a:p>
                      <a:pPr algn="ctr"/>
                      <a:r>
                        <a:rPr lang="fr-FR" sz="1600" dirty="0" smtClean="0">
                          <a:latin typeface="Comic Sans MS" pitchFamily="66" charset="0"/>
                        </a:rPr>
                        <a:t>/./././.10        </a:t>
                      </a:r>
                      <a:r>
                        <a:rPr lang="fr-FR" sz="1600" baseline="0" dirty="0" smtClean="0">
                          <a:latin typeface="Comic Sans MS" pitchFamily="66" charset="0"/>
                        </a:rPr>
                        <a:t>DHCP</a:t>
                      </a:r>
                      <a:endParaRPr lang="fr-FR" sz="1600" dirty="0" smtClean="0">
                        <a:latin typeface="Comic Sans MS" pitchFamily="66" charset="0"/>
                      </a:endParaRPr>
                    </a:p>
                    <a:p>
                      <a:pPr algn="ctr"/>
                      <a:endParaRPr lang="fr-FR" sz="1600" dirty="0">
                        <a:latin typeface="Comic Sans MS" pitchFamily="66" charset="0"/>
                      </a:endParaRPr>
                    </a:p>
                  </a:txBody>
                  <a:tcPr/>
                </a:tc>
                <a:tc>
                  <a:txBody>
                    <a:bodyPr/>
                    <a:lstStyle/>
                    <a:p>
                      <a:pPr algn="ctr"/>
                      <a:r>
                        <a:rPr lang="fr-FR" sz="1600" dirty="0" smtClean="0">
                          <a:latin typeface="Comic Sans MS" pitchFamily="66" charset="0"/>
                        </a:rPr>
                        <a:t>Réseau écran</a:t>
                      </a:r>
                      <a:endParaRPr lang="fr-FR" sz="1600" dirty="0">
                        <a:latin typeface="Comic Sans MS" pitchFamily="66" charset="0"/>
                      </a:endParaRPr>
                    </a:p>
                  </a:txBody>
                  <a:tcPr/>
                </a:tc>
              </a:tr>
              <a:tr h="807891">
                <a:tc>
                  <a:txBody>
                    <a:bodyPr/>
                    <a:lstStyle/>
                    <a:p>
                      <a:pPr algn="ctr"/>
                      <a:r>
                        <a:rPr lang="fr-FR" sz="1600" dirty="0" smtClean="0">
                          <a:latin typeface="Comic Sans MS" pitchFamily="66" charset="0"/>
                        </a:rPr>
                        <a:t>10.3.10.1</a:t>
                      </a:r>
                      <a:endParaRPr lang="fr-FR" sz="1600" dirty="0">
                        <a:latin typeface="Comic Sans MS" pitchFamily="66" charset="0"/>
                      </a:endParaRPr>
                    </a:p>
                  </a:txBody>
                  <a:tcPr/>
                </a:tc>
                <a:tc>
                  <a:txBody>
                    <a:bodyPr/>
                    <a:lstStyle/>
                    <a:p>
                      <a:pPr algn="ctr"/>
                      <a:r>
                        <a:rPr lang="fr-FR" sz="1600" dirty="0" smtClean="0">
                          <a:latin typeface="Comic Sans MS" pitchFamily="66" charset="0"/>
                        </a:rPr>
                        <a:t>10.3.10.1</a:t>
                      </a:r>
                    </a:p>
                    <a:p>
                      <a:pPr algn="ctr"/>
                      <a:r>
                        <a:rPr lang="fr-FR" sz="1600" dirty="0" smtClean="0">
                          <a:latin typeface="Comic Sans MS" pitchFamily="66" charset="0"/>
                        </a:rPr>
                        <a:t>…</a:t>
                      </a:r>
                    </a:p>
                    <a:p>
                      <a:pPr algn="ctr"/>
                      <a:r>
                        <a:rPr lang="fr-FR" sz="1600" dirty="0" smtClean="0">
                          <a:latin typeface="Comic Sans MS" pitchFamily="66" charset="0"/>
                        </a:rPr>
                        <a:t>10.3.50.1</a:t>
                      </a:r>
                      <a:endParaRPr lang="fr-FR" sz="1600" dirty="0">
                        <a:latin typeface="Comic Sans MS" pitchFamily="66" charset="0"/>
                      </a:endParaRPr>
                    </a:p>
                  </a:txBody>
                  <a:tcPr/>
                </a:tc>
                <a:tc>
                  <a:txBody>
                    <a:bodyPr/>
                    <a:lstStyle/>
                    <a:p>
                      <a:pPr algn="ctr"/>
                      <a:r>
                        <a:rPr lang="fr-FR" sz="1600" dirty="0" smtClean="0">
                          <a:latin typeface="Comic Sans MS" pitchFamily="66" charset="0"/>
                        </a:rPr>
                        <a:t>10.3.10.1</a:t>
                      </a:r>
                    </a:p>
                    <a:p>
                      <a:pPr algn="ctr"/>
                      <a:r>
                        <a:rPr lang="fr-FR" sz="1600" dirty="0" smtClean="0">
                          <a:latin typeface="Comic Sans MS" pitchFamily="66" charset="0"/>
                        </a:rPr>
                        <a:t>/././.10    DHCP</a:t>
                      </a:r>
                      <a:endParaRPr lang="fr-FR" sz="1600" dirty="0">
                        <a:latin typeface="Comic Sans MS" pitchFamily="66" charset="0"/>
                      </a:endParaRPr>
                    </a:p>
                  </a:txBody>
                  <a:tcPr/>
                </a:tc>
                <a:tc>
                  <a:txBody>
                    <a:bodyPr/>
                    <a:lstStyle/>
                    <a:p>
                      <a:pPr algn="ctr"/>
                      <a:r>
                        <a:rPr lang="fr-FR" sz="1600" dirty="0" smtClean="0">
                          <a:latin typeface="Comic Sans MS" pitchFamily="66" charset="0"/>
                        </a:rPr>
                        <a:t>Adresse de passerelle : 10.1.1.1</a:t>
                      </a:r>
                      <a:endParaRPr lang="fr-FR" sz="1600" dirty="0">
                        <a:latin typeface="Comic Sans MS" pitchFamily="66" charset="0"/>
                      </a:endParaRPr>
                    </a:p>
                  </a:txBody>
                  <a:tcPr/>
                </a:tc>
              </a:tr>
              <a:tr h="778081">
                <a:tc>
                  <a:txBody>
                    <a:bodyPr/>
                    <a:lstStyle/>
                    <a:p>
                      <a:pPr algn="ctr"/>
                      <a:r>
                        <a:rPr lang="fr-FR" sz="1600" dirty="0" smtClean="0">
                          <a:latin typeface="Comic Sans MS" pitchFamily="66" charset="0"/>
                        </a:rPr>
                        <a:t>10.4.10.1</a:t>
                      </a:r>
                    </a:p>
                  </a:txBody>
                  <a:tcPr/>
                </a:tc>
                <a:tc>
                  <a:txBody>
                    <a:bodyPr/>
                    <a:lstStyle/>
                    <a:p>
                      <a:pPr algn="ctr"/>
                      <a:r>
                        <a:rPr lang="fr-FR" sz="1600" dirty="0" smtClean="0">
                          <a:latin typeface="Comic Sans MS" pitchFamily="66" charset="0"/>
                        </a:rPr>
                        <a:t>10.4.10.1</a:t>
                      </a:r>
                    </a:p>
                    <a:p>
                      <a:pPr algn="ctr"/>
                      <a:r>
                        <a:rPr lang="fr-FR" sz="1600" dirty="0" smtClean="0">
                          <a:latin typeface="Comic Sans MS" pitchFamily="66" charset="0"/>
                        </a:rPr>
                        <a:t>…</a:t>
                      </a:r>
                    </a:p>
                    <a:p>
                      <a:pPr algn="ctr"/>
                      <a:r>
                        <a:rPr lang="fr-FR" sz="1600" dirty="0" smtClean="0">
                          <a:latin typeface="Comic Sans MS" pitchFamily="66" charset="0"/>
                        </a:rPr>
                        <a:t>10.4.50.1</a:t>
                      </a:r>
                      <a:endParaRPr lang="fr-FR" sz="1600" dirty="0">
                        <a:latin typeface="Comic Sans MS" pitchFamily="66" charset="0"/>
                      </a:endParaRPr>
                    </a:p>
                  </a:txBody>
                  <a:tcPr/>
                </a:tc>
                <a:tc>
                  <a:txBody>
                    <a:bodyPr/>
                    <a:lstStyle/>
                    <a:p>
                      <a:pPr algn="ctr"/>
                      <a:r>
                        <a:rPr lang="fr-FR" sz="1600" dirty="0" smtClean="0">
                          <a:latin typeface="Comic Sans MS" pitchFamily="66" charset="0"/>
                        </a:rPr>
                        <a:t>10.4.10.1</a:t>
                      </a:r>
                    </a:p>
                    <a:p>
                      <a:pPr algn="ctr"/>
                      <a:r>
                        <a:rPr lang="fr-FR" sz="1600" dirty="0" smtClean="0">
                          <a:latin typeface="Comic Sans MS" pitchFamily="66" charset="0"/>
                        </a:rPr>
                        <a:t>/././.10   DHCP</a:t>
                      </a:r>
                      <a:endParaRPr lang="fr-FR" sz="1600" dirty="0">
                        <a:latin typeface="Comic Sans MS" pitchFamily="66" charset="0"/>
                      </a:endParaRPr>
                    </a:p>
                  </a:txBody>
                  <a:tcPr/>
                </a:tc>
                <a:tc>
                  <a:txBody>
                    <a:bodyPr/>
                    <a:lstStyle/>
                    <a:p>
                      <a:pPr algn="ctr"/>
                      <a:r>
                        <a:rPr lang="fr-FR" sz="1600" dirty="0" smtClean="0">
                          <a:latin typeface="Comic Sans MS" pitchFamily="66" charset="0"/>
                        </a:rPr>
                        <a:t>Réseau d’administration</a:t>
                      </a:r>
                      <a:r>
                        <a:rPr lang="fr-FR" sz="1600" baseline="0" dirty="0" smtClean="0">
                          <a:latin typeface="Comic Sans MS" pitchFamily="66" charset="0"/>
                        </a:rPr>
                        <a:t> des commutateurs</a:t>
                      </a:r>
                    </a:p>
                  </a:txBody>
                  <a:tcPr/>
                </a:tc>
              </a:tr>
              <a:tr h="778081">
                <a:tc>
                  <a:txBody>
                    <a:bodyPr/>
                    <a:lstStyle/>
                    <a:p>
                      <a:pPr algn="ctr"/>
                      <a:r>
                        <a:rPr lang="fr-FR" sz="1600" dirty="0" smtClean="0">
                          <a:latin typeface="Comic Sans MS" pitchFamily="66" charset="0"/>
                        </a:rPr>
                        <a:t>10.86.10.1</a:t>
                      </a:r>
                    </a:p>
                  </a:txBody>
                  <a:tcPr/>
                </a:tc>
                <a:tc>
                  <a:txBody>
                    <a:bodyPr/>
                    <a:lstStyle/>
                    <a:p>
                      <a:pPr algn="ctr"/>
                      <a:r>
                        <a:rPr lang="fr-FR" sz="1600" dirty="0" smtClean="0">
                          <a:latin typeface="Comic Sans MS" pitchFamily="66" charset="0"/>
                        </a:rPr>
                        <a:t>10.86.10.1</a:t>
                      </a:r>
                    </a:p>
                    <a:p>
                      <a:pPr algn="ctr"/>
                      <a:r>
                        <a:rPr lang="fr-FR" sz="1600" dirty="0" smtClean="0">
                          <a:latin typeface="Comic Sans MS" pitchFamily="66" charset="0"/>
                        </a:rPr>
                        <a:t>…</a:t>
                      </a:r>
                    </a:p>
                    <a:p>
                      <a:pPr algn="ctr"/>
                      <a:r>
                        <a:rPr lang="fr-FR" sz="1600" dirty="0" smtClean="0">
                          <a:latin typeface="Comic Sans MS" pitchFamily="66" charset="0"/>
                        </a:rPr>
                        <a:t>10.86.50.1</a:t>
                      </a:r>
                      <a:endParaRPr lang="fr-FR" sz="1600" dirty="0">
                        <a:latin typeface="Comic Sans MS" pitchFamily="66" charset="0"/>
                      </a:endParaRPr>
                    </a:p>
                  </a:txBody>
                  <a:tcPr/>
                </a:tc>
                <a:tc>
                  <a:txBody>
                    <a:bodyPr/>
                    <a:lstStyle/>
                    <a:p>
                      <a:pPr algn="ctr"/>
                      <a:r>
                        <a:rPr lang="fr-FR" sz="1600" dirty="0" smtClean="0">
                          <a:latin typeface="Comic Sans MS" pitchFamily="66" charset="0"/>
                        </a:rPr>
                        <a:t>10.86.10.1</a:t>
                      </a:r>
                    </a:p>
                    <a:p>
                      <a:pPr algn="ctr"/>
                      <a:r>
                        <a:rPr lang="fr-FR" sz="1600" dirty="0" smtClean="0">
                          <a:latin typeface="Comic Sans MS" pitchFamily="66" charset="0"/>
                        </a:rPr>
                        <a:t>/././.10  DHCP</a:t>
                      </a:r>
                      <a:endParaRPr lang="fr-FR" sz="1600" dirty="0">
                        <a:latin typeface="Comic Sans MS" pitchFamily="66" charset="0"/>
                      </a:endParaRPr>
                    </a:p>
                  </a:txBody>
                  <a:tcPr/>
                </a:tc>
                <a:tc>
                  <a:txBody>
                    <a:bodyPr/>
                    <a:lstStyle/>
                    <a:p>
                      <a:pPr algn="ctr"/>
                      <a:r>
                        <a:rPr lang="fr-FR" sz="1600" baseline="0" dirty="0" smtClean="0">
                          <a:latin typeface="Comic Sans MS" pitchFamily="66" charset="0"/>
                        </a:rPr>
                        <a:t>Adresse d’un </a:t>
                      </a:r>
                      <a:r>
                        <a:rPr lang="fr-FR" sz="1600" baseline="0" dirty="0" err="1" smtClean="0">
                          <a:latin typeface="Comic Sans MS" pitchFamily="66" charset="0"/>
                        </a:rPr>
                        <a:t>hote</a:t>
                      </a:r>
                      <a:endParaRPr lang="fr-FR" sz="1600" baseline="0" dirty="0" smtClean="0">
                        <a:latin typeface="Comic Sans MS" pitchFamily="66"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Comic Sans MS" pitchFamily="66" charset="0"/>
              </a:rPr>
              <a:t>Norme Wifi</a:t>
            </a:r>
            <a:endParaRPr lang="fr-FR" sz="3600" dirty="0">
              <a:latin typeface="Comic Sans MS" pitchFamily="66" charset="0"/>
            </a:endParaRPr>
          </a:p>
        </p:txBody>
      </p:sp>
      <p:sp>
        <p:nvSpPr>
          <p:cNvPr id="3" name="Espace réservé du contenu 2"/>
          <p:cNvSpPr>
            <a:spLocks noGrp="1"/>
          </p:cNvSpPr>
          <p:nvPr>
            <p:ph idx="1"/>
          </p:nvPr>
        </p:nvSpPr>
        <p:spPr/>
        <p:txBody>
          <a:bodyPr>
            <a:normAutofit/>
          </a:bodyPr>
          <a:lstStyle/>
          <a:p>
            <a:r>
              <a:rPr lang="fr-FR" sz="1800" dirty="0" smtClean="0">
                <a:latin typeface="Comic Sans MS" pitchFamily="66" charset="0"/>
              </a:rPr>
              <a:t>Le wifi ( contraction de Wireless </a:t>
            </a:r>
            <a:r>
              <a:rPr lang="fr-FR" sz="1800" dirty="0" err="1" smtClean="0">
                <a:latin typeface="Comic Sans MS" pitchFamily="66" charset="0"/>
              </a:rPr>
              <a:t>Fidelity</a:t>
            </a:r>
            <a:r>
              <a:rPr lang="fr-FR" sz="1800" dirty="0" smtClean="0">
                <a:latin typeface="Comic Sans MS" pitchFamily="66" charset="0"/>
              </a:rPr>
              <a:t>) est définie par la norme </a:t>
            </a:r>
            <a:r>
              <a:rPr lang="fr-FR" sz="1800" dirty="0">
                <a:latin typeface="Comic Sans MS" pitchFamily="66" charset="0"/>
              </a:rPr>
              <a:t>IEEE </a:t>
            </a:r>
            <a:r>
              <a:rPr lang="fr-FR" sz="1800" dirty="0" smtClean="0">
                <a:latin typeface="Comic Sans MS" pitchFamily="66" charset="0"/>
              </a:rPr>
              <a:t>802.11.</a:t>
            </a:r>
          </a:p>
          <a:p>
            <a:endParaRPr lang="fr-FR" sz="1800" dirty="0">
              <a:latin typeface="Comic Sans MS" pitchFamily="66" charset="0"/>
            </a:endParaRPr>
          </a:p>
          <a:p>
            <a:endParaRPr lang="fr-FR" sz="1800" dirty="0" smtClean="0">
              <a:latin typeface="Comic Sans MS" pitchFamily="66" charset="0"/>
            </a:endParaRPr>
          </a:p>
          <a:p>
            <a:endParaRPr lang="fr-FR" sz="1800" dirty="0">
              <a:latin typeface="Comic Sans MS" pitchFamily="66" charset="0"/>
            </a:endParaRPr>
          </a:p>
          <a:p>
            <a:endParaRPr lang="fr-F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Comic Sans MS" pitchFamily="66" charset="0"/>
              </a:rPr>
              <a:t>SSID</a:t>
            </a:r>
            <a:endParaRPr lang="fr-FR" sz="3600" dirty="0">
              <a:latin typeface="Comic Sans MS" pitchFamily="66" charset="0"/>
            </a:endParaRPr>
          </a:p>
        </p:txBody>
      </p:sp>
      <p:sp>
        <p:nvSpPr>
          <p:cNvPr id="3" name="Espace réservé du contenu 2"/>
          <p:cNvSpPr>
            <a:spLocks noGrp="1"/>
          </p:cNvSpPr>
          <p:nvPr>
            <p:ph idx="1"/>
          </p:nvPr>
        </p:nvSpPr>
        <p:spPr/>
        <p:txBody>
          <a:bodyPr>
            <a:normAutofit/>
          </a:bodyPr>
          <a:lstStyle/>
          <a:p>
            <a:r>
              <a:rPr lang="fr-FR" sz="1700" dirty="0" smtClean="0">
                <a:latin typeface="Comic Sans MS" pitchFamily="66" charset="0"/>
              </a:rPr>
              <a:t>Il est parfois conseillé de masquer le SSID du réseau sans </a:t>
            </a:r>
            <a:r>
              <a:rPr lang="fr-FR" sz="1700" dirty="0" err="1" smtClean="0">
                <a:latin typeface="Comic Sans MS" pitchFamily="66" charset="0"/>
              </a:rPr>
              <a:t>ﬁl</a:t>
            </a:r>
            <a:r>
              <a:rPr lang="fr-FR" sz="1700" dirty="0" smtClean="0">
                <a:latin typeface="Comic Sans MS" pitchFamily="66" charset="0"/>
              </a:rPr>
              <a:t>. Un passant équipé d’un matériel Wifi classique ne saura pas qu’un réseau sans </a:t>
            </a:r>
            <a:r>
              <a:rPr lang="fr-FR" sz="1700" dirty="0" err="1" smtClean="0">
                <a:latin typeface="Comic Sans MS" pitchFamily="66" charset="0"/>
              </a:rPr>
              <a:t>ﬁl</a:t>
            </a:r>
            <a:r>
              <a:rPr lang="fr-FR" sz="1700" dirty="0" smtClean="0">
                <a:latin typeface="Comic Sans MS" pitchFamily="66" charset="0"/>
              </a:rPr>
              <a:t> se trouve à proximité, ou en tout cas ne saura pas s’y connecter facilement.</a:t>
            </a:r>
          </a:p>
          <a:p>
            <a:endParaRPr lang="fr-FR" sz="1700" dirty="0" smtClean="0">
              <a:latin typeface="Comic Sans MS" pitchFamily="66" charset="0"/>
            </a:endParaRPr>
          </a:p>
          <a:p>
            <a:r>
              <a:rPr lang="fr-FR" sz="1700" dirty="0" smtClean="0">
                <a:latin typeface="Comic Sans MS" pitchFamily="66" charset="0"/>
              </a:rPr>
              <a:t>Toutefois, il ne s’agit que d’une protection très faible, car il suffit de sniffer les ondes radio au moment où un utilisateur légitime se connecte : le SSID se trouve alors en clair dans sa requête d’association. En outre, chaque utilisateur légitime devra saisir manuellement le SSID du réseau sur son ordinateur. Bref, cette mesure apporte plus d’inconvénients que d’intérêts.</a:t>
            </a:r>
          </a:p>
          <a:p>
            <a:endParaRPr lang="fr-FR" sz="1700" dirty="0">
              <a:latin typeface="Comic Sans MS" pitchFamily="66" charset="0"/>
            </a:endParaRPr>
          </a:p>
          <a:p>
            <a:endParaRPr lang="fr-FR" sz="1700"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latin typeface="Comic Sans MS" pitchFamily="66" charset="0"/>
              </a:rPr>
              <a:t>Protocoles de confidentialités</a:t>
            </a:r>
            <a:endParaRPr lang="fr-FR" sz="3600" dirty="0">
              <a:latin typeface="Comic Sans MS" pitchFamily="66" charset="0"/>
            </a:endParaRPr>
          </a:p>
        </p:txBody>
      </p:sp>
      <p:sp>
        <p:nvSpPr>
          <p:cNvPr id="3" name="Espace réservé du contenu 2"/>
          <p:cNvSpPr>
            <a:spLocks noGrp="1"/>
          </p:cNvSpPr>
          <p:nvPr>
            <p:ph idx="1"/>
          </p:nvPr>
        </p:nvSpPr>
        <p:spPr/>
        <p:txBody>
          <a:bodyPr>
            <a:normAutofit/>
          </a:bodyPr>
          <a:lstStyle/>
          <a:p>
            <a:r>
              <a:rPr lang="fr-FR" sz="1800" dirty="0" smtClean="0">
                <a:latin typeface="Comic Sans MS" pitchFamily="66" charset="0"/>
              </a:rPr>
              <a:t>WEP : protocole d’authentification relativement faible, qui utilise l’algorithme de chiffrement RC4. Existe en 2 versions :</a:t>
            </a:r>
          </a:p>
          <a:p>
            <a:pPr>
              <a:buNone/>
            </a:pPr>
            <a:r>
              <a:rPr lang="fr-FR" sz="1800" dirty="0">
                <a:latin typeface="Comic Sans MS" pitchFamily="66" charset="0"/>
              </a:rPr>
              <a:t> </a:t>
            </a:r>
            <a:r>
              <a:rPr lang="fr-FR" sz="1800" dirty="0" smtClean="0">
                <a:latin typeface="Comic Sans MS" pitchFamily="66" charset="0"/>
              </a:rPr>
              <a:t>		* 64bits : une clef de chiffrement 40bits + un vecteur d’initialisation de 24 bits.</a:t>
            </a:r>
          </a:p>
          <a:p>
            <a:pPr>
              <a:buNone/>
            </a:pPr>
            <a:r>
              <a:rPr lang="fr-FR" sz="1800" dirty="0">
                <a:latin typeface="Comic Sans MS" pitchFamily="66" charset="0"/>
              </a:rPr>
              <a:t> </a:t>
            </a:r>
            <a:r>
              <a:rPr lang="fr-FR" sz="1800" dirty="0" smtClean="0">
                <a:latin typeface="Comic Sans MS" pitchFamily="66" charset="0"/>
              </a:rPr>
              <a:t>		* 128bits : suite de 13 caractères ASCII ou 26 </a:t>
            </a:r>
            <a:r>
              <a:rPr lang="fr-FR" sz="1800" dirty="0" err="1" smtClean="0">
                <a:latin typeface="Comic Sans MS" pitchFamily="66" charset="0"/>
              </a:rPr>
              <a:t>decimaux</a:t>
            </a:r>
            <a:r>
              <a:rPr lang="fr-FR" sz="1800" smtClean="0">
                <a:latin typeface="Comic Sans MS" pitchFamily="66" charset="0"/>
              </a:rPr>
              <a:t>.</a:t>
            </a:r>
            <a:endParaRPr lang="fr-FR" sz="200" dirty="0" smtClean="0">
              <a:latin typeface="Comic Sans MS" pitchFamily="66" charset="0"/>
            </a:endParaRPr>
          </a:p>
          <a:p>
            <a:r>
              <a:rPr lang="fr-FR" sz="1800" dirty="0" smtClean="0">
                <a:latin typeface="Comic Sans MS" pitchFamily="66" charset="0"/>
              </a:rPr>
              <a:t>WPA : Inventé pour répondre aux diverses faiblesses du WEP</a:t>
            </a:r>
          </a:p>
          <a:p>
            <a:r>
              <a:rPr lang="fr-FR" sz="1800" dirty="0" smtClean="0">
                <a:latin typeface="Comic Sans MS" pitchFamily="66" charset="0"/>
              </a:rPr>
              <a:t>WPA2</a:t>
            </a:r>
          </a:p>
          <a:p>
            <a:endParaRPr lang="fr-FR" sz="1800" dirty="0">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VPN</a:t>
            </a:r>
            <a:endParaRPr lang="fr-FR" dirty="0"/>
          </a:p>
        </p:txBody>
      </p:sp>
      <p:sp>
        <p:nvSpPr>
          <p:cNvPr id="3" name="Espace réservé du contenu 2"/>
          <p:cNvSpPr>
            <a:spLocks noGrp="1"/>
          </p:cNvSpPr>
          <p:nvPr>
            <p:ph idx="1"/>
          </p:nvPr>
        </p:nvSpPr>
        <p:spPr/>
        <p:txBody>
          <a:bodyPr>
            <a:noAutofit/>
          </a:bodyPr>
          <a:lstStyle/>
          <a:p>
            <a:r>
              <a:rPr lang="fr-FR" sz="1600" dirty="0">
                <a:latin typeface="Comic Sans MS" pitchFamily="66" charset="0"/>
              </a:rPr>
              <a:t>Des tunnels sécurisés </a:t>
            </a:r>
            <a:r>
              <a:rPr lang="fr-FR" sz="1600" dirty="0" smtClean="0">
                <a:latin typeface="Comic Sans MS" pitchFamily="66" charset="0"/>
              </a:rPr>
              <a:t>pour </a:t>
            </a:r>
            <a:r>
              <a:rPr lang="fr-FR" sz="1600" dirty="0">
                <a:latin typeface="Comic Sans MS" pitchFamily="66" charset="0"/>
              </a:rPr>
              <a:t>permettre aux employés d’accéder tout de même au réseau de l’entreprise lorsque le réseau sans </a:t>
            </a:r>
            <a:r>
              <a:rPr lang="fr-FR" sz="1600" dirty="0" err="1">
                <a:latin typeface="Comic Sans MS" pitchFamily="66" charset="0"/>
              </a:rPr>
              <a:t>ﬁl</a:t>
            </a:r>
            <a:r>
              <a:rPr lang="fr-FR" sz="1600" dirty="0">
                <a:latin typeface="Comic Sans MS" pitchFamily="66" charset="0"/>
              </a:rPr>
              <a:t> est </a:t>
            </a:r>
            <a:r>
              <a:rPr lang="fr-FR" sz="1600" dirty="0" smtClean="0">
                <a:latin typeface="Comic Sans MS" pitchFamily="66" charset="0"/>
              </a:rPr>
              <a:t>isolé, il </a:t>
            </a:r>
            <a:r>
              <a:rPr lang="fr-FR" sz="1600" dirty="0">
                <a:latin typeface="Comic Sans MS" pitchFamily="66" charset="0"/>
              </a:rPr>
              <a:t>est possible de mettre en place un Réseau Privé Virtuel (</a:t>
            </a:r>
            <a:r>
              <a:rPr lang="fr-FR" sz="1600" dirty="0" smtClean="0">
                <a:latin typeface="Comic Sans MS" pitchFamily="66" charset="0"/>
              </a:rPr>
              <a:t>RPV) ou Virtual </a:t>
            </a:r>
            <a:r>
              <a:rPr lang="fr-FR" sz="1600" dirty="0" err="1">
                <a:latin typeface="Comic Sans MS" pitchFamily="66" charset="0"/>
              </a:rPr>
              <a:t>Private</a:t>
            </a:r>
            <a:r>
              <a:rPr lang="fr-FR" sz="1600" dirty="0">
                <a:latin typeface="Comic Sans MS" pitchFamily="66" charset="0"/>
              </a:rPr>
              <a:t> Network (VPN). Cela consiste à mettre en place un serveur VPN </a:t>
            </a:r>
            <a:r>
              <a:rPr lang="fr-FR" sz="1600" dirty="0" smtClean="0">
                <a:latin typeface="Comic Sans MS" pitchFamily="66" charset="0"/>
              </a:rPr>
              <a:t>entre </a:t>
            </a:r>
            <a:r>
              <a:rPr lang="fr-FR" sz="1600" dirty="0">
                <a:latin typeface="Comic Sans MS" pitchFamily="66" charset="0"/>
              </a:rPr>
              <a:t>les </a:t>
            </a:r>
            <a:r>
              <a:rPr lang="fr-FR" sz="1600" dirty="0" smtClean="0">
                <a:latin typeface="Comic Sans MS" pitchFamily="66" charset="0"/>
              </a:rPr>
              <a:t>points d’accès  </a:t>
            </a:r>
            <a:r>
              <a:rPr lang="fr-FR" sz="1600" dirty="0">
                <a:latin typeface="Comic Sans MS" pitchFamily="66" charset="0"/>
              </a:rPr>
              <a:t>et le réseau local. Il existe même des </a:t>
            </a:r>
            <a:r>
              <a:rPr lang="fr-FR" sz="1600" dirty="0" smtClean="0">
                <a:latin typeface="Comic Sans MS" pitchFamily="66" charset="0"/>
              </a:rPr>
              <a:t>points d’accès </a:t>
            </a:r>
            <a:r>
              <a:rPr lang="fr-FR" sz="1600" dirty="0">
                <a:latin typeface="Comic Sans MS" pitchFamily="66" charset="0"/>
              </a:rPr>
              <a:t>qui intègrent un serveur VPN. Un employé commence par se connecter au réseau sans </a:t>
            </a:r>
            <a:r>
              <a:rPr lang="fr-FR" sz="1600" dirty="0" err="1">
                <a:latin typeface="Comic Sans MS" pitchFamily="66" charset="0"/>
              </a:rPr>
              <a:t>ﬁl</a:t>
            </a:r>
            <a:r>
              <a:rPr lang="fr-FR" sz="1600" dirty="0">
                <a:latin typeface="Comic Sans MS" pitchFamily="66" charset="0"/>
              </a:rPr>
              <a:t>.</a:t>
            </a:r>
          </a:p>
          <a:p>
            <a:endParaRPr lang="fr-FR" sz="1600" dirty="0">
              <a:latin typeface="Comic Sans MS" pitchFamily="66" charset="0"/>
            </a:endParaRPr>
          </a:p>
          <a:p>
            <a:r>
              <a:rPr lang="fr-FR" sz="1600" dirty="0">
                <a:latin typeface="Comic Sans MS" pitchFamily="66" charset="0"/>
              </a:rPr>
              <a:t>À ce stade, il n’a pas encore accès au réseau local. Puis il exécute un logiciel qui établit une connexion sécurisée avec le serveur VPN, après  </a:t>
            </a:r>
            <a:r>
              <a:rPr lang="fr-FR" sz="1600" dirty="0" err="1">
                <a:latin typeface="Comic Sans MS" pitchFamily="66" charset="0"/>
              </a:rPr>
              <a:t>identiﬁcation</a:t>
            </a:r>
            <a:r>
              <a:rPr lang="fr-FR" sz="1600" dirty="0">
                <a:latin typeface="Comic Sans MS" pitchFamily="66" charset="0"/>
              </a:rPr>
              <a:t> de l’utilisateur. Par la suite, l’employé a accès au réseau de l’entreprise au travers du tunnel VPN, comme s’il était connecté directement au réseau </a:t>
            </a:r>
            <a:r>
              <a:rPr lang="fr-FR" sz="1600" dirty="0" err="1">
                <a:latin typeface="Comic Sans MS" pitchFamily="66" charset="0"/>
              </a:rPr>
              <a:t>ﬁlaire</a:t>
            </a:r>
            <a:r>
              <a:rPr lang="fr-FR" sz="1600" dirty="0">
                <a:latin typeface="Comic Sans MS" pitchFamily="66" charset="0"/>
              </a:rPr>
              <a:t>.</a:t>
            </a:r>
          </a:p>
          <a:p>
            <a:endParaRPr lang="fr-FR" sz="1600" dirty="0">
              <a:latin typeface="Comic Sans MS" pitchFamily="66" charset="0"/>
            </a:endParaRPr>
          </a:p>
          <a:p>
            <a:r>
              <a:rPr lang="fr-FR" sz="1600" dirty="0" smtClean="0">
                <a:latin typeface="Comic Sans MS" pitchFamily="66" charset="0"/>
              </a:rPr>
              <a:t>Autre </a:t>
            </a:r>
            <a:r>
              <a:rPr lang="fr-FR" sz="1600" dirty="0">
                <a:latin typeface="Comic Sans MS" pitchFamily="66" charset="0"/>
              </a:rPr>
              <a:t>avantage, on peut éventuellement rendre le serveur VPN accessible depuis Internet et permettre ainsi aux employés de se connecter au réseau de l’entreprise pendant leurs déplacements ou depuis leur domicile. De nombreuses sociétés possèdent déjà un serveur VPN pour cet usage.</a:t>
            </a:r>
          </a:p>
          <a:p>
            <a:endParaRPr lang="fr-FR" sz="1600" dirty="0">
              <a:latin typeface="Comic Sans MS" pitchFamily="66"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258</Words>
  <Application>Microsoft Office PowerPoint</Application>
  <PresentationFormat>Affichage à l'écran (4:3)</PresentationFormat>
  <Paragraphs>76</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Mission 4</vt:lpstr>
      <vt:lpstr>Typologies de VLAN</vt:lpstr>
      <vt:lpstr>Diapositive 3</vt:lpstr>
      <vt:lpstr>Avantages d’un VLAN</vt:lpstr>
      <vt:lpstr>Plan d’adressage IP</vt:lpstr>
      <vt:lpstr>Norme Wifi</vt:lpstr>
      <vt:lpstr>SSID</vt:lpstr>
      <vt:lpstr>Protocoles de confidentialités</vt:lpstr>
      <vt:lpstr>Solution VPN</vt:lpstr>
      <vt:lpstr>Diapositive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4</dc:title>
  <dc:creator>MLACROIX</dc:creator>
  <cp:lastModifiedBy>cbardon</cp:lastModifiedBy>
  <cp:revision>8</cp:revision>
  <dcterms:created xsi:type="dcterms:W3CDTF">2012-11-28T07:12:05Z</dcterms:created>
  <dcterms:modified xsi:type="dcterms:W3CDTF">2013-04-03T07:20:26Z</dcterms:modified>
</cp:coreProperties>
</file>