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9" r:id="rId4"/>
    <p:sldId id="265" r:id="rId5"/>
    <p:sldId id="266" r:id="rId6"/>
    <p:sldId id="261" r:id="rId7"/>
    <p:sldId id="267" r:id="rId8"/>
    <p:sldId id="268"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63" d="100"/>
          <a:sy n="63" d="100"/>
        </p:scale>
        <p:origin x="76" y="4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546B2-1DB0-4BBD-A5BE-081ED7A5A2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013CC2F-CC35-4DFC-A329-F6A10500AE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F54B53-4585-4C1E-8766-E68B2D0E833C}"/>
              </a:ext>
            </a:extLst>
          </p:cNvPr>
          <p:cNvSpPr>
            <a:spLocks noGrp="1"/>
          </p:cNvSpPr>
          <p:nvPr>
            <p:ph type="dt" sz="half" idx="10"/>
          </p:nvPr>
        </p:nvSpPr>
        <p:spPr/>
        <p:txBody>
          <a:bodyPr/>
          <a:lstStyle/>
          <a:p>
            <a:fld id="{90BC94E0-0A04-474D-B13F-7D5090209730}" type="datetimeFigureOut">
              <a:rPr lang="en-US" smtClean="0"/>
              <a:t>10/1/2018</a:t>
            </a:fld>
            <a:endParaRPr lang="en-US" dirty="0"/>
          </a:p>
        </p:txBody>
      </p:sp>
      <p:sp>
        <p:nvSpPr>
          <p:cNvPr id="5" name="Footer Placeholder 4">
            <a:extLst>
              <a:ext uri="{FF2B5EF4-FFF2-40B4-BE49-F238E27FC236}">
                <a16:creationId xmlns:a16="http://schemas.microsoft.com/office/drawing/2014/main" id="{7C5F7CD0-9B22-4E99-953D-D87FD6A9980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F22E8AD-6E90-4F68-8887-D1AA6337B6E4}"/>
              </a:ext>
            </a:extLst>
          </p:cNvPr>
          <p:cNvSpPr>
            <a:spLocks noGrp="1"/>
          </p:cNvSpPr>
          <p:nvPr>
            <p:ph type="sldNum" sz="quarter" idx="12"/>
          </p:nvPr>
        </p:nvSpPr>
        <p:spPr/>
        <p:txBody>
          <a:bodyPr/>
          <a:lstStyle/>
          <a:p>
            <a:fld id="{70AA41BE-1F74-4C93-9794-3F20A7DF03FE}" type="slidenum">
              <a:rPr lang="en-US" smtClean="0"/>
              <a:t>‹#›</a:t>
            </a:fld>
            <a:endParaRPr lang="en-US" dirty="0"/>
          </a:p>
        </p:txBody>
      </p:sp>
    </p:spTree>
    <p:extLst>
      <p:ext uri="{BB962C8B-B14F-4D97-AF65-F5344CB8AC3E}">
        <p14:creationId xmlns:p14="http://schemas.microsoft.com/office/powerpoint/2010/main" val="654704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63398-F2A2-408F-B64F-93EB27AF41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55C314-8F30-48A7-BD47-36A5A622A98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DCD449-8579-4B24-88E1-E19B7E35EE0A}"/>
              </a:ext>
            </a:extLst>
          </p:cNvPr>
          <p:cNvSpPr>
            <a:spLocks noGrp="1"/>
          </p:cNvSpPr>
          <p:nvPr>
            <p:ph type="dt" sz="half" idx="10"/>
          </p:nvPr>
        </p:nvSpPr>
        <p:spPr/>
        <p:txBody>
          <a:bodyPr/>
          <a:lstStyle/>
          <a:p>
            <a:fld id="{90BC94E0-0A04-474D-B13F-7D5090209730}" type="datetimeFigureOut">
              <a:rPr lang="en-US" smtClean="0"/>
              <a:t>10/1/2018</a:t>
            </a:fld>
            <a:endParaRPr lang="en-US" dirty="0"/>
          </a:p>
        </p:txBody>
      </p:sp>
      <p:sp>
        <p:nvSpPr>
          <p:cNvPr id="5" name="Footer Placeholder 4">
            <a:extLst>
              <a:ext uri="{FF2B5EF4-FFF2-40B4-BE49-F238E27FC236}">
                <a16:creationId xmlns:a16="http://schemas.microsoft.com/office/drawing/2014/main" id="{34BA467C-B558-407E-8B1F-20153BE17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6534BD0-09EA-466D-B280-282CF4CDE163}"/>
              </a:ext>
            </a:extLst>
          </p:cNvPr>
          <p:cNvSpPr>
            <a:spLocks noGrp="1"/>
          </p:cNvSpPr>
          <p:nvPr>
            <p:ph type="sldNum" sz="quarter" idx="12"/>
          </p:nvPr>
        </p:nvSpPr>
        <p:spPr/>
        <p:txBody>
          <a:bodyPr/>
          <a:lstStyle/>
          <a:p>
            <a:fld id="{70AA41BE-1F74-4C93-9794-3F20A7DF03FE}" type="slidenum">
              <a:rPr lang="en-US" smtClean="0"/>
              <a:t>‹#›</a:t>
            </a:fld>
            <a:endParaRPr lang="en-US" dirty="0"/>
          </a:p>
        </p:txBody>
      </p:sp>
    </p:spTree>
    <p:extLst>
      <p:ext uri="{BB962C8B-B14F-4D97-AF65-F5344CB8AC3E}">
        <p14:creationId xmlns:p14="http://schemas.microsoft.com/office/powerpoint/2010/main" val="4030784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5ADDF5-A95D-4C49-89E0-284AB56CB9A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FB78E2-734A-49A0-AF42-2C0B532C5FF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5FB47B-1F1C-4E52-99AE-D0546052689E}"/>
              </a:ext>
            </a:extLst>
          </p:cNvPr>
          <p:cNvSpPr>
            <a:spLocks noGrp="1"/>
          </p:cNvSpPr>
          <p:nvPr>
            <p:ph type="dt" sz="half" idx="10"/>
          </p:nvPr>
        </p:nvSpPr>
        <p:spPr/>
        <p:txBody>
          <a:bodyPr/>
          <a:lstStyle/>
          <a:p>
            <a:fld id="{90BC94E0-0A04-474D-B13F-7D5090209730}" type="datetimeFigureOut">
              <a:rPr lang="en-US" smtClean="0"/>
              <a:t>10/1/2018</a:t>
            </a:fld>
            <a:endParaRPr lang="en-US" dirty="0"/>
          </a:p>
        </p:txBody>
      </p:sp>
      <p:sp>
        <p:nvSpPr>
          <p:cNvPr id="5" name="Footer Placeholder 4">
            <a:extLst>
              <a:ext uri="{FF2B5EF4-FFF2-40B4-BE49-F238E27FC236}">
                <a16:creationId xmlns:a16="http://schemas.microsoft.com/office/drawing/2014/main" id="{CEA212EF-1B85-4C6B-B385-F934DC1CA10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9A48F98-CC9C-4727-83B2-C1F65586BCDD}"/>
              </a:ext>
            </a:extLst>
          </p:cNvPr>
          <p:cNvSpPr>
            <a:spLocks noGrp="1"/>
          </p:cNvSpPr>
          <p:nvPr>
            <p:ph type="sldNum" sz="quarter" idx="12"/>
          </p:nvPr>
        </p:nvSpPr>
        <p:spPr/>
        <p:txBody>
          <a:bodyPr/>
          <a:lstStyle/>
          <a:p>
            <a:fld id="{70AA41BE-1F74-4C93-9794-3F20A7DF03FE}" type="slidenum">
              <a:rPr lang="en-US" smtClean="0"/>
              <a:t>‹#›</a:t>
            </a:fld>
            <a:endParaRPr lang="en-US" dirty="0"/>
          </a:p>
        </p:txBody>
      </p:sp>
    </p:spTree>
    <p:extLst>
      <p:ext uri="{BB962C8B-B14F-4D97-AF65-F5344CB8AC3E}">
        <p14:creationId xmlns:p14="http://schemas.microsoft.com/office/powerpoint/2010/main" val="3269379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BBCEE-1D91-470B-939A-449AAF80D9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2F2EE6-85A2-4E40-94E3-115484801CF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90DA0C-3A08-466F-8472-813C2FE285EA}"/>
              </a:ext>
            </a:extLst>
          </p:cNvPr>
          <p:cNvSpPr>
            <a:spLocks noGrp="1"/>
          </p:cNvSpPr>
          <p:nvPr>
            <p:ph type="dt" sz="half" idx="10"/>
          </p:nvPr>
        </p:nvSpPr>
        <p:spPr/>
        <p:txBody>
          <a:bodyPr/>
          <a:lstStyle/>
          <a:p>
            <a:fld id="{90BC94E0-0A04-474D-B13F-7D5090209730}" type="datetimeFigureOut">
              <a:rPr lang="en-US" smtClean="0"/>
              <a:t>10/1/2018</a:t>
            </a:fld>
            <a:endParaRPr lang="en-US" dirty="0"/>
          </a:p>
        </p:txBody>
      </p:sp>
      <p:sp>
        <p:nvSpPr>
          <p:cNvPr id="5" name="Footer Placeholder 4">
            <a:extLst>
              <a:ext uri="{FF2B5EF4-FFF2-40B4-BE49-F238E27FC236}">
                <a16:creationId xmlns:a16="http://schemas.microsoft.com/office/drawing/2014/main" id="{BDD03364-D5DE-429D-8AD6-2772B12067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0B8279B-A5D0-4D2D-B88C-8D74CE1EA7FD}"/>
              </a:ext>
            </a:extLst>
          </p:cNvPr>
          <p:cNvSpPr>
            <a:spLocks noGrp="1"/>
          </p:cNvSpPr>
          <p:nvPr>
            <p:ph type="sldNum" sz="quarter" idx="12"/>
          </p:nvPr>
        </p:nvSpPr>
        <p:spPr/>
        <p:txBody>
          <a:bodyPr/>
          <a:lstStyle/>
          <a:p>
            <a:fld id="{70AA41BE-1F74-4C93-9794-3F20A7DF03FE}" type="slidenum">
              <a:rPr lang="en-US" smtClean="0"/>
              <a:t>‹#›</a:t>
            </a:fld>
            <a:endParaRPr lang="en-US" dirty="0"/>
          </a:p>
        </p:txBody>
      </p:sp>
    </p:spTree>
    <p:extLst>
      <p:ext uri="{BB962C8B-B14F-4D97-AF65-F5344CB8AC3E}">
        <p14:creationId xmlns:p14="http://schemas.microsoft.com/office/powerpoint/2010/main" val="349005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01582-E1B3-4AE3-B80E-63C81E5328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DDD2C9C-ECB2-4590-9B7B-D34A5F77E6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ED90DA8-A4A1-4A34-9324-5748D4B0A2F5}"/>
              </a:ext>
            </a:extLst>
          </p:cNvPr>
          <p:cNvSpPr>
            <a:spLocks noGrp="1"/>
          </p:cNvSpPr>
          <p:nvPr>
            <p:ph type="dt" sz="half" idx="10"/>
          </p:nvPr>
        </p:nvSpPr>
        <p:spPr/>
        <p:txBody>
          <a:bodyPr/>
          <a:lstStyle/>
          <a:p>
            <a:fld id="{90BC94E0-0A04-474D-B13F-7D5090209730}" type="datetimeFigureOut">
              <a:rPr lang="en-US" smtClean="0"/>
              <a:t>10/1/2018</a:t>
            </a:fld>
            <a:endParaRPr lang="en-US" dirty="0"/>
          </a:p>
        </p:txBody>
      </p:sp>
      <p:sp>
        <p:nvSpPr>
          <p:cNvPr id="5" name="Footer Placeholder 4">
            <a:extLst>
              <a:ext uri="{FF2B5EF4-FFF2-40B4-BE49-F238E27FC236}">
                <a16:creationId xmlns:a16="http://schemas.microsoft.com/office/drawing/2014/main" id="{7FF0FD76-A833-415F-921F-83A4A89162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7129170-F9A2-4F96-B6FF-DCB24D402CA0}"/>
              </a:ext>
            </a:extLst>
          </p:cNvPr>
          <p:cNvSpPr>
            <a:spLocks noGrp="1"/>
          </p:cNvSpPr>
          <p:nvPr>
            <p:ph type="sldNum" sz="quarter" idx="12"/>
          </p:nvPr>
        </p:nvSpPr>
        <p:spPr/>
        <p:txBody>
          <a:bodyPr/>
          <a:lstStyle/>
          <a:p>
            <a:fld id="{70AA41BE-1F74-4C93-9794-3F20A7DF03FE}" type="slidenum">
              <a:rPr lang="en-US" smtClean="0"/>
              <a:t>‹#›</a:t>
            </a:fld>
            <a:endParaRPr lang="en-US" dirty="0"/>
          </a:p>
        </p:txBody>
      </p:sp>
    </p:spTree>
    <p:extLst>
      <p:ext uri="{BB962C8B-B14F-4D97-AF65-F5344CB8AC3E}">
        <p14:creationId xmlns:p14="http://schemas.microsoft.com/office/powerpoint/2010/main" val="471350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C06E9-98BB-4000-95A7-57DD48EB25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B17BB3-9220-4F87-8BA8-BB5641C5E60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244EE9B-3390-4B4D-A351-022A49D7E9E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E708C77-3380-4A28-B11E-AF8D5F74D122}"/>
              </a:ext>
            </a:extLst>
          </p:cNvPr>
          <p:cNvSpPr>
            <a:spLocks noGrp="1"/>
          </p:cNvSpPr>
          <p:nvPr>
            <p:ph type="dt" sz="half" idx="10"/>
          </p:nvPr>
        </p:nvSpPr>
        <p:spPr/>
        <p:txBody>
          <a:bodyPr/>
          <a:lstStyle/>
          <a:p>
            <a:fld id="{90BC94E0-0A04-474D-B13F-7D5090209730}" type="datetimeFigureOut">
              <a:rPr lang="en-US" smtClean="0"/>
              <a:t>10/1/2018</a:t>
            </a:fld>
            <a:endParaRPr lang="en-US" dirty="0"/>
          </a:p>
        </p:txBody>
      </p:sp>
      <p:sp>
        <p:nvSpPr>
          <p:cNvPr id="6" name="Footer Placeholder 5">
            <a:extLst>
              <a:ext uri="{FF2B5EF4-FFF2-40B4-BE49-F238E27FC236}">
                <a16:creationId xmlns:a16="http://schemas.microsoft.com/office/drawing/2014/main" id="{3F8261EF-2058-42D3-A3E2-605CE75425E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99C2EBA-5B62-400F-BF70-EA8B4826F33D}"/>
              </a:ext>
            </a:extLst>
          </p:cNvPr>
          <p:cNvSpPr>
            <a:spLocks noGrp="1"/>
          </p:cNvSpPr>
          <p:nvPr>
            <p:ph type="sldNum" sz="quarter" idx="12"/>
          </p:nvPr>
        </p:nvSpPr>
        <p:spPr/>
        <p:txBody>
          <a:bodyPr/>
          <a:lstStyle/>
          <a:p>
            <a:fld id="{70AA41BE-1F74-4C93-9794-3F20A7DF03FE}" type="slidenum">
              <a:rPr lang="en-US" smtClean="0"/>
              <a:t>‹#›</a:t>
            </a:fld>
            <a:endParaRPr lang="en-US" dirty="0"/>
          </a:p>
        </p:txBody>
      </p:sp>
    </p:spTree>
    <p:extLst>
      <p:ext uri="{BB962C8B-B14F-4D97-AF65-F5344CB8AC3E}">
        <p14:creationId xmlns:p14="http://schemas.microsoft.com/office/powerpoint/2010/main" val="2169444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4556F-3D33-4AF4-8F59-C5D5A0B52A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4053C2B-369C-43FB-AEB8-8C40AAAD6C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490AD4D-BE8C-4B99-B2C2-664A4938E7C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A8AAA0-24DA-47B9-A8AA-E843AF4169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D7566F2-E838-4D1E-BDF2-16B2AA15DA2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C4D0A76-2A3B-463E-887C-2A1D11333BA2}"/>
              </a:ext>
            </a:extLst>
          </p:cNvPr>
          <p:cNvSpPr>
            <a:spLocks noGrp="1"/>
          </p:cNvSpPr>
          <p:nvPr>
            <p:ph type="dt" sz="half" idx="10"/>
          </p:nvPr>
        </p:nvSpPr>
        <p:spPr/>
        <p:txBody>
          <a:bodyPr/>
          <a:lstStyle/>
          <a:p>
            <a:fld id="{90BC94E0-0A04-474D-B13F-7D5090209730}" type="datetimeFigureOut">
              <a:rPr lang="en-US" smtClean="0"/>
              <a:t>10/1/2018</a:t>
            </a:fld>
            <a:endParaRPr lang="en-US" dirty="0"/>
          </a:p>
        </p:txBody>
      </p:sp>
      <p:sp>
        <p:nvSpPr>
          <p:cNvPr id="8" name="Footer Placeholder 7">
            <a:extLst>
              <a:ext uri="{FF2B5EF4-FFF2-40B4-BE49-F238E27FC236}">
                <a16:creationId xmlns:a16="http://schemas.microsoft.com/office/drawing/2014/main" id="{A6688DF9-1B88-4AD1-91B8-E24DB4CB38E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0DE63BE-11A6-42F2-85C4-02E9315B2A2E}"/>
              </a:ext>
            </a:extLst>
          </p:cNvPr>
          <p:cNvSpPr>
            <a:spLocks noGrp="1"/>
          </p:cNvSpPr>
          <p:nvPr>
            <p:ph type="sldNum" sz="quarter" idx="12"/>
          </p:nvPr>
        </p:nvSpPr>
        <p:spPr/>
        <p:txBody>
          <a:bodyPr/>
          <a:lstStyle/>
          <a:p>
            <a:fld id="{70AA41BE-1F74-4C93-9794-3F20A7DF03FE}" type="slidenum">
              <a:rPr lang="en-US" smtClean="0"/>
              <a:t>‹#›</a:t>
            </a:fld>
            <a:endParaRPr lang="en-US" dirty="0"/>
          </a:p>
        </p:txBody>
      </p:sp>
    </p:spTree>
    <p:extLst>
      <p:ext uri="{BB962C8B-B14F-4D97-AF65-F5344CB8AC3E}">
        <p14:creationId xmlns:p14="http://schemas.microsoft.com/office/powerpoint/2010/main" val="456858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3C861-6C2B-4627-987C-BBB266EA8C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5EC3698-2A62-4ADC-A5F6-A29DEC30055C}"/>
              </a:ext>
            </a:extLst>
          </p:cNvPr>
          <p:cNvSpPr>
            <a:spLocks noGrp="1"/>
          </p:cNvSpPr>
          <p:nvPr>
            <p:ph type="dt" sz="half" idx="10"/>
          </p:nvPr>
        </p:nvSpPr>
        <p:spPr/>
        <p:txBody>
          <a:bodyPr/>
          <a:lstStyle/>
          <a:p>
            <a:fld id="{90BC94E0-0A04-474D-B13F-7D5090209730}" type="datetimeFigureOut">
              <a:rPr lang="en-US" smtClean="0"/>
              <a:t>10/1/2018</a:t>
            </a:fld>
            <a:endParaRPr lang="en-US" dirty="0"/>
          </a:p>
        </p:txBody>
      </p:sp>
      <p:sp>
        <p:nvSpPr>
          <p:cNvPr id="4" name="Footer Placeholder 3">
            <a:extLst>
              <a:ext uri="{FF2B5EF4-FFF2-40B4-BE49-F238E27FC236}">
                <a16:creationId xmlns:a16="http://schemas.microsoft.com/office/drawing/2014/main" id="{BE303AE1-A060-4DBE-BA54-E294500A828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E6140402-B4B9-49CD-8AC1-93B409F4FEDE}"/>
              </a:ext>
            </a:extLst>
          </p:cNvPr>
          <p:cNvSpPr>
            <a:spLocks noGrp="1"/>
          </p:cNvSpPr>
          <p:nvPr>
            <p:ph type="sldNum" sz="quarter" idx="12"/>
          </p:nvPr>
        </p:nvSpPr>
        <p:spPr/>
        <p:txBody>
          <a:bodyPr/>
          <a:lstStyle/>
          <a:p>
            <a:fld id="{70AA41BE-1F74-4C93-9794-3F20A7DF03FE}" type="slidenum">
              <a:rPr lang="en-US" smtClean="0"/>
              <a:t>‹#›</a:t>
            </a:fld>
            <a:endParaRPr lang="en-US" dirty="0"/>
          </a:p>
        </p:txBody>
      </p:sp>
    </p:spTree>
    <p:extLst>
      <p:ext uri="{BB962C8B-B14F-4D97-AF65-F5344CB8AC3E}">
        <p14:creationId xmlns:p14="http://schemas.microsoft.com/office/powerpoint/2010/main" val="189867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92A5CD-DFB0-4187-8E15-9FC54907853E}"/>
              </a:ext>
            </a:extLst>
          </p:cNvPr>
          <p:cNvSpPr>
            <a:spLocks noGrp="1"/>
          </p:cNvSpPr>
          <p:nvPr>
            <p:ph type="dt" sz="half" idx="10"/>
          </p:nvPr>
        </p:nvSpPr>
        <p:spPr/>
        <p:txBody>
          <a:bodyPr/>
          <a:lstStyle/>
          <a:p>
            <a:fld id="{90BC94E0-0A04-474D-B13F-7D5090209730}" type="datetimeFigureOut">
              <a:rPr lang="en-US" smtClean="0"/>
              <a:t>10/1/2018</a:t>
            </a:fld>
            <a:endParaRPr lang="en-US" dirty="0"/>
          </a:p>
        </p:txBody>
      </p:sp>
      <p:sp>
        <p:nvSpPr>
          <p:cNvPr id="3" name="Footer Placeholder 2">
            <a:extLst>
              <a:ext uri="{FF2B5EF4-FFF2-40B4-BE49-F238E27FC236}">
                <a16:creationId xmlns:a16="http://schemas.microsoft.com/office/drawing/2014/main" id="{55CCB66C-7993-4EE9-84FF-D2EE11689B6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3B30F8F-C713-463F-97E3-E12D89418B69}"/>
              </a:ext>
            </a:extLst>
          </p:cNvPr>
          <p:cNvSpPr>
            <a:spLocks noGrp="1"/>
          </p:cNvSpPr>
          <p:nvPr>
            <p:ph type="sldNum" sz="quarter" idx="12"/>
          </p:nvPr>
        </p:nvSpPr>
        <p:spPr/>
        <p:txBody>
          <a:bodyPr/>
          <a:lstStyle/>
          <a:p>
            <a:fld id="{70AA41BE-1F74-4C93-9794-3F20A7DF03FE}" type="slidenum">
              <a:rPr lang="en-US" smtClean="0"/>
              <a:t>‹#›</a:t>
            </a:fld>
            <a:endParaRPr lang="en-US" dirty="0"/>
          </a:p>
        </p:txBody>
      </p:sp>
    </p:spTree>
    <p:extLst>
      <p:ext uri="{BB962C8B-B14F-4D97-AF65-F5344CB8AC3E}">
        <p14:creationId xmlns:p14="http://schemas.microsoft.com/office/powerpoint/2010/main" val="3052849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A18E9-3DD5-41D4-82E4-B4DF0E3CE9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D3A24D9-508A-4C72-9698-6491490D94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E5F4B03-24F6-4C73-911C-B4C8418140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EB4F95A-24FE-44CC-80AA-3086014CEB7F}"/>
              </a:ext>
            </a:extLst>
          </p:cNvPr>
          <p:cNvSpPr>
            <a:spLocks noGrp="1"/>
          </p:cNvSpPr>
          <p:nvPr>
            <p:ph type="dt" sz="half" idx="10"/>
          </p:nvPr>
        </p:nvSpPr>
        <p:spPr/>
        <p:txBody>
          <a:bodyPr/>
          <a:lstStyle/>
          <a:p>
            <a:fld id="{90BC94E0-0A04-474D-B13F-7D5090209730}" type="datetimeFigureOut">
              <a:rPr lang="en-US" smtClean="0"/>
              <a:t>10/1/2018</a:t>
            </a:fld>
            <a:endParaRPr lang="en-US" dirty="0"/>
          </a:p>
        </p:txBody>
      </p:sp>
      <p:sp>
        <p:nvSpPr>
          <p:cNvPr id="6" name="Footer Placeholder 5">
            <a:extLst>
              <a:ext uri="{FF2B5EF4-FFF2-40B4-BE49-F238E27FC236}">
                <a16:creationId xmlns:a16="http://schemas.microsoft.com/office/drawing/2014/main" id="{681847C7-BD76-428C-8FFA-50809905902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4C1FB77-8E8E-4FBA-8B0B-D42168C2A887}"/>
              </a:ext>
            </a:extLst>
          </p:cNvPr>
          <p:cNvSpPr>
            <a:spLocks noGrp="1"/>
          </p:cNvSpPr>
          <p:nvPr>
            <p:ph type="sldNum" sz="quarter" idx="12"/>
          </p:nvPr>
        </p:nvSpPr>
        <p:spPr/>
        <p:txBody>
          <a:bodyPr/>
          <a:lstStyle/>
          <a:p>
            <a:fld id="{70AA41BE-1F74-4C93-9794-3F20A7DF03FE}" type="slidenum">
              <a:rPr lang="en-US" smtClean="0"/>
              <a:t>‹#›</a:t>
            </a:fld>
            <a:endParaRPr lang="en-US" dirty="0"/>
          </a:p>
        </p:txBody>
      </p:sp>
    </p:spTree>
    <p:extLst>
      <p:ext uri="{BB962C8B-B14F-4D97-AF65-F5344CB8AC3E}">
        <p14:creationId xmlns:p14="http://schemas.microsoft.com/office/powerpoint/2010/main" val="606635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7C549-E7C9-42F8-8474-AEB6563F30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D862776-DD3C-4081-AED3-E5FFABF3ED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7DF30013-8DA5-46E8-B8BD-9F513BA540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57FD158-5509-406A-B775-CB201412816C}"/>
              </a:ext>
            </a:extLst>
          </p:cNvPr>
          <p:cNvSpPr>
            <a:spLocks noGrp="1"/>
          </p:cNvSpPr>
          <p:nvPr>
            <p:ph type="dt" sz="half" idx="10"/>
          </p:nvPr>
        </p:nvSpPr>
        <p:spPr/>
        <p:txBody>
          <a:bodyPr/>
          <a:lstStyle/>
          <a:p>
            <a:fld id="{90BC94E0-0A04-474D-B13F-7D5090209730}" type="datetimeFigureOut">
              <a:rPr lang="en-US" smtClean="0"/>
              <a:t>10/1/2018</a:t>
            </a:fld>
            <a:endParaRPr lang="en-US" dirty="0"/>
          </a:p>
        </p:txBody>
      </p:sp>
      <p:sp>
        <p:nvSpPr>
          <p:cNvPr id="6" name="Footer Placeholder 5">
            <a:extLst>
              <a:ext uri="{FF2B5EF4-FFF2-40B4-BE49-F238E27FC236}">
                <a16:creationId xmlns:a16="http://schemas.microsoft.com/office/drawing/2014/main" id="{9FC19181-9F6C-4370-AFB6-EB198FB3FD7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D153D9B-4A72-493C-956E-2F0DCD0F0D69}"/>
              </a:ext>
            </a:extLst>
          </p:cNvPr>
          <p:cNvSpPr>
            <a:spLocks noGrp="1"/>
          </p:cNvSpPr>
          <p:nvPr>
            <p:ph type="sldNum" sz="quarter" idx="12"/>
          </p:nvPr>
        </p:nvSpPr>
        <p:spPr/>
        <p:txBody>
          <a:bodyPr/>
          <a:lstStyle/>
          <a:p>
            <a:fld id="{70AA41BE-1F74-4C93-9794-3F20A7DF03FE}" type="slidenum">
              <a:rPr lang="en-US" smtClean="0"/>
              <a:t>‹#›</a:t>
            </a:fld>
            <a:endParaRPr lang="en-US" dirty="0"/>
          </a:p>
        </p:txBody>
      </p:sp>
    </p:spTree>
    <p:extLst>
      <p:ext uri="{BB962C8B-B14F-4D97-AF65-F5344CB8AC3E}">
        <p14:creationId xmlns:p14="http://schemas.microsoft.com/office/powerpoint/2010/main" val="3810705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1BBC64-02E5-4DA7-9213-3CA066A08E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CF11DA-4F35-4979-A73D-FECB56CCC4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10033A-A4D5-42D1-B7F7-08029CFF21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BC94E0-0A04-474D-B13F-7D5090209730}" type="datetimeFigureOut">
              <a:rPr lang="en-US" smtClean="0"/>
              <a:t>10/1/2018</a:t>
            </a:fld>
            <a:endParaRPr lang="en-US" dirty="0"/>
          </a:p>
        </p:txBody>
      </p:sp>
      <p:sp>
        <p:nvSpPr>
          <p:cNvPr id="5" name="Footer Placeholder 4">
            <a:extLst>
              <a:ext uri="{FF2B5EF4-FFF2-40B4-BE49-F238E27FC236}">
                <a16:creationId xmlns:a16="http://schemas.microsoft.com/office/drawing/2014/main" id="{C4AFB45E-D9FC-43EA-8336-07EFF4AA7F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7A719A3-B0C5-4520-AD30-813CF1B66A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AA41BE-1F74-4C93-9794-3F20A7DF03FE}" type="slidenum">
              <a:rPr lang="en-US" smtClean="0"/>
              <a:t>‹#›</a:t>
            </a:fld>
            <a:endParaRPr lang="en-US" dirty="0"/>
          </a:p>
        </p:txBody>
      </p:sp>
    </p:spTree>
    <p:extLst>
      <p:ext uri="{BB962C8B-B14F-4D97-AF65-F5344CB8AC3E}">
        <p14:creationId xmlns:p14="http://schemas.microsoft.com/office/powerpoint/2010/main" val="36909471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nytimes.com/interactive/2018/09/13/us/hurricane-florence-impact-damage-map.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youtube.com/watch?v=W3ghU4e2OKY"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https://weather.com/storms/hurricane-central/AL062018"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nhc.noaa.gov/archive/2018/FLORENCE_graphics.php?product=5day_cone_no_lin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AEBD8-8EE3-4963-9AFB-AFCF05AF23E8}"/>
              </a:ext>
            </a:extLst>
          </p:cNvPr>
          <p:cNvSpPr>
            <a:spLocks noGrp="1"/>
          </p:cNvSpPr>
          <p:nvPr>
            <p:ph type="ctrTitle"/>
          </p:nvPr>
        </p:nvSpPr>
        <p:spPr>
          <a:xfrm>
            <a:off x="1524000" y="834887"/>
            <a:ext cx="9144000" cy="3427011"/>
          </a:xfrm>
        </p:spPr>
        <p:txBody>
          <a:bodyPr>
            <a:normAutofit fontScale="90000"/>
          </a:bodyPr>
          <a:lstStyle/>
          <a:p>
            <a:r>
              <a:rPr lang="en-US" dirty="0"/>
              <a:t>Help for KISI </a:t>
            </a:r>
            <a:br>
              <a:rPr lang="en-US" dirty="0"/>
            </a:br>
            <a:r>
              <a:rPr lang="en-US" dirty="0"/>
              <a:t>Key Infrastructure Services, Inc</a:t>
            </a:r>
            <a:br>
              <a:rPr lang="en-US" dirty="0"/>
            </a:br>
            <a:r>
              <a:rPr lang="en-US" dirty="0"/>
              <a:t>Hurricane Preparation and Response</a:t>
            </a:r>
          </a:p>
        </p:txBody>
      </p:sp>
      <p:sp>
        <p:nvSpPr>
          <p:cNvPr id="3" name="Subtitle 2">
            <a:extLst>
              <a:ext uri="{FF2B5EF4-FFF2-40B4-BE49-F238E27FC236}">
                <a16:creationId xmlns:a16="http://schemas.microsoft.com/office/drawing/2014/main" id="{8DEB3935-886A-4234-BA42-E054A5F8EF1D}"/>
              </a:ext>
            </a:extLst>
          </p:cNvPr>
          <p:cNvSpPr>
            <a:spLocks noGrp="1"/>
          </p:cNvSpPr>
          <p:nvPr>
            <p:ph type="subTitle" idx="1"/>
          </p:nvPr>
        </p:nvSpPr>
        <p:spPr>
          <a:xfrm>
            <a:off x="1460390" y="4874247"/>
            <a:ext cx="9144000" cy="1655762"/>
          </a:xfrm>
        </p:spPr>
        <p:txBody>
          <a:bodyPr/>
          <a:lstStyle/>
          <a:p>
            <a:r>
              <a:rPr lang="en-US" dirty="0"/>
              <a:t>Boolean Bombers</a:t>
            </a:r>
          </a:p>
          <a:p>
            <a:r>
              <a:rPr lang="en-US" dirty="0"/>
              <a:t>October 1, 2018</a:t>
            </a:r>
          </a:p>
        </p:txBody>
      </p:sp>
    </p:spTree>
    <p:extLst>
      <p:ext uri="{BB962C8B-B14F-4D97-AF65-F5344CB8AC3E}">
        <p14:creationId xmlns:p14="http://schemas.microsoft.com/office/powerpoint/2010/main" val="347870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702F4-29D0-470C-9682-DA2E1690A95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42AD256E-3836-40A8-87A6-CD1899539D56}"/>
              </a:ext>
            </a:extLst>
          </p:cNvPr>
          <p:cNvSpPr>
            <a:spLocks noGrp="1"/>
          </p:cNvSpPr>
          <p:nvPr>
            <p:ph idx="1"/>
          </p:nvPr>
        </p:nvSpPr>
        <p:spPr/>
        <p:txBody>
          <a:bodyPr/>
          <a:lstStyle/>
          <a:p>
            <a:r>
              <a:rPr lang="en-US" dirty="0">
                <a:hlinkClick r:id="rId2"/>
              </a:rPr>
              <a:t>https://www.nytimes.com/interactive/2018/09/13/us/hurricane-florence-impact-damage-map.html</a:t>
            </a:r>
            <a:endParaRPr lang="en-US" dirty="0"/>
          </a:p>
          <a:p>
            <a:endParaRPr lang="en-US" dirty="0"/>
          </a:p>
          <a:p>
            <a:endParaRPr lang="en-US" dirty="0"/>
          </a:p>
        </p:txBody>
      </p:sp>
    </p:spTree>
    <p:extLst>
      <p:ext uri="{BB962C8B-B14F-4D97-AF65-F5344CB8AC3E}">
        <p14:creationId xmlns:p14="http://schemas.microsoft.com/office/powerpoint/2010/main" val="1095993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E0BC4-2940-4023-A247-4AA3EB9EBC47}"/>
              </a:ext>
            </a:extLst>
          </p:cNvPr>
          <p:cNvSpPr>
            <a:spLocks noGrp="1"/>
          </p:cNvSpPr>
          <p:nvPr>
            <p:ph type="title"/>
          </p:nvPr>
        </p:nvSpPr>
        <p:spPr>
          <a:xfrm>
            <a:off x="838200" y="285613"/>
            <a:ext cx="10515600" cy="612885"/>
          </a:xfrm>
        </p:spPr>
        <p:txBody>
          <a:bodyPr>
            <a:normAutofit fontScale="90000"/>
          </a:bodyPr>
          <a:lstStyle/>
          <a:p>
            <a:r>
              <a:rPr lang="en-US" dirty="0"/>
              <a:t>Hurricanes – some context</a:t>
            </a:r>
          </a:p>
        </p:txBody>
      </p:sp>
      <p:sp>
        <p:nvSpPr>
          <p:cNvPr id="3" name="Content Placeholder 2">
            <a:extLst>
              <a:ext uri="{FF2B5EF4-FFF2-40B4-BE49-F238E27FC236}">
                <a16:creationId xmlns:a16="http://schemas.microsoft.com/office/drawing/2014/main" id="{CBEF0FEF-0616-4A79-B9A0-8601CAD03869}"/>
              </a:ext>
            </a:extLst>
          </p:cNvPr>
          <p:cNvSpPr>
            <a:spLocks noGrp="1"/>
          </p:cNvSpPr>
          <p:nvPr>
            <p:ph idx="1"/>
          </p:nvPr>
        </p:nvSpPr>
        <p:spPr>
          <a:xfrm>
            <a:off x="838200" y="1025718"/>
            <a:ext cx="10515600" cy="5546669"/>
          </a:xfrm>
        </p:spPr>
        <p:txBody>
          <a:bodyPr>
            <a:normAutofit fontScale="92500"/>
          </a:bodyPr>
          <a:lstStyle/>
          <a:p>
            <a:r>
              <a:rPr lang="en-US" dirty="0"/>
              <a:t>Hurricanes are the most severe form of tropical storms and in most cases have their genesis as a tropical depression that progresses to a </a:t>
            </a:r>
            <a:r>
              <a:rPr lang="en-US" u="sng" dirty="0"/>
              <a:t>tropical storm (winds 39-74 mph) and then into hurricane status (&lt; 74 mph)</a:t>
            </a:r>
          </a:p>
          <a:p>
            <a:r>
              <a:rPr lang="en-US" dirty="0"/>
              <a:t>Hurricane season officially runs from June 1</a:t>
            </a:r>
            <a:r>
              <a:rPr lang="en-US" baseline="30000" dirty="0"/>
              <a:t>st</a:t>
            </a:r>
            <a:r>
              <a:rPr lang="en-US" dirty="0"/>
              <a:t> until November 30</a:t>
            </a:r>
            <a:r>
              <a:rPr lang="en-US" baseline="30000" dirty="0"/>
              <a:t>th</a:t>
            </a:r>
            <a:r>
              <a:rPr lang="en-US" dirty="0"/>
              <a:t> in the northern hemisphere.  </a:t>
            </a:r>
          </a:p>
          <a:p>
            <a:r>
              <a:rPr lang="en-US" dirty="0"/>
              <a:t>When hurricanes strike the mainland (making landfall) they can cause significant in some cases </a:t>
            </a:r>
            <a:r>
              <a:rPr lang="en-US" u="sng" dirty="0"/>
              <a:t>catastrophic damage to property, critical infrastructure and loss of life.  </a:t>
            </a:r>
          </a:p>
          <a:p>
            <a:r>
              <a:rPr lang="en-US" dirty="0"/>
              <a:t>Their trek onto the mainland can also result in damages from tornadoes and flooding.</a:t>
            </a:r>
          </a:p>
          <a:p>
            <a:r>
              <a:rPr lang="en-US" dirty="0"/>
              <a:t>Hurricanes are categorized based on their windspeed and during their lifespan can increase and decrease in size and strength.  Their strength is </a:t>
            </a:r>
            <a:r>
              <a:rPr lang="en-US" u="sng" dirty="0"/>
              <a:t>measured on a scale referred to as the Saffir-Simpson scale</a:t>
            </a:r>
            <a:r>
              <a:rPr lang="en-US" dirty="0"/>
              <a:t>.</a:t>
            </a:r>
          </a:p>
        </p:txBody>
      </p:sp>
    </p:spTree>
    <p:extLst>
      <p:ext uri="{BB962C8B-B14F-4D97-AF65-F5344CB8AC3E}">
        <p14:creationId xmlns:p14="http://schemas.microsoft.com/office/powerpoint/2010/main" val="1964070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8B7D85B-870A-4F9F-B3EC-DD3CB36FF7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7138" y="396551"/>
            <a:ext cx="9666892" cy="6064898"/>
          </a:xfrm>
          <a:prstGeom prst="rect">
            <a:avLst/>
          </a:prstGeom>
        </p:spPr>
      </p:pic>
    </p:spTree>
    <p:extLst>
      <p:ext uri="{BB962C8B-B14F-4D97-AF65-F5344CB8AC3E}">
        <p14:creationId xmlns:p14="http://schemas.microsoft.com/office/powerpoint/2010/main" val="711049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BDEF0-F8DB-4DDC-9047-55B1720C909F}"/>
              </a:ext>
            </a:extLst>
          </p:cNvPr>
          <p:cNvSpPr>
            <a:spLocks noGrp="1"/>
          </p:cNvSpPr>
          <p:nvPr>
            <p:ph type="title"/>
          </p:nvPr>
        </p:nvSpPr>
        <p:spPr>
          <a:xfrm>
            <a:off x="838200" y="194806"/>
            <a:ext cx="10515600" cy="430005"/>
          </a:xfrm>
        </p:spPr>
        <p:txBody>
          <a:bodyPr>
            <a:normAutofit fontScale="90000"/>
          </a:bodyPr>
          <a:lstStyle/>
          <a:p>
            <a:r>
              <a:rPr lang="en-US" dirty="0"/>
              <a:t>2018 Hurricane Season – Risks to the SE US</a:t>
            </a:r>
          </a:p>
        </p:txBody>
      </p:sp>
      <p:sp>
        <p:nvSpPr>
          <p:cNvPr id="3" name="Content Placeholder 2">
            <a:extLst>
              <a:ext uri="{FF2B5EF4-FFF2-40B4-BE49-F238E27FC236}">
                <a16:creationId xmlns:a16="http://schemas.microsoft.com/office/drawing/2014/main" id="{12BA5C84-3DEE-429E-8A23-4DB55E7859EF}"/>
              </a:ext>
            </a:extLst>
          </p:cNvPr>
          <p:cNvSpPr>
            <a:spLocks noGrp="1"/>
          </p:cNvSpPr>
          <p:nvPr>
            <p:ph idx="1"/>
          </p:nvPr>
        </p:nvSpPr>
        <p:spPr>
          <a:xfrm>
            <a:off x="838200" y="782321"/>
            <a:ext cx="10515600" cy="6075680"/>
          </a:xfrm>
        </p:spPr>
        <p:txBody>
          <a:bodyPr>
            <a:normAutofit fontScale="92500" lnSpcReduction="10000"/>
          </a:bodyPr>
          <a:lstStyle/>
          <a:p>
            <a:r>
              <a:rPr lang="en-US" dirty="0"/>
              <a:t>KISI is a provider of critical infrastructure services to the southeastern US.  Given the risk that hurricanes represent they have </a:t>
            </a:r>
            <a:r>
              <a:rPr lang="en-US" u="sng" dirty="0"/>
              <a:t>contracted with the Boolean Bombers</a:t>
            </a:r>
            <a:r>
              <a:rPr lang="en-US" dirty="0"/>
              <a:t>, a wholly owned subsidiary of GSU’s Robinson College of Business.  Experts in the field of </a:t>
            </a:r>
            <a:r>
              <a:rPr lang="en-US" u="sng" dirty="0"/>
              <a:t>‘big data’ anal</a:t>
            </a:r>
            <a:r>
              <a:rPr lang="en-US" dirty="0"/>
              <a:t>ytics, the team assigned is being called upon to help KISI both </a:t>
            </a:r>
            <a:r>
              <a:rPr lang="en-US" u="sng" dirty="0"/>
              <a:t>prepare and respond to the impacts from Atlantic and Caribbean storms.</a:t>
            </a:r>
          </a:p>
          <a:p>
            <a:r>
              <a:rPr lang="en-US" dirty="0"/>
              <a:t>Shortly following their engagement by KISI the team was called upon to help the KISI senior management team prepare for Hurricane Florence.   </a:t>
            </a:r>
            <a:r>
              <a:rPr lang="en-US" u="sng" dirty="0"/>
              <a:t>Florence began as a tropical disturbance off the coast of north Africa in late August with sustained winds at that time of approximately 30 mph.  Several days prior to projected landfall it had reached a Category 4 level with sustained winds of over 140 mph.</a:t>
            </a:r>
          </a:p>
          <a:p>
            <a:r>
              <a:rPr lang="en-US" dirty="0"/>
              <a:t>The team has developed a 1) </a:t>
            </a:r>
            <a:r>
              <a:rPr lang="en-US" u="sng" dirty="0"/>
              <a:t>predictive model forecasting the location of landfall for Florence and 2) projected wind speeds and a means 3) forecast the impact of power outages and 4) a means to deploy a limited fleet of generators to help support delivery of KISI’s services within areas directly impacted by the storm despite the anticipated loss of commercial power</a:t>
            </a:r>
            <a:r>
              <a:rPr lang="en-US" dirty="0"/>
              <a:t>. </a:t>
            </a:r>
          </a:p>
        </p:txBody>
      </p:sp>
    </p:spTree>
    <p:extLst>
      <p:ext uri="{BB962C8B-B14F-4D97-AF65-F5344CB8AC3E}">
        <p14:creationId xmlns:p14="http://schemas.microsoft.com/office/powerpoint/2010/main" val="1583732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2B0FE-7948-428E-A766-411E698ED6DF}"/>
              </a:ext>
            </a:extLst>
          </p:cNvPr>
          <p:cNvSpPr>
            <a:spLocks noGrp="1"/>
          </p:cNvSpPr>
          <p:nvPr>
            <p:ph type="title"/>
          </p:nvPr>
        </p:nvSpPr>
        <p:spPr>
          <a:xfrm>
            <a:off x="838200" y="174302"/>
            <a:ext cx="10515600" cy="692398"/>
          </a:xfrm>
        </p:spPr>
        <p:txBody>
          <a:bodyPr>
            <a:normAutofit fontScale="90000"/>
          </a:bodyPr>
          <a:lstStyle/>
          <a:p>
            <a:r>
              <a:rPr lang="en-US" dirty="0"/>
              <a:t>Boolean Bombers – background and approach</a:t>
            </a:r>
          </a:p>
        </p:txBody>
      </p:sp>
      <p:sp>
        <p:nvSpPr>
          <p:cNvPr id="3" name="Content Placeholder 2">
            <a:extLst>
              <a:ext uri="{FF2B5EF4-FFF2-40B4-BE49-F238E27FC236}">
                <a16:creationId xmlns:a16="http://schemas.microsoft.com/office/drawing/2014/main" id="{B81FAFCA-AD59-415C-B01E-C7EEE1A615AB}"/>
              </a:ext>
            </a:extLst>
          </p:cNvPr>
          <p:cNvSpPr>
            <a:spLocks noGrp="1"/>
          </p:cNvSpPr>
          <p:nvPr>
            <p:ph idx="1"/>
          </p:nvPr>
        </p:nvSpPr>
        <p:spPr>
          <a:xfrm>
            <a:off x="838200" y="853237"/>
            <a:ext cx="10515600" cy="5830461"/>
          </a:xfrm>
        </p:spPr>
        <p:txBody>
          <a:bodyPr>
            <a:normAutofit fontScale="85000" lnSpcReduction="20000"/>
          </a:bodyPr>
          <a:lstStyle/>
          <a:p>
            <a:r>
              <a:rPr lang="en-US" dirty="0"/>
              <a:t>Shortly after contracting with KISI the Boolean Bombers, </a:t>
            </a:r>
            <a:r>
              <a:rPr lang="en-US" u="sng" dirty="0"/>
              <a:t>expertly armed with skills and tools from their experiences within Data Programming for Big Data - CIS 8005</a:t>
            </a:r>
            <a:r>
              <a:rPr lang="en-US" dirty="0"/>
              <a:t>, the team began to gather data relevant to their efforts to aid KISI in their  preparation for Hurricane Florence.</a:t>
            </a:r>
          </a:p>
          <a:p>
            <a:r>
              <a:rPr lang="en-US" dirty="0"/>
              <a:t>In addition to gaining insight into the nature and path of Hurricane Florence the team gathered data regarding the SE US in terms of location and population  distribution across the region.  Additionally, the team </a:t>
            </a:r>
            <a:r>
              <a:rPr lang="en-US" u="sng" dirty="0"/>
              <a:t>gathered extensive data from NOAA, the tropical storm wing of the National Weather Service on Atlantic Tropical storms from 1851-2015</a:t>
            </a:r>
            <a:r>
              <a:rPr lang="en-US" dirty="0"/>
              <a:t>.  The team also </a:t>
            </a:r>
            <a:r>
              <a:rPr lang="en-US" u="sng" dirty="0"/>
              <a:t>reviewed several analyses prepared previously studying SE tropical storms.</a:t>
            </a:r>
          </a:p>
          <a:p>
            <a:r>
              <a:rPr lang="en-US" dirty="0"/>
              <a:t>The team </a:t>
            </a:r>
            <a:r>
              <a:rPr lang="en-US" u="sng" dirty="0"/>
              <a:t>performed a series of cleansing and transformation operations</a:t>
            </a:r>
            <a:r>
              <a:rPr lang="en-US" dirty="0"/>
              <a:t> to data gathered and dispatched a portion of the team to become expert in data representation, </a:t>
            </a:r>
            <a:r>
              <a:rPr lang="en-US" u="sng" dirty="0"/>
              <a:t>specifically the use of BaseMap a mapping capability </a:t>
            </a:r>
            <a:r>
              <a:rPr lang="en-US" dirty="0"/>
              <a:t>available within Python’s MatPlot library.</a:t>
            </a:r>
          </a:p>
          <a:p>
            <a:r>
              <a:rPr lang="en-US" dirty="0"/>
              <a:t>To increase your learning the team is prepared to share with you a preliminary version of their briefing materials prepared for their readout to KISI’s senior leadership team. </a:t>
            </a:r>
          </a:p>
          <a:p>
            <a:r>
              <a:rPr lang="en-US" dirty="0"/>
              <a:t>Given time constraints we would ask that you hold questions (and applause) until the team has had a chance to share the majority of their analysis.</a:t>
            </a:r>
          </a:p>
        </p:txBody>
      </p:sp>
    </p:spTree>
    <p:extLst>
      <p:ext uri="{BB962C8B-B14F-4D97-AF65-F5344CB8AC3E}">
        <p14:creationId xmlns:p14="http://schemas.microsoft.com/office/powerpoint/2010/main" val="1038181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CEDB8-6821-409B-A2C6-195089784CBE}"/>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61D5CCFA-1D1C-4FB7-9634-7C26407F5E8D}"/>
              </a:ext>
            </a:extLst>
          </p:cNvPr>
          <p:cNvSpPr>
            <a:spLocks noGrp="1"/>
          </p:cNvSpPr>
          <p:nvPr>
            <p:ph idx="1"/>
          </p:nvPr>
        </p:nvSpPr>
        <p:spPr/>
        <p:txBody>
          <a:bodyPr/>
          <a:lstStyle/>
          <a:p>
            <a:pPr marL="0" indent="0">
              <a:buNone/>
            </a:pPr>
            <a:r>
              <a:rPr lang="en-US" dirty="0">
                <a:hlinkClick r:id="rId2"/>
              </a:rPr>
              <a:t>https://www.youtube.com/watch?v=W3ghU4e2OKY</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072229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92B09-865D-4C11-B733-BBCAA57DF91F}"/>
              </a:ext>
            </a:extLst>
          </p:cNvPr>
          <p:cNvSpPr>
            <a:spLocks noGrp="1"/>
          </p:cNvSpPr>
          <p:nvPr>
            <p:ph type="title"/>
          </p:nvPr>
        </p:nvSpPr>
        <p:spPr/>
        <p:txBody>
          <a:bodyPr/>
          <a:lstStyle/>
          <a:p>
            <a:r>
              <a:rPr lang="en-US" dirty="0"/>
              <a:t>Appendix</a:t>
            </a:r>
            <a:br>
              <a:rPr lang="en-US" dirty="0"/>
            </a:br>
            <a:endParaRPr lang="en-US" dirty="0"/>
          </a:p>
        </p:txBody>
      </p:sp>
      <p:sp>
        <p:nvSpPr>
          <p:cNvPr id="3" name="Text Placeholder 2">
            <a:extLst>
              <a:ext uri="{FF2B5EF4-FFF2-40B4-BE49-F238E27FC236}">
                <a16:creationId xmlns:a16="http://schemas.microsoft.com/office/drawing/2014/main" id="{845C173C-8EE8-406C-9E37-55C17978E7D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66091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31E29-90B7-456F-AEED-7E5AFF4D22D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661F856-C7FD-4CD4-9E74-E6954699E26B}"/>
              </a:ext>
            </a:extLst>
          </p:cNvPr>
          <p:cNvSpPr>
            <a:spLocks noGrp="1"/>
          </p:cNvSpPr>
          <p:nvPr>
            <p:ph idx="1"/>
          </p:nvPr>
        </p:nvSpPr>
        <p:spPr/>
        <p:txBody>
          <a:bodyPr/>
          <a:lstStyle/>
          <a:p>
            <a:r>
              <a:rPr lang="en-US" dirty="0">
                <a:hlinkClick r:id="rId2"/>
              </a:rPr>
              <a:t>https://weather.com/storms/hurricane-central/AL062018</a:t>
            </a:r>
            <a:endParaRPr lang="en-US" dirty="0"/>
          </a:p>
          <a:p>
            <a:endParaRPr lang="en-US" dirty="0"/>
          </a:p>
          <a:p>
            <a:endParaRPr lang="en-US" dirty="0"/>
          </a:p>
        </p:txBody>
      </p:sp>
    </p:spTree>
    <p:extLst>
      <p:ext uri="{BB962C8B-B14F-4D97-AF65-F5344CB8AC3E}">
        <p14:creationId xmlns:p14="http://schemas.microsoft.com/office/powerpoint/2010/main" val="2544687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718F2-AC42-482E-B2C7-E68E7DA6ACA6}"/>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03E00803-BB52-47C8-B539-1427993E5A4F}"/>
              </a:ext>
            </a:extLst>
          </p:cNvPr>
          <p:cNvSpPr>
            <a:spLocks noGrp="1"/>
          </p:cNvSpPr>
          <p:nvPr>
            <p:ph idx="1"/>
          </p:nvPr>
        </p:nvSpPr>
        <p:spPr/>
        <p:txBody>
          <a:bodyPr/>
          <a:lstStyle/>
          <a:p>
            <a:r>
              <a:rPr lang="en-US" dirty="0">
                <a:hlinkClick r:id="rId2"/>
              </a:rPr>
              <a:t>https://www.nhc.noaa.gov/archive/2018/FLORENCE_graphics.php?product=5day_cone_no_line</a:t>
            </a:r>
            <a:endParaRPr lang="en-US" dirty="0"/>
          </a:p>
        </p:txBody>
      </p:sp>
    </p:spTree>
    <p:extLst>
      <p:ext uri="{BB962C8B-B14F-4D97-AF65-F5344CB8AC3E}">
        <p14:creationId xmlns:p14="http://schemas.microsoft.com/office/powerpoint/2010/main" val="32256899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444</TotalTime>
  <Words>658</Words>
  <Application>Microsoft Office PowerPoint</Application>
  <PresentationFormat>Widescreen</PresentationFormat>
  <Paragraphs>24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Help for KISI  Key Infrastructure Services, Inc Hurricane Preparation and Response</vt:lpstr>
      <vt:lpstr>Hurricanes – some context</vt:lpstr>
      <vt:lpstr>PowerPoint Presentation</vt:lpstr>
      <vt:lpstr>2018 Hurricane Season – Risks to the SE US</vt:lpstr>
      <vt:lpstr>Boolean Bombers – background and approach</vt:lpstr>
      <vt:lpstr>PowerPoint Presentation</vt:lpstr>
      <vt:lpstr>Appendix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Jim Wood</dc:creator>
  <cp:lastModifiedBy>User</cp:lastModifiedBy>
  <cp:revision>28</cp:revision>
  <dcterms:created xsi:type="dcterms:W3CDTF">2018-09-28T01:06:59Z</dcterms:created>
  <dcterms:modified xsi:type="dcterms:W3CDTF">2018-10-01T20:05:30Z</dcterms:modified>
</cp:coreProperties>
</file>