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1" r:id="rId9"/>
  </p:sldIdLst>
  <p:sldSz cx="9144000" cy="6858000" type="screen4x3"/>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Imagen 33"/>
          <p:cNvPicPr/>
          <p:nvPr/>
        </p:nvPicPr>
        <p:blipFill>
          <a:blip r:embed="rId2"/>
          <a:stretch/>
        </p:blipFill>
        <p:spPr>
          <a:xfrm>
            <a:off x="2079000" y="1604520"/>
            <a:ext cx="4984920" cy="3977280"/>
          </a:xfrm>
          <a:prstGeom prst="rect">
            <a:avLst/>
          </a:prstGeom>
          <a:ln>
            <a:noFill/>
          </a:ln>
        </p:spPr>
      </p:pic>
      <p:pic>
        <p:nvPicPr>
          <p:cNvPr id="35" name="Imagen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Imagen 69"/>
          <p:cNvPicPr/>
          <p:nvPr/>
        </p:nvPicPr>
        <p:blipFill>
          <a:blip r:embed="rId2"/>
          <a:stretch/>
        </p:blipFill>
        <p:spPr>
          <a:xfrm>
            <a:off x="2079000" y="1604520"/>
            <a:ext cx="4984920" cy="3977280"/>
          </a:xfrm>
          <a:prstGeom prst="rect">
            <a:avLst/>
          </a:prstGeom>
          <a:ln>
            <a:noFill/>
          </a:ln>
        </p:spPr>
      </p:pic>
      <p:pic>
        <p:nvPicPr>
          <p:cNvPr id="71" name="Imagen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86520" y="1662314"/>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lvl="1" algn="ctr"/>
            <a:r>
              <a:rPr lang="en-US" sz="4000" b="1" i="1" spc="-1">
                <a:solidFill>
                  <a:srgbClr val="333F4F"/>
                </a:solidFill>
                <a:uFill>
                  <a:solidFill>
                    <a:srgbClr val="FFFFFF"/>
                  </a:solidFill>
                </a:uFill>
                <a:latin typeface="+mj-lt"/>
                <a:ea typeface="DejaVu Sans"/>
              </a:rPr>
              <a:t>C</a:t>
            </a:r>
            <a:r>
              <a:rPr lang="en-US" sz="4000" b="1" i="1" strike="noStrike" spc="-1">
                <a:solidFill>
                  <a:srgbClr val="333F4F"/>
                </a:solidFill>
                <a:uFill>
                  <a:solidFill>
                    <a:srgbClr val="FFFFFF"/>
                  </a:solidFill>
                </a:uFill>
                <a:latin typeface="+mj-lt"/>
                <a:ea typeface="DejaVu Sans"/>
              </a:rPr>
              <a:t>arpooling algorithm for decrease the environmental impact</a:t>
            </a:r>
            <a:endParaRPr lang="en-US" b="1" strike="noStrike" spc="-1">
              <a:solidFill>
                <a:srgbClr val="000000"/>
              </a:solidFill>
              <a:uFill>
                <a:solidFill>
                  <a:srgbClr val="FFFFFF"/>
                </a:solidFill>
              </a:uFill>
              <a:latin typeface="+mj-lt"/>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73" name="CustomShape 2"/>
          <p:cNvSpPr/>
          <p:nvPr/>
        </p:nvSpPr>
        <p:spPr>
          <a:xfrm>
            <a:off x="467640" y="3324766"/>
            <a:ext cx="8456760" cy="18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2400" b="1" i="1" spc="-1">
                <a:solidFill>
                  <a:srgbClr val="1F4E79"/>
                </a:solidFill>
                <a:uFill>
                  <a:solidFill>
                    <a:srgbClr val="FFFFFF"/>
                  </a:solidFill>
                </a:uFill>
                <a:latin typeface="Calibri"/>
                <a:ea typeface="DejaVu Sans"/>
              </a:rPr>
              <a:t>C</a:t>
            </a:r>
            <a:r>
              <a:rPr lang="en-US" sz="2400" b="1" i="1" strike="noStrike" spc="-1">
                <a:solidFill>
                  <a:srgbClr val="1F4E79"/>
                </a:solidFill>
                <a:uFill>
                  <a:solidFill>
                    <a:srgbClr val="FFFFFF"/>
                  </a:solidFill>
                </a:uFill>
                <a:latin typeface="Calibri"/>
                <a:ea typeface="DejaVu Sans"/>
              </a:rPr>
              <a:t>amila Barona Cabrera</a:t>
            </a:r>
            <a:endParaRPr lang="en-US" sz="1800" b="0" strike="noStrike" spc="-1">
              <a:solidFill>
                <a:srgbClr val="000000"/>
              </a:solidFill>
              <a:uFill>
                <a:solidFill>
                  <a:srgbClr val="FFFFFF"/>
                </a:solidFill>
              </a:uFill>
              <a:latin typeface="Arial"/>
            </a:endParaRPr>
          </a:p>
          <a:p>
            <a:pPr algn="ctr">
              <a:lnSpc>
                <a:spcPct val="100000"/>
              </a:lnSpc>
            </a:pPr>
            <a:r>
              <a:rPr lang="en-US" sz="2400" b="1" i="1" strike="noStrike" spc="-1">
                <a:solidFill>
                  <a:srgbClr val="1F4E79"/>
                </a:solidFill>
                <a:uFill>
                  <a:solidFill>
                    <a:srgbClr val="FFFFFF"/>
                  </a:solidFill>
                </a:uFill>
                <a:latin typeface="Calibri"/>
                <a:ea typeface="DejaVu Sans"/>
              </a:rPr>
              <a:t>Felipe Sosa Patiño</a:t>
            </a:r>
            <a:endParaRPr lang="en-US" sz="1800" b="0" strike="noStrike" spc="-1">
              <a:solidFill>
                <a:srgbClr val="000000"/>
              </a:solidFill>
              <a:uFill>
                <a:solidFill>
                  <a:srgbClr val="FFFFFF"/>
                </a:solidFill>
              </a:uFill>
              <a:latin typeface="Arial"/>
            </a:endParaRPr>
          </a:p>
          <a:p>
            <a:pPr algn="ctr">
              <a:lnSpc>
                <a:spcPct val="100000"/>
              </a:lnSpc>
            </a:pPr>
            <a:r>
              <a:rPr lang="en-US" sz="2400" b="0" i="1" strike="noStrike" spc="-1">
                <a:solidFill>
                  <a:srgbClr val="1F4E79"/>
                </a:solidFill>
                <a:uFill>
                  <a:solidFill>
                    <a:srgbClr val="FFFFFF"/>
                  </a:solidFill>
                </a:uFill>
                <a:latin typeface="Calibri"/>
                <a:ea typeface="DejaVu Sans"/>
              </a:rPr>
              <a:t>Medellín, 16/05/2019</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384557" y="307614"/>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Data Structure</a:t>
            </a:r>
          </a:p>
        </p:txBody>
      </p:sp>
      <p:sp>
        <p:nvSpPr>
          <p:cNvPr id="76" name="CustomShape 2"/>
          <p:cNvSpPr/>
          <p:nvPr/>
        </p:nvSpPr>
        <p:spPr>
          <a:xfrm>
            <a:off x="693284" y="4996879"/>
            <a:ext cx="782856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dirty="0">
                <a:uFill>
                  <a:solidFill>
                    <a:srgbClr val="FFFFFF"/>
                  </a:solidFill>
                </a:uFill>
                <a:latin typeface="+mj-lt"/>
                <a:ea typeface="DejaVu Sans"/>
              </a:rPr>
              <a:t>Graph 1: </a:t>
            </a:r>
            <a:r>
              <a:rPr lang="en-US" sz="1600" spc="-1" dirty="0" err="1">
                <a:uFill>
                  <a:solidFill>
                    <a:srgbClr val="FFFFFF"/>
                  </a:solidFill>
                </a:uFill>
                <a:ea typeface="Noto Sans CJK SC Regular"/>
              </a:rPr>
              <a:t>HashMap</a:t>
            </a:r>
            <a:r>
              <a:rPr lang="en-US" sz="1600" spc="-1" dirty="0">
                <a:uFill>
                  <a:solidFill>
                    <a:srgbClr val="FFFFFF"/>
                  </a:solidFill>
                </a:uFill>
                <a:ea typeface="Noto Sans CJK SC Regular"/>
              </a:rPr>
              <a:t> that contains a key and a pair made by vertex (ID, Coordinate X, Coordinate Y, Name) and a </a:t>
            </a:r>
            <a:r>
              <a:rPr lang="en-US" sz="1600" spc="-1" dirty="0" err="1" smtClean="0">
                <a:uFill>
                  <a:solidFill>
                    <a:srgbClr val="FFFFFF"/>
                  </a:solidFill>
                </a:uFill>
                <a:ea typeface="Noto Sans CJK SC Regular"/>
              </a:rPr>
              <a:t>ArrayListof</a:t>
            </a:r>
            <a:r>
              <a:rPr lang="en-US" sz="1600" spc="-1" dirty="0" smtClean="0">
                <a:uFill>
                  <a:solidFill>
                    <a:srgbClr val="FFFFFF"/>
                  </a:solidFill>
                </a:uFill>
                <a:ea typeface="Noto Sans CJK SC Regular"/>
              </a:rPr>
              <a:t> </a:t>
            </a:r>
            <a:r>
              <a:rPr lang="en-US" sz="1600" spc="-1" dirty="0">
                <a:uFill>
                  <a:solidFill>
                    <a:srgbClr val="FFFFFF"/>
                  </a:solidFill>
                </a:uFill>
                <a:ea typeface="Noto Sans CJK SC Regular"/>
              </a:rPr>
              <a:t>edge (ID1, ID2, Distance) </a:t>
            </a:r>
            <a:endParaRPr lang="en-US" sz="2000" b="0" strike="noStrike" spc="-1" dirty="0">
              <a:solidFill>
                <a:srgbClr val="000000"/>
              </a:solidFill>
              <a:uFill>
                <a:solidFill>
                  <a:srgbClr val="FFFFFF"/>
                </a:solidFill>
              </a:uFill>
              <a:latin typeface="Arial"/>
            </a:endParaRPr>
          </a:p>
        </p:txBody>
      </p:sp>
      <p:pic>
        <p:nvPicPr>
          <p:cNvPr id="15" name="Picture 584">
            <a:extLst>
              <a:ext uri="{FF2B5EF4-FFF2-40B4-BE49-F238E27FC236}">
                <a16:creationId xmlns:a16="http://schemas.microsoft.com/office/drawing/2014/main" id="{3F32956F-4B79-44A3-A999-0B2D2CE988CA}"/>
              </a:ext>
            </a:extLst>
          </p:cNvPr>
          <p:cNvPicPr/>
          <p:nvPr/>
        </p:nvPicPr>
        <p:blipFill>
          <a:blip r:embed="rId2"/>
          <a:stretch>
            <a:fillRect/>
          </a:stretch>
        </p:blipFill>
        <p:spPr>
          <a:xfrm>
            <a:off x="384557" y="921774"/>
            <a:ext cx="5115790" cy="3929626"/>
          </a:xfrm>
          <a:prstGeom prst="rect">
            <a:avLst/>
          </a:prstGeom>
        </p:spPr>
      </p:pic>
      <p:pic>
        <p:nvPicPr>
          <p:cNvPr id="3" name="Imagen 2" descr="Imagen que contiene persona&#10;&#10;Descripción generada automáticamente">
            <a:extLst>
              <a:ext uri="{FF2B5EF4-FFF2-40B4-BE49-F238E27FC236}">
                <a16:creationId xmlns:a16="http://schemas.microsoft.com/office/drawing/2014/main" id="{37E301BA-53F7-4CF7-BE16-CE5A48ADE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199" y="507181"/>
            <a:ext cx="5000243" cy="1270819"/>
          </a:xfrm>
          <a:prstGeom prst="rect">
            <a:avLst/>
          </a:prstGeom>
        </p:spPr>
      </p:pic>
      <p:sp>
        <p:nvSpPr>
          <p:cNvPr id="18" name="CustomShape 2">
            <a:extLst>
              <a:ext uri="{FF2B5EF4-FFF2-40B4-BE49-F238E27FC236}">
                <a16:creationId xmlns:a16="http://schemas.microsoft.com/office/drawing/2014/main" id="{57F2870E-B356-4F75-A7E8-242A038DEF57}"/>
              </a:ext>
            </a:extLst>
          </p:cNvPr>
          <p:cNvSpPr/>
          <p:nvPr/>
        </p:nvSpPr>
        <p:spPr>
          <a:xfrm>
            <a:off x="5228006" y="1977567"/>
            <a:ext cx="3531436" cy="5404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dirty="0">
                <a:uFill>
                  <a:solidFill>
                    <a:srgbClr val="FFFFFF"/>
                  </a:solidFill>
                </a:uFill>
                <a:latin typeface="+mj-lt"/>
                <a:ea typeface="DejaVu Sans"/>
              </a:rPr>
              <a:t>Graph 2: </a:t>
            </a:r>
            <a:r>
              <a:rPr lang="en-US" sz="1600" spc="-1" dirty="0" err="1" smtClean="0">
                <a:uFill>
                  <a:solidFill>
                    <a:srgbClr val="FFFFFF"/>
                  </a:solidFill>
                </a:uFill>
                <a:ea typeface="DejaVu Sans"/>
              </a:rPr>
              <a:t>ArrayList</a:t>
            </a:r>
            <a:r>
              <a:rPr lang="en-US" sz="1600" spc="-1" dirty="0" smtClean="0">
                <a:uFill>
                  <a:solidFill>
                    <a:srgbClr val="FFFFFF"/>
                  </a:solidFill>
                </a:uFill>
                <a:ea typeface="Noto Sans CJK SC Regular"/>
              </a:rPr>
              <a:t> </a:t>
            </a:r>
            <a:r>
              <a:rPr lang="en-US" sz="1600" spc="-1" dirty="0">
                <a:uFill>
                  <a:solidFill>
                    <a:srgbClr val="FFFFFF"/>
                  </a:solidFill>
                </a:uFill>
                <a:ea typeface="Noto Sans CJK SC Regular"/>
              </a:rPr>
              <a:t>of edges. Edges contains destination and weight.</a:t>
            </a:r>
            <a:endParaRPr lang="en-US"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57952" y="348311"/>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400" b="1" i="1" spc="-1">
                <a:solidFill>
                  <a:srgbClr val="333F4F"/>
                </a:solidFill>
                <a:uFill>
                  <a:solidFill>
                    <a:srgbClr val="FFFFFF"/>
                  </a:solidFill>
                </a:uFill>
                <a:latin typeface="+mj-lt"/>
                <a:ea typeface="DejaVu Sans"/>
              </a:rPr>
              <a:t>Explanation of the algorithm and its complexity</a:t>
            </a:r>
          </a:p>
        </p:txBody>
      </p:sp>
      <p:sp>
        <p:nvSpPr>
          <p:cNvPr id="79" name="CustomShape 2"/>
          <p:cNvSpPr/>
          <p:nvPr/>
        </p:nvSpPr>
        <p:spPr>
          <a:xfrm>
            <a:off x="250038" y="4748212"/>
            <a:ext cx="4321962"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uFill>
                  <a:solidFill>
                    <a:srgbClr val="FFFFFF"/>
                  </a:solidFill>
                </a:uFill>
                <a:latin typeface="Arial"/>
                <a:ea typeface="Noto Sans CJK SC Regular"/>
              </a:rPr>
              <a:t>Graph </a:t>
            </a:r>
            <a:r>
              <a:rPr lang="en-US" sz="1400" b="1" spc="-1">
                <a:solidFill>
                  <a:srgbClr val="000000"/>
                </a:solidFill>
                <a:uFill>
                  <a:solidFill>
                    <a:srgbClr val="FFFFFF"/>
                  </a:solidFill>
                </a:uFill>
                <a:latin typeface="Arial"/>
                <a:ea typeface="Noto Sans CJK SC Regular"/>
              </a:rPr>
              <a:t>3</a:t>
            </a:r>
            <a:r>
              <a:rPr lang="en-US" sz="1400" b="1" strike="noStrike" spc="-1">
                <a:solidFill>
                  <a:srgbClr val="000000"/>
                </a:solidFill>
                <a:uFill>
                  <a:solidFill>
                    <a:srgbClr val="FFFFFF"/>
                  </a:solidFill>
                </a:uFill>
                <a:latin typeface="Arial"/>
                <a:ea typeface="Noto Sans CJK SC Regular"/>
              </a:rPr>
              <a:t>:</a:t>
            </a:r>
            <a:r>
              <a:rPr lang="en-US" sz="1400" spc="-1">
                <a:solidFill>
                  <a:srgbClr val="000000"/>
                </a:solidFill>
                <a:uFill>
                  <a:solidFill>
                    <a:srgbClr val="FFFFFF"/>
                  </a:solidFill>
                </a:uFill>
                <a:latin typeface="Arial"/>
                <a:ea typeface="Noto Sans CJK SC Regular"/>
              </a:rPr>
              <a:t> </a:t>
            </a:r>
            <a:r>
              <a:rPr lang="es-CO" sz="1400" spc="-1">
                <a:solidFill>
                  <a:srgbClr val="000000"/>
                </a:solidFill>
                <a:uFill>
                  <a:solidFill>
                    <a:srgbClr val="FFFFFF"/>
                  </a:solidFill>
                </a:uFill>
                <a:latin typeface="Arial"/>
                <a:ea typeface="Noto Sans CJK SC Regular"/>
              </a:rPr>
              <a:t>T</a:t>
            </a:r>
            <a:r>
              <a:rPr lang="es-CO" sz="1400"/>
              <a:t>he way the algorithm tooks information and organize it. </a:t>
            </a:r>
            <a:endParaRPr lang="en-US" sz="1400" b="0" strike="noStrike" spc="-1">
              <a:solidFill>
                <a:srgbClr val="000000"/>
              </a:solidFill>
              <a:uFill>
                <a:solidFill>
                  <a:srgbClr val="FFFFFF"/>
                </a:solidFill>
              </a:uFill>
              <a:latin typeface="Arial"/>
            </a:endParaRPr>
          </a:p>
        </p:txBody>
      </p:sp>
      <p:sp>
        <p:nvSpPr>
          <p:cNvPr id="81" name="CustomShape 3"/>
          <p:cNvSpPr/>
          <p:nvPr/>
        </p:nvSpPr>
        <p:spPr>
          <a:xfrm>
            <a:off x="4383803" y="4698490"/>
            <a:ext cx="466272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uFill>
                  <a:solidFill>
                    <a:srgbClr val="FFFFFF"/>
                  </a:solidFill>
                </a:uFill>
                <a:latin typeface="Arial"/>
                <a:ea typeface="Noto Sans CJK SC Regular"/>
              </a:rPr>
              <a:t>Table 1:</a:t>
            </a:r>
            <a:r>
              <a:rPr lang="en-US" sz="1400" b="0" strike="noStrike" spc="-1" dirty="0">
                <a:solidFill>
                  <a:srgbClr val="000000"/>
                </a:solidFill>
                <a:uFill>
                  <a:solidFill>
                    <a:srgbClr val="FFFFFF"/>
                  </a:solidFill>
                </a:uFill>
                <a:latin typeface="Arial"/>
                <a:ea typeface="Noto Sans CJK SC Regular"/>
              </a:rPr>
              <a:t> Complexity of every method in the algorithm and the total complexity.</a:t>
            </a:r>
            <a:endParaRPr lang="en-US" sz="1400" b="0" strike="noStrike" spc="-1" dirty="0">
              <a:solidFill>
                <a:srgbClr val="000000"/>
              </a:solidFill>
              <a:uFill>
                <a:solidFill>
                  <a:srgbClr val="FFFFFF"/>
                </a:solidFill>
              </a:uFill>
              <a:latin typeface="Arial"/>
            </a:endParaRPr>
          </a:p>
        </p:txBody>
      </p:sp>
      <p:graphicFrame>
        <p:nvGraphicFramePr>
          <p:cNvPr id="3" name="Tabla 2">
            <a:extLst>
              <a:ext uri="{FF2B5EF4-FFF2-40B4-BE49-F238E27FC236}">
                <a16:creationId xmlns:a16="http://schemas.microsoft.com/office/drawing/2014/main" id="{781E6A7F-6C92-493C-B87B-115A8FD59CC3}"/>
              </a:ext>
            </a:extLst>
          </p:cNvPr>
          <p:cNvGraphicFramePr>
            <a:graphicFrameLocks noGrp="1"/>
          </p:cNvGraphicFramePr>
          <p:nvPr>
            <p:extLst>
              <p:ext uri="{D42A27DB-BD31-4B8C-83A1-F6EECF244321}">
                <p14:modId xmlns:p14="http://schemas.microsoft.com/office/powerpoint/2010/main" val="2382928890"/>
              </p:ext>
            </p:extLst>
          </p:nvPr>
        </p:nvGraphicFramePr>
        <p:xfrm>
          <a:off x="4767290" y="1725123"/>
          <a:ext cx="3895746" cy="2624296"/>
        </p:xfrm>
        <a:graphic>
          <a:graphicData uri="http://schemas.openxmlformats.org/drawingml/2006/table">
            <a:tbl>
              <a:tblPr firstRow="1" bandRow="1">
                <a:tableStyleId>{5C22544A-7EE6-4342-B048-85BDC9FD1C3A}</a:tableStyleId>
              </a:tblPr>
              <a:tblGrid>
                <a:gridCol w="2138716">
                  <a:extLst>
                    <a:ext uri="{9D8B030D-6E8A-4147-A177-3AD203B41FA5}">
                      <a16:colId xmlns:a16="http://schemas.microsoft.com/office/drawing/2014/main" val="3380109488"/>
                    </a:ext>
                  </a:extLst>
                </a:gridCol>
                <a:gridCol w="1757030">
                  <a:extLst>
                    <a:ext uri="{9D8B030D-6E8A-4147-A177-3AD203B41FA5}">
                      <a16:colId xmlns:a16="http://schemas.microsoft.com/office/drawing/2014/main" val="669215997"/>
                    </a:ext>
                  </a:extLst>
                </a:gridCol>
              </a:tblGrid>
              <a:tr h="404540">
                <a:tc>
                  <a:txBody>
                    <a:bodyPr/>
                    <a:lstStyle/>
                    <a:p>
                      <a:pPr algn="ctr"/>
                      <a:r>
                        <a:rPr lang="es-CO" sz="1600">
                          <a:solidFill>
                            <a:schemeClr val="tx1"/>
                          </a:solidFill>
                        </a:rPr>
                        <a:t>Sub Problem</a:t>
                      </a:r>
                    </a:p>
                  </a:txBody>
                  <a:tcPr/>
                </a:tc>
                <a:tc>
                  <a:txBody>
                    <a:bodyPr/>
                    <a:lstStyle/>
                    <a:p>
                      <a:pPr algn="ctr"/>
                      <a:r>
                        <a:rPr lang="es-CO" sz="1600">
                          <a:solidFill>
                            <a:schemeClr val="tx1"/>
                          </a:solidFill>
                        </a:rPr>
                        <a:t>Complexity</a:t>
                      </a:r>
                    </a:p>
                  </a:txBody>
                  <a:tcPr/>
                </a:tc>
                <a:extLst>
                  <a:ext uri="{0D108BD9-81ED-4DB2-BD59-A6C34878D82A}">
                    <a16:rowId xmlns:a16="http://schemas.microsoft.com/office/drawing/2014/main" val="4236710947"/>
                  </a:ext>
                </a:extLst>
              </a:tr>
              <a:tr h="410159">
                <a:tc>
                  <a:txBody>
                    <a:bodyPr/>
                    <a:lstStyle/>
                    <a:p>
                      <a:pPr algn="ctr"/>
                      <a:r>
                        <a:rPr lang="es-CO" sz="1600"/>
                        <a:t>Creating the graph</a:t>
                      </a:r>
                    </a:p>
                  </a:txBody>
                  <a:tcPr/>
                </a:tc>
                <a:tc>
                  <a:txBody>
                    <a:bodyPr/>
                    <a:lstStyle/>
                    <a:p>
                      <a:pPr algn="ctr"/>
                      <a:r>
                        <a:rPr lang="es-CO" sz="1600"/>
                        <a:t> O(V)</a:t>
                      </a:r>
                    </a:p>
                  </a:txBody>
                  <a:tcPr/>
                </a:tc>
                <a:extLst>
                  <a:ext uri="{0D108BD9-81ED-4DB2-BD59-A6C34878D82A}">
                    <a16:rowId xmlns:a16="http://schemas.microsoft.com/office/drawing/2014/main" val="2109272845"/>
                  </a:ext>
                </a:extLst>
              </a:tr>
              <a:tr h="410159">
                <a:tc>
                  <a:txBody>
                    <a:bodyPr/>
                    <a:lstStyle/>
                    <a:p>
                      <a:pPr algn="ctr"/>
                      <a:r>
                        <a:rPr lang="es-CO" sz="1600"/>
                        <a:t>Get Successors</a:t>
                      </a:r>
                    </a:p>
                  </a:txBody>
                  <a:tcPr/>
                </a:tc>
                <a:tc>
                  <a:txBody>
                    <a:bodyPr/>
                    <a:lstStyle/>
                    <a:p>
                      <a:pPr algn="ctr"/>
                      <a:r>
                        <a:rPr lang="es-CO" sz="1600"/>
                        <a:t>O(E)</a:t>
                      </a:r>
                    </a:p>
                  </a:txBody>
                  <a:tcPr/>
                </a:tc>
                <a:extLst>
                  <a:ext uri="{0D108BD9-81ED-4DB2-BD59-A6C34878D82A}">
                    <a16:rowId xmlns:a16="http://schemas.microsoft.com/office/drawing/2014/main" val="534526656"/>
                  </a:ext>
                </a:extLst>
              </a:tr>
              <a:tr h="410159">
                <a:tc>
                  <a:txBody>
                    <a:bodyPr/>
                    <a:lstStyle/>
                    <a:p>
                      <a:pPr algn="ctr"/>
                      <a:r>
                        <a:rPr lang="es-CO" sz="1600"/>
                        <a:t>Get Weight</a:t>
                      </a:r>
                    </a:p>
                  </a:txBody>
                  <a:tcPr/>
                </a:tc>
                <a:tc>
                  <a:txBody>
                    <a:bodyPr/>
                    <a:lstStyle/>
                    <a:p>
                      <a:pPr algn="ctr"/>
                      <a:r>
                        <a:rPr lang="es-CO" sz="1600"/>
                        <a:t>O(E)</a:t>
                      </a:r>
                    </a:p>
                  </a:txBody>
                  <a:tcPr/>
                </a:tc>
                <a:extLst>
                  <a:ext uri="{0D108BD9-81ED-4DB2-BD59-A6C34878D82A}">
                    <a16:rowId xmlns:a16="http://schemas.microsoft.com/office/drawing/2014/main" val="2081614721"/>
                  </a:ext>
                </a:extLst>
              </a:tr>
              <a:tr h="410159">
                <a:tc>
                  <a:txBody>
                    <a:bodyPr/>
                    <a:lstStyle/>
                    <a:p>
                      <a:pPr lvl="0" algn="ctr">
                        <a:buNone/>
                      </a:pPr>
                      <a:r>
                        <a:rPr lang="es-CO" sz="1600" dirty="0"/>
                        <a:t>Creation and edition of cars</a:t>
                      </a:r>
                    </a:p>
                  </a:txBody>
                  <a:tcPr/>
                </a:tc>
                <a:tc>
                  <a:txBody>
                    <a:bodyPr/>
                    <a:lstStyle/>
                    <a:p>
                      <a:pPr algn="ctr"/>
                      <a:r>
                        <a:rPr lang="es-CO" sz="1600" dirty="0"/>
                        <a:t>O (V^2* E)</a:t>
                      </a:r>
                    </a:p>
                  </a:txBody>
                  <a:tcPr/>
                </a:tc>
                <a:extLst>
                  <a:ext uri="{0D108BD9-81ED-4DB2-BD59-A6C34878D82A}">
                    <a16:rowId xmlns:a16="http://schemas.microsoft.com/office/drawing/2014/main" val="1651866114"/>
                  </a:ext>
                </a:extLst>
              </a:tr>
              <a:tr h="410159">
                <a:tc>
                  <a:txBody>
                    <a:bodyPr/>
                    <a:lstStyle/>
                    <a:p>
                      <a:pPr algn="ctr"/>
                      <a:r>
                        <a:rPr lang="es-CO" sz="1600" b="1"/>
                        <a:t>Total complexity</a:t>
                      </a:r>
                    </a:p>
                  </a:txBody>
                  <a:tcPr/>
                </a:tc>
                <a:tc>
                  <a:txBody>
                    <a:bodyPr/>
                    <a:lstStyle/>
                    <a:p>
                      <a:pPr algn="ctr"/>
                      <a:r>
                        <a:rPr lang="es-CO" sz="1600" dirty="0"/>
                        <a:t>O (V^2*E)</a:t>
                      </a:r>
                    </a:p>
                  </a:txBody>
                  <a:tcPr/>
                </a:tc>
                <a:extLst>
                  <a:ext uri="{0D108BD9-81ED-4DB2-BD59-A6C34878D82A}">
                    <a16:rowId xmlns:a16="http://schemas.microsoft.com/office/drawing/2014/main" val="3034549675"/>
                  </a:ext>
                </a:extLst>
              </a:tr>
            </a:tbl>
          </a:graphicData>
        </a:graphic>
      </p:graphicFrame>
      <p:pic>
        <p:nvPicPr>
          <p:cNvPr id="7" name="Imagen 6" descr="Imagen que contiene captura de pantalla&#10;&#10;Descripción generada automáticamente">
            <a:extLst>
              <a:ext uri="{FF2B5EF4-FFF2-40B4-BE49-F238E27FC236}">
                <a16:creationId xmlns:a16="http://schemas.microsoft.com/office/drawing/2014/main" id="{FC18BC4B-7A99-498D-861A-1936F822592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0038" y="1480503"/>
            <a:ext cx="4214048" cy="326770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1309" y="24870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Algorithm design criteria</a:t>
            </a:r>
          </a:p>
        </p:txBody>
      </p:sp>
      <p:sp>
        <p:nvSpPr>
          <p:cNvPr id="2" name="CuadroTexto 1"/>
          <p:cNvSpPr txBox="1"/>
          <p:nvPr/>
        </p:nvSpPr>
        <p:spPr>
          <a:xfrm>
            <a:off x="571309" y="881332"/>
            <a:ext cx="7698025" cy="1077218"/>
          </a:xfrm>
          <a:prstGeom prst="rect">
            <a:avLst/>
          </a:prstGeom>
          <a:noFill/>
        </p:spPr>
        <p:txBody>
          <a:bodyPr wrap="square" rtlCol="0">
            <a:spAutoFit/>
          </a:bodyPr>
          <a:lstStyle/>
          <a:p>
            <a:pPr algn="just"/>
            <a:r>
              <a:rPr lang="en-US" sz="1600" dirty="0"/>
              <a:t>After the analysis of some possible solutions,  we choose the Hash Table because the time complexity of it operations are smaller than other data structures and also because it allow us  a big quantity of elements storing a </a:t>
            </a:r>
            <a:r>
              <a:rPr lang="en-US" sz="1600" dirty="0" err="1" smtClean="0"/>
              <a:t>ArrayList</a:t>
            </a:r>
            <a:r>
              <a:rPr lang="en-US" sz="1600" dirty="0" smtClean="0"/>
              <a:t> </a:t>
            </a:r>
            <a:r>
              <a:rPr lang="en-US" sz="1600" dirty="0"/>
              <a:t>that contains the edges of the problem.</a:t>
            </a:r>
            <a:endParaRPr lang="es-CO" sz="1600" dirty="0"/>
          </a:p>
        </p:txBody>
      </p:sp>
      <p:sp>
        <p:nvSpPr>
          <p:cNvPr id="3" name="Rectángulo 2">
            <a:extLst>
              <a:ext uri="{FF2B5EF4-FFF2-40B4-BE49-F238E27FC236}">
                <a16:creationId xmlns:a16="http://schemas.microsoft.com/office/drawing/2014/main" id="{047ED34D-7DEB-4C1C-A5DF-6D3091A24BFF}"/>
              </a:ext>
            </a:extLst>
          </p:cNvPr>
          <p:cNvSpPr/>
          <p:nvPr/>
        </p:nvSpPr>
        <p:spPr>
          <a:xfrm>
            <a:off x="571309" y="1958550"/>
            <a:ext cx="7698025" cy="2062103"/>
          </a:xfrm>
          <a:prstGeom prst="rect">
            <a:avLst/>
          </a:prstGeom>
        </p:spPr>
        <p:txBody>
          <a:bodyPr wrap="square">
            <a:spAutoFit/>
          </a:bodyPr>
          <a:lstStyle/>
          <a:p>
            <a:pPr algn="just"/>
            <a:r>
              <a:rPr lang="en-US" sz="1600" dirty="0"/>
              <a:t>The way we designed this algorithm is a coherent form of give a solution, because the travel around the priority queue that sorts the edges from each vertex to the objective vertex takes space for construct the cars with their maximum capacity. After that, the algorithm </a:t>
            </a:r>
            <a:r>
              <a:rPr lang="en-US" sz="1600" dirty="0" smtClean="0"/>
              <a:t>does an </a:t>
            </a:r>
            <a:r>
              <a:rPr lang="en-US" sz="1600" dirty="0"/>
              <a:t>examination above the car with respect to the “p” value. Besides the algorithm is very simple of understanding, the speed of the algorithm is very useful for the data that we are working on, because the algorithm runs over the priority queue taking out vertices and working with an array for visited vertices,  avoiding a lot of repetitions that could happen.</a:t>
            </a:r>
            <a:endParaRPr lang="es-CO" sz="1600" dirty="0"/>
          </a:p>
        </p:txBody>
      </p:sp>
      <p:pic>
        <p:nvPicPr>
          <p:cNvPr id="8" name="Imagen 7" descr="Imagen que contiene objeto, reloj&#10;&#10;Descripción generada automáticamente">
            <a:extLst>
              <a:ext uri="{FF2B5EF4-FFF2-40B4-BE49-F238E27FC236}">
                <a16:creationId xmlns:a16="http://schemas.microsoft.com/office/drawing/2014/main" id="{5608A1EC-7D81-46FC-89EB-64E327038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2" y="4862282"/>
            <a:ext cx="7787147" cy="269684"/>
          </a:xfrm>
          <a:prstGeom prst="rect">
            <a:avLst/>
          </a:prstGeom>
        </p:spPr>
      </p:pic>
      <p:pic>
        <p:nvPicPr>
          <p:cNvPr id="13" name="Imagen 12" descr="Imagen que contiene captura de pantalla&#10;&#10;Descripción generada automáticamente">
            <a:extLst>
              <a:ext uri="{FF2B5EF4-FFF2-40B4-BE49-F238E27FC236}">
                <a16:creationId xmlns:a16="http://schemas.microsoft.com/office/drawing/2014/main" id="{C7AAFC82-4991-41AF-8880-1D37DD7A0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87" y="4032119"/>
            <a:ext cx="7698025" cy="800141"/>
          </a:xfrm>
          <a:prstGeom prst="rect">
            <a:avLst/>
          </a:prstGeom>
        </p:spPr>
      </p:pic>
      <p:sp>
        <p:nvSpPr>
          <p:cNvPr id="17" name="Rectángulo 16">
            <a:extLst>
              <a:ext uri="{FF2B5EF4-FFF2-40B4-BE49-F238E27FC236}">
                <a16:creationId xmlns:a16="http://schemas.microsoft.com/office/drawing/2014/main" id="{08FFDD78-61B6-47EB-A17F-F77CB3322F70}"/>
              </a:ext>
            </a:extLst>
          </p:cNvPr>
          <p:cNvSpPr/>
          <p:nvPr/>
        </p:nvSpPr>
        <p:spPr>
          <a:xfrm>
            <a:off x="665017" y="5339445"/>
            <a:ext cx="4572000" cy="338554"/>
          </a:xfrm>
          <a:prstGeom prst="rect">
            <a:avLst/>
          </a:prstGeom>
        </p:spPr>
        <p:txBody>
          <a:bodyPr>
            <a:spAutoFit/>
          </a:bodyPr>
          <a:lstStyle/>
          <a:p>
            <a:r>
              <a:rPr lang="en-US" sz="1600" b="1"/>
              <a:t>Graph 4:</a:t>
            </a:r>
            <a:r>
              <a:rPr lang="en-US" sz="1600"/>
              <a:t> Time complexity of HashMap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70930" y="388884"/>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Time and Memory consumption</a:t>
            </a:r>
          </a:p>
        </p:txBody>
      </p:sp>
      <p:graphicFrame>
        <p:nvGraphicFramePr>
          <p:cNvPr id="12" name="Tabla 11">
            <a:extLst>
              <a:ext uri="{FF2B5EF4-FFF2-40B4-BE49-F238E27FC236}">
                <a16:creationId xmlns:a16="http://schemas.microsoft.com/office/drawing/2014/main" id="{547CBF67-750F-484A-97D4-AD1A7DC8ED9D}"/>
              </a:ext>
            </a:extLst>
          </p:cNvPr>
          <p:cNvGraphicFramePr>
            <a:graphicFrameLocks noGrp="1"/>
          </p:cNvGraphicFramePr>
          <p:nvPr>
            <p:extLst>
              <p:ext uri="{D42A27DB-BD31-4B8C-83A1-F6EECF244321}">
                <p14:modId xmlns:p14="http://schemas.microsoft.com/office/powerpoint/2010/main" val="2169880876"/>
              </p:ext>
            </p:extLst>
          </p:nvPr>
        </p:nvGraphicFramePr>
        <p:xfrm>
          <a:off x="789708" y="1241625"/>
          <a:ext cx="7885440" cy="838200"/>
        </p:xfrm>
        <a:graphic>
          <a:graphicData uri="http://schemas.openxmlformats.org/drawingml/2006/table">
            <a:tbl>
              <a:tblPr firstRow="1" bandRow="1">
                <a:tableStyleId>{5C22544A-7EE6-4342-B048-85BDC9FD1C3A}</a:tableStyleId>
              </a:tblPr>
              <a:tblGrid>
                <a:gridCol w="3337124">
                  <a:extLst>
                    <a:ext uri="{9D8B030D-6E8A-4147-A177-3AD203B41FA5}">
                      <a16:colId xmlns:a16="http://schemas.microsoft.com/office/drawing/2014/main" val="3876915784"/>
                    </a:ext>
                  </a:extLst>
                </a:gridCol>
                <a:gridCol w="2093494">
                  <a:extLst>
                    <a:ext uri="{9D8B030D-6E8A-4147-A177-3AD203B41FA5}">
                      <a16:colId xmlns:a16="http://schemas.microsoft.com/office/drawing/2014/main" val="613177942"/>
                    </a:ext>
                  </a:extLst>
                </a:gridCol>
                <a:gridCol w="2454822">
                  <a:extLst>
                    <a:ext uri="{9D8B030D-6E8A-4147-A177-3AD203B41FA5}">
                      <a16:colId xmlns:a16="http://schemas.microsoft.com/office/drawing/2014/main" val="119161075"/>
                    </a:ext>
                  </a:extLst>
                </a:gridCol>
              </a:tblGrid>
              <a:tr h="407924">
                <a:tc>
                  <a:txBody>
                    <a:bodyPr/>
                    <a:lstStyle/>
                    <a:p>
                      <a:endParaRPr lang="es-CO"/>
                    </a:p>
                  </a:txBody>
                  <a:tcPr/>
                </a:tc>
                <a:tc>
                  <a:txBody>
                    <a:bodyPr/>
                    <a:lstStyle/>
                    <a:p>
                      <a:pPr algn="ctr"/>
                      <a:r>
                        <a:rPr lang="es-CO" dirty="0">
                          <a:solidFill>
                            <a:schemeClr val="tx1"/>
                          </a:solidFill>
                        </a:rPr>
                        <a:t>Data Set 11 cars</a:t>
                      </a:r>
                    </a:p>
                  </a:txBody>
                  <a:tcPr/>
                </a:tc>
                <a:tc>
                  <a:txBody>
                    <a:bodyPr/>
                    <a:lstStyle/>
                    <a:p>
                      <a:pPr algn="ctr"/>
                      <a:r>
                        <a:rPr lang="es-CO" dirty="0">
                          <a:solidFill>
                            <a:schemeClr val="tx1"/>
                          </a:solidFill>
                        </a:rPr>
                        <a:t>Data Set 205 cars</a:t>
                      </a:r>
                    </a:p>
                  </a:txBody>
                  <a:tcPr/>
                </a:tc>
                <a:extLst>
                  <a:ext uri="{0D108BD9-81ED-4DB2-BD59-A6C34878D82A}">
                    <a16:rowId xmlns:a16="http://schemas.microsoft.com/office/drawing/2014/main" val="4293011921"/>
                  </a:ext>
                </a:extLst>
              </a:tr>
              <a:tr h="430276">
                <a:tc>
                  <a:txBody>
                    <a:bodyPr/>
                    <a:lstStyle/>
                    <a:p>
                      <a:pPr algn="ctr"/>
                      <a:r>
                        <a:rPr lang="es-CO" b="1"/>
                        <a:t>Memory consumption</a:t>
                      </a:r>
                    </a:p>
                  </a:txBody>
                  <a:tcPr/>
                </a:tc>
                <a:tc>
                  <a:txBody>
                    <a:bodyPr/>
                    <a:lstStyle/>
                    <a:p>
                      <a:pPr algn="ctr"/>
                      <a:r>
                        <a:rPr lang="es-CO" dirty="0"/>
                        <a:t>146,86 MB</a:t>
                      </a:r>
                    </a:p>
                  </a:txBody>
                  <a:tcPr/>
                </a:tc>
                <a:tc>
                  <a:txBody>
                    <a:bodyPr/>
                    <a:lstStyle/>
                    <a:p>
                      <a:pPr algn="ctr"/>
                      <a:r>
                        <a:rPr lang="es-CO" dirty="0"/>
                        <a:t>179,5 MB</a:t>
                      </a:r>
                    </a:p>
                  </a:txBody>
                  <a:tcPr/>
                </a:tc>
                <a:extLst>
                  <a:ext uri="{0D108BD9-81ED-4DB2-BD59-A6C34878D82A}">
                    <a16:rowId xmlns:a16="http://schemas.microsoft.com/office/drawing/2014/main" val="1342741658"/>
                  </a:ext>
                </a:extLst>
              </a:tr>
            </a:tbl>
          </a:graphicData>
        </a:graphic>
      </p:graphicFrame>
      <p:sp>
        <p:nvSpPr>
          <p:cNvPr id="14" name="Rectángulo 13">
            <a:extLst>
              <a:ext uri="{FF2B5EF4-FFF2-40B4-BE49-F238E27FC236}">
                <a16:creationId xmlns:a16="http://schemas.microsoft.com/office/drawing/2014/main" id="{5D9C6B79-AE98-4CEF-9BC0-2AC6D6946C23}"/>
              </a:ext>
            </a:extLst>
          </p:cNvPr>
          <p:cNvSpPr/>
          <p:nvPr/>
        </p:nvSpPr>
        <p:spPr>
          <a:xfrm>
            <a:off x="698500" y="2318406"/>
            <a:ext cx="7430300" cy="369332"/>
          </a:xfrm>
          <a:prstGeom prst="rect">
            <a:avLst/>
          </a:prstGeom>
        </p:spPr>
        <p:txBody>
          <a:bodyPr wrap="square">
            <a:spAutoFit/>
          </a:bodyPr>
          <a:lstStyle/>
          <a:p>
            <a:r>
              <a:rPr lang="en-US" b="1"/>
              <a:t>Table 4: </a:t>
            </a:r>
            <a:r>
              <a:rPr lang="en-US"/>
              <a:t>Memory consumption of the algorithm with different data sets. </a:t>
            </a:r>
            <a:endParaRPr lang="es-CO"/>
          </a:p>
        </p:txBody>
      </p:sp>
      <p:graphicFrame>
        <p:nvGraphicFramePr>
          <p:cNvPr id="15" name="Tabla 14">
            <a:extLst>
              <a:ext uri="{FF2B5EF4-FFF2-40B4-BE49-F238E27FC236}">
                <a16:creationId xmlns:a16="http://schemas.microsoft.com/office/drawing/2014/main" id="{5CA5FEDD-F32C-4370-82E7-B179EF15E4D1}"/>
              </a:ext>
            </a:extLst>
          </p:cNvPr>
          <p:cNvGraphicFramePr>
            <a:graphicFrameLocks noGrp="1"/>
          </p:cNvGraphicFramePr>
          <p:nvPr>
            <p:extLst>
              <p:ext uri="{D42A27DB-BD31-4B8C-83A1-F6EECF244321}">
                <p14:modId xmlns:p14="http://schemas.microsoft.com/office/powerpoint/2010/main" val="4041924485"/>
              </p:ext>
            </p:extLst>
          </p:nvPr>
        </p:nvGraphicFramePr>
        <p:xfrm>
          <a:off x="789708" y="3106420"/>
          <a:ext cx="7528791" cy="1478280"/>
        </p:xfrm>
        <a:graphic>
          <a:graphicData uri="http://schemas.openxmlformats.org/drawingml/2006/table">
            <a:tbl>
              <a:tblPr firstRow="1" bandRow="1">
                <a:tableStyleId>{5C22544A-7EE6-4342-B048-85BDC9FD1C3A}</a:tableStyleId>
              </a:tblPr>
              <a:tblGrid>
                <a:gridCol w="2509597">
                  <a:extLst>
                    <a:ext uri="{9D8B030D-6E8A-4147-A177-3AD203B41FA5}">
                      <a16:colId xmlns:a16="http://schemas.microsoft.com/office/drawing/2014/main" val="3896374767"/>
                    </a:ext>
                  </a:extLst>
                </a:gridCol>
                <a:gridCol w="2509597">
                  <a:extLst>
                    <a:ext uri="{9D8B030D-6E8A-4147-A177-3AD203B41FA5}">
                      <a16:colId xmlns:a16="http://schemas.microsoft.com/office/drawing/2014/main" val="2885526033"/>
                    </a:ext>
                  </a:extLst>
                </a:gridCol>
                <a:gridCol w="2509597">
                  <a:extLst>
                    <a:ext uri="{9D8B030D-6E8A-4147-A177-3AD203B41FA5}">
                      <a16:colId xmlns:a16="http://schemas.microsoft.com/office/drawing/2014/main" val="877564917"/>
                    </a:ext>
                  </a:extLst>
                </a:gridCol>
              </a:tblGrid>
              <a:tr h="0">
                <a:tc>
                  <a:txBody>
                    <a:bodyPr/>
                    <a:lstStyle/>
                    <a:p>
                      <a:pPr algn="ctr"/>
                      <a:endParaRPr lang="es-CO" dirty="0">
                        <a:solidFill>
                          <a:schemeClr val="tx1"/>
                        </a:solidFill>
                      </a:endParaRPr>
                    </a:p>
                  </a:txBody>
                  <a:tcPr/>
                </a:tc>
                <a:tc>
                  <a:txBody>
                    <a:bodyPr/>
                    <a:lstStyle/>
                    <a:p>
                      <a:pPr algn="ctr"/>
                      <a:r>
                        <a:rPr lang="es-CO" dirty="0">
                          <a:solidFill>
                            <a:schemeClr val="tx1"/>
                          </a:solidFill>
                        </a:rPr>
                        <a:t>Data set 11 Cars</a:t>
                      </a:r>
                    </a:p>
                  </a:txBody>
                  <a:tcPr/>
                </a:tc>
                <a:tc>
                  <a:txBody>
                    <a:bodyPr/>
                    <a:lstStyle/>
                    <a:p>
                      <a:pPr algn="ctr"/>
                      <a:r>
                        <a:rPr lang="es-CO" dirty="0">
                          <a:solidFill>
                            <a:schemeClr val="tx1"/>
                          </a:solidFill>
                        </a:rPr>
                        <a:t>Data set 205 Cars</a:t>
                      </a:r>
                    </a:p>
                  </a:txBody>
                  <a:tcPr/>
                </a:tc>
                <a:extLst>
                  <a:ext uri="{0D108BD9-81ED-4DB2-BD59-A6C34878D82A}">
                    <a16:rowId xmlns:a16="http://schemas.microsoft.com/office/drawing/2014/main" val="242571623"/>
                  </a:ext>
                </a:extLst>
              </a:tr>
              <a:tr h="370840">
                <a:tc>
                  <a:txBody>
                    <a:bodyPr/>
                    <a:lstStyle/>
                    <a:p>
                      <a:pPr algn="ctr"/>
                      <a:r>
                        <a:rPr lang="es-CO" dirty="0">
                          <a:solidFill>
                            <a:schemeClr val="tx1"/>
                          </a:solidFill>
                        </a:rPr>
                        <a:t>Best case</a:t>
                      </a:r>
                    </a:p>
                  </a:txBody>
                  <a:tcPr/>
                </a:tc>
                <a:tc>
                  <a:txBody>
                    <a:bodyPr/>
                    <a:lstStyle/>
                    <a:p>
                      <a:pPr algn="ctr"/>
                      <a:r>
                        <a:rPr lang="es-CO" dirty="0">
                          <a:solidFill>
                            <a:schemeClr val="tx1"/>
                          </a:solidFill>
                        </a:rPr>
                        <a:t>64 ms</a:t>
                      </a:r>
                    </a:p>
                  </a:txBody>
                  <a:tcPr/>
                </a:tc>
                <a:tc>
                  <a:txBody>
                    <a:bodyPr/>
                    <a:lstStyle/>
                    <a:p>
                      <a:pPr algn="ctr"/>
                      <a:r>
                        <a:rPr lang="es-CO" dirty="0">
                          <a:solidFill>
                            <a:schemeClr val="tx1"/>
                          </a:solidFill>
                        </a:rPr>
                        <a:t>359 ms </a:t>
                      </a:r>
                    </a:p>
                  </a:txBody>
                  <a:tcPr/>
                </a:tc>
                <a:extLst>
                  <a:ext uri="{0D108BD9-81ED-4DB2-BD59-A6C34878D82A}">
                    <a16:rowId xmlns:a16="http://schemas.microsoft.com/office/drawing/2014/main" val="1068731841"/>
                  </a:ext>
                </a:extLst>
              </a:tr>
              <a:tr h="370840">
                <a:tc>
                  <a:txBody>
                    <a:bodyPr/>
                    <a:lstStyle/>
                    <a:p>
                      <a:pPr algn="ctr"/>
                      <a:r>
                        <a:rPr lang="es-CO" dirty="0">
                          <a:solidFill>
                            <a:schemeClr val="tx1"/>
                          </a:solidFill>
                        </a:rPr>
                        <a:t>Average case</a:t>
                      </a:r>
                    </a:p>
                  </a:txBody>
                  <a:tcPr/>
                </a:tc>
                <a:tc>
                  <a:txBody>
                    <a:bodyPr/>
                    <a:lstStyle/>
                    <a:p>
                      <a:pPr algn="ctr"/>
                      <a:r>
                        <a:rPr lang="es-CO" dirty="0">
                          <a:solidFill>
                            <a:schemeClr val="tx1"/>
                          </a:solidFill>
                        </a:rPr>
                        <a:t>80 ms</a:t>
                      </a:r>
                    </a:p>
                  </a:txBody>
                  <a:tcPr/>
                </a:tc>
                <a:tc>
                  <a:txBody>
                    <a:bodyPr/>
                    <a:lstStyle/>
                    <a:p>
                      <a:pPr algn="ctr"/>
                      <a:r>
                        <a:rPr lang="es-CO" dirty="0">
                          <a:solidFill>
                            <a:schemeClr val="tx1"/>
                          </a:solidFill>
                        </a:rPr>
                        <a:t>468 ms</a:t>
                      </a:r>
                    </a:p>
                  </a:txBody>
                  <a:tcPr/>
                </a:tc>
                <a:extLst>
                  <a:ext uri="{0D108BD9-81ED-4DB2-BD59-A6C34878D82A}">
                    <a16:rowId xmlns:a16="http://schemas.microsoft.com/office/drawing/2014/main" val="3047189960"/>
                  </a:ext>
                </a:extLst>
              </a:tr>
              <a:tr h="370840">
                <a:tc>
                  <a:txBody>
                    <a:bodyPr/>
                    <a:lstStyle/>
                    <a:p>
                      <a:pPr algn="ctr"/>
                      <a:r>
                        <a:rPr lang="es-CO" dirty="0">
                          <a:solidFill>
                            <a:schemeClr val="tx1"/>
                          </a:solidFill>
                        </a:rPr>
                        <a:t>Worst case</a:t>
                      </a:r>
                    </a:p>
                  </a:txBody>
                  <a:tcPr/>
                </a:tc>
                <a:tc>
                  <a:txBody>
                    <a:bodyPr/>
                    <a:lstStyle/>
                    <a:p>
                      <a:pPr algn="ctr"/>
                      <a:r>
                        <a:rPr lang="es-CO" dirty="0">
                          <a:solidFill>
                            <a:schemeClr val="tx1"/>
                          </a:solidFill>
                        </a:rPr>
                        <a:t>106 ms</a:t>
                      </a:r>
                    </a:p>
                  </a:txBody>
                  <a:tcPr/>
                </a:tc>
                <a:tc>
                  <a:txBody>
                    <a:bodyPr/>
                    <a:lstStyle/>
                    <a:p>
                      <a:pPr algn="ctr"/>
                      <a:r>
                        <a:rPr lang="es-CO" dirty="0">
                          <a:solidFill>
                            <a:schemeClr val="tx1"/>
                          </a:solidFill>
                        </a:rPr>
                        <a:t>596 ms</a:t>
                      </a:r>
                    </a:p>
                  </a:txBody>
                  <a:tcPr/>
                </a:tc>
                <a:extLst>
                  <a:ext uri="{0D108BD9-81ED-4DB2-BD59-A6C34878D82A}">
                    <a16:rowId xmlns:a16="http://schemas.microsoft.com/office/drawing/2014/main" val="2040057812"/>
                  </a:ext>
                </a:extLst>
              </a:tr>
            </a:tbl>
          </a:graphicData>
        </a:graphic>
      </p:graphicFrame>
      <p:sp>
        <p:nvSpPr>
          <p:cNvPr id="18" name="Rectángulo 17">
            <a:extLst>
              <a:ext uri="{FF2B5EF4-FFF2-40B4-BE49-F238E27FC236}">
                <a16:creationId xmlns:a16="http://schemas.microsoft.com/office/drawing/2014/main" id="{36C1DE18-56D7-41F6-93EC-07FE09AE4515}"/>
              </a:ext>
            </a:extLst>
          </p:cNvPr>
          <p:cNvSpPr/>
          <p:nvPr/>
        </p:nvSpPr>
        <p:spPr>
          <a:xfrm>
            <a:off x="711200" y="5006396"/>
            <a:ext cx="7721600" cy="369332"/>
          </a:xfrm>
          <a:prstGeom prst="rect">
            <a:avLst/>
          </a:prstGeom>
        </p:spPr>
        <p:txBody>
          <a:bodyPr wrap="square">
            <a:spAutoFit/>
          </a:bodyPr>
          <a:lstStyle/>
          <a:p>
            <a:r>
              <a:rPr lang="en-US" b="1" dirty="0"/>
              <a:t>Table 3: </a:t>
            </a:r>
            <a:r>
              <a:rPr lang="en-US" dirty="0"/>
              <a:t>Execution time of the algorithm with differents datasets. </a:t>
            </a:r>
            <a:endParaRPr lang="es-CO"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5834C1-4E7F-4454-891A-190003A2BCBE}"/>
              </a:ext>
            </a:extLst>
          </p:cNvPr>
          <p:cNvSpPr>
            <a:spLocks noGrp="1"/>
          </p:cNvSpPr>
          <p:nvPr>
            <p:ph type="title"/>
          </p:nvPr>
        </p:nvSpPr>
        <p:spPr/>
        <p:txBody>
          <a:bodyPr/>
          <a:lstStyle/>
          <a:p>
            <a:r>
              <a:rPr lang="es-CO" sz="2800" b="1" i="1" dirty="0" err="1">
                <a:solidFill>
                  <a:schemeClr val="tx1">
                    <a:lumMod val="75000"/>
                    <a:lumOff val="25000"/>
                  </a:schemeClr>
                </a:solidFill>
              </a:rPr>
              <a:t>Results</a:t>
            </a:r>
            <a:endParaRPr lang="es-CO" sz="2800" b="1" dirty="0">
              <a:solidFill>
                <a:schemeClr val="tx1">
                  <a:lumMod val="75000"/>
                  <a:lumOff val="25000"/>
                </a:schemeClr>
              </a:solidFill>
            </a:endParaRPr>
          </a:p>
        </p:txBody>
      </p:sp>
      <p:sp>
        <p:nvSpPr>
          <p:cNvPr id="4" name="CuadroTexto 3">
            <a:extLst>
              <a:ext uri="{FF2B5EF4-FFF2-40B4-BE49-F238E27FC236}">
                <a16:creationId xmlns:a16="http://schemas.microsoft.com/office/drawing/2014/main" id="{7016749B-2201-4E9E-8526-0D63D34D7981}"/>
              </a:ext>
            </a:extLst>
          </p:cNvPr>
          <p:cNvSpPr txBox="1"/>
          <p:nvPr/>
        </p:nvSpPr>
        <p:spPr>
          <a:xfrm>
            <a:off x="1132184" y="2014392"/>
            <a:ext cx="2120900" cy="461665"/>
          </a:xfrm>
          <a:prstGeom prst="rect">
            <a:avLst/>
          </a:prstGeom>
          <a:noFill/>
        </p:spPr>
        <p:txBody>
          <a:bodyPr wrap="square" rtlCol="0">
            <a:spAutoFit/>
          </a:bodyPr>
          <a:lstStyle/>
          <a:p>
            <a:r>
              <a:rPr lang="es-CO" sz="2400" b="1" dirty="0"/>
              <a:t>11 cars</a:t>
            </a:r>
          </a:p>
        </p:txBody>
      </p:sp>
      <p:pic>
        <p:nvPicPr>
          <p:cNvPr id="1026" name="Picture 2" descr="Resultado de imagen para carro png animado">
            <a:extLst>
              <a:ext uri="{FF2B5EF4-FFF2-40B4-BE49-F238E27FC236}">
                <a16:creationId xmlns:a16="http://schemas.microsoft.com/office/drawing/2014/main" id="{8BC40C69-9330-4A47-AE31-52E809E05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127" y="1498876"/>
            <a:ext cx="1270115" cy="1275785"/>
          </a:xfrm>
          <a:prstGeom prst="ellipse">
            <a:avLst/>
          </a:prstGeom>
          <a:ln w="190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aphicFrame>
        <p:nvGraphicFramePr>
          <p:cNvPr id="8" name="Tabla 7">
            <a:extLst>
              <a:ext uri="{FF2B5EF4-FFF2-40B4-BE49-F238E27FC236}">
                <a16:creationId xmlns:a16="http://schemas.microsoft.com/office/drawing/2014/main" id="{CA093E86-7755-4E15-AB88-ED2D0E5889D8}"/>
              </a:ext>
            </a:extLst>
          </p:cNvPr>
          <p:cNvGraphicFramePr>
            <a:graphicFrameLocks noGrp="1"/>
          </p:cNvGraphicFramePr>
          <p:nvPr>
            <p:extLst>
              <p:ext uri="{D42A27DB-BD31-4B8C-83A1-F6EECF244321}">
                <p14:modId xmlns:p14="http://schemas.microsoft.com/office/powerpoint/2010/main" val="809681386"/>
              </p:ext>
            </p:extLst>
          </p:nvPr>
        </p:nvGraphicFramePr>
        <p:xfrm>
          <a:off x="718245" y="3762184"/>
          <a:ext cx="2948778" cy="741680"/>
        </p:xfrm>
        <a:graphic>
          <a:graphicData uri="http://schemas.openxmlformats.org/drawingml/2006/table">
            <a:tbl>
              <a:tblPr firstRow="1" bandRow="1">
                <a:tableStyleId>{5C22544A-7EE6-4342-B048-85BDC9FD1C3A}</a:tableStyleId>
              </a:tblPr>
              <a:tblGrid>
                <a:gridCol w="982926">
                  <a:extLst>
                    <a:ext uri="{9D8B030D-6E8A-4147-A177-3AD203B41FA5}">
                      <a16:colId xmlns:a16="http://schemas.microsoft.com/office/drawing/2014/main" val="3364610873"/>
                    </a:ext>
                  </a:extLst>
                </a:gridCol>
                <a:gridCol w="982926">
                  <a:extLst>
                    <a:ext uri="{9D8B030D-6E8A-4147-A177-3AD203B41FA5}">
                      <a16:colId xmlns:a16="http://schemas.microsoft.com/office/drawing/2014/main" val="459232747"/>
                    </a:ext>
                  </a:extLst>
                </a:gridCol>
                <a:gridCol w="982926">
                  <a:extLst>
                    <a:ext uri="{9D8B030D-6E8A-4147-A177-3AD203B41FA5}">
                      <a16:colId xmlns:a16="http://schemas.microsoft.com/office/drawing/2014/main" val="2961684245"/>
                    </a:ext>
                  </a:extLst>
                </a:gridCol>
              </a:tblGrid>
              <a:tr h="370840">
                <a:tc>
                  <a:txBody>
                    <a:bodyPr/>
                    <a:lstStyle/>
                    <a:p>
                      <a:pPr algn="ctr"/>
                      <a:r>
                        <a:rPr lang="es-CO" dirty="0"/>
                        <a:t>P 1.1</a:t>
                      </a:r>
                    </a:p>
                  </a:txBody>
                  <a:tcPr/>
                </a:tc>
                <a:tc>
                  <a:txBody>
                    <a:bodyPr/>
                    <a:lstStyle/>
                    <a:p>
                      <a:pPr algn="ctr"/>
                      <a:r>
                        <a:rPr lang="es-CO" dirty="0"/>
                        <a:t>P 1.2</a:t>
                      </a:r>
                    </a:p>
                  </a:txBody>
                  <a:tcPr/>
                </a:tc>
                <a:tc>
                  <a:txBody>
                    <a:bodyPr/>
                    <a:lstStyle/>
                    <a:p>
                      <a:pPr algn="ctr"/>
                      <a:r>
                        <a:rPr lang="es-CO" dirty="0"/>
                        <a:t>P 1.3</a:t>
                      </a:r>
                    </a:p>
                  </a:txBody>
                  <a:tcPr/>
                </a:tc>
                <a:extLst>
                  <a:ext uri="{0D108BD9-81ED-4DB2-BD59-A6C34878D82A}">
                    <a16:rowId xmlns:a16="http://schemas.microsoft.com/office/drawing/2014/main" val="1335454408"/>
                  </a:ext>
                </a:extLst>
              </a:tr>
              <a:tr h="370840">
                <a:tc>
                  <a:txBody>
                    <a:bodyPr/>
                    <a:lstStyle/>
                    <a:p>
                      <a:pPr algn="ctr"/>
                      <a:r>
                        <a:rPr lang="es-CO" dirty="0"/>
                        <a:t>6 Cars</a:t>
                      </a:r>
                    </a:p>
                  </a:txBody>
                  <a:tcPr/>
                </a:tc>
                <a:tc>
                  <a:txBody>
                    <a:bodyPr/>
                    <a:lstStyle/>
                    <a:p>
                      <a:pPr algn="ctr"/>
                      <a:r>
                        <a:rPr lang="es-CO" dirty="0"/>
                        <a:t>5 Cars</a:t>
                      </a:r>
                    </a:p>
                  </a:txBody>
                  <a:tcPr/>
                </a:tc>
                <a:tc>
                  <a:txBody>
                    <a:bodyPr/>
                    <a:lstStyle/>
                    <a:p>
                      <a:pPr algn="ctr"/>
                      <a:r>
                        <a:rPr lang="es-CO" dirty="0"/>
                        <a:t>5 Cars</a:t>
                      </a:r>
                    </a:p>
                  </a:txBody>
                  <a:tcPr/>
                </a:tc>
                <a:extLst>
                  <a:ext uri="{0D108BD9-81ED-4DB2-BD59-A6C34878D82A}">
                    <a16:rowId xmlns:a16="http://schemas.microsoft.com/office/drawing/2014/main" val="4267390230"/>
                  </a:ext>
                </a:extLst>
              </a:tr>
            </a:tbl>
          </a:graphicData>
        </a:graphic>
      </p:graphicFrame>
      <p:graphicFrame>
        <p:nvGraphicFramePr>
          <p:cNvPr id="11" name="Tabla 10">
            <a:extLst>
              <a:ext uri="{FF2B5EF4-FFF2-40B4-BE49-F238E27FC236}">
                <a16:creationId xmlns:a16="http://schemas.microsoft.com/office/drawing/2014/main" id="{FA3B32AF-F17C-4FF0-82B1-AD0F2A616110}"/>
              </a:ext>
            </a:extLst>
          </p:cNvPr>
          <p:cNvGraphicFramePr>
            <a:graphicFrameLocks noGrp="1"/>
          </p:cNvGraphicFramePr>
          <p:nvPr>
            <p:extLst>
              <p:ext uri="{D42A27DB-BD31-4B8C-83A1-F6EECF244321}">
                <p14:modId xmlns:p14="http://schemas.microsoft.com/office/powerpoint/2010/main" val="3049863079"/>
              </p:ext>
            </p:extLst>
          </p:nvPr>
        </p:nvGraphicFramePr>
        <p:xfrm>
          <a:off x="5148742" y="3764198"/>
          <a:ext cx="2948778" cy="741680"/>
        </p:xfrm>
        <a:graphic>
          <a:graphicData uri="http://schemas.openxmlformats.org/drawingml/2006/table">
            <a:tbl>
              <a:tblPr firstRow="1" bandRow="1">
                <a:tableStyleId>{5C22544A-7EE6-4342-B048-85BDC9FD1C3A}</a:tableStyleId>
              </a:tblPr>
              <a:tblGrid>
                <a:gridCol w="982926">
                  <a:extLst>
                    <a:ext uri="{9D8B030D-6E8A-4147-A177-3AD203B41FA5}">
                      <a16:colId xmlns:a16="http://schemas.microsoft.com/office/drawing/2014/main" val="3364610873"/>
                    </a:ext>
                  </a:extLst>
                </a:gridCol>
                <a:gridCol w="982926">
                  <a:extLst>
                    <a:ext uri="{9D8B030D-6E8A-4147-A177-3AD203B41FA5}">
                      <a16:colId xmlns:a16="http://schemas.microsoft.com/office/drawing/2014/main" val="459232747"/>
                    </a:ext>
                  </a:extLst>
                </a:gridCol>
                <a:gridCol w="982926">
                  <a:extLst>
                    <a:ext uri="{9D8B030D-6E8A-4147-A177-3AD203B41FA5}">
                      <a16:colId xmlns:a16="http://schemas.microsoft.com/office/drawing/2014/main" val="2961684245"/>
                    </a:ext>
                  </a:extLst>
                </a:gridCol>
              </a:tblGrid>
              <a:tr h="370840">
                <a:tc>
                  <a:txBody>
                    <a:bodyPr/>
                    <a:lstStyle/>
                    <a:p>
                      <a:pPr algn="ctr"/>
                      <a:r>
                        <a:rPr lang="es-CO" dirty="0"/>
                        <a:t>P 1.1</a:t>
                      </a:r>
                    </a:p>
                  </a:txBody>
                  <a:tcPr/>
                </a:tc>
                <a:tc>
                  <a:txBody>
                    <a:bodyPr/>
                    <a:lstStyle/>
                    <a:p>
                      <a:pPr algn="ctr"/>
                      <a:r>
                        <a:rPr lang="es-CO" dirty="0"/>
                        <a:t>P 1.2</a:t>
                      </a:r>
                    </a:p>
                  </a:txBody>
                  <a:tcPr/>
                </a:tc>
                <a:tc>
                  <a:txBody>
                    <a:bodyPr/>
                    <a:lstStyle/>
                    <a:p>
                      <a:pPr algn="ctr"/>
                      <a:r>
                        <a:rPr lang="es-CO" dirty="0"/>
                        <a:t>P 1.3</a:t>
                      </a:r>
                    </a:p>
                  </a:txBody>
                  <a:tcPr/>
                </a:tc>
                <a:extLst>
                  <a:ext uri="{0D108BD9-81ED-4DB2-BD59-A6C34878D82A}">
                    <a16:rowId xmlns:a16="http://schemas.microsoft.com/office/drawing/2014/main" val="1335454408"/>
                  </a:ext>
                </a:extLst>
              </a:tr>
              <a:tr h="370840">
                <a:tc>
                  <a:txBody>
                    <a:bodyPr/>
                    <a:lstStyle/>
                    <a:p>
                      <a:pPr algn="ctr"/>
                      <a:r>
                        <a:rPr lang="es-CO" dirty="0"/>
                        <a:t>52 cars</a:t>
                      </a:r>
                    </a:p>
                  </a:txBody>
                  <a:tcPr/>
                </a:tc>
                <a:tc>
                  <a:txBody>
                    <a:bodyPr/>
                    <a:lstStyle/>
                    <a:p>
                      <a:pPr algn="ctr"/>
                      <a:r>
                        <a:rPr lang="es-CO" dirty="0"/>
                        <a:t>49 cars</a:t>
                      </a:r>
                    </a:p>
                  </a:txBody>
                  <a:tcPr/>
                </a:tc>
                <a:tc>
                  <a:txBody>
                    <a:bodyPr/>
                    <a:lstStyle/>
                    <a:p>
                      <a:pPr algn="ctr"/>
                      <a:r>
                        <a:rPr lang="es-CO" dirty="0"/>
                        <a:t>52 cars</a:t>
                      </a:r>
                    </a:p>
                  </a:txBody>
                  <a:tcPr/>
                </a:tc>
                <a:extLst>
                  <a:ext uri="{0D108BD9-81ED-4DB2-BD59-A6C34878D82A}">
                    <a16:rowId xmlns:a16="http://schemas.microsoft.com/office/drawing/2014/main" val="4267390230"/>
                  </a:ext>
                </a:extLst>
              </a:tr>
            </a:tbl>
          </a:graphicData>
        </a:graphic>
      </p:graphicFrame>
      <p:sp>
        <p:nvSpPr>
          <p:cNvPr id="12" name="CuadroTexto 11">
            <a:extLst>
              <a:ext uri="{FF2B5EF4-FFF2-40B4-BE49-F238E27FC236}">
                <a16:creationId xmlns:a16="http://schemas.microsoft.com/office/drawing/2014/main" id="{0D563F9B-CAF1-418C-B029-CAA282A08227}"/>
              </a:ext>
            </a:extLst>
          </p:cNvPr>
          <p:cNvSpPr txBox="1"/>
          <p:nvPr/>
        </p:nvSpPr>
        <p:spPr>
          <a:xfrm>
            <a:off x="5425581" y="1942598"/>
            <a:ext cx="2120900" cy="461665"/>
          </a:xfrm>
          <a:prstGeom prst="rect">
            <a:avLst/>
          </a:prstGeom>
          <a:noFill/>
        </p:spPr>
        <p:txBody>
          <a:bodyPr wrap="square" rtlCol="0">
            <a:spAutoFit/>
          </a:bodyPr>
          <a:lstStyle/>
          <a:p>
            <a:r>
              <a:rPr lang="es-CO" sz="2400" b="1" dirty="0"/>
              <a:t>205 cars</a:t>
            </a:r>
          </a:p>
        </p:txBody>
      </p:sp>
      <p:sp>
        <p:nvSpPr>
          <p:cNvPr id="10" name="AutoShape 4" descr="Resultado de imagen para carro png animado">
            <a:extLst>
              <a:ext uri="{FF2B5EF4-FFF2-40B4-BE49-F238E27FC236}">
                <a16:creationId xmlns:a16="http://schemas.microsoft.com/office/drawing/2014/main" id="{1B47025C-3CED-469A-9CC9-9C85585AAAE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3" name="AutoShape 6" descr="Resultado de imagen para carro png animado">
            <a:extLst>
              <a:ext uri="{FF2B5EF4-FFF2-40B4-BE49-F238E27FC236}">
                <a16:creationId xmlns:a16="http://schemas.microsoft.com/office/drawing/2014/main" id="{20CAE3D4-4279-4274-88C8-A7B4566CCD53}"/>
              </a:ext>
            </a:extLst>
          </p:cNvPr>
          <p:cNvSpPr>
            <a:spLocks noChangeAspect="1" noChangeArrowheads="1"/>
          </p:cNvSpPr>
          <p:nvPr/>
        </p:nvSpPr>
        <p:spPr bwMode="auto">
          <a:xfrm>
            <a:off x="5764781" y="1053497"/>
            <a:ext cx="76609" cy="9693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2" name="Picture 8" descr="Resultado de imagen para carro png animado">
            <a:extLst>
              <a:ext uri="{FF2B5EF4-FFF2-40B4-BE49-F238E27FC236}">
                <a16:creationId xmlns:a16="http://schemas.microsoft.com/office/drawing/2014/main" id="{6F91C9E8-E368-4B74-8678-E72B23426A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8452" y="1567621"/>
            <a:ext cx="1556108" cy="1211621"/>
          </a:xfrm>
          <a:prstGeom prst="ellipse">
            <a:avLst/>
          </a:prstGeom>
          <a:ln w="127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5" name="Flecha: hacia abajo 14">
            <a:extLst>
              <a:ext uri="{FF2B5EF4-FFF2-40B4-BE49-F238E27FC236}">
                <a16:creationId xmlns:a16="http://schemas.microsoft.com/office/drawing/2014/main" id="{2D4CED49-4100-4825-94D3-813CD5331C7E}"/>
              </a:ext>
            </a:extLst>
          </p:cNvPr>
          <p:cNvSpPr/>
          <p:nvPr/>
        </p:nvSpPr>
        <p:spPr>
          <a:xfrm>
            <a:off x="5930927" y="2581981"/>
            <a:ext cx="276090" cy="96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Flecha: hacia abajo 17">
            <a:extLst>
              <a:ext uri="{FF2B5EF4-FFF2-40B4-BE49-F238E27FC236}">
                <a16:creationId xmlns:a16="http://schemas.microsoft.com/office/drawing/2014/main" id="{B986F71D-1E88-44B4-B6CB-CDCE04BF3393}"/>
              </a:ext>
            </a:extLst>
          </p:cNvPr>
          <p:cNvSpPr/>
          <p:nvPr/>
        </p:nvSpPr>
        <p:spPr>
          <a:xfrm>
            <a:off x="1673800" y="2581981"/>
            <a:ext cx="276090" cy="96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09631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271935" y="25416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Software working</a:t>
            </a:r>
          </a:p>
        </p:txBody>
      </p:sp>
      <p:sp>
        <p:nvSpPr>
          <p:cNvPr id="88" name="CustomShape 2"/>
          <p:cNvSpPr/>
          <p:nvPr/>
        </p:nvSpPr>
        <p:spPr>
          <a:xfrm>
            <a:off x="-250537" y="5175048"/>
            <a:ext cx="7031520" cy="4552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gn="ctr"/>
            <a:r>
              <a:rPr lang="en-US" sz="1600" b="1" spc="-1" dirty="0">
                <a:solidFill>
                  <a:srgbClr val="000000"/>
                </a:solidFill>
                <a:uFill>
                  <a:solidFill>
                    <a:srgbClr val="FFFFFF"/>
                  </a:solidFill>
                </a:uFill>
                <a:latin typeface="Arial"/>
                <a:ea typeface="Noto Sans CJK SC Regular"/>
              </a:rPr>
              <a:t>Graph 4</a:t>
            </a:r>
            <a:r>
              <a:rPr lang="en-US" sz="1600" b="1" strike="noStrike" spc="-1" dirty="0">
                <a:solidFill>
                  <a:srgbClr val="000000"/>
                </a:solidFill>
                <a:uFill>
                  <a:solidFill>
                    <a:srgbClr val="FFFFFF"/>
                  </a:solidFill>
                </a:uFill>
                <a:latin typeface="Arial"/>
                <a:ea typeface="Noto Sans CJK SC Regular"/>
              </a:rPr>
              <a:t>:</a:t>
            </a:r>
            <a:r>
              <a:rPr lang="en-US" sz="1600" spc="-1" dirty="0">
                <a:solidFill>
                  <a:srgbClr val="000000"/>
                </a:solidFill>
                <a:uFill>
                  <a:solidFill>
                    <a:srgbClr val="FFFFFF"/>
                  </a:solidFill>
                </a:uFill>
                <a:latin typeface="Arial"/>
                <a:ea typeface="Noto Sans CJK SC Regular"/>
              </a:rPr>
              <a:t> Carpooling Algorithm and the information that saves</a:t>
            </a:r>
            <a:endParaRPr lang="en-US" sz="1600" b="0" strike="noStrike" spc="-1" dirty="0">
              <a:solidFill>
                <a:srgbClr val="000000"/>
              </a:solidFill>
              <a:uFill>
                <a:solidFill>
                  <a:srgbClr val="FFFFFF"/>
                </a:solidFill>
              </a:uFill>
              <a:latin typeface="Arial"/>
            </a:endParaRPr>
          </a:p>
        </p:txBody>
      </p:sp>
      <p:sp>
        <p:nvSpPr>
          <p:cNvPr id="10" name="CuadroTexto 9"/>
          <p:cNvSpPr txBox="1"/>
          <p:nvPr/>
        </p:nvSpPr>
        <p:spPr>
          <a:xfrm>
            <a:off x="6096929" y="435646"/>
            <a:ext cx="2465180" cy="307777"/>
          </a:xfrm>
          <a:prstGeom prst="rect">
            <a:avLst/>
          </a:prstGeom>
          <a:noFill/>
        </p:spPr>
        <p:txBody>
          <a:bodyPr wrap="square" rtlCol="0" anchor="t">
            <a:spAutoFit/>
          </a:bodyPr>
          <a:lstStyle/>
          <a:p>
            <a:pPr algn="ctr"/>
            <a:endParaRPr lang="es-CO" sz="1400" i="1">
              <a:solidFill>
                <a:srgbClr val="FF0000"/>
              </a:solidFill>
            </a:endParaRPr>
          </a:p>
        </p:txBody>
      </p:sp>
      <p:pic>
        <p:nvPicPr>
          <p:cNvPr id="8" name="Imagen 7">
            <a:extLst>
              <a:ext uri="{FF2B5EF4-FFF2-40B4-BE49-F238E27FC236}">
                <a16:creationId xmlns:a16="http://schemas.microsoft.com/office/drawing/2014/main" id="{3D6E484D-44E7-4585-BD3E-10F184A51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341" y="254160"/>
            <a:ext cx="2783554" cy="4654789"/>
          </a:xfrm>
          <a:prstGeom prst="rect">
            <a:avLst/>
          </a:prstGeom>
        </p:spPr>
      </p:pic>
      <p:pic>
        <p:nvPicPr>
          <p:cNvPr id="11" name="Imagen 10" descr="Imagen que contiene captura de pantalla&#10;&#10;Descripción generada automáticamente">
            <a:extLst>
              <a:ext uri="{FF2B5EF4-FFF2-40B4-BE49-F238E27FC236}">
                <a16:creationId xmlns:a16="http://schemas.microsoft.com/office/drawing/2014/main" id="{9193908A-D1FD-4768-9DA1-E23AA557A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80" y="1134419"/>
            <a:ext cx="4119720" cy="366712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Presentación2</Template>
  <TotalTime>46</TotalTime>
  <Words>416</Words>
  <Application>Microsoft Office PowerPoint</Application>
  <PresentationFormat>Presentación en pantalla (4:3)</PresentationFormat>
  <Paragraphs>63</Paragraphs>
  <Slides>7</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7</vt:i4>
      </vt:variant>
    </vt:vector>
  </HeadingPairs>
  <TitlesOfParts>
    <vt:vector size="15" baseType="lpstr">
      <vt:lpstr>Arial</vt:lpstr>
      <vt:lpstr>Calibri</vt:lpstr>
      <vt:lpstr>DejaVu Sans</vt:lpstr>
      <vt:lpstr>Noto Sans CJK SC Regular</vt:lpstr>
      <vt:lpstr>Symbol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Results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eafit</dc:creator>
  <dc:description/>
  <cp:lastModifiedBy>Camila Barona Cabrera</cp:lastModifiedBy>
  <cp:revision>12</cp:revision>
  <dcterms:created xsi:type="dcterms:W3CDTF">2015-03-03T14:30:17Z</dcterms:created>
  <dcterms:modified xsi:type="dcterms:W3CDTF">2019-05-16T14:17:13Z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