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58" r:id="rId7"/>
    <p:sldId id="261" r:id="rId8"/>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4EDB9-09F6-2D6E-B9C5-C0090F8F604B}" v="22" dt="2019-05-02T03:03:09.82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6520" y="1662314"/>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lvl="1" algn="ctr"/>
            <a:r>
              <a:rPr lang="en-US" sz="4000" b="1" i="1" spc="-1">
                <a:solidFill>
                  <a:srgbClr val="333F4F"/>
                </a:solidFill>
                <a:uFill>
                  <a:solidFill>
                    <a:srgbClr val="FFFFFF"/>
                  </a:solidFill>
                </a:uFill>
                <a:latin typeface="+mj-lt"/>
                <a:ea typeface="DejaVu Sans"/>
              </a:rPr>
              <a:t>C</a:t>
            </a:r>
            <a:r>
              <a:rPr lang="en-US" sz="4000" b="1" i="1" strike="noStrike" spc="-1">
                <a:solidFill>
                  <a:srgbClr val="333F4F"/>
                </a:solidFill>
                <a:uFill>
                  <a:solidFill>
                    <a:srgbClr val="FFFFFF"/>
                  </a:solidFill>
                </a:uFill>
                <a:latin typeface="+mj-lt"/>
                <a:ea typeface="DejaVu Sans"/>
              </a:rPr>
              <a:t>arpooling algorithm for decrease the environmental impact</a:t>
            </a:r>
            <a:endParaRPr lang="en-US" b="1" strike="noStrike" spc="-1">
              <a:solidFill>
                <a:srgbClr val="000000"/>
              </a:solidFill>
              <a:uFill>
                <a:solidFill>
                  <a:srgbClr val="FFFFFF"/>
                </a:solidFill>
              </a:uFill>
              <a:latin typeface="+mj-lt"/>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467640" y="3324766"/>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2400" b="1" i="1" spc="-1">
                <a:solidFill>
                  <a:srgbClr val="1F4E79"/>
                </a:solidFill>
                <a:uFill>
                  <a:solidFill>
                    <a:srgbClr val="FFFFFF"/>
                  </a:solidFill>
                </a:uFill>
                <a:latin typeface="Calibri"/>
                <a:ea typeface="DejaVu Sans"/>
              </a:rPr>
              <a:t>C</a:t>
            </a:r>
            <a:r>
              <a:rPr lang="en-US" sz="2400" b="1" i="1" strike="noStrike" spc="-1">
                <a:solidFill>
                  <a:srgbClr val="1F4E79"/>
                </a:solidFill>
                <a:uFill>
                  <a:solidFill>
                    <a:srgbClr val="FFFFFF"/>
                  </a:solidFill>
                </a:uFill>
                <a:latin typeface="Calibri"/>
                <a:ea typeface="DejaVu Sans"/>
              </a:rPr>
              <a:t>amila Barona Cabrera</a:t>
            </a:r>
            <a:endParaRPr lang="en-US" sz="1800" b="0" strike="noStrike" spc="-1">
              <a:solidFill>
                <a:srgbClr val="000000"/>
              </a:solidFill>
              <a:uFill>
                <a:solidFill>
                  <a:srgbClr val="FFFFFF"/>
                </a:solidFill>
              </a:uFill>
              <a:latin typeface="Arial"/>
            </a:endParaRPr>
          </a:p>
          <a:p>
            <a:pPr algn="ctr">
              <a:lnSpc>
                <a:spcPct val="100000"/>
              </a:lnSpc>
            </a:pPr>
            <a:r>
              <a:rPr lang="en-US" sz="2400" b="1" i="1" strike="noStrike" spc="-1">
                <a:solidFill>
                  <a:srgbClr val="1F4E79"/>
                </a:solidFill>
                <a:uFill>
                  <a:solidFill>
                    <a:srgbClr val="FFFFFF"/>
                  </a:solidFill>
                </a:uFill>
                <a:latin typeface="Calibri"/>
                <a:ea typeface="DejaVu Sans"/>
              </a:rPr>
              <a:t>Felipe Sosa Patiño</a:t>
            </a:r>
            <a:endParaRPr lang="en-US" sz="1800" b="0" strike="noStrike" spc="-1">
              <a:solidFill>
                <a:srgbClr val="000000"/>
              </a:solidFill>
              <a:uFill>
                <a:solidFill>
                  <a:srgbClr val="FFFFFF"/>
                </a:solidFill>
              </a:uFill>
              <a:latin typeface="Arial"/>
            </a:endParaRPr>
          </a:p>
          <a:p>
            <a:pPr algn="ctr">
              <a:lnSpc>
                <a:spcPct val="100000"/>
              </a:lnSpc>
            </a:pPr>
            <a:r>
              <a:rPr lang="en-US" sz="2400" b="0" i="1" strike="noStrike" spc="-1">
                <a:solidFill>
                  <a:srgbClr val="1F4E79"/>
                </a:solidFill>
                <a:uFill>
                  <a:solidFill>
                    <a:srgbClr val="FFFFFF"/>
                  </a:solidFill>
                </a:uFill>
                <a:latin typeface="Calibri"/>
                <a:ea typeface="DejaVu Sans"/>
              </a:rPr>
              <a:t>Medellín, 16/05/2019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84557" y="30761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Data Structure</a:t>
            </a:r>
          </a:p>
        </p:txBody>
      </p:sp>
      <p:sp>
        <p:nvSpPr>
          <p:cNvPr id="76" name="CustomShape 2"/>
          <p:cNvSpPr/>
          <p:nvPr/>
        </p:nvSpPr>
        <p:spPr>
          <a:xfrm>
            <a:off x="693284" y="4996879"/>
            <a:ext cx="782856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1: </a:t>
            </a:r>
            <a:r>
              <a:rPr lang="en-US" sz="1600" spc="-1">
                <a:uFill>
                  <a:solidFill>
                    <a:srgbClr val="FFFFFF"/>
                  </a:solidFill>
                </a:uFill>
                <a:ea typeface="Noto Sans CJK SC Regular"/>
              </a:rPr>
              <a:t>HashMap that contains a key and a pair made by vertex (ID, Coordinate X, Coordinate Y, Name) and a linked list of edge (ID1, ID2, Distance) </a:t>
            </a:r>
            <a:endParaRPr lang="en-US" sz="2000" b="0" strike="noStrike" spc="-1">
              <a:solidFill>
                <a:srgbClr val="000000"/>
              </a:solidFill>
              <a:uFill>
                <a:solidFill>
                  <a:srgbClr val="FFFFFF"/>
                </a:solidFill>
              </a:uFill>
              <a:latin typeface="Arial"/>
            </a:endParaRPr>
          </a:p>
        </p:txBody>
      </p:sp>
      <p:pic>
        <p:nvPicPr>
          <p:cNvPr id="15" name="Picture 584">
            <a:extLst>
              <a:ext uri="{FF2B5EF4-FFF2-40B4-BE49-F238E27FC236}">
                <a16:creationId xmlns:a16="http://schemas.microsoft.com/office/drawing/2014/main" id="{3F32956F-4B79-44A3-A999-0B2D2CE988CA}"/>
              </a:ext>
            </a:extLst>
          </p:cNvPr>
          <p:cNvPicPr/>
          <p:nvPr/>
        </p:nvPicPr>
        <p:blipFill>
          <a:blip r:embed="rId2"/>
          <a:stretch>
            <a:fillRect/>
          </a:stretch>
        </p:blipFill>
        <p:spPr>
          <a:xfrm>
            <a:off x="384557" y="921774"/>
            <a:ext cx="5115790" cy="3929626"/>
          </a:xfrm>
          <a:prstGeom prst="rect">
            <a:avLst/>
          </a:prstGeom>
        </p:spPr>
      </p:pic>
      <p:pic>
        <p:nvPicPr>
          <p:cNvPr id="3" name="Imagen 2" descr="Imagen que contiene persona&#10;&#10;Descripción generada automáticamente">
            <a:extLst>
              <a:ext uri="{FF2B5EF4-FFF2-40B4-BE49-F238E27FC236}">
                <a16:creationId xmlns:a16="http://schemas.microsoft.com/office/drawing/2014/main" id="{37E301BA-53F7-4CF7-BE16-CE5A48ADE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99" y="507181"/>
            <a:ext cx="5000243" cy="1270819"/>
          </a:xfrm>
          <a:prstGeom prst="rect">
            <a:avLst/>
          </a:prstGeom>
        </p:spPr>
      </p:pic>
      <p:sp>
        <p:nvSpPr>
          <p:cNvPr id="18" name="CustomShape 2">
            <a:extLst>
              <a:ext uri="{FF2B5EF4-FFF2-40B4-BE49-F238E27FC236}">
                <a16:creationId xmlns:a16="http://schemas.microsoft.com/office/drawing/2014/main" id="{57F2870E-B356-4F75-A7E8-242A038DEF57}"/>
              </a:ext>
            </a:extLst>
          </p:cNvPr>
          <p:cNvSpPr/>
          <p:nvPr/>
        </p:nvSpPr>
        <p:spPr>
          <a:xfrm>
            <a:off x="5228006" y="1977567"/>
            <a:ext cx="3531436" cy="5404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2: </a:t>
            </a:r>
            <a:r>
              <a:rPr lang="en-US" sz="1600" spc="-1">
                <a:uFill>
                  <a:solidFill>
                    <a:srgbClr val="FFFFFF"/>
                  </a:solidFill>
                </a:uFill>
                <a:ea typeface="Noto Sans CJK SC Regular"/>
              </a:rPr>
              <a:t>LinkedList of edges. Edges contains destination and weight.</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309" y="24870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Algorithm design criteria</a:t>
            </a:r>
          </a:p>
        </p:txBody>
      </p:sp>
      <p:sp>
        <p:nvSpPr>
          <p:cNvPr id="2" name="CuadroTexto 1"/>
          <p:cNvSpPr txBox="1"/>
          <p:nvPr/>
        </p:nvSpPr>
        <p:spPr>
          <a:xfrm>
            <a:off x="571309" y="881332"/>
            <a:ext cx="7698025" cy="1077218"/>
          </a:xfrm>
          <a:prstGeom prst="rect">
            <a:avLst/>
          </a:prstGeom>
          <a:noFill/>
        </p:spPr>
        <p:txBody>
          <a:bodyPr wrap="square" rtlCol="0">
            <a:spAutoFit/>
          </a:bodyPr>
          <a:lstStyle/>
          <a:p>
            <a:pPr algn="just"/>
            <a:r>
              <a:rPr lang="en-US" sz="1600"/>
              <a:t>After the analysis of some possible solutions,  we choose the Hash Table because the time complexity of it operations are smaller than other data structures and also because it allow us  a big quantity of elements storing a LinkedList that contains the edges of the problem.</a:t>
            </a:r>
            <a:endParaRPr lang="es-CO" sz="1600"/>
          </a:p>
        </p:txBody>
      </p:sp>
      <p:sp>
        <p:nvSpPr>
          <p:cNvPr id="3" name="Rectángulo 2">
            <a:extLst>
              <a:ext uri="{FF2B5EF4-FFF2-40B4-BE49-F238E27FC236}">
                <a16:creationId xmlns:a16="http://schemas.microsoft.com/office/drawing/2014/main" id="{047ED34D-7DEB-4C1C-A5DF-6D3091A24BFF}"/>
              </a:ext>
            </a:extLst>
          </p:cNvPr>
          <p:cNvSpPr/>
          <p:nvPr/>
        </p:nvSpPr>
        <p:spPr>
          <a:xfrm>
            <a:off x="571309" y="2048408"/>
            <a:ext cx="7698025" cy="1815882"/>
          </a:xfrm>
          <a:prstGeom prst="rect">
            <a:avLst/>
          </a:prstGeom>
        </p:spPr>
        <p:txBody>
          <a:bodyPr wrap="square">
            <a:spAutoFit/>
          </a:bodyPr>
          <a:lstStyle/>
          <a:p>
            <a:pPr algn="just"/>
            <a:r>
              <a:rPr lang="en-US" sz="1600"/>
              <a:t>We designed that algorithm because the way we’re going to search won’t repite information, because the process made for create paths for 5 people for each extreme vertex, isn’t going to admit another vertex, so those vertexes we’ve visited, won’t be processed again. We think that the previous explanation shows how fast the algorithm can be, doing the hole process around O(n) because it has to visit all the vertexes, without repeat, but we have to count with the speed of the processes made in the priority queues. That is going to make our algorithm a little bit slower. </a:t>
            </a:r>
            <a:endParaRPr lang="es-CO" sz="1600"/>
          </a:p>
        </p:txBody>
      </p:sp>
      <p:pic>
        <p:nvPicPr>
          <p:cNvPr id="8" name="Imagen 7" descr="Imagen que contiene objeto, reloj&#10;&#10;Descripción generada automáticamente">
            <a:extLst>
              <a:ext uri="{FF2B5EF4-FFF2-40B4-BE49-F238E27FC236}">
                <a16:creationId xmlns:a16="http://schemas.microsoft.com/office/drawing/2014/main" id="{5608A1EC-7D81-46FC-89EB-64E327038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2" y="4862282"/>
            <a:ext cx="7787147" cy="269684"/>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C7AAFC82-4991-41AF-8880-1D37DD7A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87" y="4032119"/>
            <a:ext cx="7698025" cy="800141"/>
          </a:xfrm>
          <a:prstGeom prst="rect">
            <a:avLst/>
          </a:prstGeom>
        </p:spPr>
      </p:pic>
      <p:sp>
        <p:nvSpPr>
          <p:cNvPr id="17" name="Rectángulo 16">
            <a:extLst>
              <a:ext uri="{FF2B5EF4-FFF2-40B4-BE49-F238E27FC236}">
                <a16:creationId xmlns:a16="http://schemas.microsoft.com/office/drawing/2014/main" id="{08FFDD78-61B6-47EB-A17F-F77CB3322F70}"/>
              </a:ext>
            </a:extLst>
          </p:cNvPr>
          <p:cNvSpPr/>
          <p:nvPr/>
        </p:nvSpPr>
        <p:spPr>
          <a:xfrm>
            <a:off x="665017" y="5339445"/>
            <a:ext cx="4572000" cy="338554"/>
          </a:xfrm>
          <a:prstGeom prst="rect">
            <a:avLst/>
          </a:prstGeom>
        </p:spPr>
        <p:txBody>
          <a:bodyPr>
            <a:spAutoFit/>
          </a:bodyPr>
          <a:lstStyle/>
          <a:p>
            <a:r>
              <a:rPr lang="en-US" sz="1600" b="1"/>
              <a:t>Graph 4:</a:t>
            </a:r>
            <a:r>
              <a:rPr lang="en-US" sz="1600"/>
              <a:t> Time complexity of HashMap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43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Time and Memory consumption</a:t>
            </a:r>
          </a:p>
        </p:txBody>
      </p:sp>
      <p:graphicFrame>
        <p:nvGraphicFramePr>
          <p:cNvPr id="12" name="Tabla 11">
            <a:extLst>
              <a:ext uri="{FF2B5EF4-FFF2-40B4-BE49-F238E27FC236}">
                <a16:creationId xmlns:a16="http://schemas.microsoft.com/office/drawing/2014/main" id="{547CBF67-750F-484A-97D4-AD1A7DC8ED9D}"/>
              </a:ext>
            </a:extLst>
          </p:cNvPr>
          <p:cNvGraphicFramePr>
            <a:graphicFrameLocks noGrp="1"/>
          </p:cNvGraphicFramePr>
          <p:nvPr>
            <p:extLst>
              <p:ext uri="{D42A27DB-BD31-4B8C-83A1-F6EECF244321}">
                <p14:modId xmlns:p14="http://schemas.microsoft.com/office/powerpoint/2010/main" val="4042971419"/>
              </p:ext>
            </p:extLst>
          </p:nvPr>
        </p:nvGraphicFramePr>
        <p:xfrm>
          <a:off x="789708" y="1241625"/>
          <a:ext cx="7528792" cy="838200"/>
        </p:xfrm>
        <a:graphic>
          <a:graphicData uri="http://schemas.openxmlformats.org/drawingml/2006/table">
            <a:tbl>
              <a:tblPr firstRow="1" bandRow="1">
                <a:tableStyleId>{5C22544A-7EE6-4342-B048-85BDC9FD1C3A}</a:tableStyleId>
              </a:tblPr>
              <a:tblGrid>
                <a:gridCol w="3083792">
                  <a:extLst>
                    <a:ext uri="{9D8B030D-6E8A-4147-A177-3AD203B41FA5}">
                      <a16:colId xmlns:a16="http://schemas.microsoft.com/office/drawing/2014/main" val="3876915784"/>
                    </a:ext>
                  </a:extLst>
                </a:gridCol>
                <a:gridCol w="1473200">
                  <a:extLst>
                    <a:ext uri="{9D8B030D-6E8A-4147-A177-3AD203B41FA5}">
                      <a16:colId xmlns:a16="http://schemas.microsoft.com/office/drawing/2014/main" val="613177942"/>
                    </a:ext>
                  </a:extLst>
                </a:gridCol>
                <a:gridCol w="1511300">
                  <a:extLst>
                    <a:ext uri="{9D8B030D-6E8A-4147-A177-3AD203B41FA5}">
                      <a16:colId xmlns:a16="http://schemas.microsoft.com/office/drawing/2014/main" val="119161075"/>
                    </a:ext>
                  </a:extLst>
                </a:gridCol>
                <a:gridCol w="1460500">
                  <a:extLst>
                    <a:ext uri="{9D8B030D-6E8A-4147-A177-3AD203B41FA5}">
                      <a16:colId xmlns:a16="http://schemas.microsoft.com/office/drawing/2014/main" val="1502764621"/>
                    </a:ext>
                  </a:extLst>
                </a:gridCol>
              </a:tblGrid>
              <a:tr h="407924">
                <a:tc>
                  <a:txBody>
                    <a:bodyPr/>
                    <a:lstStyle/>
                    <a:p>
                      <a:endParaRPr lang="es-CO"/>
                    </a:p>
                  </a:txBody>
                  <a:tcPr/>
                </a:tc>
                <a:tc>
                  <a:txBody>
                    <a:bodyPr/>
                    <a:lstStyle/>
                    <a:p>
                      <a:pPr algn="ctr"/>
                      <a:r>
                        <a:rPr lang="es-CO">
                          <a:solidFill>
                            <a:schemeClr val="tx1"/>
                          </a:solidFill>
                        </a:rPr>
                        <a:t>Data Set 1</a:t>
                      </a:r>
                    </a:p>
                  </a:txBody>
                  <a:tcPr/>
                </a:tc>
                <a:tc>
                  <a:txBody>
                    <a:bodyPr/>
                    <a:lstStyle/>
                    <a:p>
                      <a:pPr algn="ctr"/>
                      <a:r>
                        <a:rPr lang="es-CO">
                          <a:solidFill>
                            <a:schemeClr val="tx1"/>
                          </a:solidFill>
                        </a:rPr>
                        <a:t>Data Set 2</a:t>
                      </a:r>
                    </a:p>
                  </a:txBody>
                  <a:tcPr/>
                </a:tc>
                <a:tc>
                  <a:txBody>
                    <a:bodyPr/>
                    <a:lstStyle/>
                    <a:p>
                      <a:pPr algn="ctr"/>
                      <a:r>
                        <a:rPr lang="es-CO">
                          <a:solidFill>
                            <a:schemeClr val="tx1"/>
                          </a:solidFill>
                        </a:rPr>
                        <a:t>Data Set 3</a:t>
                      </a:r>
                    </a:p>
                  </a:txBody>
                  <a:tcPr/>
                </a:tc>
                <a:extLst>
                  <a:ext uri="{0D108BD9-81ED-4DB2-BD59-A6C34878D82A}">
                    <a16:rowId xmlns:a16="http://schemas.microsoft.com/office/drawing/2014/main" val="4293011921"/>
                  </a:ext>
                </a:extLst>
              </a:tr>
              <a:tr h="430276">
                <a:tc>
                  <a:txBody>
                    <a:bodyPr/>
                    <a:lstStyle/>
                    <a:p>
                      <a:pPr algn="ctr"/>
                      <a:r>
                        <a:rPr lang="es-CO" b="1"/>
                        <a:t>Memory consumption</a:t>
                      </a:r>
                    </a:p>
                  </a:txBody>
                  <a:tcPr/>
                </a:tc>
                <a:tc>
                  <a:txBody>
                    <a:bodyPr/>
                    <a:lstStyle/>
                    <a:p>
                      <a:pPr algn="ctr"/>
                      <a:r>
                        <a:rPr lang="es-CO"/>
                        <a:t>7,75 MB</a:t>
                      </a:r>
                    </a:p>
                  </a:txBody>
                  <a:tcPr/>
                </a:tc>
                <a:tc>
                  <a:txBody>
                    <a:bodyPr/>
                    <a:lstStyle/>
                    <a:p>
                      <a:pPr algn="ctr"/>
                      <a:r>
                        <a:rPr lang="es-CO"/>
                        <a:t>7,21 MB</a:t>
                      </a:r>
                    </a:p>
                  </a:txBody>
                  <a:tcPr/>
                </a:tc>
                <a:tc>
                  <a:txBody>
                    <a:bodyPr/>
                    <a:lstStyle/>
                    <a:p>
                      <a:pPr algn="ctr"/>
                      <a:r>
                        <a:rPr lang="es-CO"/>
                        <a:t>7,75 MB</a:t>
                      </a:r>
                    </a:p>
                  </a:txBody>
                  <a:tcPr/>
                </a:tc>
                <a:extLst>
                  <a:ext uri="{0D108BD9-81ED-4DB2-BD59-A6C34878D82A}">
                    <a16:rowId xmlns:a16="http://schemas.microsoft.com/office/drawing/2014/main" val="1342741658"/>
                  </a:ext>
                </a:extLst>
              </a:tr>
            </a:tbl>
          </a:graphicData>
        </a:graphic>
      </p:graphicFrame>
      <p:sp>
        <p:nvSpPr>
          <p:cNvPr id="14" name="Rectángulo 13">
            <a:extLst>
              <a:ext uri="{FF2B5EF4-FFF2-40B4-BE49-F238E27FC236}">
                <a16:creationId xmlns:a16="http://schemas.microsoft.com/office/drawing/2014/main" id="{5D9C6B79-AE98-4CEF-9BC0-2AC6D6946C23}"/>
              </a:ext>
            </a:extLst>
          </p:cNvPr>
          <p:cNvSpPr/>
          <p:nvPr/>
        </p:nvSpPr>
        <p:spPr>
          <a:xfrm>
            <a:off x="698500" y="2318406"/>
            <a:ext cx="7430300" cy="369332"/>
          </a:xfrm>
          <a:prstGeom prst="rect">
            <a:avLst/>
          </a:prstGeom>
        </p:spPr>
        <p:txBody>
          <a:bodyPr wrap="square">
            <a:spAutoFit/>
          </a:bodyPr>
          <a:lstStyle/>
          <a:p>
            <a:r>
              <a:rPr lang="en-US" b="1"/>
              <a:t>Table 4: </a:t>
            </a:r>
            <a:r>
              <a:rPr lang="en-US"/>
              <a:t>Memory consumption of the algorithm with different data sets. </a:t>
            </a:r>
            <a:endParaRPr lang="es-CO"/>
          </a:p>
        </p:txBody>
      </p:sp>
      <p:graphicFrame>
        <p:nvGraphicFramePr>
          <p:cNvPr id="15" name="Tabla 14">
            <a:extLst>
              <a:ext uri="{FF2B5EF4-FFF2-40B4-BE49-F238E27FC236}">
                <a16:creationId xmlns:a16="http://schemas.microsoft.com/office/drawing/2014/main" id="{5CA5FEDD-F32C-4370-82E7-B179EF15E4D1}"/>
              </a:ext>
            </a:extLst>
          </p:cNvPr>
          <p:cNvGraphicFramePr>
            <a:graphicFrameLocks noGrp="1"/>
          </p:cNvGraphicFramePr>
          <p:nvPr>
            <p:extLst>
              <p:ext uri="{D42A27DB-BD31-4B8C-83A1-F6EECF244321}">
                <p14:modId xmlns:p14="http://schemas.microsoft.com/office/powerpoint/2010/main" val="2939566245"/>
              </p:ext>
            </p:extLst>
          </p:nvPr>
        </p:nvGraphicFramePr>
        <p:xfrm>
          <a:off x="789708" y="3199402"/>
          <a:ext cx="7528792" cy="1483360"/>
        </p:xfrm>
        <a:graphic>
          <a:graphicData uri="http://schemas.openxmlformats.org/drawingml/2006/table">
            <a:tbl>
              <a:tblPr firstRow="1" bandRow="1">
                <a:tableStyleId>{5C22544A-7EE6-4342-B048-85BDC9FD1C3A}</a:tableStyleId>
              </a:tblPr>
              <a:tblGrid>
                <a:gridCol w="1882198">
                  <a:extLst>
                    <a:ext uri="{9D8B030D-6E8A-4147-A177-3AD203B41FA5}">
                      <a16:colId xmlns:a16="http://schemas.microsoft.com/office/drawing/2014/main" val="3896374767"/>
                    </a:ext>
                  </a:extLst>
                </a:gridCol>
                <a:gridCol w="1882198">
                  <a:extLst>
                    <a:ext uri="{9D8B030D-6E8A-4147-A177-3AD203B41FA5}">
                      <a16:colId xmlns:a16="http://schemas.microsoft.com/office/drawing/2014/main" val="2885526033"/>
                    </a:ext>
                  </a:extLst>
                </a:gridCol>
                <a:gridCol w="1882198">
                  <a:extLst>
                    <a:ext uri="{9D8B030D-6E8A-4147-A177-3AD203B41FA5}">
                      <a16:colId xmlns:a16="http://schemas.microsoft.com/office/drawing/2014/main" val="877564917"/>
                    </a:ext>
                  </a:extLst>
                </a:gridCol>
                <a:gridCol w="1882198">
                  <a:extLst>
                    <a:ext uri="{9D8B030D-6E8A-4147-A177-3AD203B41FA5}">
                      <a16:colId xmlns:a16="http://schemas.microsoft.com/office/drawing/2014/main" val="1382969203"/>
                    </a:ext>
                  </a:extLst>
                </a:gridCol>
              </a:tblGrid>
              <a:tr h="370840">
                <a:tc>
                  <a:txBody>
                    <a:bodyPr/>
                    <a:lstStyle/>
                    <a:p>
                      <a:pPr algn="ctr"/>
                      <a:endParaRPr lang="es-CO">
                        <a:solidFill>
                          <a:schemeClr val="tx1"/>
                        </a:solidFill>
                      </a:endParaRPr>
                    </a:p>
                  </a:txBody>
                  <a:tcPr/>
                </a:tc>
                <a:tc>
                  <a:txBody>
                    <a:bodyPr/>
                    <a:lstStyle/>
                    <a:p>
                      <a:pPr algn="ctr"/>
                      <a:r>
                        <a:rPr lang="es-CO">
                          <a:solidFill>
                            <a:schemeClr val="tx1"/>
                          </a:solidFill>
                        </a:rPr>
                        <a:t>Data set 1</a:t>
                      </a:r>
                    </a:p>
                  </a:txBody>
                  <a:tcPr/>
                </a:tc>
                <a:tc>
                  <a:txBody>
                    <a:bodyPr/>
                    <a:lstStyle/>
                    <a:p>
                      <a:pPr algn="ctr"/>
                      <a:r>
                        <a:rPr lang="es-CO">
                          <a:solidFill>
                            <a:schemeClr val="tx1"/>
                          </a:solidFill>
                        </a:rPr>
                        <a:t>Data set 2</a:t>
                      </a:r>
                    </a:p>
                  </a:txBody>
                  <a:tcPr/>
                </a:tc>
                <a:tc>
                  <a:txBody>
                    <a:bodyPr/>
                    <a:lstStyle/>
                    <a:p>
                      <a:pPr algn="ctr"/>
                      <a:r>
                        <a:rPr lang="es-CO">
                          <a:solidFill>
                            <a:schemeClr val="tx1"/>
                          </a:solidFill>
                        </a:rPr>
                        <a:t>Data set 3</a:t>
                      </a:r>
                    </a:p>
                  </a:txBody>
                  <a:tcPr/>
                </a:tc>
                <a:extLst>
                  <a:ext uri="{0D108BD9-81ED-4DB2-BD59-A6C34878D82A}">
                    <a16:rowId xmlns:a16="http://schemas.microsoft.com/office/drawing/2014/main" val="242571623"/>
                  </a:ext>
                </a:extLst>
              </a:tr>
              <a:tr h="370840">
                <a:tc>
                  <a:txBody>
                    <a:bodyPr/>
                    <a:lstStyle/>
                    <a:p>
                      <a:pPr algn="ctr"/>
                      <a:r>
                        <a:rPr lang="es-CO" err="1">
                          <a:solidFill>
                            <a:schemeClr val="tx1"/>
                          </a:solidFill>
                        </a:rPr>
                        <a:t>Best</a:t>
                      </a:r>
                      <a:r>
                        <a:rPr lang="es-CO">
                          <a:solidFill>
                            <a:schemeClr val="tx1"/>
                          </a:solidFill>
                        </a:rPr>
                        <a:t> case</a:t>
                      </a:r>
                    </a:p>
                  </a:txBody>
                  <a:tcPr/>
                </a:tc>
                <a:tc>
                  <a:txBody>
                    <a:bodyPr/>
                    <a:lstStyle/>
                    <a:p>
                      <a:pPr algn="ctr"/>
                      <a:r>
                        <a:rPr lang="es-CO">
                          <a:solidFill>
                            <a:schemeClr val="tx1"/>
                          </a:solidFill>
                        </a:rPr>
                        <a:t>938 ms</a:t>
                      </a:r>
                    </a:p>
                  </a:txBody>
                  <a:tcPr/>
                </a:tc>
                <a:tc>
                  <a:txBody>
                    <a:bodyPr/>
                    <a:lstStyle/>
                    <a:p>
                      <a:pPr algn="ctr"/>
                      <a:r>
                        <a:rPr lang="es-CO">
                          <a:solidFill>
                            <a:schemeClr val="tx1"/>
                          </a:solidFill>
                        </a:rPr>
                        <a:t>1100 ms </a:t>
                      </a:r>
                    </a:p>
                  </a:txBody>
                  <a:tcPr/>
                </a:tc>
                <a:tc>
                  <a:txBody>
                    <a:bodyPr/>
                    <a:lstStyle/>
                    <a:p>
                      <a:pPr algn="ctr"/>
                      <a:r>
                        <a:rPr lang="es-CO">
                          <a:solidFill>
                            <a:schemeClr val="tx1"/>
                          </a:solidFill>
                        </a:rPr>
                        <a:t>2014 ms</a:t>
                      </a:r>
                    </a:p>
                  </a:txBody>
                  <a:tcPr/>
                </a:tc>
                <a:extLst>
                  <a:ext uri="{0D108BD9-81ED-4DB2-BD59-A6C34878D82A}">
                    <a16:rowId xmlns:a16="http://schemas.microsoft.com/office/drawing/2014/main" val="1068731841"/>
                  </a:ext>
                </a:extLst>
              </a:tr>
              <a:tr h="370840">
                <a:tc>
                  <a:txBody>
                    <a:bodyPr/>
                    <a:lstStyle/>
                    <a:p>
                      <a:pPr algn="ctr"/>
                      <a:r>
                        <a:rPr lang="es-CO" err="1">
                          <a:solidFill>
                            <a:schemeClr val="tx1"/>
                          </a:solidFill>
                        </a:rPr>
                        <a:t>Average</a:t>
                      </a:r>
                      <a:r>
                        <a:rPr lang="es-CO">
                          <a:solidFill>
                            <a:schemeClr val="tx1"/>
                          </a:solidFill>
                        </a:rPr>
                        <a:t> case</a:t>
                      </a:r>
                    </a:p>
                  </a:txBody>
                  <a:tcPr/>
                </a:tc>
                <a:tc>
                  <a:txBody>
                    <a:bodyPr/>
                    <a:lstStyle/>
                    <a:p>
                      <a:pPr algn="ctr"/>
                      <a:r>
                        <a:rPr lang="es-CO">
                          <a:solidFill>
                            <a:schemeClr val="tx1"/>
                          </a:solidFill>
                        </a:rPr>
                        <a:t>1203 ms</a:t>
                      </a:r>
                    </a:p>
                  </a:txBody>
                  <a:tcPr/>
                </a:tc>
                <a:tc>
                  <a:txBody>
                    <a:bodyPr/>
                    <a:lstStyle/>
                    <a:p>
                      <a:pPr algn="ctr"/>
                      <a:r>
                        <a:rPr lang="es-CO">
                          <a:solidFill>
                            <a:schemeClr val="tx1"/>
                          </a:solidFill>
                        </a:rPr>
                        <a:t>1774 ms</a:t>
                      </a:r>
                    </a:p>
                  </a:txBody>
                  <a:tcPr/>
                </a:tc>
                <a:tc>
                  <a:txBody>
                    <a:bodyPr/>
                    <a:lstStyle/>
                    <a:p>
                      <a:pPr algn="ctr"/>
                      <a:r>
                        <a:rPr lang="es-CO">
                          <a:solidFill>
                            <a:schemeClr val="tx1"/>
                          </a:solidFill>
                        </a:rPr>
                        <a:t>2143 ms</a:t>
                      </a:r>
                    </a:p>
                  </a:txBody>
                  <a:tcPr/>
                </a:tc>
                <a:extLst>
                  <a:ext uri="{0D108BD9-81ED-4DB2-BD59-A6C34878D82A}">
                    <a16:rowId xmlns:a16="http://schemas.microsoft.com/office/drawing/2014/main" val="3047189960"/>
                  </a:ext>
                </a:extLst>
              </a:tr>
              <a:tr h="370840">
                <a:tc>
                  <a:txBody>
                    <a:bodyPr/>
                    <a:lstStyle/>
                    <a:p>
                      <a:pPr algn="ctr"/>
                      <a:r>
                        <a:rPr lang="es-CO" err="1">
                          <a:solidFill>
                            <a:schemeClr val="tx1"/>
                          </a:solidFill>
                        </a:rPr>
                        <a:t>Worst</a:t>
                      </a:r>
                      <a:r>
                        <a:rPr lang="es-CO">
                          <a:solidFill>
                            <a:schemeClr val="tx1"/>
                          </a:solidFill>
                        </a:rPr>
                        <a:t> case</a:t>
                      </a:r>
                    </a:p>
                  </a:txBody>
                  <a:tcPr/>
                </a:tc>
                <a:tc>
                  <a:txBody>
                    <a:bodyPr/>
                    <a:lstStyle/>
                    <a:p>
                      <a:pPr algn="ctr"/>
                      <a:r>
                        <a:rPr lang="es-CO">
                          <a:solidFill>
                            <a:schemeClr val="tx1"/>
                          </a:solidFill>
                        </a:rPr>
                        <a:t>2013 ms</a:t>
                      </a:r>
                    </a:p>
                  </a:txBody>
                  <a:tcPr/>
                </a:tc>
                <a:tc>
                  <a:txBody>
                    <a:bodyPr/>
                    <a:lstStyle/>
                    <a:p>
                      <a:pPr algn="ctr"/>
                      <a:r>
                        <a:rPr lang="es-CO">
                          <a:solidFill>
                            <a:schemeClr val="tx1"/>
                          </a:solidFill>
                        </a:rPr>
                        <a:t>2908 ms</a:t>
                      </a:r>
                    </a:p>
                  </a:txBody>
                  <a:tcPr/>
                </a:tc>
                <a:tc>
                  <a:txBody>
                    <a:bodyPr/>
                    <a:lstStyle/>
                    <a:p>
                      <a:pPr algn="ctr"/>
                      <a:r>
                        <a:rPr lang="es-CO">
                          <a:solidFill>
                            <a:schemeClr val="tx1"/>
                          </a:solidFill>
                        </a:rPr>
                        <a:t>3159 ms</a:t>
                      </a:r>
                    </a:p>
                  </a:txBody>
                  <a:tcPr/>
                </a:tc>
                <a:extLst>
                  <a:ext uri="{0D108BD9-81ED-4DB2-BD59-A6C34878D82A}">
                    <a16:rowId xmlns:a16="http://schemas.microsoft.com/office/drawing/2014/main" val="2040057812"/>
                  </a:ext>
                </a:extLst>
              </a:tr>
            </a:tbl>
          </a:graphicData>
        </a:graphic>
      </p:graphicFrame>
      <p:sp>
        <p:nvSpPr>
          <p:cNvPr id="18" name="Rectángulo 17">
            <a:extLst>
              <a:ext uri="{FF2B5EF4-FFF2-40B4-BE49-F238E27FC236}">
                <a16:creationId xmlns:a16="http://schemas.microsoft.com/office/drawing/2014/main" id="{36C1DE18-56D7-41F6-93EC-07FE09AE4515}"/>
              </a:ext>
            </a:extLst>
          </p:cNvPr>
          <p:cNvSpPr/>
          <p:nvPr/>
        </p:nvSpPr>
        <p:spPr>
          <a:xfrm>
            <a:off x="711200" y="5006396"/>
            <a:ext cx="7721600" cy="369332"/>
          </a:xfrm>
          <a:prstGeom prst="rect">
            <a:avLst/>
          </a:prstGeom>
        </p:spPr>
        <p:txBody>
          <a:bodyPr wrap="square">
            <a:spAutoFit/>
          </a:bodyPr>
          <a:lstStyle/>
          <a:p>
            <a:r>
              <a:rPr lang="en-US" b="1"/>
              <a:t>Table 3: </a:t>
            </a:r>
            <a:r>
              <a:rPr lang="en-US"/>
              <a:t>Execution time of the algorithm with differents datasets. </a:t>
            </a:r>
            <a:endParaRPr lang="es-CO"/>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1" i="1" spc="-1">
                <a:solidFill>
                  <a:srgbClr val="333F4F"/>
                </a:solidFill>
                <a:uFill>
                  <a:solidFill>
                    <a:srgbClr val="FFFFFF"/>
                  </a:solidFill>
                </a:uFill>
                <a:latin typeface="+mj-lt"/>
                <a:ea typeface="DejaVu Sans"/>
              </a:rPr>
              <a:t>Explanation of the algorithm and its complexity</a:t>
            </a:r>
          </a:p>
        </p:txBody>
      </p:sp>
      <p:sp>
        <p:nvSpPr>
          <p:cNvPr id="79" name="CustomShape 2"/>
          <p:cNvSpPr/>
          <p:nvPr/>
        </p:nvSpPr>
        <p:spPr>
          <a:xfrm>
            <a:off x="250038" y="4748212"/>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Graph </a:t>
            </a:r>
            <a:r>
              <a:rPr lang="en-US" sz="1400" b="1" spc="-1">
                <a:solidFill>
                  <a:srgbClr val="000000"/>
                </a:solidFill>
                <a:uFill>
                  <a:solidFill>
                    <a:srgbClr val="FFFFFF"/>
                  </a:solidFill>
                </a:uFill>
                <a:latin typeface="Arial"/>
                <a:ea typeface="Noto Sans CJK SC Regular"/>
              </a:rPr>
              <a:t>3</a:t>
            </a:r>
            <a:r>
              <a:rPr lang="en-US" sz="1400" b="1" strike="noStrike" spc="-1">
                <a:solidFill>
                  <a:srgbClr val="000000"/>
                </a:solidFill>
                <a:uFill>
                  <a:solidFill>
                    <a:srgbClr val="FFFFFF"/>
                  </a:solidFill>
                </a:uFill>
                <a:latin typeface="Arial"/>
                <a:ea typeface="Noto Sans CJK SC Regular"/>
              </a:rPr>
              <a:t>:</a:t>
            </a:r>
            <a:r>
              <a:rPr lang="en-US" sz="1400" spc="-1">
                <a:solidFill>
                  <a:srgbClr val="000000"/>
                </a:solidFill>
                <a:uFill>
                  <a:solidFill>
                    <a:srgbClr val="FFFFFF"/>
                  </a:solidFill>
                </a:uFill>
                <a:latin typeface="Arial"/>
                <a:ea typeface="Noto Sans CJK SC Regular"/>
              </a:rPr>
              <a:t> </a:t>
            </a:r>
            <a:r>
              <a:rPr lang="es-CO" sz="1400" spc="-1">
                <a:solidFill>
                  <a:srgbClr val="000000"/>
                </a:solidFill>
                <a:uFill>
                  <a:solidFill>
                    <a:srgbClr val="FFFFFF"/>
                  </a:solidFill>
                </a:uFill>
                <a:latin typeface="Arial"/>
                <a:ea typeface="Noto Sans CJK SC Regular"/>
              </a:rPr>
              <a:t>T</a:t>
            </a:r>
            <a:r>
              <a:rPr lang="es-CO" sz="1400"/>
              <a:t>he way the algorithm tooks information and organize it. </a:t>
            </a:r>
            <a:endParaRPr lang="en-US" sz="1400" b="0" strike="noStrike" spc="-1">
              <a:solidFill>
                <a:srgbClr val="000000"/>
              </a:solidFill>
              <a:uFill>
                <a:solidFill>
                  <a:srgbClr val="FFFFFF"/>
                </a:solidFill>
              </a:uFill>
              <a:latin typeface="Arial"/>
            </a:endParaRPr>
          </a:p>
        </p:txBody>
      </p:sp>
      <p:sp>
        <p:nvSpPr>
          <p:cNvPr id="81" name="CustomShape 3"/>
          <p:cNvSpPr/>
          <p:nvPr/>
        </p:nvSpPr>
        <p:spPr>
          <a:xfrm>
            <a:off x="4383803" y="4698490"/>
            <a:ext cx="466272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Table 1:</a:t>
            </a:r>
            <a:r>
              <a:rPr lang="en-US" sz="1400" b="0" strike="noStrike" spc="-1">
                <a:solidFill>
                  <a:srgbClr val="000000"/>
                </a:solidFill>
                <a:uFill>
                  <a:solidFill>
                    <a:srgbClr val="FFFFFF"/>
                  </a:solidFill>
                </a:uFill>
                <a:latin typeface="Arial"/>
                <a:ea typeface="Noto Sans CJK SC Regular"/>
              </a:rPr>
              <a:t> Complexity of every method in the algorithm and the total complexity.</a:t>
            </a:r>
            <a:endParaRPr lang="en-US" sz="1400" b="0" strike="noStrike" spc="-1">
              <a:solidFill>
                <a:srgbClr val="000000"/>
              </a:solidFill>
              <a:uFill>
                <a:solidFill>
                  <a:srgbClr val="FFFFFF"/>
                </a:solidFill>
              </a:uFill>
              <a:latin typeface="Arial"/>
            </a:endParaRPr>
          </a:p>
        </p:txBody>
      </p:sp>
      <p:pic>
        <p:nvPicPr>
          <p:cNvPr id="16" name="Picture 895">
            <a:extLst>
              <a:ext uri="{FF2B5EF4-FFF2-40B4-BE49-F238E27FC236}">
                <a16:creationId xmlns:a16="http://schemas.microsoft.com/office/drawing/2014/main" id="{F883B208-CB37-407C-BA1C-7CE9040A07C6}"/>
              </a:ext>
            </a:extLst>
          </p:cNvPr>
          <p:cNvPicPr/>
          <p:nvPr/>
        </p:nvPicPr>
        <p:blipFill>
          <a:blip r:embed="rId2"/>
          <a:stretch>
            <a:fillRect/>
          </a:stretch>
        </p:blipFill>
        <p:spPr>
          <a:xfrm>
            <a:off x="522071" y="1181100"/>
            <a:ext cx="3718748" cy="3378200"/>
          </a:xfrm>
          <a:prstGeom prst="rect">
            <a:avLst/>
          </a:prstGeom>
        </p:spPr>
      </p:pic>
      <p:graphicFrame>
        <p:nvGraphicFramePr>
          <p:cNvPr id="3" name="Tabla 2">
            <a:extLst>
              <a:ext uri="{FF2B5EF4-FFF2-40B4-BE49-F238E27FC236}">
                <a16:creationId xmlns:a16="http://schemas.microsoft.com/office/drawing/2014/main" id="{781E6A7F-6C92-493C-B87B-115A8FD59CC3}"/>
              </a:ext>
            </a:extLst>
          </p:cNvPr>
          <p:cNvGraphicFramePr>
            <a:graphicFrameLocks noGrp="1"/>
          </p:cNvGraphicFramePr>
          <p:nvPr>
            <p:extLst>
              <p:ext uri="{D42A27DB-BD31-4B8C-83A1-F6EECF244321}">
                <p14:modId xmlns:p14="http://schemas.microsoft.com/office/powerpoint/2010/main" val="3018671628"/>
              </p:ext>
            </p:extLst>
          </p:nvPr>
        </p:nvGraphicFramePr>
        <p:xfrm>
          <a:off x="4767290" y="1725123"/>
          <a:ext cx="3895746" cy="2455335"/>
        </p:xfrm>
        <a:graphic>
          <a:graphicData uri="http://schemas.openxmlformats.org/drawingml/2006/table">
            <a:tbl>
              <a:tblPr firstRow="1" bandRow="1">
                <a:tableStyleId>{5C22544A-7EE6-4342-B048-85BDC9FD1C3A}</a:tableStyleId>
              </a:tblPr>
              <a:tblGrid>
                <a:gridCol w="2138716">
                  <a:extLst>
                    <a:ext uri="{9D8B030D-6E8A-4147-A177-3AD203B41FA5}">
                      <a16:colId xmlns:a16="http://schemas.microsoft.com/office/drawing/2014/main" val="3380109488"/>
                    </a:ext>
                  </a:extLst>
                </a:gridCol>
                <a:gridCol w="1757030">
                  <a:extLst>
                    <a:ext uri="{9D8B030D-6E8A-4147-A177-3AD203B41FA5}">
                      <a16:colId xmlns:a16="http://schemas.microsoft.com/office/drawing/2014/main" val="669215997"/>
                    </a:ext>
                  </a:extLst>
                </a:gridCol>
              </a:tblGrid>
              <a:tr h="404540">
                <a:tc>
                  <a:txBody>
                    <a:bodyPr/>
                    <a:lstStyle/>
                    <a:p>
                      <a:r>
                        <a:rPr lang="es-CO" sz="1600">
                          <a:solidFill>
                            <a:schemeClr val="tx1"/>
                          </a:solidFill>
                        </a:rPr>
                        <a:t>Sub Problem</a:t>
                      </a:r>
                    </a:p>
                  </a:txBody>
                  <a:tcPr/>
                </a:tc>
                <a:tc>
                  <a:txBody>
                    <a:bodyPr/>
                    <a:lstStyle/>
                    <a:p>
                      <a:r>
                        <a:rPr lang="es-CO" sz="1600">
                          <a:solidFill>
                            <a:schemeClr val="tx1"/>
                          </a:solidFill>
                        </a:rPr>
                        <a:t>Complexity</a:t>
                      </a:r>
                    </a:p>
                  </a:txBody>
                  <a:tcPr/>
                </a:tc>
                <a:extLst>
                  <a:ext uri="{0D108BD9-81ED-4DB2-BD59-A6C34878D82A}">
                    <a16:rowId xmlns:a16="http://schemas.microsoft.com/office/drawing/2014/main" val="4236710947"/>
                  </a:ext>
                </a:extLst>
              </a:tr>
              <a:tr h="410159">
                <a:tc>
                  <a:txBody>
                    <a:bodyPr/>
                    <a:lstStyle/>
                    <a:p>
                      <a:r>
                        <a:rPr lang="es-CO" sz="1600"/>
                        <a:t>Creating the graph</a:t>
                      </a:r>
                    </a:p>
                  </a:txBody>
                  <a:tcPr/>
                </a:tc>
                <a:tc>
                  <a:txBody>
                    <a:bodyPr/>
                    <a:lstStyle/>
                    <a:p>
                      <a:r>
                        <a:rPr lang="es-CO" sz="1600"/>
                        <a:t> O(V)</a:t>
                      </a:r>
                    </a:p>
                  </a:txBody>
                  <a:tcPr/>
                </a:tc>
                <a:extLst>
                  <a:ext uri="{0D108BD9-81ED-4DB2-BD59-A6C34878D82A}">
                    <a16:rowId xmlns:a16="http://schemas.microsoft.com/office/drawing/2014/main" val="2109272845"/>
                  </a:ext>
                </a:extLst>
              </a:tr>
              <a:tr h="410159">
                <a:tc>
                  <a:txBody>
                    <a:bodyPr/>
                    <a:lstStyle/>
                    <a:p>
                      <a:r>
                        <a:rPr lang="es-CO" sz="1600"/>
                        <a:t>Get Successors</a:t>
                      </a:r>
                    </a:p>
                  </a:txBody>
                  <a:tcPr/>
                </a:tc>
                <a:tc>
                  <a:txBody>
                    <a:bodyPr/>
                    <a:lstStyle/>
                    <a:p>
                      <a:r>
                        <a:rPr lang="es-CO" sz="1600"/>
                        <a:t>O(E)</a:t>
                      </a:r>
                    </a:p>
                  </a:txBody>
                  <a:tcPr/>
                </a:tc>
                <a:extLst>
                  <a:ext uri="{0D108BD9-81ED-4DB2-BD59-A6C34878D82A}">
                    <a16:rowId xmlns:a16="http://schemas.microsoft.com/office/drawing/2014/main" val="534526656"/>
                  </a:ext>
                </a:extLst>
              </a:tr>
              <a:tr h="410159">
                <a:tc>
                  <a:txBody>
                    <a:bodyPr/>
                    <a:lstStyle/>
                    <a:p>
                      <a:r>
                        <a:rPr lang="es-CO" sz="1600"/>
                        <a:t>Get Weight</a:t>
                      </a:r>
                    </a:p>
                  </a:txBody>
                  <a:tcPr/>
                </a:tc>
                <a:tc>
                  <a:txBody>
                    <a:bodyPr/>
                    <a:lstStyle/>
                    <a:p>
                      <a:r>
                        <a:rPr lang="es-CO" sz="1600"/>
                        <a:t>O(E)</a:t>
                      </a:r>
                    </a:p>
                  </a:txBody>
                  <a:tcPr/>
                </a:tc>
                <a:extLst>
                  <a:ext uri="{0D108BD9-81ED-4DB2-BD59-A6C34878D82A}">
                    <a16:rowId xmlns:a16="http://schemas.microsoft.com/office/drawing/2014/main" val="2081614721"/>
                  </a:ext>
                </a:extLst>
              </a:tr>
              <a:tr h="410159">
                <a:tc>
                  <a:txBody>
                    <a:bodyPr/>
                    <a:lstStyle/>
                    <a:p>
                      <a:pPr lvl="0">
                        <a:buNone/>
                      </a:pPr>
                      <a:r>
                        <a:rPr lang="es-CO" sz="1600"/>
                        <a:t>Travel</a:t>
                      </a:r>
                    </a:p>
                  </a:txBody>
                  <a:tcPr/>
                </a:tc>
                <a:tc>
                  <a:txBody>
                    <a:bodyPr/>
                    <a:lstStyle/>
                    <a:p>
                      <a:r>
                        <a:rPr lang="es-CO" sz="1600"/>
                        <a:t>O (V LOG V)</a:t>
                      </a:r>
                    </a:p>
                  </a:txBody>
                  <a:tcPr/>
                </a:tc>
                <a:extLst>
                  <a:ext uri="{0D108BD9-81ED-4DB2-BD59-A6C34878D82A}">
                    <a16:rowId xmlns:a16="http://schemas.microsoft.com/office/drawing/2014/main" val="1651866114"/>
                  </a:ext>
                </a:extLst>
              </a:tr>
              <a:tr h="410159">
                <a:tc>
                  <a:txBody>
                    <a:bodyPr/>
                    <a:lstStyle/>
                    <a:p>
                      <a:r>
                        <a:rPr lang="es-CO" sz="1600" b="1"/>
                        <a:t>Total complexity</a:t>
                      </a:r>
                    </a:p>
                  </a:txBody>
                  <a:tcPr/>
                </a:tc>
                <a:tc>
                  <a:txBody>
                    <a:bodyPr/>
                    <a:lstStyle/>
                    <a:p>
                      <a:r>
                        <a:rPr lang="es-CO" sz="1600"/>
                        <a:t>O (V LOG V)</a:t>
                      </a:r>
                    </a:p>
                  </a:txBody>
                  <a:tcPr/>
                </a:tc>
                <a:extLst>
                  <a:ext uri="{0D108BD9-81ED-4DB2-BD59-A6C34878D82A}">
                    <a16:rowId xmlns:a16="http://schemas.microsoft.com/office/drawing/2014/main" val="303454967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Software working</a:t>
            </a:r>
          </a:p>
        </p:txBody>
      </p:sp>
      <p:sp>
        <p:nvSpPr>
          <p:cNvPr id="88" name="CustomShape 2"/>
          <p:cNvSpPr/>
          <p:nvPr/>
        </p:nvSpPr>
        <p:spPr>
          <a:xfrm>
            <a:off x="1181221" y="5032559"/>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en-US" sz="1600" b="1" spc="-1">
                <a:solidFill>
                  <a:srgbClr val="000000"/>
                </a:solidFill>
                <a:uFill>
                  <a:solidFill>
                    <a:srgbClr val="FFFFFF"/>
                  </a:solidFill>
                </a:uFill>
                <a:latin typeface="Arial"/>
                <a:ea typeface="Noto Sans CJK SC Regular"/>
              </a:rPr>
              <a:t>Graph 4</a:t>
            </a:r>
            <a:r>
              <a:rPr lang="en-US" sz="1600" b="1" strike="noStrike" spc="-1">
                <a:solidFill>
                  <a:srgbClr val="000000"/>
                </a:solidFill>
                <a:uFill>
                  <a:solidFill>
                    <a:srgbClr val="FFFFFF"/>
                  </a:solidFill>
                </a:uFill>
                <a:latin typeface="Arial"/>
                <a:ea typeface="Noto Sans CJK SC Regular"/>
              </a:rPr>
              <a:t>:</a:t>
            </a:r>
            <a:r>
              <a:rPr lang="en-US" sz="1600" spc="-1">
                <a:solidFill>
                  <a:srgbClr val="000000"/>
                </a:solidFill>
                <a:uFill>
                  <a:solidFill>
                    <a:srgbClr val="FFFFFF"/>
                  </a:solidFill>
                </a:uFill>
                <a:latin typeface="Arial"/>
                <a:ea typeface="Noto Sans CJK SC Regular"/>
              </a:rPr>
              <a:t> Carpooling Algorithm and the information that saves</a:t>
            </a:r>
            <a:endParaRPr lang="en-US" sz="1600" b="0" strike="noStrike" spc="-1">
              <a:solidFill>
                <a:srgbClr val="000000"/>
              </a:solidFill>
              <a:uFill>
                <a:solidFill>
                  <a:srgbClr val="FFFFFF"/>
                </a:solidFill>
              </a:uFill>
              <a:latin typeface="Arial"/>
            </a:endParaRPr>
          </a:p>
        </p:txBody>
      </p:sp>
      <p:sp>
        <p:nvSpPr>
          <p:cNvPr id="10" name="CuadroTexto 9"/>
          <p:cNvSpPr txBox="1"/>
          <p:nvPr/>
        </p:nvSpPr>
        <p:spPr>
          <a:xfrm>
            <a:off x="6096929" y="435646"/>
            <a:ext cx="2465180" cy="307777"/>
          </a:xfrm>
          <a:prstGeom prst="rect">
            <a:avLst/>
          </a:prstGeom>
          <a:noFill/>
        </p:spPr>
        <p:txBody>
          <a:bodyPr wrap="square" rtlCol="0" anchor="t">
            <a:spAutoFit/>
          </a:bodyPr>
          <a:lstStyle/>
          <a:p>
            <a:pPr algn="ctr"/>
            <a:endParaRPr lang="es-CO" sz="1400" i="1">
              <a:solidFill>
                <a:srgbClr val="FF0000"/>
              </a:solidFill>
            </a:endParaRPr>
          </a:p>
        </p:txBody>
      </p:sp>
      <p:pic>
        <p:nvPicPr>
          <p:cNvPr id="4" name="Picture 4" descr="Imagen que contiene captura de pantalla&#10;&#10;Descripción generada con confianza muy alta">
            <a:extLst>
              <a:ext uri="{FF2B5EF4-FFF2-40B4-BE49-F238E27FC236}">
                <a16:creationId xmlns:a16="http://schemas.microsoft.com/office/drawing/2014/main" id="{6BD357D7-9FEA-4A63-8375-5C04AE782C65}"/>
              </a:ext>
            </a:extLst>
          </p:cNvPr>
          <p:cNvPicPr>
            <a:picLocks noChangeAspect="1"/>
          </p:cNvPicPr>
          <p:nvPr/>
        </p:nvPicPr>
        <p:blipFill>
          <a:blip r:embed="rId2"/>
          <a:stretch>
            <a:fillRect/>
          </a:stretch>
        </p:blipFill>
        <p:spPr>
          <a:xfrm>
            <a:off x="1820173" y="925831"/>
            <a:ext cx="5446141" cy="389928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Application>Microsoft Office PowerPoint</Application>
  <PresentationFormat>On-screen Show (4:3)</PresentationFormat>
  <Slides>6</Slides>
  <Notes>0</Notes>
  <HiddenSlides>0</HiddenSlide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revision>4</cp:revision>
  <dcterms:created xsi:type="dcterms:W3CDTF">2015-03-03T14:30:17Z</dcterms:created>
  <dcterms:modified xsi:type="dcterms:W3CDTF">2019-05-02T14:58:23Z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