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tif" ContentType="image/tif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7ba7a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0472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rgbClr val="274a83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5" descr=""/>
          <p:cNvPicPr/>
          <p:nvPr/>
        </p:nvPicPr>
        <p:blipFill>
          <a:blip r:embed="rId2"/>
          <a:stretch/>
        </p:blipFill>
        <p:spPr>
          <a:xfrm>
            <a:off x="466560" y="158760"/>
            <a:ext cx="1590480" cy="74736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962840" y="85680"/>
            <a:ext cx="685440" cy="87408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230040" y="1704960"/>
            <a:ext cx="4330440" cy="2391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230040" y="4168800"/>
            <a:ext cx="4330440" cy="2688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4637160" y="1704960"/>
            <a:ext cx="4330440" cy="2391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4637160" y="4167360"/>
            <a:ext cx="4328640" cy="2690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230040" y="1776240"/>
            <a:ext cx="4330440" cy="88560"/>
          </a:xfrm>
          <a:prstGeom prst="rect">
            <a:avLst/>
          </a:prstGeom>
          <a:solidFill>
            <a:srgbClr val="7ba7a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8"/>
          <p:cNvSpPr/>
          <p:nvPr/>
        </p:nvSpPr>
        <p:spPr>
          <a:xfrm>
            <a:off x="4638600" y="1774800"/>
            <a:ext cx="4328640" cy="88560"/>
          </a:xfrm>
          <a:prstGeom prst="rect">
            <a:avLst/>
          </a:prstGeom>
          <a:solidFill>
            <a:srgbClr val="7ba7a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9"/>
          <p:cNvSpPr/>
          <p:nvPr/>
        </p:nvSpPr>
        <p:spPr>
          <a:xfrm>
            <a:off x="230040" y="4237200"/>
            <a:ext cx="4330440" cy="90000"/>
          </a:xfrm>
          <a:prstGeom prst="rect">
            <a:avLst/>
          </a:prstGeom>
          <a:solidFill>
            <a:srgbClr val="7ba7a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4637160" y="4237200"/>
            <a:ext cx="4328640" cy="90000"/>
          </a:xfrm>
          <a:prstGeom prst="rect">
            <a:avLst/>
          </a:prstGeom>
          <a:solidFill>
            <a:srgbClr val="7ba7a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5760" y="1812960"/>
            <a:ext cx="4298760" cy="26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74a83"/>
                </a:solidFill>
                <a:latin typeface="65 Helvetica Medium"/>
                <a:ea typeface="ＭＳ Ｐゴシック"/>
              </a:rPr>
              <a:t>TECHNOLOGY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Technology/Research Overview: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The team has developed a method to reduce triglycerides; improve glucose tolerance; and reduce weight using an adult stem cell technology platform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Intellectual Property Protection</a:t>
            </a:r>
            <a:r>
              <a:rPr b="0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Two issued patents and one patent pending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Stage of Development</a:t>
            </a:r>
            <a:r>
              <a:rPr b="0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Basic research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Value Proposition: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Can reduce the risk of cardiovascular disease for those that cannot treat this syndrome with exercise.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55 Helvetica Roman"/>
                <a:ea typeface="ＭＳ Ｐゴシック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646520" y="1825560"/>
            <a:ext cx="4296960" cy="21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74a83"/>
                </a:solidFill>
                <a:latin typeface="65 Helvetica Medium"/>
                <a:ea typeface="ＭＳ Ｐゴシック"/>
              </a:rPr>
              <a:t>COMPANY INTRODUCTION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Mission: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To improve patient outcomes by transforming great science into actionable solutions for the treatment of metabolic diseases.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Founded</a:t>
            </a:r>
            <a:r>
              <a:rPr b="0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2005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Number of Employees: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20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Facility Description</a:t>
            </a:r>
            <a:r>
              <a:rPr b="0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We are currently developing this method in a laboratory located at the Mayo Clinic in Rochester, MN.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Product Sales: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None</a:t>
            </a:r>
            <a:r>
              <a:rPr b="0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to</a:t>
            </a:r>
            <a:r>
              <a:rPr b="0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date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00160" y="4343400"/>
            <a:ext cx="4296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74a83"/>
                </a:solidFill>
                <a:latin typeface="65 Helvetica Medium"/>
                <a:ea typeface="ＭＳ Ｐゴシック"/>
              </a:rPr>
              <a:t>RESEARCH NEED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74a83"/>
                </a:solidFill>
                <a:latin typeface="65 Helvetica Medium"/>
                <a:ea typeface="ＭＳ Ｐゴシック"/>
              </a:rPr>
              <a:t>Seeking funding to test this platform on diabetes, high blood pressure, and abnormal cholesterol levels.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632480" y="4343400"/>
            <a:ext cx="4296960" cy="23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74a83"/>
                </a:solidFill>
                <a:latin typeface="Arial"/>
                <a:ea typeface="ＭＳ Ｐゴシック"/>
              </a:rPr>
              <a:t>OPPORTUNITY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Need/Problem: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Metabolic syndrome is becoming increasingly common due to a rise in obesity rates among adults. In the future metabolic syndrome may overtake smoking as the leading risk factor for heart disease.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Target  Customer: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About 32% of people in USA are considered to suffer from metabolic syndrome, with the risk increasing with age (e.g., 40% of people aged between 40 and 60 are considered to suffer from this syndrome).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Market Opportunity: </a:t>
            </a:r>
            <a:r>
              <a:rPr b="0" i="1" lang="en-US" sz="1000" spc="-1" strike="noStrike">
                <a:solidFill>
                  <a:srgbClr val="274a83"/>
                </a:solidFill>
                <a:latin typeface="55 Helvetica Roman"/>
                <a:ea typeface="ＭＳ Ｐゴシック"/>
              </a:rPr>
              <a:t>Our technology aims to address the rise in obesity rates in order to reduce the risk of a debilitating stroke or myocardial infarction.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54160" y="1335240"/>
            <a:ext cx="2236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85 Helvetica Heavy"/>
                <a:ea typeface="ＭＳ Ｐゴシック"/>
              </a:rPr>
              <a:t>Company</a:t>
            </a:r>
            <a:r>
              <a:rPr b="0" lang="en-US" sz="1000" spc="-1" strike="noStrike">
                <a:solidFill>
                  <a:srgbClr val="274a83"/>
                </a:solidFill>
                <a:latin typeface="85 Helvetica Heavy"/>
                <a:ea typeface="ＭＳ Ｐゴシック"/>
              </a:rPr>
              <a:t>: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514600" y="1355760"/>
            <a:ext cx="2236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85 Helvetica Heavy"/>
                <a:ea typeface="ＭＳ Ｐゴシック"/>
              </a:rPr>
              <a:t>State: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402000" y="1346040"/>
            <a:ext cx="2236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85 Helvetica Heavy"/>
                <a:ea typeface="ＭＳ Ｐゴシック"/>
              </a:rPr>
              <a:t>Name: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5273640" y="1355400"/>
            <a:ext cx="2238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85 Helvetica Heavy"/>
                <a:ea typeface="ＭＳ Ｐゴシック"/>
              </a:rPr>
              <a:t>Email: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7238880" y="1355760"/>
            <a:ext cx="2236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274a83"/>
                </a:solidFill>
                <a:latin typeface="85 Helvetica Heavy"/>
                <a:ea typeface="ＭＳ Ｐゴシック"/>
              </a:rPr>
              <a:t>Phone</a:t>
            </a:r>
            <a:r>
              <a:rPr b="0" lang="en-US" sz="1000" spc="-1" strike="noStrike">
                <a:solidFill>
                  <a:srgbClr val="274a83"/>
                </a:solidFill>
                <a:latin typeface="85 Helvetica Heavy"/>
                <a:ea typeface="ＭＳ Ｐゴシック"/>
              </a:rPr>
              <a:t>: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4a84"/>
      </a:dk2>
      <a:lt2>
        <a:srgbClr val="eeece1"/>
      </a:lt2>
      <a:accent1>
        <a:srgbClr val="274a84"/>
      </a:accent1>
      <a:accent2>
        <a:srgbClr val="d8242a"/>
      </a:accent2>
      <a:accent3>
        <a:srgbClr val="004a84"/>
      </a:accent3>
      <a:accent4>
        <a:srgbClr val="274ac1"/>
      </a:accent4>
      <a:accent5>
        <a:srgbClr val="80242a"/>
      </a:accent5>
      <a:accent6>
        <a:srgbClr val="ff242a"/>
      </a:accent6>
      <a:hlink>
        <a:srgbClr val="3d242a"/>
      </a:hlink>
      <a:folHlink>
        <a:srgbClr val="d8002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B9827643C3148B8EBD6D7E58E3EDB" ma:contentTypeVersion="12" ma:contentTypeDescription="Create a new document." ma:contentTypeScope="" ma:versionID="fdbbede768da9af1a20077c9f0779f44">
  <xsd:schema xmlns:xsd="http://www.w3.org/2001/XMLSchema" xmlns:xs="http://www.w3.org/2001/XMLSchema" xmlns:p="http://schemas.microsoft.com/office/2006/metadata/properties" xmlns:ns2="d5d29156-c9e4-43d5-a3da-dde2456cd13b" xmlns:ns3="796337d8-fee3-411c-9098-474dcc154ec6" targetNamespace="http://schemas.microsoft.com/office/2006/metadata/properties" ma:root="true" ma:fieldsID="ea74944dd4c4c070097df6252ba8dd21" ns2:_="" ns3:_="">
    <xsd:import namespace="d5d29156-c9e4-43d5-a3da-dde2456cd13b"/>
    <xsd:import namespace="796337d8-fee3-411c-9098-474dcc154e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d29156-c9e4-43d5-a3da-dde2456cd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337d8-fee3-411c-9098-474dcc154ec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0A5E9D-1EB9-425A-BC51-8B8CD23747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1D5B0C-DA98-4B33-8D84-B76A003DAD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42B680-2E26-4DDD-9ABC-5AA49B504D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d29156-c9e4-43d5-a3da-dde2456cd13b"/>
    <ds:schemaRef ds:uri="796337d8-fee3-411c-9098-474dcc154e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Application>LibreOffice/6.4.7.2$Linux_X86_64 LibreOffice_project/40$Build-2</Application>
  <Words>268</Words>
  <Paragraphs>34</Paragraphs>
  <Company>Dawnbreaker,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2012-03-25T20:44:25Z</dcterms:created>
  <dc:creator>Annie Tay</dc:creator>
  <dc:description/>
  <dc:language>en-US</dc:language>
  <cp:lastModifiedBy>Josh Nichol-Caddy</cp:lastModifiedBy>
  <cp:lastPrinted>2015-10-28T18:02:40Z</cp:lastPrinted>
  <dcterms:modified xsi:type="dcterms:W3CDTF">2022-04-25T19:37:18Z</dcterms:modified>
  <cp:revision>117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Dawnbreaker, Inc.</vt:lpwstr>
  </property>
  <property fmtid="{D5CDD505-2E9C-101B-9397-08002B2CF9AE}" pid="4" name="ContentTypeId">
    <vt:lpwstr>0x010100BBFB9827643C3148B8EBD6D7E58E3EDB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