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36576000" cy="36576000"/>
  <p:notesSz cx="6858000" cy="9144000"/>
  <p:defaultTextStyle>
    <a:defPPr>
      <a:defRPr lang="en-US"/>
    </a:defPPr>
    <a:lvl1pPr marL="0" algn="l" defTabSz="3386364" rtl="0" eaLnBrk="1" latinLnBrk="0" hangingPunct="1">
      <a:defRPr sz="6600" kern="1200">
        <a:solidFill>
          <a:schemeClr val="tx1"/>
        </a:solidFill>
        <a:latin typeface="+mn-lt"/>
        <a:ea typeface="+mn-ea"/>
        <a:cs typeface="+mn-cs"/>
      </a:defRPr>
    </a:lvl1pPr>
    <a:lvl2pPr marL="1693182" algn="l" defTabSz="3386364" rtl="0" eaLnBrk="1" latinLnBrk="0" hangingPunct="1">
      <a:defRPr sz="6600" kern="1200">
        <a:solidFill>
          <a:schemeClr val="tx1"/>
        </a:solidFill>
        <a:latin typeface="+mn-lt"/>
        <a:ea typeface="+mn-ea"/>
        <a:cs typeface="+mn-cs"/>
      </a:defRPr>
    </a:lvl2pPr>
    <a:lvl3pPr marL="3386364" algn="l" defTabSz="3386364" rtl="0" eaLnBrk="1" latinLnBrk="0" hangingPunct="1">
      <a:defRPr sz="6600" kern="1200">
        <a:solidFill>
          <a:schemeClr val="tx1"/>
        </a:solidFill>
        <a:latin typeface="+mn-lt"/>
        <a:ea typeface="+mn-ea"/>
        <a:cs typeface="+mn-cs"/>
      </a:defRPr>
    </a:lvl3pPr>
    <a:lvl4pPr marL="5079546" algn="l" defTabSz="3386364" rtl="0" eaLnBrk="1" latinLnBrk="0" hangingPunct="1">
      <a:defRPr sz="6600" kern="1200">
        <a:solidFill>
          <a:schemeClr val="tx1"/>
        </a:solidFill>
        <a:latin typeface="+mn-lt"/>
        <a:ea typeface="+mn-ea"/>
        <a:cs typeface="+mn-cs"/>
      </a:defRPr>
    </a:lvl4pPr>
    <a:lvl5pPr marL="6772728" algn="l" defTabSz="3386364" rtl="0" eaLnBrk="1" latinLnBrk="0" hangingPunct="1">
      <a:defRPr sz="6600" kern="1200">
        <a:solidFill>
          <a:schemeClr val="tx1"/>
        </a:solidFill>
        <a:latin typeface="+mn-lt"/>
        <a:ea typeface="+mn-ea"/>
        <a:cs typeface="+mn-cs"/>
      </a:defRPr>
    </a:lvl5pPr>
    <a:lvl6pPr marL="8465911" algn="l" defTabSz="3386364" rtl="0" eaLnBrk="1" latinLnBrk="0" hangingPunct="1">
      <a:defRPr sz="6600" kern="1200">
        <a:solidFill>
          <a:schemeClr val="tx1"/>
        </a:solidFill>
        <a:latin typeface="+mn-lt"/>
        <a:ea typeface="+mn-ea"/>
        <a:cs typeface="+mn-cs"/>
      </a:defRPr>
    </a:lvl6pPr>
    <a:lvl7pPr marL="10159093" algn="l" defTabSz="3386364" rtl="0" eaLnBrk="1" latinLnBrk="0" hangingPunct="1">
      <a:defRPr sz="6600" kern="1200">
        <a:solidFill>
          <a:schemeClr val="tx1"/>
        </a:solidFill>
        <a:latin typeface="+mn-lt"/>
        <a:ea typeface="+mn-ea"/>
        <a:cs typeface="+mn-cs"/>
      </a:defRPr>
    </a:lvl7pPr>
    <a:lvl8pPr marL="11852275" algn="l" defTabSz="3386364" rtl="0" eaLnBrk="1" latinLnBrk="0" hangingPunct="1">
      <a:defRPr sz="6600" kern="1200">
        <a:solidFill>
          <a:schemeClr val="tx1"/>
        </a:solidFill>
        <a:latin typeface="+mn-lt"/>
        <a:ea typeface="+mn-ea"/>
        <a:cs typeface="+mn-cs"/>
      </a:defRPr>
    </a:lvl8pPr>
    <a:lvl9pPr marL="13545457" algn="l" defTabSz="3386364" rtl="0" eaLnBrk="1" latinLnBrk="0" hangingPunct="1">
      <a:defRPr sz="6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9341" autoAdjust="0"/>
    <p:restoredTop sz="94084" autoAdjust="0"/>
  </p:normalViewPr>
  <p:slideViewPr>
    <p:cSldViewPr>
      <p:cViewPr>
        <p:scale>
          <a:sx n="33" d="100"/>
          <a:sy n="33" d="100"/>
        </p:scale>
        <p:origin x="18" y="1572"/>
      </p:cViewPr>
      <p:guideLst>
        <p:guide orient="horz" pos="11520"/>
        <p:guide pos="115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1362271"/>
            <a:ext cx="3108960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20726400"/>
            <a:ext cx="25603200" cy="9347200"/>
          </a:xfrm>
        </p:spPr>
        <p:txBody>
          <a:bodyPr/>
          <a:lstStyle>
            <a:lvl1pPr marL="0" indent="0" algn="ctr">
              <a:buNone/>
              <a:defRPr>
                <a:solidFill>
                  <a:schemeClr val="tx1">
                    <a:tint val="75000"/>
                  </a:schemeClr>
                </a:solidFill>
              </a:defRPr>
            </a:lvl1pPr>
            <a:lvl2pPr marL="1693182" indent="0" algn="ctr">
              <a:buNone/>
              <a:defRPr>
                <a:solidFill>
                  <a:schemeClr val="tx1">
                    <a:tint val="75000"/>
                  </a:schemeClr>
                </a:solidFill>
              </a:defRPr>
            </a:lvl2pPr>
            <a:lvl3pPr marL="3386364" indent="0" algn="ctr">
              <a:buNone/>
              <a:defRPr>
                <a:solidFill>
                  <a:schemeClr val="tx1">
                    <a:tint val="75000"/>
                  </a:schemeClr>
                </a:solidFill>
              </a:defRPr>
            </a:lvl3pPr>
            <a:lvl4pPr marL="5079546" indent="0" algn="ctr">
              <a:buNone/>
              <a:defRPr>
                <a:solidFill>
                  <a:schemeClr val="tx1">
                    <a:tint val="75000"/>
                  </a:schemeClr>
                </a:solidFill>
              </a:defRPr>
            </a:lvl4pPr>
            <a:lvl5pPr marL="6772728" indent="0" algn="ctr">
              <a:buNone/>
              <a:defRPr>
                <a:solidFill>
                  <a:schemeClr val="tx1">
                    <a:tint val="75000"/>
                  </a:schemeClr>
                </a:solidFill>
              </a:defRPr>
            </a:lvl5pPr>
            <a:lvl6pPr marL="8465911" indent="0" algn="ctr">
              <a:buNone/>
              <a:defRPr>
                <a:solidFill>
                  <a:schemeClr val="tx1">
                    <a:tint val="75000"/>
                  </a:schemeClr>
                </a:solidFill>
              </a:defRPr>
            </a:lvl6pPr>
            <a:lvl7pPr marL="10159093" indent="0" algn="ctr">
              <a:buNone/>
              <a:defRPr>
                <a:solidFill>
                  <a:schemeClr val="tx1">
                    <a:tint val="75000"/>
                  </a:schemeClr>
                </a:solidFill>
              </a:defRPr>
            </a:lvl7pPr>
            <a:lvl8pPr marL="11852275" indent="0" algn="ctr">
              <a:buNone/>
              <a:defRPr>
                <a:solidFill>
                  <a:schemeClr val="tx1">
                    <a:tint val="75000"/>
                  </a:schemeClr>
                </a:solidFill>
              </a:defRPr>
            </a:lvl8pPr>
            <a:lvl9pPr marL="1354545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79B979-4608-4552-8B50-DB517EE7102B}" type="datetimeFigureOut">
              <a:rPr lang="en-US" smtClean="0"/>
              <a:pPr/>
              <a:t>7/18/2011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13894-A2DF-4AE5-A779-17139D235B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9B979-4608-4552-8B50-DB517EE7102B}" type="datetimeFigureOut">
              <a:rPr lang="en-US" smtClean="0"/>
              <a:pPr/>
              <a:t>7/18/2011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13894-A2DF-4AE5-A779-17139D235B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464740"/>
            <a:ext cx="822960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464740"/>
            <a:ext cx="2407920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9B979-4608-4552-8B50-DB517EE7102B}" type="datetimeFigureOut">
              <a:rPr lang="en-US" smtClean="0"/>
              <a:pPr/>
              <a:t>7/18/2011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13894-A2DF-4AE5-A779-17139D235B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9B979-4608-4552-8B50-DB517EE7102B}" type="datetimeFigureOut">
              <a:rPr lang="en-US" smtClean="0"/>
              <a:pPr/>
              <a:t>7/18/2011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13894-A2DF-4AE5-A779-17139D235B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23503469"/>
            <a:ext cx="31089600" cy="7264400"/>
          </a:xfrm>
        </p:spPr>
        <p:txBody>
          <a:bodyPr anchor="t"/>
          <a:lstStyle>
            <a:lvl1pPr algn="l">
              <a:defRPr sz="148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5502474"/>
            <a:ext cx="31089600" cy="8000997"/>
          </a:xfrm>
        </p:spPr>
        <p:txBody>
          <a:bodyPr anchor="b"/>
          <a:lstStyle>
            <a:lvl1pPr marL="0" indent="0">
              <a:buNone/>
              <a:defRPr sz="7400">
                <a:solidFill>
                  <a:schemeClr val="tx1">
                    <a:tint val="75000"/>
                  </a:schemeClr>
                </a:solidFill>
              </a:defRPr>
            </a:lvl1pPr>
            <a:lvl2pPr marL="1693182" indent="0">
              <a:buNone/>
              <a:defRPr sz="6600">
                <a:solidFill>
                  <a:schemeClr val="tx1">
                    <a:tint val="75000"/>
                  </a:schemeClr>
                </a:solidFill>
              </a:defRPr>
            </a:lvl2pPr>
            <a:lvl3pPr marL="3386364" indent="0">
              <a:buNone/>
              <a:defRPr sz="6000">
                <a:solidFill>
                  <a:schemeClr val="tx1">
                    <a:tint val="75000"/>
                  </a:schemeClr>
                </a:solidFill>
              </a:defRPr>
            </a:lvl3pPr>
            <a:lvl4pPr marL="5079546" indent="0">
              <a:buNone/>
              <a:defRPr sz="5200">
                <a:solidFill>
                  <a:schemeClr val="tx1">
                    <a:tint val="75000"/>
                  </a:schemeClr>
                </a:solidFill>
              </a:defRPr>
            </a:lvl4pPr>
            <a:lvl5pPr marL="6772728" indent="0">
              <a:buNone/>
              <a:defRPr sz="5200">
                <a:solidFill>
                  <a:schemeClr val="tx1">
                    <a:tint val="75000"/>
                  </a:schemeClr>
                </a:solidFill>
              </a:defRPr>
            </a:lvl5pPr>
            <a:lvl6pPr marL="8465911" indent="0">
              <a:buNone/>
              <a:defRPr sz="5200">
                <a:solidFill>
                  <a:schemeClr val="tx1">
                    <a:tint val="75000"/>
                  </a:schemeClr>
                </a:solidFill>
              </a:defRPr>
            </a:lvl6pPr>
            <a:lvl7pPr marL="10159093" indent="0">
              <a:buNone/>
              <a:defRPr sz="5200">
                <a:solidFill>
                  <a:schemeClr val="tx1">
                    <a:tint val="75000"/>
                  </a:schemeClr>
                </a:solidFill>
              </a:defRPr>
            </a:lvl7pPr>
            <a:lvl8pPr marL="11852275" indent="0">
              <a:buNone/>
              <a:defRPr sz="5200">
                <a:solidFill>
                  <a:schemeClr val="tx1">
                    <a:tint val="75000"/>
                  </a:schemeClr>
                </a:solidFill>
              </a:defRPr>
            </a:lvl8pPr>
            <a:lvl9pPr marL="13545457" indent="0">
              <a:buNone/>
              <a:defRPr sz="5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79B979-4608-4552-8B50-DB517EE7102B}" type="datetimeFigureOut">
              <a:rPr lang="en-US" smtClean="0"/>
              <a:pPr/>
              <a:t>7/18/2011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13894-A2DF-4AE5-A779-17139D235B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8534404"/>
            <a:ext cx="16154400" cy="24138469"/>
          </a:xfrm>
        </p:spPr>
        <p:txBody>
          <a:bodyPr/>
          <a:lstStyle>
            <a:lvl1pPr>
              <a:defRPr sz="10400"/>
            </a:lvl1pPr>
            <a:lvl2pPr>
              <a:defRPr sz="89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8534404"/>
            <a:ext cx="16154400" cy="24138469"/>
          </a:xfrm>
        </p:spPr>
        <p:txBody>
          <a:bodyPr/>
          <a:lstStyle>
            <a:lvl1pPr>
              <a:defRPr sz="10400"/>
            </a:lvl1pPr>
            <a:lvl2pPr>
              <a:defRPr sz="89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79B979-4608-4552-8B50-DB517EE7102B}" type="datetimeFigureOut">
              <a:rPr lang="en-US" smtClean="0"/>
              <a:pPr/>
              <a:t>7/18/2011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13894-A2DF-4AE5-A779-17139D235B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1" y="8187269"/>
            <a:ext cx="16160752" cy="3412064"/>
          </a:xfrm>
        </p:spPr>
        <p:txBody>
          <a:bodyPr anchor="b"/>
          <a:lstStyle>
            <a:lvl1pPr marL="0" indent="0">
              <a:buNone/>
              <a:defRPr sz="8900" b="1"/>
            </a:lvl1pPr>
            <a:lvl2pPr marL="1693182" indent="0">
              <a:buNone/>
              <a:defRPr sz="7400" b="1"/>
            </a:lvl2pPr>
            <a:lvl3pPr marL="3386364" indent="0">
              <a:buNone/>
              <a:defRPr sz="6600" b="1"/>
            </a:lvl3pPr>
            <a:lvl4pPr marL="5079546" indent="0">
              <a:buNone/>
              <a:defRPr sz="6000" b="1"/>
            </a:lvl4pPr>
            <a:lvl5pPr marL="6772728" indent="0">
              <a:buNone/>
              <a:defRPr sz="6000" b="1"/>
            </a:lvl5pPr>
            <a:lvl6pPr marL="8465911" indent="0">
              <a:buNone/>
              <a:defRPr sz="6000" b="1"/>
            </a:lvl6pPr>
            <a:lvl7pPr marL="10159093" indent="0">
              <a:buNone/>
              <a:defRPr sz="6000" b="1"/>
            </a:lvl7pPr>
            <a:lvl8pPr marL="11852275" indent="0">
              <a:buNone/>
              <a:defRPr sz="6000" b="1"/>
            </a:lvl8pPr>
            <a:lvl9pPr marL="13545457"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828801" y="11599333"/>
            <a:ext cx="16160752" cy="21073536"/>
          </a:xfrm>
        </p:spPr>
        <p:txBody>
          <a:bodyPr/>
          <a:lstStyle>
            <a:lvl1pPr>
              <a:defRPr sz="8900"/>
            </a:lvl1pPr>
            <a:lvl2pPr>
              <a:defRPr sz="7400"/>
            </a:lvl2pPr>
            <a:lvl3pPr>
              <a:defRPr sz="66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8187269"/>
            <a:ext cx="16167100" cy="3412064"/>
          </a:xfrm>
        </p:spPr>
        <p:txBody>
          <a:bodyPr anchor="b"/>
          <a:lstStyle>
            <a:lvl1pPr marL="0" indent="0">
              <a:buNone/>
              <a:defRPr sz="8900" b="1"/>
            </a:lvl1pPr>
            <a:lvl2pPr marL="1693182" indent="0">
              <a:buNone/>
              <a:defRPr sz="7400" b="1"/>
            </a:lvl2pPr>
            <a:lvl3pPr marL="3386364" indent="0">
              <a:buNone/>
              <a:defRPr sz="6600" b="1"/>
            </a:lvl3pPr>
            <a:lvl4pPr marL="5079546" indent="0">
              <a:buNone/>
              <a:defRPr sz="6000" b="1"/>
            </a:lvl4pPr>
            <a:lvl5pPr marL="6772728" indent="0">
              <a:buNone/>
              <a:defRPr sz="6000" b="1"/>
            </a:lvl5pPr>
            <a:lvl6pPr marL="8465911" indent="0">
              <a:buNone/>
              <a:defRPr sz="6000" b="1"/>
            </a:lvl6pPr>
            <a:lvl7pPr marL="10159093" indent="0">
              <a:buNone/>
              <a:defRPr sz="6000" b="1"/>
            </a:lvl7pPr>
            <a:lvl8pPr marL="11852275" indent="0">
              <a:buNone/>
              <a:defRPr sz="6000" b="1"/>
            </a:lvl8pPr>
            <a:lvl9pPr marL="13545457"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8580102" y="11599333"/>
            <a:ext cx="16167100" cy="21073536"/>
          </a:xfrm>
        </p:spPr>
        <p:txBody>
          <a:bodyPr/>
          <a:lstStyle>
            <a:lvl1pPr>
              <a:defRPr sz="8900"/>
            </a:lvl1pPr>
            <a:lvl2pPr>
              <a:defRPr sz="7400"/>
            </a:lvl2pPr>
            <a:lvl3pPr>
              <a:defRPr sz="66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79B979-4608-4552-8B50-DB517EE7102B}" type="datetimeFigureOut">
              <a:rPr lang="en-US" smtClean="0"/>
              <a:pPr/>
              <a:t>7/18/2011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13894-A2DF-4AE5-A779-17139D235B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79B979-4608-4552-8B50-DB517EE7102B}" type="datetimeFigureOut">
              <a:rPr lang="en-US" smtClean="0"/>
              <a:pPr/>
              <a:t>7/18/2011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13894-A2DF-4AE5-A779-17139D235B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9B979-4608-4552-8B50-DB517EE7102B}" type="datetimeFigureOut">
              <a:rPr lang="en-US" smtClean="0"/>
              <a:pPr/>
              <a:t>7/18/2011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13894-A2DF-4AE5-A779-17139D235B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456267"/>
            <a:ext cx="12033252" cy="6197600"/>
          </a:xfrm>
        </p:spPr>
        <p:txBody>
          <a:bodyPr anchor="b"/>
          <a:lstStyle>
            <a:lvl1pPr algn="l">
              <a:defRPr sz="7400" b="1"/>
            </a:lvl1pPr>
          </a:lstStyle>
          <a:p>
            <a:r>
              <a:rPr lang="en-US" smtClean="0"/>
              <a:t>Click to edit Master title style</a:t>
            </a:r>
            <a:endParaRPr lang="en-US"/>
          </a:p>
        </p:txBody>
      </p:sp>
      <p:sp>
        <p:nvSpPr>
          <p:cNvPr id="3" name="Content Placeholder 2"/>
          <p:cNvSpPr>
            <a:spLocks noGrp="1"/>
          </p:cNvSpPr>
          <p:nvPr>
            <p:ph idx="1"/>
          </p:nvPr>
        </p:nvSpPr>
        <p:spPr>
          <a:xfrm>
            <a:off x="14300200" y="1456271"/>
            <a:ext cx="20447000" cy="31216603"/>
          </a:xfrm>
        </p:spPr>
        <p:txBody>
          <a:bodyPr/>
          <a:lstStyle>
            <a:lvl1pPr>
              <a:defRPr sz="11800"/>
            </a:lvl1pPr>
            <a:lvl2pPr>
              <a:defRPr sz="10400"/>
            </a:lvl2pPr>
            <a:lvl3pPr>
              <a:defRPr sz="89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3" y="7653871"/>
            <a:ext cx="12033252" cy="25019003"/>
          </a:xfrm>
        </p:spPr>
        <p:txBody>
          <a:bodyPr/>
          <a:lstStyle>
            <a:lvl1pPr marL="0" indent="0">
              <a:buNone/>
              <a:defRPr sz="5200"/>
            </a:lvl1pPr>
            <a:lvl2pPr marL="1693182" indent="0">
              <a:buNone/>
              <a:defRPr sz="4400"/>
            </a:lvl2pPr>
            <a:lvl3pPr marL="3386364" indent="0">
              <a:buNone/>
              <a:defRPr sz="3800"/>
            </a:lvl3pPr>
            <a:lvl4pPr marL="5079546" indent="0">
              <a:buNone/>
              <a:defRPr sz="3400"/>
            </a:lvl4pPr>
            <a:lvl5pPr marL="6772728" indent="0">
              <a:buNone/>
              <a:defRPr sz="3400"/>
            </a:lvl5pPr>
            <a:lvl6pPr marL="8465911" indent="0">
              <a:buNone/>
              <a:defRPr sz="3400"/>
            </a:lvl6pPr>
            <a:lvl7pPr marL="10159093" indent="0">
              <a:buNone/>
              <a:defRPr sz="3400"/>
            </a:lvl7pPr>
            <a:lvl8pPr marL="11852275" indent="0">
              <a:buNone/>
              <a:defRPr sz="3400"/>
            </a:lvl8pPr>
            <a:lvl9pPr marL="13545457"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9B979-4608-4552-8B50-DB517EE7102B}" type="datetimeFigureOut">
              <a:rPr lang="en-US" smtClean="0"/>
              <a:pPr/>
              <a:t>7/18/2011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13894-A2DF-4AE5-A779-17139D235B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5603201"/>
            <a:ext cx="21945600" cy="3022603"/>
          </a:xfrm>
        </p:spPr>
        <p:txBody>
          <a:bodyPr anchor="b"/>
          <a:lstStyle>
            <a:lvl1pPr algn="l">
              <a:defRPr sz="7400" b="1"/>
            </a:lvl1pPr>
          </a:lstStyle>
          <a:p>
            <a:r>
              <a:rPr lang="en-US" smtClean="0"/>
              <a:t>Click to edit Master title style</a:t>
            </a:r>
            <a:endParaRPr lang="en-US"/>
          </a:p>
        </p:txBody>
      </p:sp>
      <p:sp>
        <p:nvSpPr>
          <p:cNvPr id="3" name="Picture Placeholder 2"/>
          <p:cNvSpPr>
            <a:spLocks noGrp="1"/>
          </p:cNvSpPr>
          <p:nvPr>
            <p:ph type="pic" idx="1"/>
          </p:nvPr>
        </p:nvSpPr>
        <p:spPr>
          <a:xfrm>
            <a:off x="7169152" y="3268133"/>
            <a:ext cx="21945600" cy="21945600"/>
          </a:xfrm>
        </p:spPr>
        <p:txBody>
          <a:bodyPr/>
          <a:lstStyle>
            <a:lvl1pPr marL="0" indent="0">
              <a:buNone/>
              <a:defRPr sz="11800"/>
            </a:lvl1pPr>
            <a:lvl2pPr marL="1693182" indent="0">
              <a:buNone/>
              <a:defRPr sz="10400"/>
            </a:lvl2pPr>
            <a:lvl3pPr marL="3386364" indent="0">
              <a:buNone/>
              <a:defRPr sz="8900"/>
            </a:lvl3pPr>
            <a:lvl4pPr marL="5079546" indent="0">
              <a:buNone/>
              <a:defRPr sz="7400"/>
            </a:lvl4pPr>
            <a:lvl5pPr marL="6772728" indent="0">
              <a:buNone/>
              <a:defRPr sz="7400"/>
            </a:lvl5pPr>
            <a:lvl6pPr marL="8465911" indent="0">
              <a:buNone/>
              <a:defRPr sz="7400"/>
            </a:lvl6pPr>
            <a:lvl7pPr marL="10159093" indent="0">
              <a:buNone/>
              <a:defRPr sz="7400"/>
            </a:lvl7pPr>
            <a:lvl8pPr marL="11852275" indent="0">
              <a:buNone/>
              <a:defRPr sz="7400"/>
            </a:lvl8pPr>
            <a:lvl9pPr marL="13545457" indent="0">
              <a:buNone/>
              <a:defRPr sz="7400"/>
            </a:lvl9pPr>
          </a:lstStyle>
          <a:p>
            <a:endParaRPr lang="en-US"/>
          </a:p>
        </p:txBody>
      </p:sp>
      <p:sp>
        <p:nvSpPr>
          <p:cNvPr id="4" name="Text Placeholder 3"/>
          <p:cNvSpPr>
            <a:spLocks noGrp="1"/>
          </p:cNvSpPr>
          <p:nvPr>
            <p:ph type="body" sz="half" idx="2"/>
          </p:nvPr>
        </p:nvSpPr>
        <p:spPr>
          <a:xfrm>
            <a:off x="7169152" y="28625804"/>
            <a:ext cx="21945600" cy="4292597"/>
          </a:xfrm>
        </p:spPr>
        <p:txBody>
          <a:bodyPr/>
          <a:lstStyle>
            <a:lvl1pPr marL="0" indent="0">
              <a:buNone/>
              <a:defRPr sz="5200"/>
            </a:lvl1pPr>
            <a:lvl2pPr marL="1693182" indent="0">
              <a:buNone/>
              <a:defRPr sz="4400"/>
            </a:lvl2pPr>
            <a:lvl3pPr marL="3386364" indent="0">
              <a:buNone/>
              <a:defRPr sz="3800"/>
            </a:lvl3pPr>
            <a:lvl4pPr marL="5079546" indent="0">
              <a:buNone/>
              <a:defRPr sz="3400"/>
            </a:lvl4pPr>
            <a:lvl5pPr marL="6772728" indent="0">
              <a:buNone/>
              <a:defRPr sz="3400"/>
            </a:lvl5pPr>
            <a:lvl6pPr marL="8465911" indent="0">
              <a:buNone/>
              <a:defRPr sz="3400"/>
            </a:lvl6pPr>
            <a:lvl7pPr marL="10159093" indent="0">
              <a:buNone/>
              <a:defRPr sz="3400"/>
            </a:lvl7pPr>
            <a:lvl8pPr marL="11852275" indent="0">
              <a:buNone/>
              <a:defRPr sz="3400"/>
            </a:lvl8pPr>
            <a:lvl9pPr marL="13545457"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9B979-4608-4552-8B50-DB517EE7102B}" type="datetimeFigureOut">
              <a:rPr lang="en-US" smtClean="0"/>
              <a:pPr/>
              <a:t>7/18/2011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13894-A2DF-4AE5-A779-17139D235B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464736"/>
            <a:ext cx="32918400" cy="6096000"/>
          </a:xfrm>
          <a:prstGeom prst="rect">
            <a:avLst/>
          </a:prstGeom>
        </p:spPr>
        <p:txBody>
          <a:bodyPr vert="horz" lIns="338636" tIns="169319" rIns="338636" bIns="16931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8534404"/>
            <a:ext cx="32918400" cy="24138469"/>
          </a:xfrm>
          <a:prstGeom prst="rect">
            <a:avLst/>
          </a:prstGeom>
        </p:spPr>
        <p:txBody>
          <a:bodyPr vert="horz" lIns="338636" tIns="169319" rIns="338636" bIns="1693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33900538"/>
            <a:ext cx="8534400" cy="1947333"/>
          </a:xfrm>
          <a:prstGeom prst="rect">
            <a:avLst/>
          </a:prstGeom>
        </p:spPr>
        <p:txBody>
          <a:bodyPr vert="horz" lIns="338636" tIns="169319" rIns="338636" bIns="169319" rtlCol="0" anchor="ctr"/>
          <a:lstStyle>
            <a:lvl1pPr algn="l">
              <a:defRPr sz="4400">
                <a:solidFill>
                  <a:schemeClr val="tx1">
                    <a:tint val="75000"/>
                  </a:schemeClr>
                </a:solidFill>
              </a:defRPr>
            </a:lvl1pPr>
          </a:lstStyle>
          <a:p>
            <a:fld id="{8F79B979-4608-4552-8B50-DB517EE7102B}" type="datetimeFigureOut">
              <a:rPr lang="en-US" smtClean="0"/>
              <a:pPr/>
              <a:t>7/18/2011</a:t>
            </a:fld>
            <a:endParaRPr lang="en-US"/>
          </a:p>
        </p:txBody>
      </p:sp>
      <p:sp>
        <p:nvSpPr>
          <p:cNvPr id="5" name="Footer Placeholder 4"/>
          <p:cNvSpPr>
            <a:spLocks noGrp="1"/>
          </p:cNvSpPr>
          <p:nvPr>
            <p:ph type="ftr" sz="quarter" idx="3"/>
          </p:nvPr>
        </p:nvSpPr>
        <p:spPr>
          <a:xfrm>
            <a:off x="12496800" y="33900538"/>
            <a:ext cx="11582400" cy="1947333"/>
          </a:xfrm>
          <a:prstGeom prst="rect">
            <a:avLst/>
          </a:prstGeom>
        </p:spPr>
        <p:txBody>
          <a:bodyPr vert="horz" lIns="338636" tIns="169319" rIns="338636" bIns="169319" rtlCol="0" anchor="ctr"/>
          <a:lstStyle>
            <a:lvl1pPr algn="ctr">
              <a:defRPr sz="4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33900538"/>
            <a:ext cx="8534400" cy="1947333"/>
          </a:xfrm>
          <a:prstGeom prst="rect">
            <a:avLst/>
          </a:prstGeom>
        </p:spPr>
        <p:txBody>
          <a:bodyPr vert="horz" lIns="338636" tIns="169319" rIns="338636" bIns="169319" rtlCol="0" anchor="ctr"/>
          <a:lstStyle>
            <a:lvl1pPr algn="r">
              <a:defRPr sz="4400">
                <a:solidFill>
                  <a:schemeClr val="tx1">
                    <a:tint val="75000"/>
                  </a:schemeClr>
                </a:solidFill>
              </a:defRPr>
            </a:lvl1pPr>
          </a:lstStyle>
          <a:p>
            <a:fld id="{82513894-A2DF-4AE5-A779-17139D235B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86364" rtl="0" eaLnBrk="1" latinLnBrk="0" hangingPunct="1">
        <a:spcBef>
          <a:spcPct val="0"/>
        </a:spcBef>
        <a:buNone/>
        <a:defRPr sz="16300" kern="1200">
          <a:solidFill>
            <a:schemeClr val="tx1"/>
          </a:solidFill>
          <a:latin typeface="+mj-lt"/>
          <a:ea typeface="+mj-ea"/>
          <a:cs typeface="+mj-cs"/>
        </a:defRPr>
      </a:lvl1pPr>
    </p:titleStyle>
    <p:bodyStyle>
      <a:lvl1pPr marL="1269887" indent="-1269887" algn="l" defTabSz="3386364" rtl="0" eaLnBrk="1" latinLnBrk="0" hangingPunct="1">
        <a:spcBef>
          <a:spcPct val="20000"/>
        </a:spcBef>
        <a:buFont typeface="Arial" pitchFamily="34" charset="0"/>
        <a:buChar char="•"/>
        <a:defRPr sz="11800" kern="1200">
          <a:solidFill>
            <a:schemeClr val="tx1"/>
          </a:solidFill>
          <a:latin typeface="+mn-lt"/>
          <a:ea typeface="+mn-ea"/>
          <a:cs typeface="+mn-cs"/>
        </a:defRPr>
      </a:lvl1pPr>
      <a:lvl2pPr marL="2751420" indent="-1058238" algn="l" defTabSz="3386364" rtl="0" eaLnBrk="1" latinLnBrk="0" hangingPunct="1">
        <a:spcBef>
          <a:spcPct val="20000"/>
        </a:spcBef>
        <a:buFont typeface="Arial" pitchFamily="34" charset="0"/>
        <a:buChar char="–"/>
        <a:defRPr sz="10400" kern="1200">
          <a:solidFill>
            <a:schemeClr val="tx1"/>
          </a:solidFill>
          <a:latin typeface="+mn-lt"/>
          <a:ea typeface="+mn-ea"/>
          <a:cs typeface="+mn-cs"/>
        </a:defRPr>
      </a:lvl2pPr>
      <a:lvl3pPr marL="4232955" indent="-846591" algn="l" defTabSz="3386364" rtl="0" eaLnBrk="1" latinLnBrk="0" hangingPunct="1">
        <a:spcBef>
          <a:spcPct val="20000"/>
        </a:spcBef>
        <a:buFont typeface="Arial" pitchFamily="34" charset="0"/>
        <a:buChar char="•"/>
        <a:defRPr sz="8900" kern="1200">
          <a:solidFill>
            <a:schemeClr val="tx1"/>
          </a:solidFill>
          <a:latin typeface="+mn-lt"/>
          <a:ea typeface="+mn-ea"/>
          <a:cs typeface="+mn-cs"/>
        </a:defRPr>
      </a:lvl3pPr>
      <a:lvl4pPr marL="5926137" indent="-846591" algn="l" defTabSz="3386364" rtl="0" eaLnBrk="1" latinLnBrk="0" hangingPunct="1">
        <a:spcBef>
          <a:spcPct val="20000"/>
        </a:spcBef>
        <a:buFont typeface="Arial" pitchFamily="34" charset="0"/>
        <a:buChar char="–"/>
        <a:defRPr sz="7400" kern="1200">
          <a:solidFill>
            <a:schemeClr val="tx1"/>
          </a:solidFill>
          <a:latin typeface="+mn-lt"/>
          <a:ea typeface="+mn-ea"/>
          <a:cs typeface="+mn-cs"/>
        </a:defRPr>
      </a:lvl4pPr>
      <a:lvl5pPr marL="7619320" indent="-846591" algn="l" defTabSz="3386364" rtl="0" eaLnBrk="1" latinLnBrk="0" hangingPunct="1">
        <a:spcBef>
          <a:spcPct val="20000"/>
        </a:spcBef>
        <a:buFont typeface="Arial" pitchFamily="34" charset="0"/>
        <a:buChar char="»"/>
        <a:defRPr sz="7400" kern="1200">
          <a:solidFill>
            <a:schemeClr val="tx1"/>
          </a:solidFill>
          <a:latin typeface="+mn-lt"/>
          <a:ea typeface="+mn-ea"/>
          <a:cs typeface="+mn-cs"/>
        </a:defRPr>
      </a:lvl5pPr>
      <a:lvl6pPr marL="9312502" indent="-846591" algn="l" defTabSz="3386364" rtl="0" eaLnBrk="1" latinLnBrk="0" hangingPunct="1">
        <a:spcBef>
          <a:spcPct val="20000"/>
        </a:spcBef>
        <a:buFont typeface="Arial" pitchFamily="34" charset="0"/>
        <a:buChar char="•"/>
        <a:defRPr sz="7400" kern="1200">
          <a:solidFill>
            <a:schemeClr val="tx1"/>
          </a:solidFill>
          <a:latin typeface="+mn-lt"/>
          <a:ea typeface="+mn-ea"/>
          <a:cs typeface="+mn-cs"/>
        </a:defRPr>
      </a:lvl6pPr>
      <a:lvl7pPr marL="11005684" indent="-846591" algn="l" defTabSz="3386364" rtl="0" eaLnBrk="1" latinLnBrk="0" hangingPunct="1">
        <a:spcBef>
          <a:spcPct val="20000"/>
        </a:spcBef>
        <a:buFont typeface="Arial" pitchFamily="34" charset="0"/>
        <a:buChar char="•"/>
        <a:defRPr sz="7400" kern="1200">
          <a:solidFill>
            <a:schemeClr val="tx1"/>
          </a:solidFill>
          <a:latin typeface="+mn-lt"/>
          <a:ea typeface="+mn-ea"/>
          <a:cs typeface="+mn-cs"/>
        </a:defRPr>
      </a:lvl7pPr>
      <a:lvl8pPr marL="12698866" indent="-846591" algn="l" defTabSz="3386364" rtl="0" eaLnBrk="1" latinLnBrk="0" hangingPunct="1">
        <a:spcBef>
          <a:spcPct val="20000"/>
        </a:spcBef>
        <a:buFont typeface="Arial" pitchFamily="34" charset="0"/>
        <a:buChar char="•"/>
        <a:defRPr sz="7400" kern="1200">
          <a:solidFill>
            <a:schemeClr val="tx1"/>
          </a:solidFill>
          <a:latin typeface="+mn-lt"/>
          <a:ea typeface="+mn-ea"/>
          <a:cs typeface="+mn-cs"/>
        </a:defRPr>
      </a:lvl8pPr>
      <a:lvl9pPr marL="14392048" indent="-846591" algn="l" defTabSz="3386364" rtl="0" eaLnBrk="1" latinLnBrk="0" hangingPunct="1">
        <a:spcBef>
          <a:spcPct val="20000"/>
        </a:spcBef>
        <a:buFont typeface="Arial" pitchFamily="34" charset="0"/>
        <a:buChar char="•"/>
        <a:defRPr sz="7400" kern="1200">
          <a:solidFill>
            <a:schemeClr val="tx1"/>
          </a:solidFill>
          <a:latin typeface="+mn-lt"/>
          <a:ea typeface="+mn-ea"/>
          <a:cs typeface="+mn-cs"/>
        </a:defRPr>
      </a:lvl9pPr>
    </p:bodyStyle>
    <p:otherStyle>
      <a:defPPr>
        <a:defRPr lang="en-US"/>
      </a:defPPr>
      <a:lvl1pPr marL="0" algn="l" defTabSz="3386364" rtl="0" eaLnBrk="1" latinLnBrk="0" hangingPunct="1">
        <a:defRPr sz="6600" kern="1200">
          <a:solidFill>
            <a:schemeClr val="tx1"/>
          </a:solidFill>
          <a:latin typeface="+mn-lt"/>
          <a:ea typeface="+mn-ea"/>
          <a:cs typeface="+mn-cs"/>
        </a:defRPr>
      </a:lvl1pPr>
      <a:lvl2pPr marL="1693182" algn="l" defTabSz="3386364" rtl="0" eaLnBrk="1" latinLnBrk="0" hangingPunct="1">
        <a:defRPr sz="6600" kern="1200">
          <a:solidFill>
            <a:schemeClr val="tx1"/>
          </a:solidFill>
          <a:latin typeface="+mn-lt"/>
          <a:ea typeface="+mn-ea"/>
          <a:cs typeface="+mn-cs"/>
        </a:defRPr>
      </a:lvl2pPr>
      <a:lvl3pPr marL="3386364" algn="l" defTabSz="3386364" rtl="0" eaLnBrk="1" latinLnBrk="0" hangingPunct="1">
        <a:defRPr sz="6600" kern="1200">
          <a:solidFill>
            <a:schemeClr val="tx1"/>
          </a:solidFill>
          <a:latin typeface="+mn-lt"/>
          <a:ea typeface="+mn-ea"/>
          <a:cs typeface="+mn-cs"/>
        </a:defRPr>
      </a:lvl3pPr>
      <a:lvl4pPr marL="5079546" algn="l" defTabSz="3386364" rtl="0" eaLnBrk="1" latinLnBrk="0" hangingPunct="1">
        <a:defRPr sz="6600" kern="1200">
          <a:solidFill>
            <a:schemeClr val="tx1"/>
          </a:solidFill>
          <a:latin typeface="+mn-lt"/>
          <a:ea typeface="+mn-ea"/>
          <a:cs typeface="+mn-cs"/>
        </a:defRPr>
      </a:lvl4pPr>
      <a:lvl5pPr marL="6772728" algn="l" defTabSz="3386364" rtl="0" eaLnBrk="1" latinLnBrk="0" hangingPunct="1">
        <a:defRPr sz="6600" kern="1200">
          <a:solidFill>
            <a:schemeClr val="tx1"/>
          </a:solidFill>
          <a:latin typeface="+mn-lt"/>
          <a:ea typeface="+mn-ea"/>
          <a:cs typeface="+mn-cs"/>
        </a:defRPr>
      </a:lvl5pPr>
      <a:lvl6pPr marL="8465911" algn="l" defTabSz="3386364" rtl="0" eaLnBrk="1" latinLnBrk="0" hangingPunct="1">
        <a:defRPr sz="6600" kern="1200">
          <a:solidFill>
            <a:schemeClr val="tx1"/>
          </a:solidFill>
          <a:latin typeface="+mn-lt"/>
          <a:ea typeface="+mn-ea"/>
          <a:cs typeface="+mn-cs"/>
        </a:defRPr>
      </a:lvl6pPr>
      <a:lvl7pPr marL="10159093" algn="l" defTabSz="3386364" rtl="0" eaLnBrk="1" latinLnBrk="0" hangingPunct="1">
        <a:defRPr sz="6600" kern="1200">
          <a:solidFill>
            <a:schemeClr val="tx1"/>
          </a:solidFill>
          <a:latin typeface="+mn-lt"/>
          <a:ea typeface="+mn-ea"/>
          <a:cs typeface="+mn-cs"/>
        </a:defRPr>
      </a:lvl7pPr>
      <a:lvl8pPr marL="11852275" algn="l" defTabSz="3386364" rtl="0" eaLnBrk="1" latinLnBrk="0" hangingPunct="1">
        <a:defRPr sz="6600" kern="1200">
          <a:solidFill>
            <a:schemeClr val="tx1"/>
          </a:solidFill>
          <a:latin typeface="+mn-lt"/>
          <a:ea typeface="+mn-ea"/>
          <a:cs typeface="+mn-cs"/>
        </a:defRPr>
      </a:lvl8pPr>
      <a:lvl9pPr marL="13545457" algn="l" defTabSz="3386364"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0" y="30480000"/>
            <a:ext cx="35814000" cy="2235200"/>
          </a:xfrm>
          <a:prstGeom prst="roundRect">
            <a:avLst/>
          </a:prstGeom>
          <a:solidFill>
            <a:schemeClr val="bg1">
              <a:lumMod val="75000"/>
            </a:schemeClr>
          </a:solid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18525" tIns="59262" rIns="118525" bIns="59262" rtlCol="0" anchor="ctr"/>
          <a:lstStyle/>
          <a:p>
            <a:pPr algn="ctr"/>
            <a:endParaRPr lang="en-US"/>
          </a:p>
        </p:txBody>
      </p:sp>
      <p:grpSp>
        <p:nvGrpSpPr>
          <p:cNvPr id="2" name="Group 3"/>
          <p:cNvGrpSpPr/>
          <p:nvPr/>
        </p:nvGrpSpPr>
        <p:grpSpPr>
          <a:xfrm>
            <a:off x="508002" y="296093"/>
            <a:ext cx="35627307" cy="3971104"/>
            <a:chOff x="984313" y="106680"/>
            <a:chExt cx="40134539" cy="3474720"/>
          </a:xfrm>
        </p:grpSpPr>
        <p:sp>
          <p:nvSpPr>
            <p:cNvPr id="5" name="Rounded Rectangle 4"/>
            <p:cNvSpPr/>
            <p:nvPr/>
          </p:nvSpPr>
          <p:spPr>
            <a:xfrm>
              <a:off x="984313" y="106680"/>
              <a:ext cx="40058718" cy="3474720"/>
            </a:xfrm>
            <a:prstGeom prst="roundRect">
              <a:avLst/>
            </a:prstGeom>
            <a:solidFill>
              <a:schemeClr val="bg1">
                <a:lumMod val="85000"/>
              </a:schemeClr>
            </a:solid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labuser\Desktop\demoBoards\ccit.jpg"/>
            <p:cNvPicPr>
              <a:picLocks noChangeAspect="1" noChangeArrowheads="1"/>
            </p:cNvPicPr>
            <p:nvPr/>
          </p:nvPicPr>
          <p:blipFill>
            <a:blip r:embed="rId2" cstate="print"/>
            <a:srcRect/>
            <a:stretch>
              <a:fillRect/>
            </a:stretch>
          </p:blipFill>
          <p:spPr bwMode="auto">
            <a:xfrm>
              <a:off x="31324705" y="825499"/>
              <a:ext cx="9558268" cy="1866902"/>
            </a:xfrm>
            <a:prstGeom prst="rect">
              <a:avLst/>
            </a:prstGeom>
            <a:solidFill>
              <a:schemeClr val="tx1"/>
            </a:solidFill>
            <a:ln>
              <a:noFill/>
            </a:ln>
          </p:spPr>
        </p:pic>
        <p:sp>
          <p:nvSpPr>
            <p:cNvPr id="7" name="TextBox 6"/>
            <p:cNvSpPr txBox="1">
              <a:spLocks noChangeArrowheads="1"/>
            </p:cNvSpPr>
            <p:nvPr/>
          </p:nvSpPr>
          <p:spPr bwMode="auto">
            <a:xfrm>
              <a:off x="11628486" y="447674"/>
              <a:ext cx="19457091" cy="1350364"/>
            </a:xfrm>
            <a:prstGeom prst="rect">
              <a:avLst/>
            </a:prstGeom>
            <a:noFill/>
            <a:ln w="9525">
              <a:noFill/>
              <a:miter lim="800000"/>
              <a:headEnd/>
              <a:tailEnd/>
            </a:ln>
            <a:effectLst>
              <a:outerShdw dist="38100" dir="2700000" rotWithShape="0">
                <a:srgbClr val="808080">
                  <a:alpha val="42998"/>
                </a:srgbClr>
              </a:outerShdw>
            </a:effectLst>
          </p:spPr>
          <p:txBody>
            <a:bodyPr wrap="square" lIns="65306" tIns="32653" rIns="65306" bIns="32653">
              <a:spAutoFit/>
            </a:bodyPr>
            <a:lstStyle/>
            <a:p>
              <a:pPr algn="ctr" eaLnBrk="0" hangingPunct="0">
                <a:defRPr/>
              </a:pPr>
              <a:r>
                <a:rPr lang="en-US" sz="4800" b="1" dirty="0" smtClean="0">
                  <a:latin typeface="Eurostile" pitchFamily="-111" charset="0"/>
                </a:rPr>
                <a:t>An </a:t>
              </a:r>
              <a:r>
                <a:rPr lang="en-US" sz="4800" b="1" dirty="0" err="1" smtClean="0">
                  <a:latin typeface="Eurostile" pitchFamily="-111" charset="0"/>
                </a:rPr>
                <a:t>Openflow</a:t>
              </a:r>
              <a:r>
                <a:rPr lang="en-US" sz="4800" b="1" dirty="0" smtClean="0">
                  <a:latin typeface="Eurostile" pitchFamily="-111" charset="0"/>
                </a:rPr>
                <a:t> Service for Seamless Enhancement of Data Transport Throughput</a:t>
              </a:r>
              <a:endParaRPr lang="en-US" sz="4800" b="1" dirty="0">
                <a:latin typeface="Eurostile" pitchFamily="-111" charset="0"/>
              </a:endParaRPr>
            </a:p>
          </p:txBody>
        </p:sp>
        <p:sp>
          <p:nvSpPr>
            <p:cNvPr id="8" name="TextBox 7"/>
            <p:cNvSpPr txBox="1">
              <a:spLocks noChangeArrowheads="1"/>
            </p:cNvSpPr>
            <p:nvPr/>
          </p:nvSpPr>
          <p:spPr bwMode="auto">
            <a:xfrm>
              <a:off x="984313" y="1892302"/>
              <a:ext cx="40134539" cy="919476"/>
            </a:xfrm>
            <a:prstGeom prst="rect">
              <a:avLst/>
            </a:prstGeom>
            <a:noFill/>
            <a:ln w="9525">
              <a:noFill/>
              <a:miter lim="800000"/>
              <a:headEnd/>
              <a:tailEnd/>
            </a:ln>
            <a:effectLst>
              <a:outerShdw dist="38100" dir="2700000" rotWithShape="0">
                <a:srgbClr val="808080">
                  <a:alpha val="42998"/>
                </a:srgbClr>
              </a:outerShdw>
            </a:effectLst>
          </p:spPr>
          <p:txBody>
            <a:bodyPr wrap="square" lIns="65306" tIns="32653" rIns="65306" bIns="32653">
              <a:spAutoFit/>
            </a:bodyPr>
            <a:lstStyle/>
            <a:p>
              <a:pPr algn="ctr" eaLnBrk="0" hangingPunct="0">
                <a:defRPr/>
              </a:pPr>
              <a:r>
                <a:rPr lang="en-US" sz="3600" i="1" dirty="0" smtClean="0">
                  <a:latin typeface="Times New Roman Bold Italic" pitchFamily="-111" charset="0"/>
                  <a:cs typeface="Times New Roman Bold Italic" pitchFamily="-111" charset="0"/>
                </a:rPr>
                <a:t>Aaron Rosen, </a:t>
              </a:r>
              <a:r>
                <a:rPr lang="en-US" sz="3600" i="1" dirty="0" err="1" smtClean="0">
                  <a:latin typeface="Times New Roman Bold Italic" pitchFamily="-111" charset="0"/>
                  <a:cs typeface="Times New Roman Bold Italic" pitchFamily="-111" charset="0"/>
                </a:rPr>
                <a:t>Kuang-Ching</a:t>
              </a:r>
              <a:r>
                <a:rPr lang="en-US" sz="3600" i="1" dirty="0" smtClean="0">
                  <a:latin typeface="Times New Roman Bold Italic" pitchFamily="-111" charset="0"/>
                  <a:cs typeface="Times New Roman Bold Italic" pitchFamily="-111" charset="0"/>
                </a:rPr>
                <a:t> </a:t>
              </a:r>
              <a:r>
                <a:rPr lang="en-US" sz="3600" i="1" dirty="0">
                  <a:latin typeface="Times New Roman Bold Italic" pitchFamily="-111" charset="0"/>
                  <a:cs typeface="Times New Roman Bold Italic" pitchFamily="-111" charset="0"/>
                </a:rPr>
                <a:t>Wang, </a:t>
              </a:r>
              <a:r>
                <a:rPr lang="en-US" sz="3600" i="1" dirty="0" smtClean="0">
                  <a:latin typeface="Times New Roman Bold Italic" pitchFamily="-111" charset="0"/>
                  <a:cs typeface="Times New Roman Bold Italic" pitchFamily="-111" charset="0"/>
                </a:rPr>
                <a:t>Jim Pepin, Dan </a:t>
              </a:r>
              <a:r>
                <a:rPr lang="en-US" sz="3600" i="1" dirty="0" err="1" smtClean="0">
                  <a:latin typeface="Times New Roman Bold Italic" pitchFamily="-111" charset="0"/>
                  <a:cs typeface="Times New Roman Bold Italic" pitchFamily="-111" charset="0"/>
                </a:rPr>
                <a:t>Schmiedt</a:t>
              </a:r>
              <a:endParaRPr lang="en-US" sz="3600" i="1" dirty="0" smtClean="0">
                <a:latin typeface="Times New Roman Bold Italic" pitchFamily="-111" charset="0"/>
                <a:cs typeface="Times New Roman Bold Italic" pitchFamily="-111" charset="0"/>
              </a:endParaRPr>
            </a:p>
            <a:p>
              <a:pPr lvl="6" eaLnBrk="0" hangingPunct="0">
                <a:defRPr/>
              </a:pPr>
              <a:r>
                <a:rPr lang="en-US" sz="2800" i="1" baseline="-25000" dirty="0" smtClean="0">
                  <a:latin typeface="Times New Roman Bold Italic" pitchFamily="-111" charset="0"/>
                  <a:cs typeface="Times New Roman Bold Italic" pitchFamily="-111" charset="0"/>
                </a:rPr>
                <a:t>       </a:t>
              </a:r>
              <a:r>
                <a:rPr lang="en-US" sz="2800" i="1" dirty="0" smtClean="0">
                  <a:latin typeface="Times New Roman Bold Italic" pitchFamily="-111" charset="0"/>
                  <a:cs typeface="Times New Roman Bold Italic" pitchFamily="-111" charset="0"/>
                </a:rPr>
                <a:t> </a:t>
              </a:r>
              <a:r>
                <a:rPr lang="en-US" sz="2800" i="1" baseline="-25000" dirty="0" smtClean="0">
                  <a:latin typeface="Times New Roman Bold Italic" pitchFamily="-111" charset="0"/>
                  <a:cs typeface="Times New Roman Bold Italic" pitchFamily="-111" charset="0"/>
                </a:rPr>
                <a:t>    Electrical and Computer Engineering Department                                                  Clemson Computing and Information Technology </a:t>
              </a:r>
            </a:p>
          </p:txBody>
        </p:sp>
        <p:pic>
          <p:nvPicPr>
            <p:cNvPr id="9" name="Picture 8" descr="wordmark-academic.gif"/>
            <p:cNvPicPr>
              <a:picLocks noChangeAspect="1"/>
            </p:cNvPicPr>
            <p:nvPr/>
          </p:nvPicPr>
          <p:blipFill>
            <a:blip r:embed="rId3" cstate="print"/>
            <a:stretch>
              <a:fillRect/>
            </a:stretch>
          </p:blipFill>
          <p:spPr>
            <a:xfrm>
              <a:off x="1127380" y="647699"/>
              <a:ext cx="10730014" cy="2426512"/>
            </a:xfrm>
            <a:prstGeom prst="rect">
              <a:avLst/>
            </a:prstGeom>
            <a:ln>
              <a:noFill/>
            </a:ln>
          </p:spPr>
        </p:pic>
      </p:grpSp>
      <p:sp>
        <p:nvSpPr>
          <p:cNvPr id="10" name="TextBox 9"/>
          <p:cNvSpPr txBox="1">
            <a:spLocks noChangeArrowheads="1"/>
          </p:cNvSpPr>
          <p:nvPr/>
        </p:nvSpPr>
        <p:spPr bwMode="auto">
          <a:xfrm>
            <a:off x="457200" y="30784800"/>
            <a:ext cx="35687000" cy="1685901"/>
          </a:xfrm>
          <a:prstGeom prst="rect">
            <a:avLst/>
          </a:prstGeom>
          <a:noFill/>
          <a:ln w="9525">
            <a:noFill/>
            <a:miter lim="800000"/>
            <a:headEnd/>
            <a:tailEnd/>
          </a:ln>
          <a:effectLst>
            <a:outerShdw dist="38100" dir="2700000" rotWithShape="0">
              <a:srgbClr val="808080">
                <a:alpha val="42998"/>
              </a:srgbClr>
            </a:outerShdw>
          </a:effectLst>
        </p:spPr>
        <p:txBody>
          <a:bodyPr wrap="square" lIns="84638" tIns="42318" rIns="84638" bIns="42318">
            <a:spAutoFit/>
          </a:bodyPr>
          <a:lstStyle/>
          <a:p>
            <a:pPr marL="0" lvl="4" algn="ctr" eaLnBrk="0" hangingPunct="0">
              <a:defRPr/>
            </a:pPr>
            <a:r>
              <a:rPr lang="en-US" sz="5200" b="1" dirty="0" smtClean="0">
                <a:latin typeface="Eurostile" pitchFamily="-111" charset="0"/>
              </a:rPr>
              <a:t>This </a:t>
            </a:r>
            <a:r>
              <a:rPr lang="en-US" sz="5200" b="1" dirty="0">
                <a:latin typeface="Eurostile" pitchFamily="-111" charset="0"/>
              </a:rPr>
              <a:t>GENI project is sponsored by National Science Foundation </a:t>
            </a:r>
            <a:endParaRPr lang="en-US" sz="5200" b="1" dirty="0" smtClean="0">
              <a:latin typeface="Eurostile" pitchFamily="-111" charset="0"/>
            </a:endParaRPr>
          </a:p>
          <a:p>
            <a:pPr algn="ctr" eaLnBrk="0" hangingPunct="0">
              <a:defRPr/>
            </a:pPr>
            <a:r>
              <a:rPr lang="en-US" sz="5200" b="1" dirty="0" smtClean="0">
                <a:latin typeface="Eurostile" pitchFamily="-111" charset="0"/>
              </a:rPr>
              <a:t>via </a:t>
            </a:r>
            <a:r>
              <a:rPr lang="en-US" sz="5200" b="1" dirty="0">
                <a:latin typeface="Eurostile" pitchFamily="-111" charset="0"/>
              </a:rPr>
              <a:t>grant CNS-0944089</a:t>
            </a:r>
          </a:p>
        </p:txBody>
      </p:sp>
      <p:pic>
        <p:nvPicPr>
          <p:cNvPr id="11" name="Picture 4" descr="C:\Users\labuser\Desktop\demoBoards\nsf.jpg"/>
          <p:cNvPicPr>
            <a:picLocks noChangeAspect="1" noChangeArrowheads="1"/>
          </p:cNvPicPr>
          <p:nvPr/>
        </p:nvPicPr>
        <p:blipFill>
          <a:blip r:embed="rId4" cstate="print"/>
          <a:srcRect/>
          <a:stretch>
            <a:fillRect/>
          </a:stretch>
        </p:blipFill>
        <p:spPr bwMode="auto">
          <a:xfrm>
            <a:off x="1066800" y="30632400"/>
            <a:ext cx="2794000" cy="1869377"/>
          </a:xfrm>
          <a:prstGeom prst="rect">
            <a:avLst/>
          </a:prstGeom>
          <a:noFill/>
        </p:spPr>
      </p:pic>
      <p:pic>
        <p:nvPicPr>
          <p:cNvPr id="12" name="Picture 3" descr="C:\Users\labuser\Desktop\demoBoards\geni.jpg"/>
          <p:cNvPicPr>
            <a:picLocks noChangeAspect="1" noChangeArrowheads="1"/>
          </p:cNvPicPr>
          <p:nvPr/>
        </p:nvPicPr>
        <p:blipFill>
          <a:blip r:embed="rId5" cstate="print"/>
          <a:srcRect/>
          <a:stretch>
            <a:fillRect/>
          </a:stretch>
        </p:blipFill>
        <p:spPr bwMode="auto">
          <a:xfrm>
            <a:off x="31394400" y="30480000"/>
            <a:ext cx="3465975" cy="1837672"/>
          </a:xfrm>
          <a:prstGeom prst="rect">
            <a:avLst/>
          </a:prstGeom>
          <a:noFill/>
        </p:spPr>
      </p:pic>
      <p:sp>
        <p:nvSpPr>
          <p:cNvPr id="82" name="Rounded Rectangle 81"/>
          <p:cNvSpPr/>
          <p:nvPr/>
        </p:nvSpPr>
        <p:spPr>
          <a:xfrm>
            <a:off x="19050000" y="4978400"/>
            <a:ext cx="17526000" cy="1320800"/>
          </a:xfrm>
          <a:prstGeom prst="roundRect">
            <a:avLst/>
          </a:prstGeom>
          <a:solidFill>
            <a:schemeClr val="bg1">
              <a:lumMod val="85000"/>
            </a:schemeClr>
          </a:solid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18525" tIns="59262" rIns="118525" bIns="59262" rtlCol="0" anchor="ctr"/>
          <a:lstStyle/>
          <a:p>
            <a:pPr algn="ctr"/>
            <a:endParaRPr lang="en-US"/>
          </a:p>
        </p:txBody>
      </p:sp>
      <p:sp>
        <p:nvSpPr>
          <p:cNvPr id="83" name="TextBox 82"/>
          <p:cNvSpPr txBox="1"/>
          <p:nvPr/>
        </p:nvSpPr>
        <p:spPr>
          <a:xfrm>
            <a:off x="19050000" y="5080001"/>
            <a:ext cx="17272000" cy="919901"/>
          </a:xfrm>
          <a:prstGeom prst="rect">
            <a:avLst/>
          </a:prstGeom>
          <a:noFill/>
        </p:spPr>
        <p:txBody>
          <a:bodyPr wrap="square" lIns="118525" tIns="59262" rIns="118525" bIns="59262" rtlCol="0">
            <a:spAutoFit/>
          </a:bodyPr>
          <a:lstStyle/>
          <a:p>
            <a:pPr algn="ctr"/>
            <a:r>
              <a:rPr lang="en-US" sz="5200" b="1" dirty="0" smtClean="0"/>
              <a:t>Network Configuration</a:t>
            </a:r>
            <a:endParaRPr lang="en-US" sz="5200" b="1" dirty="0"/>
          </a:p>
        </p:txBody>
      </p:sp>
      <p:sp>
        <p:nvSpPr>
          <p:cNvPr id="85" name="Rounded Rectangle 84"/>
          <p:cNvSpPr/>
          <p:nvPr/>
        </p:nvSpPr>
        <p:spPr>
          <a:xfrm>
            <a:off x="635000" y="4978400"/>
            <a:ext cx="17399000" cy="1320800"/>
          </a:xfrm>
          <a:prstGeom prst="roundRect">
            <a:avLst/>
          </a:prstGeom>
          <a:solidFill>
            <a:schemeClr val="bg1">
              <a:lumMod val="85000"/>
            </a:schemeClr>
          </a:solid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18525" tIns="59262" rIns="118525" bIns="59262" rtlCol="0" anchor="ctr"/>
          <a:lstStyle/>
          <a:p>
            <a:pPr algn="ctr"/>
            <a:endParaRPr lang="en-US"/>
          </a:p>
        </p:txBody>
      </p:sp>
      <p:sp>
        <p:nvSpPr>
          <p:cNvPr id="123" name="TextBox 122"/>
          <p:cNvSpPr txBox="1"/>
          <p:nvPr/>
        </p:nvSpPr>
        <p:spPr>
          <a:xfrm>
            <a:off x="1016000" y="4978401"/>
            <a:ext cx="17145000" cy="919901"/>
          </a:xfrm>
          <a:prstGeom prst="rect">
            <a:avLst/>
          </a:prstGeom>
          <a:noFill/>
        </p:spPr>
        <p:txBody>
          <a:bodyPr wrap="square" lIns="118525" tIns="59262" rIns="118525" bIns="59262" rtlCol="0">
            <a:spAutoFit/>
          </a:bodyPr>
          <a:lstStyle/>
          <a:p>
            <a:pPr algn="ctr"/>
            <a:r>
              <a:rPr lang="en-US" sz="5200" b="1" dirty="0" smtClean="0"/>
              <a:t>Background</a:t>
            </a:r>
            <a:endParaRPr lang="en-US" sz="5200" b="1" dirty="0"/>
          </a:p>
        </p:txBody>
      </p:sp>
      <p:sp>
        <p:nvSpPr>
          <p:cNvPr id="124" name="TextBox 123"/>
          <p:cNvSpPr txBox="1"/>
          <p:nvPr/>
        </p:nvSpPr>
        <p:spPr>
          <a:xfrm>
            <a:off x="1016000" y="6908803"/>
            <a:ext cx="16764000" cy="11199638"/>
          </a:xfrm>
          <a:prstGeom prst="rect">
            <a:avLst/>
          </a:prstGeom>
          <a:noFill/>
        </p:spPr>
        <p:txBody>
          <a:bodyPr wrap="square" lIns="118525" tIns="59262" rIns="118525" bIns="59262" rtlCol="0">
            <a:spAutoFit/>
          </a:bodyPr>
          <a:lstStyle/>
          <a:p>
            <a:pPr>
              <a:buFont typeface="Arial" pitchFamily="34" charset="0"/>
              <a:buChar char="•"/>
            </a:pPr>
            <a:r>
              <a:rPr lang="en-US" sz="3600" dirty="0" smtClean="0"/>
              <a:t>In software defined networks, packet forwarding methods can be changed on the fly to suit different traffic types. </a:t>
            </a:r>
          </a:p>
          <a:p>
            <a:pPr>
              <a:buFont typeface="Arial" pitchFamily="34" charset="0"/>
              <a:buChar char="•"/>
            </a:pPr>
            <a:endParaRPr lang="en-US" sz="3600" dirty="0" smtClean="0"/>
          </a:p>
          <a:p>
            <a:pPr>
              <a:buFont typeface="Arial" pitchFamily="34" charset="0"/>
              <a:buChar char="•"/>
            </a:pPr>
            <a:r>
              <a:rPr lang="en-US" sz="3600" dirty="0" smtClean="0"/>
              <a:t>In addition special software agents can be deployed along the forwarding path in order to provide additional services. This allows decoupling end users traffic from the core network’s choice of transport protocols.  </a:t>
            </a:r>
          </a:p>
          <a:p>
            <a:pPr>
              <a:buFont typeface="Arial" pitchFamily="34" charset="0"/>
              <a:buChar char="•"/>
            </a:pPr>
            <a:endParaRPr lang="en-US" sz="3600" dirty="0" smtClean="0"/>
          </a:p>
          <a:p>
            <a:pPr>
              <a:buFont typeface="Arial" pitchFamily="34" charset="0"/>
              <a:buChar char="•"/>
            </a:pPr>
            <a:r>
              <a:rPr lang="en-US" sz="3600" dirty="0" smtClean="0"/>
              <a:t>In this demo a special service for </a:t>
            </a:r>
            <a:r>
              <a:rPr lang="en-US" sz="3600" dirty="0" err="1" smtClean="0"/>
              <a:t>Openflow</a:t>
            </a:r>
            <a:r>
              <a:rPr lang="en-US" sz="3600" dirty="0" smtClean="0"/>
              <a:t> was created and called  the Steroid </a:t>
            </a:r>
            <a:r>
              <a:rPr lang="en-US" sz="3600" dirty="0" err="1" smtClean="0"/>
              <a:t>Openflow</a:t>
            </a:r>
            <a:r>
              <a:rPr lang="en-US" sz="3600" dirty="0" smtClean="0"/>
              <a:t> Service (SOS) which aims to provide an enhancement service  to the Network Transport Layer. </a:t>
            </a:r>
          </a:p>
          <a:p>
            <a:pPr>
              <a:buFont typeface="Arial" pitchFamily="34" charset="0"/>
              <a:buChar char="•"/>
            </a:pPr>
            <a:endParaRPr lang="en-US" sz="3600" dirty="0" smtClean="0"/>
          </a:p>
          <a:p>
            <a:pPr>
              <a:buFont typeface="Arial" pitchFamily="34" charset="0"/>
              <a:buChar char="•"/>
            </a:pPr>
            <a:r>
              <a:rPr lang="en-US" sz="3600" dirty="0" smtClean="0"/>
              <a:t>SOS works by seamlessly exiting a TCP connect to a near agent and then the agent creates a special connection to another agent near the destination host. The last agent creates a TCP connect to the end host.  During this process </a:t>
            </a:r>
            <a:r>
              <a:rPr lang="en-US" sz="3600" dirty="0" err="1" smtClean="0"/>
              <a:t>Openflow</a:t>
            </a:r>
            <a:r>
              <a:rPr lang="en-US" sz="3600" dirty="0" smtClean="0"/>
              <a:t> is used to do packet rewrite completely behind the scene so that the end hosts have no idea this is occurring. </a:t>
            </a:r>
          </a:p>
          <a:p>
            <a:pPr>
              <a:buFont typeface="Arial" pitchFamily="34" charset="0"/>
              <a:buChar char="•"/>
            </a:pPr>
            <a:endParaRPr lang="en-US" sz="3600" dirty="0" smtClean="0"/>
          </a:p>
          <a:p>
            <a:pPr>
              <a:buFont typeface="Arial" pitchFamily="34" charset="0"/>
              <a:buChar char="•"/>
            </a:pPr>
            <a:r>
              <a:rPr lang="en-US" sz="3600" dirty="0" smtClean="0"/>
              <a:t>The agent uses a number of parallel connections to over come how TCP handles congestion. Stream Control Transmission Protocol (SCTP) is used as the Application level protocol between the agents. </a:t>
            </a:r>
          </a:p>
        </p:txBody>
      </p:sp>
      <p:sp>
        <p:nvSpPr>
          <p:cNvPr id="125" name="Rounded Rectangle 124"/>
          <p:cNvSpPr/>
          <p:nvPr/>
        </p:nvSpPr>
        <p:spPr>
          <a:xfrm>
            <a:off x="457200" y="19126200"/>
            <a:ext cx="17399000" cy="1320800"/>
          </a:xfrm>
          <a:prstGeom prst="roundRect">
            <a:avLst/>
          </a:prstGeom>
          <a:solidFill>
            <a:schemeClr val="bg1">
              <a:lumMod val="85000"/>
            </a:schemeClr>
          </a:solid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18525" tIns="59262" rIns="118525" bIns="59262" rtlCol="0" anchor="ctr"/>
          <a:lstStyle/>
          <a:p>
            <a:pPr algn="ctr"/>
            <a:endParaRPr lang="en-US"/>
          </a:p>
        </p:txBody>
      </p:sp>
      <p:sp>
        <p:nvSpPr>
          <p:cNvPr id="126" name="TextBox 125"/>
          <p:cNvSpPr txBox="1"/>
          <p:nvPr/>
        </p:nvSpPr>
        <p:spPr>
          <a:xfrm>
            <a:off x="609600" y="20726400"/>
            <a:ext cx="17526000" cy="2335673"/>
          </a:xfrm>
          <a:prstGeom prst="rect">
            <a:avLst/>
          </a:prstGeom>
          <a:noFill/>
        </p:spPr>
        <p:txBody>
          <a:bodyPr wrap="square" lIns="118525" tIns="59262" rIns="118525" bIns="59262" rtlCol="0">
            <a:spAutoFit/>
          </a:bodyPr>
          <a:lstStyle/>
          <a:p>
            <a:pPr>
              <a:buFont typeface="Arial" pitchFamily="34" charset="0"/>
              <a:buChar char="•"/>
            </a:pPr>
            <a:r>
              <a:rPr lang="en-US" sz="3600" dirty="0" smtClean="0"/>
              <a:t>In the future it is planed to implement a controller that makes use of multipath and is able to use several paths to maximize throughput. </a:t>
            </a:r>
            <a:endParaRPr lang="en-US" sz="3600" dirty="0" smtClean="0"/>
          </a:p>
          <a:p>
            <a:pPr>
              <a:buFont typeface="Arial" pitchFamily="34" charset="0"/>
              <a:buChar char="•"/>
            </a:pPr>
            <a:r>
              <a:rPr lang="en-US" sz="3600" dirty="0" smtClean="0"/>
              <a:t>How this service should be applied to different traffic types </a:t>
            </a:r>
          </a:p>
          <a:p>
            <a:pPr>
              <a:buFont typeface="Arial" pitchFamily="34" charset="0"/>
              <a:buChar char="•"/>
            </a:pPr>
            <a:endParaRPr lang="en-US" sz="3600" dirty="0" smtClean="0"/>
          </a:p>
        </p:txBody>
      </p:sp>
      <p:sp>
        <p:nvSpPr>
          <p:cNvPr id="127" name="TextBox 126"/>
          <p:cNvSpPr txBox="1"/>
          <p:nvPr/>
        </p:nvSpPr>
        <p:spPr>
          <a:xfrm>
            <a:off x="685800" y="19202400"/>
            <a:ext cx="17145000" cy="1935563"/>
          </a:xfrm>
          <a:prstGeom prst="rect">
            <a:avLst/>
          </a:prstGeom>
          <a:noFill/>
        </p:spPr>
        <p:txBody>
          <a:bodyPr wrap="square" lIns="118525" tIns="59262" rIns="118525" bIns="59262" rtlCol="0">
            <a:spAutoFit/>
          </a:bodyPr>
          <a:lstStyle/>
          <a:p>
            <a:pPr algn="ctr"/>
            <a:r>
              <a:rPr lang="en-US" sz="5200" b="1" dirty="0" smtClean="0"/>
              <a:t>Future Research</a:t>
            </a:r>
          </a:p>
          <a:p>
            <a:pPr algn="ctr"/>
            <a:endParaRPr lang="en-US" b="1" dirty="0"/>
          </a:p>
        </p:txBody>
      </p:sp>
      <p:pic>
        <p:nvPicPr>
          <p:cNvPr id="152" name="Picture 7"/>
          <p:cNvPicPr>
            <a:picLocks noChangeAspect="1" noChangeArrowheads="1"/>
          </p:cNvPicPr>
          <p:nvPr/>
        </p:nvPicPr>
        <p:blipFill>
          <a:blip r:embed="rId6"/>
          <a:srcRect/>
          <a:stretch>
            <a:fillRect/>
          </a:stretch>
        </p:blipFill>
        <p:spPr bwMode="auto">
          <a:xfrm>
            <a:off x="19354800" y="7239000"/>
            <a:ext cx="1524000" cy="1524000"/>
          </a:xfrm>
          <a:prstGeom prst="rect">
            <a:avLst/>
          </a:prstGeom>
          <a:noFill/>
          <a:ln w="9525">
            <a:noFill/>
            <a:miter lim="800000"/>
            <a:headEnd/>
            <a:tailEnd/>
          </a:ln>
        </p:spPr>
      </p:pic>
      <p:pic>
        <p:nvPicPr>
          <p:cNvPr id="165" name="Picture 8"/>
          <p:cNvPicPr>
            <a:picLocks noChangeAspect="1" noChangeArrowheads="1"/>
          </p:cNvPicPr>
          <p:nvPr/>
        </p:nvPicPr>
        <p:blipFill>
          <a:blip r:embed="rId7" cstate="print"/>
          <a:srcRect/>
          <a:stretch>
            <a:fillRect/>
          </a:stretch>
        </p:blipFill>
        <p:spPr bwMode="auto">
          <a:xfrm>
            <a:off x="19431000" y="9220200"/>
            <a:ext cx="1367390" cy="1600200"/>
          </a:xfrm>
          <a:prstGeom prst="rect">
            <a:avLst/>
          </a:prstGeom>
          <a:noFill/>
          <a:ln w="9525">
            <a:noFill/>
            <a:miter lim="800000"/>
            <a:headEnd/>
            <a:tailEnd/>
          </a:ln>
        </p:spPr>
      </p:pic>
      <p:pic>
        <p:nvPicPr>
          <p:cNvPr id="163" name="Picture 41" descr="C:\Documents and Settings\Administrator\My Documents\Downloads\of.png"/>
          <p:cNvPicPr>
            <a:picLocks noChangeAspect="1" noChangeArrowheads="1"/>
          </p:cNvPicPr>
          <p:nvPr/>
        </p:nvPicPr>
        <p:blipFill>
          <a:blip r:embed="rId8"/>
          <a:srcRect/>
          <a:stretch>
            <a:fillRect/>
          </a:stretch>
        </p:blipFill>
        <p:spPr bwMode="auto">
          <a:xfrm>
            <a:off x="19583400" y="9829800"/>
            <a:ext cx="685800" cy="685800"/>
          </a:xfrm>
          <a:prstGeom prst="rect">
            <a:avLst/>
          </a:prstGeom>
          <a:noFill/>
          <a:ln w="9525">
            <a:noFill/>
            <a:miter lim="800000"/>
            <a:headEnd/>
            <a:tailEnd/>
          </a:ln>
        </p:spPr>
      </p:pic>
      <p:sp>
        <p:nvSpPr>
          <p:cNvPr id="167" name="TextBox 166"/>
          <p:cNvSpPr txBox="1"/>
          <p:nvPr/>
        </p:nvSpPr>
        <p:spPr>
          <a:xfrm>
            <a:off x="19659600" y="10820400"/>
            <a:ext cx="2209800" cy="584775"/>
          </a:xfrm>
          <a:prstGeom prst="rect">
            <a:avLst/>
          </a:prstGeom>
          <a:noFill/>
        </p:spPr>
        <p:txBody>
          <a:bodyPr wrap="square" rtlCol="0">
            <a:spAutoFit/>
          </a:bodyPr>
          <a:lstStyle/>
          <a:p>
            <a:r>
              <a:rPr lang="en-US" sz="3200" dirty="0" smtClean="0"/>
              <a:t>Agent</a:t>
            </a:r>
            <a:endParaRPr lang="en-US" sz="3200" dirty="0"/>
          </a:p>
        </p:txBody>
      </p:sp>
      <p:sp>
        <p:nvSpPr>
          <p:cNvPr id="168" name="Rectangle 167"/>
          <p:cNvSpPr/>
          <p:nvPr/>
        </p:nvSpPr>
        <p:spPr>
          <a:xfrm>
            <a:off x="22402800" y="8001000"/>
            <a:ext cx="838200" cy="2133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224730" fontAlgn="auto">
              <a:spcBef>
                <a:spcPts val="0"/>
              </a:spcBef>
              <a:spcAft>
                <a:spcPts val="0"/>
              </a:spcAft>
              <a:defRPr/>
            </a:pPr>
            <a:endParaRPr lang="en-US"/>
          </a:p>
        </p:txBody>
      </p:sp>
      <p:pic>
        <p:nvPicPr>
          <p:cNvPr id="169" name="Picture 2"/>
          <p:cNvPicPr>
            <a:picLocks noChangeAspect="1" noChangeArrowheads="1"/>
          </p:cNvPicPr>
          <p:nvPr/>
        </p:nvPicPr>
        <p:blipFill>
          <a:blip r:embed="rId9"/>
          <a:srcRect/>
          <a:stretch>
            <a:fillRect/>
          </a:stretch>
        </p:blipFill>
        <p:spPr bwMode="auto">
          <a:xfrm>
            <a:off x="22555200" y="8077200"/>
            <a:ext cx="561975" cy="561975"/>
          </a:xfrm>
          <a:prstGeom prst="rect">
            <a:avLst/>
          </a:prstGeom>
          <a:noFill/>
          <a:ln w="9525">
            <a:noFill/>
            <a:miter lim="800000"/>
            <a:headEnd/>
            <a:tailEnd/>
          </a:ln>
        </p:spPr>
      </p:pic>
      <p:pic>
        <p:nvPicPr>
          <p:cNvPr id="171" name="Picture 42"/>
          <p:cNvPicPr>
            <a:picLocks noChangeAspect="1" noChangeArrowheads="1"/>
          </p:cNvPicPr>
          <p:nvPr/>
        </p:nvPicPr>
        <p:blipFill>
          <a:blip r:embed="rId10"/>
          <a:srcRect/>
          <a:stretch>
            <a:fillRect/>
          </a:stretch>
        </p:blipFill>
        <p:spPr bwMode="auto">
          <a:xfrm>
            <a:off x="25222200" y="10896600"/>
            <a:ext cx="2170136" cy="1906588"/>
          </a:xfrm>
          <a:prstGeom prst="rect">
            <a:avLst/>
          </a:prstGeom>
          <a:noFill/>
          <a:ln w="9525">
            <a:noFill/>
            <a:miter lim="800000"/>
            <a:headEnd/>
            <a:tailEnd/>
          </a:ln>
        </p:spPr>
      </p:pic>
      <p:sp>
        <p:nvSpPr>
          <p:cNvPr id="172" name="TextBox 53"/>
          <p:cNvSpPr txBox="1">
            <a:spLocks noChangeArrowheads="1"/>
          </p:cNvSpPr>
          <p:nvPr/>
        </p:nvSpPr>
        <p:spPr bwMode="auto">
          <a:xfrm>
            <a:off x="25450800" y="11430000"/>
            <a:ext cx="2209800" cy="584775"/>
          </a:xfrm>
          <a:prstGeom prst="rect">
            <a:avLst/>
          </a:prstGeom>
          <a:noFill/>
          <a:ln w="9525">
            <a:noFill/>
            <a:miter lim="800000"/>
            <a:headEnd/>
            <a:tailEnd/>
          </a:ln>
        </p:spPr>
        <p:txBody>
          <a:bodyPr wrap="square">
            <a:spAutoFit/>
          </a:bodyPr>
          <a:lstStyle/>
          <a:p>
            <a:r>
              <a:rPr lang="en-US" sz="3200" b="1" dirty="0">
                <a:solidFill>
                  <a:srgbClr val="FF0000"/>
                </a:solidFill>
              </a:rPr>
              <a:t>Controller</a:t>
            </a:r>
          </a:p>
        </p:txBody>
      </p:sp>
      <p:sp>
        <p:nvSpPr>
          <p:cNvPr id="173" name="Rectangle 172"/>
          <p:cNvSpPr/>
          <p:nvPr/>
        </p:nvSpPr>
        <p:spPr>
          <a:xfrm>
            <a:off x="29718000" y="8153400"/>
            <a:ext cx="838200" cy="2133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224730" fontAlgn="auto">
              <a:spcBef>
                <a:spcPts val="0"/>
              </a:spcBef>
              <a:spcAft>
                <a:spcPts val="0"/>
              </a:spcAft>
              <a:defRPr/>
            </a:pPr>
            <a:endParaRPr lang="en-US"/>
          </a:p>
        </p:txBody>
      </p:sp>
      <p:pic>
        <p:nvPicPr>
          <p:cNvPr id="174" name="Picture 2"/>
          <p:cNvPicPr>
            <a:picLocks noChangeAspect="1" noChangeArrowheads="1"/>
          </p:cNvPicPr>
          <p:nvPr/>
        </p:nvPicPr>
        <p:blipFill>
          <a:blip r:embed="rId9"/>
          <a:srcRect/>
          <a:stretch>
            <a:fillRect/>
          </a:stretch>
        </p:blipFill>
        <p:spPr bwMode="auto">
          <a:xfrm>
            <a:off x="29794200" y="8229600"/>
            <a:ext cx="561975" cy="561975"/>
          </a:xfrm>
          <a:prstGeom prst="rect">
            <a:avLst/>
          </a:prstGeom>
          <a:noFill/>
          <a:ln w="9525">
            <a:noFill/>
            <a:miter lim="800000"/>
            <a:headEnd/>
            <a:tailEnd/>
          </a:ln>
        </p:spPr>
      </p:pic>
      <p:pic>
        <p:nvPicPr>
          <p:cNvPr id="176" name="Picture 7"/>
          <p:cNvPicPr>
            <a:picLocks noChangeAspect="1" noChangeArrowheads="1"/>
          </p:cNvPicPr>
          <p:nvPr/>
        </p:nvPicPr>
        <p:blipFill>
          <a:blip r:embed="rId6"/>
          <a:srcRect/>
          <a:stretch>
            <a:fillRect/>
          </a:stretch>
        </p:blipFill>
        <p:spPr bwMode="auto">
          <a:xfrm flipH="1">
            <a:off x="31927800" y="7467600"/>
            <a:ext cx="1447800" cy="1524000"/>
          </a:xfrm>
          <a:prstGeom prst="rect">
            <a:avLst/>
          </a:prstGeom>
          <a:noFill/>
          <a:ln w="9525">
            <a:noFill/>
            <a:miter lim="800000"/>
            <a:headEnd/>
            <a:tailEnd/>
          </a:ln>
        </p:spPr>
      </p:pic>
      <p:pic>
        <p:nvPicPr>
          <p:cNvPr id="177" name="Picture 8"/>
          <p:cNvPicPr>
            <a:picLocks noChangeAspect="1" noChangeArrowheads="1"/>
          </p:cNvPicPr>
          <p:nvPr/>
        </p:nvPicPr>
        <p:blipFill>
          <a:blip r:embed="rId11" cstate="print"/>
          <a:srcRect/>
          <a:stretch>
            <a:fillRect/>
          </a:stretch>
        </p:blipFill>
        <p:spPr bwMode="auto">
          <a:xfrm flipH="1">
            <a:off x="31851600" y="9525000"/>
            <a:ext cx="1593273" cy="1752600"/>
          </a:xfrm>
          <a:prstGeom prst="rect">
            <a:avLst/>
          </a:prstGeom>
          <a:noFill/>
          <a:ln w="9525">
            <a:noFill/>
            <a:miter lim="800000"/>
            <a:headEnd/>
            <a:tailEnd/>
          </a:ln>
        </p:spPr>
      </p:pic>
      <p:pic>
        <p:nvPicPr>
          <p:cNvPr id="178" name="Picture 41" descr="C:\Documents and Settings\Administrator\My Documents\Downloads\of.png"/>
          <p:cNvPicPr>
            <a:picLocks noChangeAspect="1" noChangeArrowheads="1"/>
          </p:cNvPicPr>
          <p:nvPr/>
        </p:nvPicPr>
        <p:blipFill>
          <a:blip r:embed="rId8"/>
          <a:srcRect/>
          <a:stretch>
            <a:fillRect/>
          </a:stretch>
        </p:blipFill>
        <p:spPr bwMode="auto">
          <a:xfrm>
            <a:off x="32385000" y="10363200"/>
            <a:ext cx="685800" cy="685800"/>
          </a:xfrm>
          <a:prstGeom prst="rect">
            <a:avLst/>
          </a:prstGeom>
          <a:noFill/>
          <a:ln w="9525">
            <a:noFill/>
            <a:miter lim="800000"/>
            <a:headEnd/>
            <a:tailEnd/>
          </a:ln>
        </p:spPr>
      </p:pic>
      <p:sp>
        <p:nvSpPr>
          <p:cNvPr id="179" name="TextBox 178"/>
          <p:cNvSpPr txBox="1"/>
          <p:nvPr/>
        </p:nvSpPr>
        <p:spPr>
          <a:xfrm>
            <a:off x="32537400" y="11353800"/>
            <a:ext cx="2209800" cy="584775"/>
          </a:xfrm>
          <a:prstGeom prst="rect">
            <a:avLst/>
          </a:prstGeom>
          <a:noFill/>
        </p:spPr>
        <p:txBody>
          <a:bodyPr wrap="square" rtlCol="0">
            <a:spAutoFit/>
          </a:bodyPr>
          <a:lstStyle/>
          <a:p>
            <a:r>
              <a:rPr lang="en-US" sz="3200" dirty="0" smtClean="0"/>
              <a:t>Agent</a:t>
            </a:r>
            <a:endParaRPr lang="en-US" sz="3200" dirty="0"/>
          </a:p>
        </p:txBody>
      </p:sp>
      <p:sp>
        <p:nvSpPr>
          <p:cNvPr id="180" name="TextBox 179"/>
          <p:cNvSpPr txBox="1"/>
          <p:nvPr/>
        </p:nvSpPr>
        <p:spPr>
          <a:xfrm>
            <a:off x="19583400" y="6705600"/>
            <a:ext cx="2209800" cy="584775"/>
          </a:xfrm>
          <a:prstGeom prst="rect">
            <a:avLst/>
          </a:prstGeom>
          <a:noFill/>
        </p:spPr>
        <p:txBody>
          <a:bodyPr wrap="square" rtlCol="0">
            <a:spAutoFit/>
          </a:bodyPr>
          <a:lstStyle/>
          <a:p>
            <a:r>
              <a:rPr lang="en-US" sz="3200" dirty="0" smtClean="0"/>
              <a:t>Client </a:t>
            </a:r>
            <a:endParaRPr lang="en-US" sz="3200" dirty="0"/>
          </a:p>
        </p:txBody>
      </p:sp>
      <p:sp>
        <p:nvSpPr>
          <p:cNvPr id="181" name="TextBox 180"/>
          <p:cNvSpPr txBox="1"/>
          <p:nvPr/>
        </p:nvSpPr>
        <p:spPr>
          <a:xfrm>
            <a:off x="32308800" y="7086600"/>
            <a:ext cx="2209800" cy="584775"/>
          </a:xfrm>
          <a:prstGeom prst="rect">
            <a:avLst/>
          </a:prstGeom>
          <a:noFill/>
        </p:spPr>
        <p:txBody>
          <a:bodyPr wrap="square" rtlCol="0">
            <a:spAutoFit/>
          </a:bodyPr>
          <a:lstStyle/>
          <a:p>
            <a:r>
              <a:rPr lang="en-US" sz="3200" dirty="0" smtClean="0"/>
              <a:t>Server</a:t>
            </a:r>
            <a:endParaRPr lang="en-US" sz="3200" dirty="0"/>
          </a:p>
        </p:txBody>
      </p:sp>
      <p:cxnSp>
        <p:nvCxnSpPr>
          <p:cNvPr id="183" name="Straight Connector 182"/>
          <p:cNvCxnSpPr/>
          <p:nvPr/>
        </p:nvCxnSpPr>
        <p:spPr>
          <a:xfrm>
            <a:off x="20955000" y="7772400"/>
            <a:ext cx="13716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10800000" flipV="1">
            <a:off x="20802600" y="9525000"/>
            <a:ext cx="160441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Curved Connector 191"/>
          <p:cNvCxnSpPr>
            <a:stCxn id="176" idx="3"/>
            <a:endCxn id="177" idx="3"/>
          </p:cNvCxnSpPr>
          <p:nvPr/>
        </p:nvCxnSpPr>
        <p:spPr>
          <a:xfrm rot="10800000" flipV="1">
            <a:off x="31851600" y="8229600"/>
            <a:ext cx="76200" cy="2171700"/>
          </a:xfrm>
          <a:prstGeom prst="curvedConnector3">
            <a:avLst>
              <a:gd name="adj1" fmla="val 160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5" name="Curved Connector 204"/>
          <p:cNvCxnSpPr>
            <a:stCxn id="152" idx="3"/>
            <a:endCxn id="165" idx="3"/>
          </p:cNvCxnSpPr>
          <p:nvPr/>
        </p:nvCxnSpPr>
        <p:spPr>
          <a:xfrm flipH="1">
            <a:off x="20798390" y="8001000"/>
            <a:ext cx="80410" cy="2019300"/>
          </a:xfrm>
          <a:prstGeom prst="curvedConnector3">
            <a:avLst>
              <a:gd name="adj1" fmla="val -71073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30632400" y="9982200"/>
            <a:ext cx="1524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V="1">
            <a:off x="30632400" y="7924800"/>
            <a:ext cx="11430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TextBox 221"/>
          <p:cNvSpPr txBox="1"/>
          <p:nvPr/>
        </p:nvSpPr>
        <p:spPr>
          <a:xfrm>
            <a:off x="20726400" y="8839200"/>
            <a:ext cx="1066800" cy="461665"/>
          </a:xfrm>
          <a:prstGeom prst="rect">
            <a:avLst/>
          </a:prstGeom>
          <a:noFill/>
        </p:spPr>
        <p:txBody>
          <a:bodyPr wrap="square" rtlCol="0">
            <a:spAutoFit/>
          </a:bodyPr>
          <a:lstStyle/>
          <a:p>
            <a:r>
              <a:rPr lang="en-US" sz="2400" dirty="0" smtClean="0"/>
              <a:t>TCP</a:t>
            </a:r>
            <a:endParaRPr lang="en-US" sz="2400" dirty="0"/>
          </a:p>
        </p:txBody>
      </p:sp>
      <p:sp>
        <p:nvSpPr>
          <p:cNvPr id="223" name="TextBox 222"/>
          <p:cNvSpPr txBox="1"/>
          <p:nvPr/>
        </p:nvSpPr>
        <p:spPr>
          <a:xfrm>
            <a:off x="30861000" y="9067800"/>
            <a:ext cx="1066800" cy="461665"/>
          </a:xfrm>
          <a:prstGeom prst="rect">
            <a:avLst/>
          </a:prstGeom>
          <a:noFill/>
        </p:spPr>
        <p:txBody>
          <a:bodyPr wrap="square" rtlCol="0">
            <a:spAutoFit/>
          </a:bodyPr>
          <a:lstStyle/>
          <a:p>
            <a:r>
              <a:rPr lang="en-US" sz="2400" dirty="0" smtClean="0"/>
              <a:t>TCP</a:t>
            </a:r>
            <a:endParaRPr lang="en-US" sz="2400" dirty="0"/>
          </a:p>
        </p:txBody>
      </p:sp>
      <p:cxnSp>
        <p:nvCxnSpPr>
          <p:cNvPr id="225" name="Curved Connector 224"/>
          <p:cNvCxnSpPr>
            <a:endCxn id="171" idx="1"/>
          </p:cNvCxnSpPr>
          <p:nvPr/>
        </p:nvCxnSpPr>
        <p:spPr>
          <a:xfrm>
            <a:off x="22707600" y="10210800"/>
            <a:ext cx="2514600" cy="1639094"/>
          </a:xfrm>
          <a:prstGeom prst="curvedConnector3">
            <a:avLst>
              <a:gd name="adj1" fmla="val 50000"/>
            </a:avLst>
          </a:prstGeom>
          <a:ln>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27" name="Curved Connector 226"/>
          <p:cNvCxnSpPr>
            <a:stCxn id="163" idx="3"/>
            <a:endCxn id="171" idx="1"/>
          </p:cNvCxnSpPr>
          <p:nvPr/>
        </p:nvCxnSpPr>
        <p:spPr>
          <a:xfrm>
            <a:off x="20269200" y="10172700"/>
            <a:ext cx="4953000" cy="1677194"/>
          </a:xfrm>
          <a:prstGeom prst="curvedConnector3">
            <a:avLst>
              <a:gd name="adj1" fmla="val 50000"/>
            </a:avLst>
          </a:prstGeom>
          <a:ln>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228" name="TextBox 227"/>
          <p:cNvSpPr txBox="1"/>
          <p:nvPr/>
        </p:nvSpPr>
        <p:spPr>
          <a:xfrm>
            <a:off x="23317200" y="12039600"/>
            <a:ext cx="2057400" cy="457200"/>
          </a:xfrm>
          <a:prstGeom prst="rect">
            <a:avLst/>
          </a:prstGeom>
          <a:noFill/>
        </p:spPr>
        <p:txBody>
          <a:bodyPr wrap="square" rtlCol="0">
            <a:spAutoFit/>
          </a:bodyPr>
          <a:lstStyle/>
          <a:p>
            <a:r>
              <a:rPr lang="en-US" sz="2400" dirty="0" smtClean="0"/>
              <a:t>Control Plane</a:t>
            </a:r>
            <a:endParaRPr lang="en-US" sz="2400" dirty="0"/>
          </a:p>
        </p:txBody>
      </p:sp>
      <p:cxnSp>
        <p:nvCxnSpPr>
          <p:cNvPr id="230" name="Shape 229"/>
          <p:cNvCxnSpPr>
            <a:stCxn id="173" idx="2"/>
            <a:endCxn id="172" idx="3"/>
          </p:cNvCxnSpPr>
          <p:nvPr/>
        </p:nvCxnSpPr>
        <p:spPr>
          <a:xfrm rot="5400000">
            <a:off x="28181156" y="9766444"/>
            <a:ext cx="1435388" cy="2476500"/>
          </a:xfrm>
          <a:prstGeom prst="curvedConnector2">
            <a:avLst/>
          </a:prstGeom>
          <a:ln>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34" name="Curved Connector 233"/>
          <p:cNvCxnSpPr>
            <a:endCxn id="172" idx="3"/>
          </p:cNvCxnSpPr>
          <p:nvPr/>
        </p:nvCxnSpPr>
        <p:spPr>
          <a:xfrm rot="10800000" flipV="1">
            <a:off x="27660600" y="10820400"/>
            <a:ext cx="4724400" cy="901988"/>
          </a:xfrm>
          <a:prstGeom prst="curvedConnector3">
            <a:avLst>
              <a:gd name="adj1" fmla="val 50000"/>
            </a:avLst>
          </a:prstGeom>
          <a:ln>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235" name="TextBox 234"/>
          <p:cNvSpPr txBox="1"/>
          <p:nvPr/>
        </p:nvSpPr>
        <p:spPr>
          <a:xfrm>
            <a:off x="27965400" y="12039600"/>
            <a:ext cx="2057400" cy="457200"/>
          </a:xfrm>
          <a:prstGeom prst="rect">
            <a:avLst/>
          </a:prstGeom>
          <a:noFill/>
        </p:spPr>
        <p:txBody>
          <a:bodyPr wrap="square" rtlCol="0">
            <a:spAutoFit/>
          </a:bodyPr>
          <a:lstStyle/>
          <a:p>
            <a:r>
              <a:rPr lang="en-US" sz="2400" dirty="0" smtClean="0"/>
              <a:t>Control Plane</a:t>
            </a:r>
            <a:endParaRPr lang="en-US" sz="2400" dirty="0"/>
          </a:p>
        </p:txBody>
      </p:sp>
      <p:pic>
        <p:nvPicPr>
          <p:cNvPr id="236" name="Picture 43" descr="C:\Documents and Settings\Administrator\My Documents\Downloads\internet_cloud.png"/>
          <p:cNvPicPr>
            <a:picLocks noChangeAspect="1" noChangeArrowheads="1"/>
          </p:cNvPicPr>
          <p:nvPr/>
        </p:nvPicPr>
        <p:blipFill>
          <a:blip r:embed="rId12"/>
          <a:srcRect/>
          <a:stretch>
            <a:fillRect/>
          </a:stretch>
        </p:blipFill>
        <p:spPr bwMode="auto">
          <a:xfrm>
            <a:off x="24231600" y="7772400"/>
            <a:ext cx="4267200" cy="3200400"/>
          </a:xfrm>
          <a:prstGeom prst="rect">
            <a:avLst/>
          </a:prstGeom>
          <a:noFill/>
          <a:ln w="9525">
            <a:noFill/>
            <a:miter lim="800000"/>
            <a:headEnd/>
            <a:tailEnd/>
          </a:ln>
        </p:spPr>
      </p:pic>
      <p:cxnSp>
        <p:nvCxnSpPr>
          <p:cNvPr id="238" name="Straight Connector 237"/>
          <p:cNvCxnSpPr/>
          <p:nvPr/>
        </p:nvCxnSpPr>
        <p:spPr>
          <a:xfrm>
            <a:off x="23317200" y="90678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0800000">
            <a:off x="28117800" y="9067800"/>
            <a:ext cx="152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97" name="TextBox 296"/>
          <p:cNvSpPr txBox="1"/>
          <p:nvPr/>
        </p:nvSpPr>
        <p:spPr>
          <a:xfrm>
            <a:off x="23317200" y="9525000"/>
            <a:ext cx="1752600" cy="584775"/>
          </a:xfrm>
          <a:prstGeom prst="rect">
            <a:avLst/>
          </a:prstGeom>
          <a:noFill/>
        </p:spPr>
        <p:txBody>
          <a:bodyPr wrap="square" rtlCol="0">
            <a:spAutoFit/>
          </a:bodyPr>
          <a:lstStyle/>
          <a:p>
            <a:r>
              <a:rPr lang="en-US" sz="1600" b="1" dirty="0" smtClean="0"/>
              <a:t>High performance connection</a:t>
            </a:r>
            <a:endParaRPr lang="en-US" sz="1600" b="1" dirty="0"/>
          </a:p>
        </p:txBody>
      </p:sp>
      <p:sp>
        <p:nvSpPr>
          <p:cNvPr id="299" name="TextBox 298"/>
          <p:cNvSpPr txBox="1"/>
          <p:nvPr/>
        </p:nvSpPr>
        <p:spPr>
          <a:xfrm>
            <a:off x="27813000" y="9601200"/>
            <a:ext cx="1752600" cy="584775"/>
          </a:xfrm>
          <a:prstGeom prst="rect">
            <a:avLst/>
          </a:prstGeom>
          <a:noFill/>
        </p:spPr>
        <p:txBody>
          <a:bodyPr wrap="square" rtlCol="0">
            <a:spAutoFit/>
          </a:bodyPr>
          <a:lstStyle/>
          <a:p>
            <a:r>
              <a:rPr lang="en-US" sz="1600" b="1" dirty="0" smtClean="0"/>
              <a:t>High performance connection</a:t>
            </a:r>
            <a:endParaRPr lang="en-US" sz="1600" b="1" dirty="0"/>
          </a:p>
        </p:txBody>
      </p:sp>
      <p:sp>
        <p:nvSpPr>
          <p:cNvPr id="302" name="TextBox 301"/>
          <p:cNvSpPr txBox="1"/>
          <p:nvPr/>
        </p:nvSpPr>
        <p:spPr>
          <a:xfrm>
            <a:off x="19126200" y="13106400"/>
            <a:ext cx="16687800" cy="6186309"/>
          </a:xfrm>
          <a:prstGeom prst="rect">
            <a:avLst/>
          </a:prstGeom>
          <a:noFill/>
        </p:spPr>
        <p:txBody>
          <a:bodyPr wrap="square" rtlCol="0">
            <a:spAutoFit/>
          </a:bodyPr>
          <a:lstStyle/>
          <a:p>
            <a:pPr>
              <a:buFont typeface="Arial" pitchFamily="34" charset="0"/>
              <a:buChar char="•"/>
            </a:pPr>
            <a:r>
              <a:rPr lang="en-US" sz="3600" dirty="0" smtClean="0"/>
              <a:t>When  the </a:t>
            </a:r>
            <a:r>
              <a:rPr lang="en-US" sz="3600" dirty="0" err="1" smtClean="0"/>
              <a:t>Openflow</a:t>
            </a:r>
            <a:r>
              <a:rPr lang="en-US" sz="3600" dirty="0" smtClean="0"/>
              <a:t> switch gets a TCP </a:t>
            </a:r>
            <a:r>
              <a:rPr lang="en-US" sz="3600" dirty="0" err="1" smtClean="0"/>
              <a:t>packet_in</a:t>
            </a:r>
            <a:r>
              <a:rPr lang="en-US" sz="3600" dirty="0" smtClean="0"/>
              <a:t> event from a client on the switch </a:t>
            </a:r>
            <a:r>
              <a:rPr lang="en-US" sz="3600" dirty="0" smtClean="0"/>
              <a:t>the packet is sent to the agent. </a:t>
            </a:r>
          </a:p>
          <a:p>
            <a:pPr>
              <a:buFont typeface="Arial" pitchFamily="34" charset="0"/>
              <a:buChar char="•"/>
            </a:pPr>
            <a:endParaRPr lang="en-US" sz="3600" dirty="0" smtClean="0"/>
          </a:p>
          <a:p>
            <a:pPr>
              <a:buFont typeface="Arial" pitchFamily="34" charset="0"/>
              <a:buChar char="•"/>
            </a:pPr>
            <a:r>
              <a:rPr lang="en-US" sz="3600" dirty="0" smtClean="0"/>
              <a:t>The agent gets a message from the controller informing him which is the nearest agent to the endpoint and creates a connection to that agent. The far agent completes the </a:t>
            </a:r>
            <a:r>
              <a:rPr lang="en-US" sz="3600" dirty="0" err="1" smtClean="0"/>
              <a:t>tcp</a:t>
            </a:r>
            <a:r>
              <a:rPr lang="en-US" sz="3600" dirty="0" smtClean="0"/>
              <a:t> connection to the end host. </a:t>
            </a:r>
          </a:p>
          <a:p>
            <a:pPr>
              <a:buFont typeface="Arial" pitchFamily="34" charset="0"/>
              <a:buChar char="•"/>
            </a:pPr>
            <a:endParaRPr lang="en-US" sz="3600" dirty="0" smtClean="0"/>
          </a:p>
          <a:p>
            <a:pPr>
              <a:buFont typeface="Arial" pitchFamily="34" charset="0"/>
              <a:buChar char="•"/>
            </a:pPr>
            <a:r>
              <a:rPr lang="en-US" sz="3600" dirty="0" smtClean="0"/>
              <a:t>In </a:t>
            </a:r>
            <a:r>
              <a:rPr lang="en-US" sz="3600" dirty="0" smtClean="0"/>
              <a:t>order to make this seamless to the clients packet rewrite needs to done. Since the </a:t>
            </a:r>
            <a:r>
              <a:rPr lang="en-US" sz="3600" dirty="0" err="1" smtClean="0"/>
              <a:t>Openflow</a:t>
            </a:r>
            <a:r>
              <a:rPr lang="en-US" sz="3600" dirty="0" smtClean="0"/>
              <a:t> enabled switches we are using are unable to do L2 and L3 rewrite at Line rate we have equipped out agents with a software </a:t>
            </a:r>
            <a:r>
              <a:rPr lang="en-US" sz="3600" dirty="0" err="1" smtClean="0"/>
              <a:t>Openflow</a:t>
            </a:r>
            <a:r>
              <a:rPr lang="en-US" sz="3600" dirty="0" smtClean="0"/>
              <a:t> enabled switch (</a:t>
            </a:r>
            <a:r>
              <a:rPr lang="en-US" sz="3600" dirty="0" err="1" smtClean="0"/>
              <a:t>OpenVswitch</a:t>
            </a:r>
            <a:r>
              <a:rPr lang="en-US" sz="3600" dirty="0" smtClean="0"/>
              <a:t>) which is able to do the rewrite at near line rate. </a:t>
            </a:r>
            <a:endParaRPr lang="en-US" sz="3600" dirty="0"/>
          </a:p>
        </p:txBody>
      </p:sp>
      <p:sp>
        <p:nvSpPr>
          <p:cNvPr id="303" name="Rounded Rectangle 302"/>
          <p:cNvSpPr/>
          <p:nvPr/>
        </p:nvSpPr>
        <p:spPr>
          <a:xfrm>
            <a:off x="18516600" y="19583400"/>
            <a:ext cx="17526000" cy="1320800"/>
          </a:xfrm>
          <a:prstGeom prst="roundRect">
            <a:avLst/>
          </a:prstGeom>
          <a:solidFill>
            <a:schemeClr val="bg1">
              <a:lumMod val="85000"/>
            </a:schemeClr>
          </a:solid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18525" tIns="59262" rIns="118525" bIns="59262" rtlCol="0" anchor="ctr"/>
          <a:lstStyle/>
          <a:p>
            <a:pPr algn="ctr"/>
            <a:endParaRPr lang="en-US"/>
          </a:p>
        </p:txBody>
      </p:sp>
      <p:sp>
        <p:nvSpPr>
          <p:cNvPr id="304" name="TextBox 303"/>
          <p:cNvSpPr txBox="1"/>
          <p:nvPr/>
        </p:nvSpPr>
        <p:spPr>
          <a:xfrm>
            <a:off x="18592800" y="19735800"/>
            <a:ext cx="17272000" cy="919901"/>
          </a:xfrm>
          <a:prstGeom prst="rect">
            <a:avLst/>
          </a:prstGeom>
          <a:noFill/>
        </p:spPr>
        <p:txBody>
          <a:bodyPr wrap="square" lIns="118525" tIns="59262" rIns="118525" bIns="59262" rtlCol="0">
            <a:spAutoFit/>
          </a:bodyPr>
          <a:lstStyle/>
          <a:p>
            <a:pPr algn="ctr"/>
            <a:r>
              <a:rPr lang="en-US" sz="5200" b="1" dirty="0" smtClean="0"/>
              <a:t>Results</a:t>
            </a:r>
            <a:endParaRPr lang="en-US" sz="5200" b="1" dirty="0"/>
          </a:p>
        </p:txBody>
      </p:sp>
      <p:graphicFrame>
        <p:nvGraphicFramePr>
          <p:cNvPr id="305" name="Table 304"/>
          <p:cNvGraphicFramePr>
            <a:graphicFrameLocks noGrp="1"/>
          </p:cNvGraphicFramePr>
          <p:nvPr/>
        </p:nvGraphicFramePr>
        <p:xfrm>
          <a:off x="18669000" y="21031200"/>
          <a:ext cx="17068800" cy="7680960"/>
        </p:xfrm>
        <a:graphic>
          <a:graphicData uri="http://schemas.openxmlformats.org/drawingml/2006/table">
            <a:tbl>
              <a:tblPr firstRow="1" bandRow="1">
                <a:tableStyleId>{5C22544A-7EE6-4342-B048-85BDC9FD1C3A}</a:tableStyleId>
              </a:tblPr>
              <a:tblGrid>
                <a:gridCol w="4267200"/>
                <a:gridCol w="4267200"/>
                <a:gridCol w="4267200"/>
                <a:gridCol w="4267200"/>
              </a:tblGrid>
              <a:tr h="1066800">
                <a:tc>
                  <a:txBody>
                    <a:bodyPr/>
                    <a:lstStyle/>
                    <a:p>
                      <a:r>
                        <a:rPr lang="en-US" dirty="0" smtClean="0"/>
                        <a:t>Source</a:t>
                      </a:r>
                      <a:endParaRPr lang="en-US" dirty="0"/>
                    </a:p>
                  </a:txBody>
                  <a:tcPr/>
                </a:tc>
                <a:tc>
                  <a:txBody>
                    <a:bodyPr/>
                    <a:lstStyle/>
                    <a:p>
                      <a:r>
                        <a:rPr lang="en-US" dirty="0" smtClean="0"/>
                        <a:t>Destination</a:t>
                      </a:r>
                      <a:endParaRPr lang="en-US" dirty="0"/>
                    </a:p>
                  </a:txBody>
                  <a:tcPr/>
                </a:tc>
                <a:tc>
                  <a:txBody>
                    <a:bodyPr/>
                    <a:lstStyle/>
                    <a:p>
                      <a:r>
                        <a:rPr lang="en-US" dirty="0" smtClean="0"/>
                        <a:t>SOS (Mbps</a:t>
                      </a:r>
                      <a:r>
                        <a:rPr lang="en-US" dirty="0" smtClean="0"/>
                        <a:t>)</a:t>
                      </a:r>
                      <a:endParaRPr lang="en-US" dirty="0"/>
                    </a:p>
                  </a:txBody>
                  <a:tcPr/>
                </a:tc>
                <a:tc>
                  <a:txBody>
                    <a:bodyPr/>
                    <a:lstStyle/>
                    <a:p>
                      <a:r>
                        <a:rPr lang="en-US" dirty="0" smtClean="0"/>
                        <a:t>TCP (Mbps</a:t>
                      </a:r>
                      <a:r>
                        <a:rPr lang="en-US" dirty="0" smtClean="0"/>
                        <a:t>)</a:t>
                      </a:r>
                      <a:endParaRPr lang="en-US" dirty="0"/>
                    </a:p>
                  </a:txBody>
                  <a:tcPr/>
                </a:tc>
              </a:tr>
              <a:tr h="1066800">
                <a:tc>
                  <a:txBody>
                    <a:bodyPr/>
                    <a:lstStyle/>
                    <a:p>
                      <a:r>
                        <a:rPr lang="en-US" dirty="0" smtClean="0"/>
                        <a:t>Clemson</a:t>
                      </a:r>
                      <a:endParaRPr lang="en-US" dirty="0"/>
                    </a:p>
                  </a:txBody>
                  <a:tcPr/>
                </a:tc>
                <a:tc>
                  <a:txBody>
                    <a:bodyPr/>
                    <a:lstStyle/>
                    <a:p>
                      <a:r>
                        <a:rPr lang="en-US" dirty="0" smtClean="0"/>
                        <a:t>Wisconsin</a:t>
                      </a:r>
                      <a:endParaRPr lang="en-US" dirty="0"/>
                    </a:p>
                  </a:txBody>
                  <a:tcPr/>
                </a:tc>
                <a:tc>
                  <a:txBody>
                    <a:bodyPr/>
                    <a:lstStyle/>
                    <a:p>
                      <a:r>
                        <a:rPr lang="en-US" dirty="0" smtClean="0"/>
                        <a:t>18.6</a:t>
                      </a:r>
                      <a:endParaRPr lang="en-US" dirty="0"/>
                    </a:p>
                  </a:txBody>
                  <a:tcPr/>
                </a:tc>
                <a:tc>
                  <a:txBody>
                    <a:bodyPr/>
                    <a:lstStyle/>
                    <a:p>
                      <a:r>
                        <a:rPr lang="en-US" dirty="0" smtClean="0"/>
                        <a:t>1.21</a:t>
                      </a:r>
                      <a:endParaRPr lang="en-US" dirty="0"/>
                    </a:p>
                  </a:txBody>
                  <a:tcPr/>
                </a:tc>
              </a:tr>
              <a:tr h="1066800">
                <a:tc>
                  <a:txBody>
                    <a:bodyPr/>
                    <a:lstStyle/>
                    <a:p>
                      <a:r>
                        <a:rPr lang="en-US" dirty="0" smtClean="0"/>
                        <a:t>Wisconsin</a:t>
                      </a:r>
                      <a:endParaRPr lang="en-US" dirty="0"/>
                    </a:p>
                  </a:txBody>
                  <a:tcPr/>
                </a:tc>
                <a:tc>
                  <a:txBody>
                    <a:bodyPr/>
                    <a:lstStyle/>
                    <a:p>
                      <a:r>
                        <a:rPr lang="en-US" dirty="0" smtClean="0"/>
                        <a:t>Clemson</a:t>
                      </a:r>
                      <a:endParaRPr lang="en-US" dirty="0"/>
                    </a:p>
                  </a:txBody>
                  <a:tcPr/>
                </a:tc>
                <a:tc>
                  <a:txBody>
                    <a:bodyPr/>
                    <a:lstStyle/>
                    <a:p>
                      <a:r>
                        <a:rPr lang="en-US" dirty="0" smtClean="0"/>
                        <a:t>18.8</a:t>
                      </a:r>
                      <a:endParaRPr lang="en-US" dirty="0"/>
                    </a:p>
                  </a:txBody>
                  <a:tcPr/>
                </a:tc>
                <a:tc>
                  <a:txBody>
                    <a:bodyPr/>
                    <a:lstStyle/>
                    <a:p>
                      <a:r>
                        <a:rPr lang="en-US" dirty="0" smtClean="0"/>
                        <a:t>1.09</a:t>
                      </a:r>
                      <a:endParaRPr lang="en-US" dirty="0"/>
                    </a:p>
                  </a:txBody>
                  <a:tcPr/>
                </a:tc>
              </a:tr>
              <a:tr h="1066800">
                <a:tc>
                  <a:txBody>
                    <a:bodyPr/>
                    <a:lstStyle/>
                    <a:p>
                      <a:pPr marL="0" marR="0" indent="0" algn="l" defTabSz="3386364" rtl="0" eaLnBrk="1" fontAlgn="auto" latinLnBrk="0" hangingPunct="1">
                        <a:lnSpc>
                          <a:spcPct val="100000"/>
                        </a:lnSpc>
                        <a:spcBef>
                          <a:spcPts val="0"/>
                        </a:spcBef>
                        <a:spcAft>
                          <a:spcPts val="0"/>
                        </a:spcAft>
                        <a:buClrTx/>
                        <a:buSzTx/>
                        <a:buFontTx/>
                        <a:buNone/>
                        <a:tabLst/>
                        <a:defRPr/>
                      </a:pPr>
                      <a:r>
                        <a:rPr lang="en-US" dirty="0" smtClean="0"/>
                        <a:t>Clemson</a:t>
                      </a:r>
                    </a:p>
                  </a:txBody>
                  <a:tcPr/>
                </a:tc>
                <a:tc>
                  <a:txBody>
                    <a:bodyPr/>
                    <a:lstStyle/>
                    <a:p>
                      <a:r>
                        <a:rPr lang="en-US" dirty="0" smtClean="0"/>
                        <a:t>Stanford</a:t>
                      </a:r>
                      <a:endParaRPr lang="en-US" dirty="0"/>
                    </a:p>
                  </a:txBody>
                  <a:tcPr/>
                </a:tc>
                <a:tc>
                  <a:txBody>
                    <a:bodyPr/>
                    <a:lstStyle/>
                    <a:p>
                      <a:endParaRPr lang="en-US" dirty="0"/>
                    </a:p>
                  </a:txBody>
                  <a:tcPr/>
                </a:tc>
                <a:tc>
                  <a:txBody>
                    <a:bodyPr/>
                    <a:lstStyle/>
                    <a:p>
                      <a:endParaRPr lang="en-US" dirty="0"/>
                    </a:p>
                  </a:txBody>
                  <a:tcPr/>
                </a:tc>
              </a:tr>
              <a:tr h="1066800">
                <a:tc>
                  <a:txBody>
                    <a:bodyPr/>
                    <a:lstStyle/>
                    <a:p>
                      <a:r>
                        <a:rPr lang="en-US" dirty="0" smtClean="0"/>
                        <a:t>Stanford</a:t>
                      </a:r>
                      <a:endParaRPr lang="en-US" dirty="0"/>
                    </a:p>
                  </a:txBody>
                  <a:tcPr/>
                </a:tc>
                <a:tc>
                  <a:txBody>
                    <a:bodyPr/>
                    <a:lstStyle/>
                    <a:p>
                      <a:r>
                        <a:rPr lang="en-US" dirty="0" smtClean="0"/>
                        <a:t>Clemson</a:t>
                      </a:r>
                      <a:endParaRPr lang="en-US" dirty="0"/>
                    </a:p>
                  </a:txBody>
                  <a:tcPr/>
                </a:tc>
                <a:tc>
                  <a:txBody>
                    <a:bodyPr/>
                    <a:lstStyle/>
                    <a:p>
                      <a:endParaRPr lang="en-US" dirty="0"/>
                    </a:p>
                  </a:txBody>
                  <a:tcPr/>
                </a:tc>
                <a:tc>
                  <a:txBody>
                    <a:bodyPr/>
                    <a:lstStyle/>
                    <a:p>
                      <a:endParaRPr lang="en-US" dirty="0"/>
                    </a:p>
                  </a:txBody>
                  <a:tcPr/>
                </a:tc>
              </a:tr>
              <a:tr h="1066800">
                <a:tc>
                  <a:txBody>
                    <a:bodyPr/>
                    <a:lstStyle/>
                    <a:p>
                      <a:r>
                        <a:rPr lang="en-US" dirty="0" smtClean="0"/>
                        <a:t>Wisconsin</a:t>
                      </a:r>
                      <a:endParaRPr lang="en-US" dirty="0"/>
                    </a:p>
                  </a:txBody>
                  <a:tcPr/>
                </a:tc>
                <a:tc>
                  <a:txBody>
                    <a:bodyPr/>
                    <a:lstStyle/>
                    <a:p>
                      <a:r>
                        <a:rPr lang="en-US" dirty="0" smtClean="0"/>
                        <a:t>Stanford</a:t>
                      </a:r>
                      <a:endParaRPr lang="en-US" dirty="0"/>
                    </a:p>
                  </a:txBody>
                  <a:tcPr/>
                </a:tc>
                <a:tc>
                  <a:txBody>
                    <a:bodyPr/>
                    <a:lstStyle/>
                    <a:p>
                      <a:endParaRPr lang="en-US" dirty="0"/>
                    </a:p>
                  </a:txBody>
                  <a:tcPr/>
                </a:tc>
                <a:tc>
                  <a:txBody>
                    <a:bodyPr/>
                    <a:lstStyle/>
                    <a:p>
                      <a:endParaRPr lang="en-US" dirty="0"/>
                    </a:p>
                  </a:txBody>
                  <a:tcPr/>
                </a:tc>
              </a:tr>
              <a:tr h="1066800">
                <a:tc>
                  <a:txBody>
                    <a:bodyPr/>
                    <a:lstStyle/>
                    <a:p>
                      <a:r>
                        <a:rPr lang="en-US" dirty="0" smtClean="0"/>
                        <a:t>Stanford</a:t>
                      </a:r>
                      <a:endParaRPr lang="en-US" dirty="0"/>
                    </a:p>
                  </a:txBody>
                  <a:tcPr/>
                </a:tc>
                <a:tc>
                  <a:txBody>
                    <a:bodyPr/>
                    <a:lstStyle/>
                    <a:p>
                      <a:r>
                        <a:rPr lang="en-US" dirty="0" smtClean="0"/>
                        <a:t>Wisconsin</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306" name="TextBox 305"/>
          <p:cNvSpPr txBox="1"/>
          <p:nvPr/>
        </p:nvSpPr>
        <p:spPr>
          <a:xfrm>
            <a:off x="18516600" y="28727400"/>
            <a:ext cx="16459200" cy="646331"/>
          </a:xfrm>
          <a:prstGeom prst="rect">
            <a:avLst/>
          </a:prstGeom>
          <a:noFill/>
        </p:spPr>
        <p:txBody>
          <a:bodyPr wrap="square" rtlCol="0">
            <a:spAutoFit/>
          </a:bodyPr>
          <a:lstStyle/>
          <a:p>
            <a:r>
              <a:rPr lang="en-US" sz="3600" dirty="0" smtClean="0"/>
              <a:t>*All of these results were gather using the </a:t>
            </a:r>
            <a:r>
              <a:rPr lang="en-US" sz="3600" dirty="0" err="1" smtClean="0"/>
              <a:t>Geni</a:t>
            </a:r>
            <a:r>
              <a:rPr lang="en-US" sz="3600" dirty="0" smtClean="0"/>
              <a:t> Core network across VLAN 3716</a:t>
            </a:r>
            <a:endParaRPr lang="en-US" sz="3600" dirty="0"/>
          </a:p>
        </p:txBody>
      </p:sp>
      <p:sp>
        <p:nvSpPr>
          <p:cNvPr id="307" name="Rounded Rectangle 306"/>
          <p:cNvSpPr/>
          <p:nvPr/>
        </p:nvSpPr>
        <p:spPr>
          <a:xfrm>
            <a:off x="457200" y="23622000"/>
            <a:ext cx="17399000" cy="1320800"/>
          </a:xfrm>
          <a:prstGeom prst="roundRect">
            <a:avLst/>
          </a:prstGeom>
          <a:solidFill>
            <a:schemeClr val="bg1">
              <a:lumMod val="85000"/>
            </a:schemeClr>
          </a:solid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18525" tIns="59262" rIns="118525" bIns="59262" rtlCol="0" anchor="ctr"/>
          <a:lstStyle/>
          <a:p>
            <a:pPr algn="ctr"/>
            <a:endParaRPr lang="en-US"/>
          </a:p>
        </p:txBody>
      </p:sp>
      <p:sp>
        <p:nvSpPr>
          <p:cNvPr id="308" name="TextBox 307"/>
          <p:cNvSpPr txBox="1"/>
          <p:nvPr/>
        </p:nvSpPr>
        <p:spPr>
          <a:xfrm>
            <a:off x="76200" y="23774400"/>
            <a:ext cx="17145000" cy="1935563"/>
          </a:xfrm>
          <a:prstGeom prst="rect">
            <a:avLst/>
          </a:prstGeom>
          <a:noFill/>
        </p:spPr>
        <p:txBody>
          <a:bodyPr wrap="square" lIns="118525" tIns="59262" rIns="118525" bIns="59262" rtlCol="0">
            <a:spAutoFit/>
          </a:bodyPr>
          <a:lstStyle/>
          <a:p>
            <a:pPr algn="ctr"/>
            <a:r>
              <a:rPr lang="en-US" sz="5200" b="1" dirty="0" smtClean="0"/>
              <a:t>Additional Thanks</a:t>
            </a:r>
          </a:p>
          <a:p>
            <a:pPr algn="ctr"/>
            <a:endParaRPr lang="en-US" b="1" dirty="0"/>
          </a:p>
        </p:txBody>
      </p:sp>
      <p:sp>
        <p:nvSpPr>
          <p:cNvPr id="309" name="TextBox 308"/>
          <p:cNvSpPr txBox="1"/>
          <p:nvPr/>
        </p:nvSpPr>
        <p:spPr>
          <a:xfrm>
            <a:off x="685800" y="25298400"/>
            <a:ext cx="17297400" cy="1754326"/>
          </a:xfrm>
          <a:prstGeom prst="rect">
            <a:avLst/>
          </a:prstGeom>
          <a:noFill/>
        </p:spPr>
        <p:txBody>
          <a:bodyPr wrap="square" rtlCol="0">
            <a:spAutoFit/>
          </a:bodyPr>
          <a:lstStyle/>
          <a:p>
            <a:r>
              <a:rPr lang="en-US" sz="3600" dirty="0" smtClean="0"/>
              <a:t>We would also like to thank the Individuals at BBN who generously provided support in getting the network configured.  In addition to Stanford and Wisconsin for participating in this demo. </a:t>
            </a:r>
            <a:endParaRPr lang="en-US" sz="3600" dirty="0"/>
          </a:p>
        </p:txBody>
      </p:sp>
      <p:cxnSp>
        <p:nvCxnSpPr>
          <p:cNvPr id="68" name="Straight Arrow Connector 67"/>
          <p:cNvCxnSpPr/>
          <p:nvPr/>
        </p:nvCxnSpPr>
        <p:spPr>
          <a:xfrm rot="10800000" flipV="1">
            <a:off x="20878800" y="9448800"/>
            <a:ext cx="1371600" cy="762000"/>
          </a:xfrm>
          <a:prstGeom prst="straightConnector1">
            <a:avLst/>
          </a:prstGeom>
          <a:ln w="698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10800000">
            <a:off x="23393400" y="9372600"/>
            <a:ext cx="1219200" cy="1588"/>
          </a:xfrm>
          <a:prstGeom prst="straightConnector1">
            <a:avLst/>
          </a:prstGeom>
          <a:ln w="698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0800000">
            <a:off x="27889200" y="9448800"/>
            <a:ext cx="1676400" cy="1588"/>
          </a:xfrm>
          <a:prstGeom prst="straightConnector1">
            <a:avLst/>
          </a:prstGeom>
          <a:ln w="698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10800000">
            <a:off x="30556200" y="9829800"/>
            <a:ext cx="1295400" cy="762000"/>
          </a:xfrm>
          <a:prstGeom prst="straightConnector1">
            <a:avLst/>
          </a:prstGeom>
          <a:ln w="698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4251</TotalTime>
  <Words>485</Words>
  <Application>Microsoft Office PowerPoint</Application>
  <PresentationFormat>Custom</PresentationFormat>
  <Paragraphs>59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Clemson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Hamilton</dc:creator>
  <cp:lastModifiedBy>admin</cp:lastModifiedBy>
  <cp:revision>396</cp:revision>
  <dcterms:created xsi:type="dcterms:W3CDTF">2010-07-15T14:04:50Z</dcterms:created>
  <dcterms:modified xsi:type="dcterms:W3CDTF">2011-07-19T02:41:07Z</dcterms:modified>
</cp:coreProperties>
</file>