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83" r:id="rId2"/>
    <p:sldId id="284" r:id="rId3"/>
    <p:sldId id="288" r:id="rId4"/>
    <p:sldId id="282" r:id="rId5"/>
    <p:sldId id="279" r:id="rId6"/>
    <p:sldId id="269" r:id="rId7"/>
    <p:sldId id="281" r:id="rId8"/>
    <p:sldId id="291" r:id="rId9"/>
    <p:sldId id="274" r:id="rId10"/>
    <p:sldId id="285" r:id="rId11"/>
    <p:sldId id="292" r:id="rId12"/>
    <p:sldId id="293" r:id="rId13"/>
    <p:sldId id="295" r:id="rId14"/>
    <p:sldId id="268" r:id="rId15"/>
    <p:sldId id="294" r:id="rId16"/>
    <p:sldId id="280" r:id="rId17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F8A"/>
    <a:srgbClr val="FF3654"/>
    <a:srgbClr val="17212D"/>
    <a:srgbClr val="320934"/>
    <a:srgbClr val="17202D"/>
    <a:srgbClr val="4A0851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4"/>
    <p:restoredTop sz="86397"/>
  </p:normalViewPr>
  <p:slideViewPr>
    <p:cSldViewPr snapToGrid="0" snapToObjects="1">
      <p:cViewPr varScale="1">
        <p:scale>
          <a:sx n="47" d="100"/>
          <a:sy n="47" d="100"/>
        </p:scale>
        <p:origin x="33" y="291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8" d="100"/>
          <a:sy n="108" d="100"/>
        </p:scale>
        <p:origin x="320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12" Type="http://schemas.openxmlformats.org/officeDocument/2006/relationships/image" Target="../media/image22.sv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sv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6.emf"/><Relationship Id="rId9" Type="http://schemas.openxmlformats.org/officeDocument/2006/relationships/image" Target="../media/image12.svg"/><Relationship Id="rId14" Type="http://schemas.openxmlformats.org/officeDocument/2006/relationships/image" Target="../media/image15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gradFill flip="none" rotWithShape="1">
          <a:gsLst>
            <a:gs pos="100000">
              <a:srgbClr val="4A0851"/>
            </a:gs>
            <a:gs pos="0">
              <a:srgbClr val="FF365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0" y="4590765"/>
            <a:ext cx="17148312" cy="5948935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A88B6BF-3F1E-0649-96E0-0F6C772422CE}"/>
              </a:ext>
            </a:extLst>
          </p:cNvPr>
          <p:cNvSpPr/>
          <p:nvPr userDrawn="1"/>
        </p:nvSpPr>
        <p:spPr>
          <a:xfrm>
            <a:off x="0" y="3788144"/>
            <a:ext cx="373274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0868C-E8B9-8D4A-A10B-5DAAC32627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57740" y="720900"/>
            <a:ext cx="35560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ED7B2-19CB-7A4A-8F3F-BA5A1F59A1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67952" y="1049469"/>
            <a:ext cx="3032565" cy="3610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18AAA33-420B-44D6-BD7C-D66D13CBF4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4545" y="10685672"/>
            <a:ext cx="22472511" cy="23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5F67C-DA8E-4B92-B1A2-61EF4B36B7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62093" y="1047776"/>
            <a:ext cx="3032565" cy="361019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EB506B-E1F0-4853-9D4F-D49D0AD535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0738" y="914401"/>
            <a:ext cx="3439432" cy="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758553-1A2D-41EA-AE0B-0FFBFDC29359}"/>
              </a:ext>
            </a:extLst>
          </p:cNvPr>
          <p:cNvSpPr/>
          <p:nvPr userDrawn="1"/>
        </p:nvSpPr>
        <p:spPr>
          <a:xfrm>
            <a:off x="0" y="3283542"/>
            <a:ext cx="24382413" cy="9305787"/>
          </a:xfrm>
          <a:prstGeom prst="rect">
            <a:avLst/>
          </a:prstGeom>
          <a:solidFill>
            <a:srgbClr val="320934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3712757"/>
            <a:ext cx="18565384" cy="8647971"/>
          </a:xfrm>
        </p:spPr>
        <p:txBody>
          <a:bodyPr wrap="none">
            <a:noAutofit/>
          </a:bodyPr>
          <a:lstStyle>
            <a:lvl1pPr marL="0" indent="0">
              <a:lnSpc>
                <a:spcPts val="2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914354" indent="0">
              <a:lnSpc>
                <a:spcPts val="2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1828709" indent="0">
              <a:lnSpc>
                <a:spcPts val="2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2743063" indent="0">
              <a:lnSpc>
                <a:spcPts val="2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3657417" indent="0">
              <a:lnSpc>
                <a:spcPts val="2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s-ES" dirty="0" err="1"/>
              <a:t>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036E301F-C9C0-40D3-9E55-81DA64C68E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2123126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530075-518A-49B1-A485-A6F6CCC9EC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62093" y="1047776"/>
            <a:ext cx="3032565" cy="361019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FE07F7-7D58-4BB8-888D-E3F3D7FB18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0738" y="914401"/>
            <a:ext cx="3439432" cy="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0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AFB948-A41B-424D-A9B1-01BDCF48E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62093" y="1047776"/>
            <a:ext cx="3032565" cy="361019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DBA6B2-B6BC-4CED-85BC-C9168C1145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0738" y="914401"/>
            <a:ext cx="3439432" cy="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E340C-7FA2-41BB-BD78-F1B391FED2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62093" y="1047776"/>
            <a:ext cx="3032565" cy="361019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CD9C80-B519-4A7D-9B1F-BD1168A56D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0738" y="914401"/>
            <a:ext cx="3439432" cy="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AD905-52F1-43C7-8FE9-CA3E49BFC7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62093" y="1047776"/>
            <a:ext cx="3032565" cy="361019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6BAABD-B8BD-4CFE-A2FB-604380508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0738" y="914401"/>
            <a:ext cx="3439432" cy="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8A6792-E50A-4F98-8430-4A66A7F707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62093" y="1047776"/>
            <a:ext cx="3032565" cy="361019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6D87DE-1BEF-468A-8AF4-3D2BC2338A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20738" y="914401"/>
            <a:ext cx="3439432" cy="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ECE3D8-BBA0-0242-849D-1BD365C2CC41}"/>
              </a:ext>
            </a:extLst>
          </p:cNvPr>
          <p:cNvSpPr/>
          <p:nvPr userDrawn="1"/>
        </p:nvSpPr>
        <p:spPr>
          <a:xfrm>
            <a:off x="-1" y="0"/>
            <a:ext cx="12192001" cy="13716000"/>
          </a:xfrm>
          <a:prstGeom prst="rect">
            <a:avLst/>
          </a:prstGeom>
          <a:gradFill flip="none" rotWithShape="1">
            <a:gsLst>
              <a:gs pos="100000">
                <a:srgbClr val="4A0851"/>
              </a:gs>
              <a:gs pos="0">
                <a:srgbClr val="FF3654"/>
              </a:gs>
            </a:gsLst>
            <a:lin ang="18900000" scaled="1"/>
            <a:tileRect/>
          </a:gra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3414350"/>
            <a:ext cx="9643076" cy="264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0"/>
              </a:lnSpc>
            </a:pPr>
            <a:r>
              <a:rPr lang="es-ES" sz="11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…</a:t>
            </a:r>
          </a:p>
          <a:p>
            <a:pPr>
              <a:lnSpc>
                <a:spcPts val="11000"/>
              </a:lnSpc>
            </a:pPr>
            <a:r>
              <a:rPr lang="es-ES" sz="11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1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1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soon</a:t>
            </a: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196973"/>
            <a:ext cx="121904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sponsors.</a:t>
            </a:r>
          </a:p>
          <a:p>
            <a:pPr algn="ctr">
              <a:lnSpc>
                <a:spcPts val="4500"/>
              </a:lnSpc>
            </a:pP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whom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es-ES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posible</a:t>
            </a:r>
            <a:r>
              <a:rPr lang="es-ES" sz="320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4" name="Imagen 16">
            <a:extLst>
              <a:ext uri="{FF2B5EF4-FFF2-40B4-BE49-F238E27FC236}">
                <a16:creationId xmlns:a16="http://schemas.microsoft.com/office/drawing/2014/main" id="{AEF98C3C-77F4-AB47-9E29-B3347BDAEB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24303" y="6170231"/>
            <a:ext cx="4320000" cy="922513"/>
          </a:xfrm>
          <a:prstGeom prst="rect">
            <a:avLst/>
          </a:prstGeom>
        </p:spPr>
      </p:pic>
      <p:pic>
        <p:nvPicPr>
          <p:cNvPr id="15" name="Imagen 2">
            <a:extLst>
              <a:ext uri="{FF2B5EF4-FFF2-40B4-BE49-F238E27FC236}">
                <a16:creationId xmlns:a16="http://schemas.microsoft.com/office/drawing/2014/main" id="{07BE5AEF-D62E-EC46-9B6D-E1C3C31556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44303" y="4214538"/>
            <a:ext cx="6480000" cy="110160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4331BFFF-22FD-A34E-8320-B231DEFB0E95}"/>
              </a:ext>
            </a:extLst>
          </p:cNvPr>
          <p:cNvSpPr/>
          <p:nvPr userDrawn="1"/>
        </p:nvSpPr>
        <p:spPr>
          <a:xfrm>
            <a:off x="0" y="2133600"/>
            <a:ext cx="373274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7BDDB14-FCD0-42C1-B7AF-7B95A1B13A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5753" y="10428672"/>
            <a:ext cx="22472511" cy="23094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8875D2-8582-4E41-8A3B-38497F81B81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562093" y="1047776"/>
            <a:ext cx="3032565" cy="361019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55D425C-79A9-4C3D-9EAE-E3387876FF9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620738" y="912117"/>
            <a:ext cx="3439432" cy="476046"/>
          </a:xfrm>
          <a:prstGeom prst="rect">
            <a:avLst/>
          </a:prstGeom>
        </p:spPr>
      </p:pic>
      <p:pic>
        <p:nvPicPr>
          <p:cNvPr id="11" name="Picture 2" descr="https://www.dotnet2019.com/assets/sponsors/logo-ceu.png">
            <a:extLst>
              <a:ext uri="{FF2B5EF4-FFF2-40B4-BE49-F238E27FC236}">
                <a16:creationId xmlns:a16="http://schemas.microsoft.com/office/drawing/2014/main" id="{516A40DD-59DE-4A9A-8C23-968F362B48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820" y="9264388"/>
            <a:ext cx="2677432" cy="60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DD707FD-F7B2-4378-817F-08A860A8285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5142275" y="7947221"/>
            <a:ext cx="2677433" cy="524987"/>
          </a:xfrm>
          <a:prstGeom prst="rect">
            <a:avLst/>
          </a:prstGeom>
        </p:spPr>
      </p:pic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C0428F4-E68F-4F60-AEF2-EAF6FC6A505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79539643"/>
              </p:ext>
            </p:extLst>
          </p:nvPr>
        </p:nvGraphicFramePr>
        <p:xfrm>
          <a:off x="18914642" y="7894320"/>
          <a:ext cx="2445250" cy="67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13" imgW="2729880" imgH="749160" progId="">
                  <p:embed/>
                </p:oleObj>
              </mc:Choice>
              <mc:Fallback>
                <p:oleObj r:id="rId13" imgW="2729880" imgH="74916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6FE1280-CA08-4BF2-8C8F-B8D8A41576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914642" y="7894320"/>
                        <a:ext cx="2445250" cy="671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0">
            <a:extLst>
              <a:ext uri="{FF2B5EF4-FFF2-40B4-BE49-F238E27FC236}">
                <a16:creationId xmlns:a16="http://schemas.microsoft.com/office/drawing/2014/main" id="{1AA6A439-9683-0641-B23F-8C6F1D61134C}"/>
              </a:ext>
            </a:extLst>
          </p:cNvPr>
          <p:cNvSpPr txBox="1"/>
          <p:nvPr userDrawn="1"/>
        </p:nvSpPr>
        <p:spPr>
          <a:xfrm>
            <a:off x="9329915" y="2565905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0" i="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</a:p>
        </p:txBody>
      </p:sp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329915" y="6111186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0" i="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PLATINUM SPONSORS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D1143A-F514-0149-AECC-5F02D95D9AC3}"/>
              </a:ext>
            </a:extLst>
          </p:cNvPr>
          <p:cNvSpPr/>
          <p:nvPr userDrawn="1"/>
        </p:nvSpPr>
        <p:spPr>
          <a:xfrm>
            <a:off x="0" y="2133600"/>
            <a:ext cx="3732740" cy="144000"/>
          </a:xfrm>
          <a:prstGeom prst="rect">
            <a:avLst/>
          </a:prstGeom>
          <a:solidFill>
            <a:srgbClr val="FF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2" name="Imagen 16">
            <a:extLst>
              <a:ext uri="{FF2B5EF4-FFF2-40B4-BE49-F238E27FC236}">
                <a16:creationId xmlns:a16="http://schemas.microsoft.com/office/drawing/2014/main" id="{F26597B6-6A06-AF41-A1D9-55581DB9F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2825" y="7243629"/>
            <a:ext cx="5057490" cy="1080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A9E989C-D3E4-954E-B2B8-BA62006878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40579" y="3327238"/>
            <a:ext cx="8470589" cy="1440000"/>
          </a:xfrm>
          <a:prstGeom prst="rect">
            <a:avLst/>
          </a:prstGeom>
        </p:spPr>
      </p:pic>
      <p:sp>
        <p:nvSpPr>
          <p:cNvPr id="24" name="CuadroTexto 10">
            <a:extLst>
              <a:ext uri="{FF2B5EF4-FFF2-40B4-BE49-F238E27FC236}">
                <a16:creationId xmlns:a16="http://schemas.microsoft.com/office/drawing/2014/main" id="{38ED0BB3-7D94-5B45-94B5-F3F418E518ED}"/>
              </a:ext>
            </a:extLst>
          </p:cNvPr>
          <p:cNvSpPr txBox="1"/>
          <p:nvPr userDrawn="1"/>
        </p:nvSpPr>
        <p:spPr>
          <a:xfrm>
            <a:off x="9329915" y="11734872"/>
            <a:ext cx="572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i="0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s-ES" sz="6000" b="1" i="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6000" b="1" i="0" dirty="0" err="1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s-ES" sz="6000" b="1" i="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ADE636-1D7C-7644-AC3A-2276C8E584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20738" y="914401"/>
            <a:ext cx="3439432" cy="476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47203-5776-4597-820C-93FA577D97D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562093" y="1047776"/>
            <a:ext cx="3032565" cy="361019"/>
          </a:xfrm>
          <a:prstGeom prst="rect">
            <a:avLst/>
          </a:prstGeom>
          <a:noFill/>
        </p:spPr>
      </p:pic>
      <p:pic>
        <p:nvPicPr>
          <p:cNvPr id="1026" name="Picture 2" descr="https://www.dotnet2019.com/assets/sponsors/logo-ceu.png">
            <a:extLst>
              <a:ext uri="{FF2B5EF4-FFF2-40B4-BE49-F238E27FC236}">
                <a16:creationId xmlns:a16="http://schemas.microsoft.com/office/drawing/2014/main" id="{B83203AF-8512-43E0-8E49-DDAE7BE95E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725" y="10248909"/>
            <a:ext cx="33813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230209E-7776-4D46-ABA2-6BDE3A7DE2CD}"/>
              </a:ext>
            </a:extLst>
          </p:cNvPr>
          <p:cNvSpPr txBox="1"/>
          <p:nvPr userDrawn="1"/>
        </p:nvSpPr>
        <p:spPr>
          <a:xfrm>
            <a:off x="9335354" y="9268045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0" i="0" dirty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COLLABORATORS</a:t>
            </a:r>
          </a:p>
        </p:txBody>
      </p:sp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orient="horz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or">
    <p:bg>
      <p:bgPr>
        <a:gradFill flip="none" rotWithShape="1">
          <a:gsLst>
            <a:gs pos="100000">
              <a:srgbClr val="4A0851"/>
            </a:gs>
            <a:gs pos="0">
              <a:srgbClr val="FF365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142768"/>
            <a:ext cx="13540765" cy="1357615"/>
          </a:xfrm>
        </p:spPr>
        <p:txBody>
          <a:bodyPr>
            <a:noAutofit/>
          </a:bodyPr>
          <a:lstStyle>
            <a:lvl1pPr marL="0" indent="0">
              <a:buNone/>
              <a:defRPr sz="8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0993279-8EF0-EC4F-820C-9747BD5C579D}"/>
              </a:ext>
            </a:extLst>
          </p:cNvPr>
          <p:cNvSpPr/>
          <p:nvPr userDrawn="1"/>
        </p:nvSpPr>
        <p:spPr>
          <a:xfrm>
            <a:off x="0" y="2133600"/>
            <a:ext cx="373274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764AA73-822D-405A-B80D-6119D920F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20738" y="912117"/>
            <a:ext cx="3439432" cy="4760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A7534E-EEFE-418B-B40B-02493401B6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567952" y="1049469"/>
            <a:ext cx="3032565" cy="3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9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gradFill flip="none" rotWithShape="1">
          <a:gsLst>
            <a:gs pos="100000">
              <a:srgbClr val="4A0851"/>
            </a:gs>
            <a:gs pos="0">
              <a:srgbClr val="FF365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1556" y="11503509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17212D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109855" y="2946822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21556" y="12147492"/>
            <a:ext cx="7066852" cy="6463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000" b="1">
                <a:solidFill>
                  <a:srgbClr val="17212D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31599" y="9194390"/>
            <a:ext cx="9590291" cy="1007918"/>
          </a:xfrm>
        </p:spPr>
        <p:txBody>
          <a:bodyPr>
            <a:noAutofit/>
          </a:bodyPr>
          <a:lstStyle>
            <a:lvl1pPr marL="0" indent="0" algn="ctr">
              <a:buNone/>
              <a:defRPr sz="65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43323" y="10351619"/>
            <a:ext cx="9590291" cy="806638"/>
          </a:xfrm>
        </p:spPr>
        <p:txBody>
          <a:bodyPr>
            <a:noAutofit/>
          </a:bodyPr>
          <a:lstStyle>
            <a:lvl1pPr marL="0" indent="0" algn="ctr">
              <a:buNone/>
              <a:defRPr sz="4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0993279-8EF0-EC4F-820C-9747BD5C579D}"/>
              </a:ext>
            </a:extLst>
          </p:cNvPr>
          <p:cNvSpPr/>
          <p:nvPr userDrawn="1"/>
        </p:nvSpPr>
        <p:spPr>
          <a:xfrm>
            <a:off x="0" y="2133600"/>
            <a:ext cx="373274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764AA73-822D-405A-B80D-6119D920F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20738" y="912117"/>
            <a:ext cx="3439432" cy="4760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A7534E-EEFE-418B-B40B-02493401B6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567952" y="1049469"/>
            <a:ext cx="3032565" cy="361019"/>
          </a:xfrm>
          <a:prstGeom prst="rect">
            <a:avLst/>
          </a:prstGeom>
        </p:spPr>
      </p:pic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0A7554CA-2594-45F6-B113-6793771394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97681" y="11508952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17212D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D5959A6E-2880-47AC-AB27-EC5131671748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14385980" y="2952265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38130955-A1BC-4F20-A04A-0ADE02B38B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797681" y="12152935"/>
            <a:ext cx="7066852" cy="6463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000" b="1">
                <a:solidFill>
                  <a:srgbClr val="17212D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sp>
        <p:nvSpPr>
          <p:cNvPr id="24" name="Marcador de posición de texto 29">
            <a:extLst>
              <a:ext uri="{FF2B5EF4-FFF2-40B4-BE49-F238E27FC236}">
                <a16:creationId xmlns:a16="http://schemas.microsoft.com/office/drawing/2014/main" id="{B4499CFC-DA52-4BD3-BF6E-683D6B1EFF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07724" y="9199833"/>
            <a:ext cx="9590291" cy="1007918"/>
          </a:xfrm>
        </p:spPr>
        <p:txBody>
          <a:bodyPr>
            <a:noAutofit/>
          </a:bodyPr>
          <a:lstStyle>
            <a:lvl1pPr marL="0" indent="0" algn="ctr">
              <a:buNone/>
              <a:defRPr sz="65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25" name="Marcador de posición de texto 29">
            <a:extLst>
              <a:ext uri="{FF2B5EF4-FFF2-40B4-BE49-F238E27FC236}">
                <a16:creationId xmlns:a16="http://schemas.microsoft.com/office/drawing/2014/main" id="{4640C3DD-4938-4F21-B409-7DF554C97E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519448" y="10357062"/>
            <a:ext cx="9590291" cy="806638"/>
          </a:xfrm>
        </p:spPr>
        <p:txBody>
          <a:bodyPr>
            <a:noAutofit/>
          </a:bodyPr>
          <a:lstStyle>
            <a:lvl1pPr marL="0" indent="0" algn="ctr">
              <a:buNone/>
              <a:defRPr sz="4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 flip="none" rotWithShape="1">
          <a:gsLst>
            <a:gs pos="100000">
              <a:srgbClr val="4A0851"/>
            </a:gs>
            <a:gs pos="0">
              <a:srgbClr val="FF365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AC5E373-74CE-0D4F-BB7B-8A603DE16671}"/>
              </a:ext>
            </a:extLst>
          </p:cNvPr>
          <p:cNvSpPr/>
          <p:nvPr userDrawn="1"/>
        </p:nvSpPr>
        <p:spPr>
          <a:xfrm>
            <a:off x="0" y="2133600"/>
            <a:ext cx="373274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872D85B-8B81-4FF4-821F-793F8FCA9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033794" y="1702950"/>
            <a:ext cx="13208000" cy="10833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2E06F-1323-4697-9366-40A343DA50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567952" y="1049469"/>
            <a:ext cx="3032565" cy="36101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84FBB23-490F-4169-AF97-64A3CCD5B0C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20738" y="912117"/>
            <a:ext cx="3439432" cy="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gradFill flip="none" rotWithShape="1">
          <a:gsLst>
            <a:gs pos="100000">
              <a:srgbClr val="4A0851"/>
            </a:gs>
            <a:gs pos="0">
              <a:srgbClr val="FF365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ABB188C-CB12-D649-A8B9-3E74964DF613}"/>
              </a:ext>
            </a:extLst>
          </p:cNvPr>
          <p:cNvSpPr/>
          <p:nvPr userDrawn="1"/>
        </p:nvSpPr>
        <p:spPr>
          <a:xfrm>
            <a:off x="0" y="2133600"/>
            <a:ext cx="373274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EF585A-5476-4284-A605-26A01E60A7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927806" y="2937955"/>
            <a:ext cx="21666200" cy="11645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180BB9-3E9B-4BCD-9290-8407AA7FD8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567952" y="1049469"/>
            <a:ext cx="3032565" cy="36101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AF48C0C-204B-478B-935E-4671EB9153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20738" y="912117"/>
            <a:ext cx="3439432" cy="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gradFill flip="none" rotWithShape="1">
          <a:gsLst>
            <a:gs pos="100000">
              <a:srgbClr val="4A0851"/>
            </a:gs>
            <a:gs pos="0">
              <a:srgbClr val="FF365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C89470C-BE17-5243-A081-9A3BACF651DD}"/>
              </a:ext>
            </a:extLst>
          </p:cNvPr>
          <p:cNvSpPr/>
          <p:nvPr userDrawn="1"/>
        </p:nvSpPr>
        <p:spPr>
          <a:xfrm>
            <a:off x="0" y="2133600"/>
            <a:ext cx="373274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D7A1B2E-CAB0-4359-8EE6-A58E992655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191206" y="3238186"/>
            <a:ext cx="18859498" cy="11328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FF25A2-D03D-43A6-B471-B31FDED15B4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567952" y="1049469"/>
            <a:ext cx="3032565" cy="36101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5C993E2-EE87-4434-90FB-FFF5DBE7A80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20738" y="912117"/>
            <a:ext cx="3439432" cy="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893E76-9C3A-4480-80B9-C8250FB3E7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62093" y="1047776"/>
            <a:ext cx="3032565" cy="361019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EEAC89-C985-4028-8935-551C09F7E1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0738" y="914401"/>
            <a:ext cx="3439432" cy="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995BDC-5615-43F5-BF14-A20497843B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62093" y="1047776"/>
            <a:ext cx="3032565" cy="361019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321F2E-FC45-44E2-8057-5BC2FEF0EA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20738" y="914401"/>
            <a:ext cx="3439432" cy="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93" r:id="rId3"/>
    <p:sldLayoutId id="2147483684" r:id="rId4"/>
    <p:sldLayoutId id="2147483682" r:id="rId5"/>
    <p:sldLayoutId id="2147483690" r:id="rId6"/>
    <p:sldLayoutId id="2147483683" r:id="rId7"/>
    <p:sldLayoutId id="2147483687" r:id="rId8"/>
    <p:sldLayoutId id="2147483685" r:id="rId9"/>
    <p:sldLayoutId id="2147483688" r:id="rId10"/>
    <p:sldLayoutId id="2147483692" r:id="rId11"/>
    <p:sldLayoutId id="2147483686" r:id="rId12"/>
    <p:sldLayoutId id="2147483678" r:id="rId13"/>
    <p:sldLayoutId id="2147483679" r:id="rId14"/>
    <p:sldLayoutId id="2147483674" r:id="rId15"/>
    <p:sldLayoutId id="2147483689" r:id="rId16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vascript-scene/the-typescript-tax-132ff4cb175b" TargetMode="External"/><Relationship Id="rId2" Type="http://schemas.openxmlformats.org/officeDocument/2006/relationships/hyperlink" Target="http://ttendency.cs.ucl.ac.uk/projects/type_study/documents/type_study.pdf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SSR con </a:t>
            </a:r>
            <a:r>
              <a:rPr lang="en-US" b="0" dirty="0" err="1"/>
              <a:t>TypeScript</a:t>
            </a:r>
            <a:r>
              <a:rPr lang="en-US" b="0" dirty="0"/>
              <a:t>, React y </a:t>
            </a:r>
            <a:r>
              <a:rPr lang="en-US" b="0" dirty="0" err="1" smtClean="0"/>
              <a:t>NextJS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5400" b="0" dirty="0" smtClean="0">
                <a:latin typeface="+mn-lt"/>
              </a:rPr>
              <a:t>@</a:t>
            </a:r>
            <a:r>
              <a:rPr lang="en-US" sz="5400" b="0" dirty="0" err="1" smtClean="0">
                <a:latin typeface="+mn-lt"/>
              </a:rPr>
              <a:t>cbastospc</a:t>
            </a:r>
            <a:endParaRPr lang="es-E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0D66-42ED-4346-B059-526D52916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Selección tecnológica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6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9DF0-D156-3C4B-96DD-C3E2BEF8B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Marco </a:t>
            </a:r>
            <a:r>
              <a:rPr lang="es-ES" dirty="0" err="1"/>
              <a:t>Minnemann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529" y="2351823"/>
            <a:ext cx="21760248" cy="102462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858" y="7412896"/>
            <a:ext cx="12882991" cy="63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55105A-270A-824D-92A3-C456E10E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60" y="2809901"/>
            <a:ext cx="18565384" cy="2651126"/>
          </a:xfrm>
        </p:spPr>
        <p:txBody>
          <a:bodyPr>
            <a:normAutofit/>
          </a:bodyPr>
          <a:lstStyle/>
          <a:p>
            <a:r>
              <a:rPr lang="es-ES" sz="10700" dirty="0" smtClean="0"/>
              <a:t>Para </a:t>
            </a:r>
            <a:endParaRPr lang="es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7229E7-0781-8743-ABCD-8AE1F6C9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053" y="6476810"/>
            <a:ext cx="6946191" cy="159964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6600" dirty="0" smtClean="0"/>
              <a:t>No muy compleja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6600" dirty="0" smtClean="0"/>
              <a:t>Con requisito de SEO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808230" y="5076734"/>
            <a:ext cx="28305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200" b="1" dirty="0"/>
              <a:t>Equipo</a:t>
            </a:r>
            <a:endParaRPr lang="es-ES" sz="9600" b="1" dirty="0"/>
          </a:p>
        </p:txBody>
      </p:sp>
      <p:sp>
        <p:nvSpPr>
          <p:cNvPr id="10" name="Rectángulo 9"/>
          <p:cNvSpPr/>
          <p:nvPr/>
        </p:nvSpPr>
        <p:spPr>
          <a:xfrm>
            <a:off x="13965484" y="5076734"/>
            <a:ext cx="41322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7200" b="1" dirty="0" smtClean="0"/>
              <a:t>Aplicación</a:t>
            </a:r>
            <a:endParaRPr lang="es-ES" sz="96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7229E7-0781-8743-ABCD-8AE1F6C97132}"/>
              </a:ext>
            </a:extLst>
          </p:cNvPr>
          <p:cNvSpPr txBox="1">
            <a:spLocks/>
          </p:cNvSpPr>
          <p:nvPr/>
        </p:nvSpPr>
        <p:spPr>
          <a:xfrm>
            <a:off x="4519216" y="6476810"/>
            <a:ext cx="9023789" cy="3173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6600" dirty="0" smtClean="0"/>
              <a:t>No muy senior: 2 Senior </a:t>
            </a:r>
            <a:br>
              <a:rPr lang="es-ES" sz="6600" dirty="0" smtClean="0"/>
            </a:br>
            <a:r>
              <a:rPr lang="es-ES" sz="6600" dirty="0" smtClean="0"/>
              <a:t>3 </a:t>
            </a:r>
            <a:r>
              <a:rPr lang="es-ES" sz="6600" dirty="0" err="1" smtClean="0"/>
              <a:t>middle</a:t>
            </a:r>
            <a:r>
              <a:rPr lang="es-ES" sz="6600" dirty="0" smtClean="0"/>
              <a:t> 3 junior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6600" dirty="0" smtClean="0"/>
              <a:t>No hacen </a:t>
            </a:r>
            <a:r>
              <a:rPr lang="es-ES" sz="6600" dirty="0" err="1" smtClean="0"/>
              <a:t>tests</a:t>
            </a:r>
            <a:r>
              <a:rPr lang="es-ES" sz="6600" dirty="0" smtClean="0"/>
              <a:t> normalmente </a:t>
            </a:r>
            <a:br>
              <a:rPr lang="es-ES" sz="6600" dirty="0" smtClean="0"/>
            </a:br>
            <a:r>
              <a:rPr lang="es-ES" sz="6600" dirty="0" smtClean="0"/>
              <a:t>ni </a:t>
            </a:r>
            <a:r>
              <a:rPr lang="es-ES" sz="6600" dirty="0" err="1" smtClean="0"/>
              <a:t>pairing</a:t>
            </a:r>
            <a:endParaRPr lang="es-ES" sz="6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6600" dirty="0" smtClean="0"/>
          </a:p>
        </p:txBody>
      </p:sp>
    </p:spTree>
    <p:extLst>
      <p:ext uri="{BB962C8B-B14F-4D97-AF65-F5344CB8AC3E}">
        <p14:creationId xmlns:p14="http://schemas.microsoft.com/office/powerpoint/2010/main" val="4771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55105A-270A-824D-92A3-C456E10EE82A}"/>
              </a:ext>
            </a:extLst>
          </p:cNvPr>
          <p:cNvSpPr txBox="1">
            <a:spLocks/>
          </p:cNvSpPr>
          <p:nvPr/>
        </p:nvSpPr>
        <p:spPr>
          <a:xfrm>
            <a:off x="2575363" y="1730916"/>
            <a:ext cx="18565384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10700" dirty="0" smtClean="0"/>
              <a:t>Recomiendo 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738363" y="4567393"/>
            <a:ext cx="216440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/>
              <a:t>SSR</a:t>
            </a:r>
            <a:r>
              <a:rPr lang="en-US" sz="7200" dirty="0" smtClean="0"/>
              <a:t>: para el SEO (Google, </a:t>
            </a:r>
            <a:r>
              <a:rPr lang="en-US" sz="7200" u="sng" dirty="0" err="1" smtClean="0"/>
              <a:t>Baido</a:t>
            </a:r>
            <a:r>
              <a:rPr lang="en-US" sz="7200" u="sng" dirty="0" smtClean="0"/>
              <a:t>, </a:t>
            </a:r>
            <a:r>
              <a:rPr lang="en-US" sz="7200" u="sng" dirty="0" err="1" smtClean="0"/>
              <a:t>Yandex</a:t>
            </a:r>
            <a:r>
              <a:rPr lang="en-US" sz="7200" dirty="0" smtClean="0"/>
              <a:t>)</a:t>
            </a:r>
          </a:p>
          <a:p>
            <a:r>
              <a:rPr lang="en-US" sz="7200" b="1" dirty="0" err="1" smtClean="0"/>
              <a:t>TypeScript</a:t>
            </a:r>
            <a:r>
              <a:rPr lang="en-US" sz="7200" dirty="0" smtClean="0"/>
              <a:t>: 38% bugs Airbnb </a:t>
            </a:r>
            <a:r>
              <a:rPr lang="en-US" sz="7200" dirty="0" err="1" smtClean="0"/>
              <a:t>evitables</a:t>
            </a:r>
            <a:r>
              <a:rPr lang="en-US" sz="7200" dirty="0" smtClean="0"/>
              <a:t>, </a:t>
            </a:r>
            <a:r>
              <a:rPr lang="en-US" sz="7200" dirty="0" smtClean="0">
                <a:hlinkClick r:id="rId2"/>
              </a:rPr>
              <a:t>15% </a:t>
            </a:r>
            <a:r>
              <a:rPr lang="en-US" sz="7200" dirty="0" err="1" smtClean="0">
                <a:hlinkClick r:id="rId2"/>
              </a:rPr>
              <a:t>proyectos</a:t>
            </a:r>
            <a:r>
              <a:rPr lang="en-US" sz="7200" dirty="0" smtClean="0">
                <a:hlinkClick r:id="rId2"/>
              </a:rPr>
              <a:t> </a:t>
            </a:r>
            <a:r>
              <a:rPr lang="en-US" sz="7200" dirty="0" err="1" smtClean="0">
                <a:hlinkClick r:id="rId2"/>
              </a:rPr>
              <a:t>públicos</a:t>
            </a:r>
            <a:r>
              <a:rPr lang="en-US" sz="7200" dirty="0" smtClean="0">
                <a:hlinkClick r:id="rId2"/>
              </a:rPr>
              <a:t> de </a:t>
            </a:r>
            <a:r>
              <a:rPr lang="en-US" sz="7200" dirty="0" err="1" smtClean="0">
                <a:hlinkClick r:id="rId2"/>
              </a:rPr>
              <a:t>github</a:t>
            </a:r>
            <a:r>
              <a:rPr lang="en-US" sz="7200" dirty="0" smtClean="0">
                <a:hlinkClick r:id="rId2"/>
              </a:rPr>
              <a:t> </a:t>
            </a:r>
            <a:r>
              <a:rPr lang="en-US" sz="7200" dirty="0" smtClean="0"/>
              <a:t>, </a:t>
            </a:r>
            <a:r>
              <a:rPr lang="en-US" sz="7200" dirty="0" err="1" smtClean="0">
                <a:hlinkClick r:id="rId3"/>
              </a:rPr>
              <a:t>typescrip</a:t>
            </a:r>
            <a:r>
              <a:rPr lang="en-US" sz="7200" dirty="0" smtClean="0">
                <a:hlinkClick r:id="rId3"/>
              </a:rPr>
              <a:t> TAX</a:t>
            </a:r>
            <a:endParaRPr lang="en-US" sz="7200" dirty="0" smtClean="0"/>
          </a:p>
          <a:p>
            <a:r>
              <a:rPr lang="en-US" sz="7200" b="1" dirty="0" smtClean="0"/>
              <a:t>React</a:t>
            </a:r>
            <a:r>
              <a:rPr lang="en-US" sz="7200" dirty="0" smtClean="0"/>
              <a:t>: </a:t>
            </a:r>
            <a:r>
              <a:rPr lang="en-US" sz="7200" dirty="0" err="1" smtClean="0"/>
              <a:t>tendencia</a:t>
            </a:r>
            <a:r>
              <a:rPr lang="en-US" sz="7200" dirty="0" smtClean="0"/>
              <a:t> </a:t>
            </a:r>
            <a:r>
              <a:rPr lang="en-US" sz="7200" dirty="0" err="1" smtClean="0"/>
              <a:t>alcista</a:t>
            </a:r>
            <a:r>
              <a:rPr lang="en-US" sz="7200" dirty="0" smtClean="0"/>
              <a:t>, </a:t>
            </a:r>
            <a:r>
              <a:rPr lang="en-US" sz="7200" dirty="0" err="1" smtClean="0"/>
              <a:t>experiencia</a:t>
            </a:r>
            <a:r>
              <a:rPr lang="en-US" sz="7200" dirty="0" smtClean="0"/>
              <a:t> </a:t>
            </a:r>
            <a:r>
              <a:rPr lang="en-US" sz="7200" dirty="0" err="1" smtClean="0"/>
              <a:t>programando</a:t>
            </a:r>
            <a:r>
              <a:rPr lang="en-US" sz="7200" dirty="0" smtClean="0"/>
              <a:t>, </a:t>
            </a:r>
            <a:r>
              <a:rPr lang="en-US" sz="7200" dirty="0" err="1" smtClean="0"/>
              <a:t>flexibilidad</a:t>
            </a:r>
            <a:r>
              <a:rPr lang="en-US" sz="7200" dirty="0" smtClean="0"/>
              <a:t>, </a:t>
            </a:r>
            <a:r>
              <a:rPr lang="en-US" sz="7200" dirty="0" err="1" smtClean="0"/>
              <a:t>simplicidad</a:t>
            </a:r>
            <a:r>
              <a:rPr lang="en-US" sz="7200" dirty="0" smtClean="0"/>
              <a:t> (</a:t>
            </a:r>
            <a:r>
              <a:rPr lang="en-US" sz="7200" dirty="0" err="1" smtClean="0"/>
              <a:t>curva</a:t>
            </a:r>
            <a:r>
              <a:rPr lang="en-US" sz="7200" dirty="0" smtClean="0"/>
              <a:t> de </a:t>
            </a:r>
            <a:r>
              <a:rPr lang="en-US" sz="7200" dirty="0" err="1" smtClean="0"/>
              <a:t>aprendizaje</a:t>
            </a:r>
            <a:r>
              <a:rPr lang="en-US" sz="7200" dirty="0" smtClean="0"/>
              <a:t>).</a:t>
            </a:r>
          </a:p>
          <a:p>
            <a:r>
              <a:rPr lang="en-US" sz="7200" b="1" dirty="0" err="1" smtClean="0"/>
              <a:t>NextJS</a:t>
            </a:r>
            <a:r>
              <a:rPr lang="en-US" sz="7200" dirty="0" smtClean="0"/>
              <a:t>: </a:t>
            </a:r>
            <a:r>
              <a:rPr lang="en-US" sz="7200" dirty="0" err="1" smtClean="0"/>
              <a:t>por</a:t>
            </a:r>
            <a:r>
              <a:rPr lang="en-US" sz="7200" dirty="0" smtClean="0"/>
              <a:t> </a:t>
            </a:r>
            <a:r>
              <a:rPr lang="en-US" sz="7200" dirty="0" err="1" smtClean="0"/>
              <a:t>complejidad</a:t>
            </a:r>
            <a:r>
              <a:rPr lang="en-US" sz="7200" dirty="0" smtClean="0"/>
              <a:t> </a:t>
            </a:r>
            <a:r>
              <a:rPr lang="en-US" sz="7200" dirty="0" err="1" smtClean="0"/>
              <a:t>baja</a:t>
            </a:r>
            <a:r>
              <a:rPr lang="en-US" sz="7200" dirty="0" smtClean="0"/>
              <a:t>, FW da </a:t>
            </a:r>
            <a:r>
              <a:rPr lang="en-US" sz="7200" dirty="0" err="1" smtClean="0"/>
              <a:t>productividad</a:t>
            </a:r>
            <a:r>
              <a:rPr lang="en-US" sz="7200" dirty="0" smtClean="0"/>
              <a:t>.</a:t>
            </a:r>
            <a:endParaRPr lang="es-ES" sz="7200" dirty="0"/>
          </a:p>
        </p:txBody>
      </p:sp>
    </p:spTree>
    <p:extLst>
      <p:ext uri="{BB962C8B-B14F-4D97-AF65-F5344CB8AC3E}">
        <p14:creationId xmlns:p14="http://schemas.microsoft.com/office/powerpoint/2010/main" val="23583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04F-8DAF-9A4D-ABE5-3E9FDFE96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Prueba de concepto:</a:t>
            </a:r>
            <a:br>
              <a:rPr lang="es-ES" dirty="0" smtClean="0"/>
            </a:br>
            <a:r>
              <a:rPr lang="es-ES" dirty="0" smtClean="0"/>
              <a:t>Show me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6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04F-8DAF-9A4D-ABE5-3E9FDFE96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Preguntas :)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5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C773A-5BB4-48A2-BDC7-1C17D3880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@</a:t>
            </a:r>
            <a:r>
              <a:rPr lang="es-ES" dirty="0" err="1" smtClean="0"/>
              <a:t>cbastospc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4AAA2-DEAC-44DA-9BC9-0F280193D7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arlos.bastos@orange.com</a:t>
            </a:r>
            <a:endParaRPr lang="es-E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DB220-4B0D-4B69-AE78-837FE529DD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smtClean="0"/>
              <a:t>Programador desde los 15 años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smtClean="0"/>
              <a:t>5 empresas, &gt;20 proyectos / productos de diferentes sectores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smtClean="0"/>
              <a:t>Consultor, Arquitecto de software, Formador,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smtClean="0"/>
              <a:t>KAIZEN </a:t>
            </a:r>
            <a:r>
              <a:rPr lang="es-ES" dirty="0" err="1" smtClean="0"/>
              <a:t>mindset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3E41F4-D571-46F0-B565-9F3D8E6325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Carlos Bastos Pérez-Cuadrado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D1FF54-6E58-427F-9B1F-A901F2A7F5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 err="1" smtClean="0"/>
              <a:t>Frontend</a:t>
            </a:r>
            <a:r>
              <a:rPr lang="es-ES" dirty="0" smtClean="0"/>
              <a:t> </a:t>
            </a:r>
            <a:r>
              <a:rPr lang="es-ES" dirty="0" err="1" smtClean="0"/>
              <a:t>Chapter</a:t>
            </a:r>
            <a:r>
              <a:rPr lang="es-ES" dirty="0" smtClean="0"/>
              <a:t> Lead en Orange</a:t>
            </a:r>
            <a:endParaRPr lang="es-ES" dirty="0"/>
          </a:p>
        </p:txBody>
      </p:sp>
      <p:pic>
        <p:nvPicPr>
          <p:cNvPr id="8" name="Picture Placeholder 14">
            <a:extLst>
              <a:ext uri="{FF2B5EF4-FFF2-40B4-BE49-F238E27FC236}">
                <a16:creationId xmlns:a16="http://schemas.microsoft.com/office/drawing/2014/main" id="{D187A09F-D53E-418F-853C-0131A195707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28" y="3143250"/>
            <a:ext cx="4958694" cy="5886450"/>
          </a:xfrm>
        </p:spPr>
      </p:pic>
    </p:spTree>
    <p:extLst>
      <p:ext uri="{BB962C8B-B14F-4D97-AF65-F5344CB8AC3E}">
        <p14:creationId xmlns:p14="http://schemas.microsoft.com/office/powerpoint/2010/main" val="38979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105A-270A-824D-92A3-C456E10E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957" y="3711959"/>
            <a:ext cx="18565384" cy="2651126"/>
          </a:xfrm>
        </p:spPr>
        <p:txBody>
          <a:bodyPr>
            <a:normAutofit fontScale="90000"/>
          </a:bodyPr>
          <a:lstStyle/>
          <a:p>
            <a:r>
              <a:rPr lang="es-ES" sz="10700" dirty="0" smtClean="0"/>
              <a:t>¿Qué vamos a hacer hoy?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Consultoría en “Shop-</a:t>
            </a:r>
            <a:r>
              <a:rPr lang="es-ES" dirty="0" err="1" smtClean="0"/>
              <a:t>bre</a:t>
            </a:r>
            <a:r>
              <a:rPr lang="es-ES" dirty="0" smtClean="0"/>
              <a:t> ruedas”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29E7-0781-8743-ABCD-8AE1F6C9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030" y="6903412"/>
            <a:ext cx="11289762" cy="3944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6600" dirty="0" smtClean="0"/>
              <a:t>Toma de requisitos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6600" dirty="0" smtClean="0"/>
              <a:t>Selección tecnológica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6600" dirty="0" smtClean="0"/>
              <a:t>Prueba de concepto</a:t>
            </a:r>
            <a:endParaRPr lang="es-ES" sz="6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951" y="6726767"/>
            <a:ext cx="3620295" cy="36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0" y="2774371"/>
            <a:ext cx="9349149" cy="9349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755105A-270A-824D-92A3-C456E10EE82A}"/>
              </a:ext>
            </a:extLst>
          </p:cNvPr>
          <p:cNvSpPr txBox="1">
            <a:spLocks/>
          </p:cNvSpPr>
          <p:nvPr/>
        </p:nvSpPr>
        <p:spPr>
          <a:xfrm>
            <a:off x="10905220" y="5738918"/>
            <a:ext cx="12578235" cy="2651126"/>
          </a:xfrm>
          <a:prstGeom prst="rect">
            <a:avLst/>
          </a:prstGeom>
        </p:spPr>
        <p:txBody>
          <a:bodyPr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Evita la brújula de </a:t>
            </a:r>
          </a:p>
          <a:p>
            <a:r>
              <a:rPr lang="es-ES" dirty="0" smtClean="0"/>
              <a:t>Jack </a:t>
            </a:r>
            <a:r>
              <a:rPr lang="es-ES" dirty="0" err="1" smtClean="0"/>
              <a:t>Sparrow</a:t>
            </a:r>
            <a:r>
              <a:rPr lang="es-ES" dirty="0" smtClean="0"/>
              <a:t>, que apunta a lo que más deseas, pero no lo que necesitas.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2980823" y="2982191"/>
            <a:ext cx="658616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500" b="1" dirty="0" smtClean="0"/>
              <a:t>¡Atención!</a:t>
            </a:r>
            <a:endParaRPr lang="es-ES" sz="11500" b="1" dirty="0"/>
          </a:p>
        </p:txBody>
      </p:sp>
      <p:sp>
        <p:nvSpPr>
          <p:cNvPr id="5" name="Señal de prohibido 4"/>
          <p:cNvSpPr/>
          <p:nvPr/>
        </p:nvSpPr>
        <p:spPr>
          <a:xfrm>
            <a:off x="1205345" y="2982191"/>
            <a:ext cx="9092044" cy="9288858"/>
          </a:xfrm>
          <a:prstGeom prst="noSmoking">
            <a:avLst>
              <a:gd name="adj" fmla="val 6462"/>
            </a:avLst>
          </a:prstGeom>
          <a:solidFill>
            <a:srgbClr val="FF3654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442" y="2638246"/>
            <a:ext cx="2535381" cy="25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1" y="2937955"/>
            <a:ext cx="13047968" cy="8363091"/>
          </a:xfrm>
        </p:spPr>
        <p:txBody>
          <a:bodyPr>
            <a:normAutofit/>
          </a:bodyPr>
          <a:lstStyle/>
          <a:p>
            <a:r>
              <a:rPr lang="es-ES" sz="12000" dirty="0" smtClean="0"/>
              <a:t>Toma de requisitos</a:t>
            </a:r>
            <a:br>
              <a:rPr lang="es-ES" sz="12000" dirty="0" smtClean="0"/>
            </a:br>
            <a:r>
              <a:rPr lang="es-ES" sz="12000" dirty="0">
                <a:solidFill>
                  <a:srgbClr val="F9DF8A"/>
                </a:solidFill>
              </a:rPr>
              <a:t>A</a:t>
            </a:r>
            <a:r>
              <a:rPr lang="es-ES" sz="12000" dirty="0" smtClean="0">
                <a:solidFill>
                  <a:srgbClr val="F9DF8A"/>
                </a:solidFill>
              </a:rPr>
              <a:t>plicación</a:t>
            </a:r>
            <a:endParaRPr lang="es-ES" sz="12000" dirty="0">
              <a:solidFill>
                <a:srgbClr val="F9DF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72" y="1680542"/>
            <a:ext cx="10417248" cy="7237246"/>
          </a:xfrm>
          <a:prstGeom prst="rect">
            <a:avLst/>
          </a:prstGeom>
        </p:spPr>
      </p:pic>
      <p:sp>
        <p:nvSpPr>
          <p:cNvPr id="2" name="AutoShape 2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93" y="4966171"/>
            <a:ext cx="12348740" cy="828934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551" y="4966171"/>
            <a:ext cx="9804535" cy="716542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5934642" y="3144618"/>
            <a:ext cx="65634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000" dirty="0" smtClean="0"/>
              <a:t>China, Rusia, Europa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64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1" y="2937955"/>
            <a:ext cx="14835204" cy="8363091"/>
          </a:xfrm>
        </p:spPr>
        <p:txBody>
          <a:bodyPr>
            <a:normAutofit/>
          </a:bodyPr>
          <a:lstStyle/>
          <a:p>
            <a:r>
              <a:rPr lang="es-ES" sz="12000" dirty="0" smtClean="0"/>
              <a:t>Toma de requisitos</a:t>
            </a:r>
            <a:br>
              <a:rPr lang="es-ES" sz="12000" dirty="0" smtClean="0"/>
            </a:br>
            <a:r>
              <a:rPr lang="es-ES" sz="12000" dirty="0" smtClean="0">
                <a:solidFill>
                  <a:srgbClr val="F9DF8A"/>
                </a:solidFill>
              </a:rPr>
              <a:t>Equipo de desarrollo</a:t>
            </a:r>
            <a:endParaRPr lang="es-ES" sz="12000" dirty="0">
              <a:solidFill>
                <a:srgbClr val="F9DF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r="14383"/>
          <a:stretch/>
        </p:blipFill>
        <p:spPr>
          <a:xfrm>
            <a:off x="2649682" y="5816578"/>
            <a:ext cx="9020573" cy="53355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755105A-270A-824D-92A3-C456E10E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684" y="2423486"/>
            <a:ext cx="21535198" cy="2651126"/>
          </a:xfrm>
        </p:spPr>
        <p:txBody>
          <a:bodyPr>
            <a:normAutofit/>
          </a:bodyPr>
          <a:lstStyle/>
          <a:p>
            <a:r>
              <a:rPr lang="es-ES" sz="8900" dirty="0" smtClean="0"/>
              <a:t>¿Cómo es el equipo que lo va a desarrollar?</a:t>
            </a:r>
            <a:endParaRPr lang="es-E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7229E7-0781-8743-ABCD-8AE1F6C9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1901" y="6262218"/>
            <a:ext cx="9606435" cy="487181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7200" dirty="0" smtClean="0"/>
              <a:t>Más junior que senior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7200" dirty="0" smtClean="0"/>
              <a:t>No suelen hacer </a:t>
            </a:r>
            <a:r>
              <a:rPr lang="es-ES" sz="7200" dirty="0" err="1" smtClean="0"/>
              <a:t>tests</a:t>
            </a:r>
            <a:r>
              <a:rPr lang="es-ES" sz="7200" dirty="0" smtClean="0"/>
              <a:t> (no tienen tiempo)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7200" dirty="0" smtClean="0"/>
              <a:t>No suelen hacer </a:t>
            </a:r>
            <a:r>
              <a:rPr lang="es-ES" sz="7200" dirty="0" err="1" smtClean="0"/>
              <a:t>pairing</a:t>
            </a:r>
            <a:endParaRPr lang="es-ES" sz="7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7229E7-0781-8743-ABCD-8AE1F6C97132}"/>
              </a:ext>
            </a:extLst>
          </p:cNvPr>
          <p:cNvSpPr txBox="1">
            <a:spLocks/>
          </p:cNvSpPr>
          <p:nvPr/>
        </p:nvSpPr>
        <p:spPr>
          <a:xfrm>
            <a:off x="12411901" y="6280313"/>
            <a:ext cx="9606435" cy="487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7200" dirty="0" smtClean="0"/>
              <a:t>Todos mega-senior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7200" dirty="0" smtClean="0"/>
              <a:t>Tiempo infinito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7200" dirty="0" err="1" smtClean="0"/>
              <a:t>Pair</a:t>
            </a:r>
            <a:r>
              <a:rPr lang="es-ES" sz="7200" dirty="0" smtClean="0"/>
              <a:t> </a:t>
            </a:r>
            <a:r>
              <a:rPr lang="es-ES" sz="7200" dirty="0" err="1" smtClean="0"/>
              <a:t>programming</a:t>
            </a:r>
            <a:r>
              <a:rPr lang="es-ES" sz="7200" dirty="0" smtClean="0"/>
              <a:t>, TDD, etc.</a:t>
            </a:r>
            <a:endParaRPr lang="es-ES" sz="72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862" y="3833536"/>
            <a:ext cx="7490738" cy="972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3782</TotalTime>
  <Words>216</Words>
  <Application>Microsoft Office PowerPoint</Application>
  <PresentationFormat>Personalizado</PresentationFormat>
  <Paragraphs>42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SSR con TypeScript, React y NextJS @cbastospc</vt:lpstr>
      <vt:lpstr>Presentación de PowerPoint</vt:lpstr>
      <vt:lpstr>Presentación de PowerPoint</vt:lpstr>
      <vt:lpstr>¿Qué vamos a hacer hoy?    Consultoría en “Shop-bre ruedas”</vt:lpstr>
      <vt:lpstr>Presentación de PowerPoint</vt:lpstr>
      <vt:lpstr>Toma de requisitos Aplicación</vt:lpstr>
      <vt:lpstr>Presentación de PowerPoint</vt:lpstr>
      <vt:lpstr>Toma de requisitos Equipo de desarrollo</vt:lpstr>
      <vt:lpstr>¿Cómo es el equipo que lo va a desarrollar?</vt:lpstr>
      <vt:lpstr>Selección tecnológica</vt:lpstr>
      <vt:lpstr>Presentación de PowerPoint</vt:lpstr>
      <vt:lpstr>Para </vt:lpstr>
      <vt:lpstr>Presentación de PowerPoint</vt:lpstr>
      <vt:lpstr>Prueba de concepto: Show me the code!</vt:lpstr>
      <vt:lpstr>Preguntas :)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Cuenca Oliva</dc:creator>
  <cp:lastModifiedBy>BASTOS PEREZ-CUADRADO, Carlos</cp:lastModifiedBy>
  <cp:revision>180</cp:revision>
  <dcterms:created xsi:type="dcterms:W3CDTF">2018-02-01T10:28:29Z</dcterms:created>
  <dcterms:modified xsi:type="dcterms:W3CDTF">2019-06-18T17:38:25Z</dcterms:modified>
</cp:coreProperties>
</file>