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1" r:id="rId6"/>
    <p:sldId id="260"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72"/>
  </p:normalViewPr>
  <p:slideViewPr>
    <p:cSldViewPr snapToGrid="0" snapToObjects="1">
      <p:cViewPr varScale="1">
        <p:scale>
          <a:sx n="88" d="100"/>
          <a:sy n="88" d="100"/>
        </p:scale>
        <p:origin x="184"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June 16,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9262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June 16,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198814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June 16,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332092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June 16,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275783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June 16,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0370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June 16,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229868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June 16,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428566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June 16,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30211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June 16,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176793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June 16,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22389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June 16,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213936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June 16,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‹Nº›</a:t>
            </a:fld>
            <a:endParaRPr lang="en-US"/>
          </a:p>
        </p:txBody>
      </p:sp>
    </p:spTree>
    <p:extLst>
      <p:ext uri="{BB962C8B-B14F-4D97-AF65-F5344CB8AC3E}">
        <p14:creationId xmlns:p14="http://schemas.microsoft.com/office/powerpoint/2010/main" val="124251633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6723A9-902F-6B4E-BEE8-5CE9FD1CD892}"/>
              </a:ext>
            </a:extLst>
          </p:cNvPr>
          <p:cNvSpPr>
            <a:spLocks noGrp="1"/>
          </p:cNvSpPr>
          <p:nvPr>
            <p:ph type="ctrTitle"/>
          </p:nvPr>
        </p:nvSpPr>
        <p:spPr>
          <a:xfrm>
            <a:off x="550864" y="549275"/>
            <a:ext cx="6373812" cy="984885"/>
          </a:xfrm>
        </p:spPr>
        <p:txBody>
          <a:bodyPr wrap="square" anchor="ctr">
            <a:normAutofit/>
          </a:bodyPr>
          <a:lstStyle/>
          <a:p>
            <a:r>
              <a:rPr lang="es-ES_tradnl" sz="4800" dirty="0"/>
              <a:t>Demo SOAP</a:t>
            </a:r>
          </a:p>
        </p:txBody>
      </p:sp>
      <p:sp>
        <p:nvSpPr>
          <p:cNvPr id="3" name="Subtítulo 2">
            <a:extLst>
              <a:ext uri="{FF2B5EF4-FFF2-40B4-BE49-F238E27FC236}">
                <a16:creationId xmlns:a16="http://schemas.microsoft.com/office/drawing/2014/main" id="{1660D328-A441-F54C-A4F0-15279A997BA4}"/>
              </a:ext>
            </a:extLst>
          </p:cNvPr>
          <p:cNvSpPr>
            <a:spLocks noGrp="1"/>
          </p:cNvSpPr>
          <p:nvPr>
            <p:ph type="subTitle" idx="1"/>
          </p:nvPr>
        </p:nvSpPr>
        <p:spPr>
          <a:xfrm>
            <a:off x="7140575" y="549275"/>
            <a:ext cx="4498976" cy="984885"/>
          </a:xfrm>
        </p:spPr>
        <p:txBody>
          <a:bodyPr anchor="ctr">
            <a:normAutofit/>
          </a:bodyPr>
          <a:lstStyle/>
          <a:p>
            <a:pPr algn="r"/>
            <a:r>
              <a:rPr lang="es-ES_tradnl" dirty="0">
                <a:solidFill>
                  <a:schemeClr val="tx1">
                    <a:alpha val="60000"/>
                  </a:schemeClr>
                </a:solidFill>
              </a:rPr>
              <a:t>Paradigmas de Programación</a:t>
            </a:r>
          </a:p>
          <a:p>
            <a:pPr algn="r"/>
            <a:r>
              <a:rPr lang="es-ES_tradnl" dirty="0">
                <a:solidFill>
                  <a:schemeClr val="tx1">
                    <a:alpha val="60000"/>
                  </a:schemeClr>
                </a:solidFill>
              </a:rPr>
              <a:t>Mtro. Carlos Basulto | 2021</a:t>
            </a:r>
          </a:p>
        </p:txBody>
      </p:sp>
      <p:pic>
        <p:nvPicPr>
          <p:cNvPr id="4" name="Picture 3">
            <a:extLst>
              <a:ext uri="{FF2B5EF4-FFF2-40B4-BE49-F238E27FC236}">
                <a16:creationId xmlns:a16="http://schemas.microsoft.com/office/drawing/2014/main" id="{97F06F66-23EC-466D-88A2-1931A9456DB2}"/>
              </a:ext>
            </a:extLst>
          </p:cNvPr>
          <p:cNvPicPr>
            <a:picLocks noChangeAspect="1"/>
          </p:cNvPicPr>
          <p:nvPr/>
        </p:nvPicPr>
        <p:blipFill rotWithShape="1">
          <a:blip r:embed="rId2"/>
          <a:srcRect t="24665" b="16666"/>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953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2CBAF-382F-8A46-828B-E97C44D117C2}"/>
              </a:ext>
            </a:extLst>
          </p:cNvPr>
          <p:cNvSpPr>
            <a:spLocks noGrp="1"/>
          </p:cNvSpPr>
          <p:nvPr>
            <p:ph type="title"/>
          </p:nvPr>
        </p:nvSpPr>
        <p:spPr/>
        <p:txBody>
          <a:bodyPr/>
          <a:lstStyle/>
          <a:p>
            <a:r>
              <a:rPr lang="es-ES_tradnl" dirty="0"/>
              <a:t>Web </a:t>
            </a:r>
            <a:r>
              <a:rPr lang="es-ES_tradnl" dirty="0" err="1"/>
              <a:t>Service</a:t>
            </a:r>
            <a:r>
              <a:rPr lang="es-ES_tradnl" dirty="0"/>
              <a:t> (WS)</a:t>
            </a:r>
          </a:p>
        </p:txBody>
      </p:sp>
      <p:sp>
        <p:nvSpPr>
          <p:cNvPr id="3" name="Marcador de contenido 2">
            <a:extLst>
              <a:ext uri="{FF2B5EF4-FFF2-40B4-BE49-F238E27FC236}">
                <a16:creationId xmlns:a16="http://schemas.microsoft.com/office/drawing/2014/main" id="{2406BF44-A482-4848-AC47-57DB2AD17DB0}"/>
              </a:ext>
            </a:extLst>
          </p:cNvPr>
          <p:cNvSpPr>
            <a:spLocks noGrp="1"/>
          </p:cNvSpPr>
          <p:nvPr>
            <p:ph idx="1"/>
          </p:nvPr>
        </p:nvSpPr>
        <p:spPr/>
        <p:txBody>
          <a:bodyPr anchor="ctr"/>
          <a:lstStyle/>
          <a:p>
            <a:pPr marL="0" indent="0" algn="ctr">
              <a:lnSpc>
                <a:spcPct val="200000"/>
              </a:lnSpc>
              <a:buNone/>
            </a:pPr>
            <a:r>
              <a:rPr lang="es-MX" b="0" i="0" dirty="0">
                <a:solidFill>
                  <a:schemeClr val="tx1"/>
                </a:solidFill>
                <a:effectLst/>
                <a:latin typeface="Lucida Sans Unicode" panose="020B0602030504020204" pitchFamily="34" charset="0"/>
              </a:rPr>
              <a:t>Un </a:t>
            </a:r>
            <a:r>
              <a:rPr lang="es-MX" b="1" i="0" dirty="0">
                <a:solidFill>
                  <a:schemeClr val="tx1"/>
                </a:solidFill>
                <a:effectLst/>
                <a:latin typeface="Lucida Sans Unicode" panose="020B0602030504020204" pitchFamily="34" charset="0"/>
              </a:rPr>
              <a:t>Web Service</a:t>
            </a:r>
            <a:r>
              <a:rPr lang="es-MX" b="0" i="0" dirty="0">
                <a:solidFill>
                  <a:schemeClr val="tx1"/>
                </a:solidFill>
                <a:effectLst/>
                <a:latin typeface="Lucida Sans Unicode" panose="020B0602030504020204" pitchFamily="34" charset="0"/>
              </a:rPr>
              <a:t>, o </a:t>
            </a:r>
            <a:r>
              <a:rPr lang="es-MX" b="1" i="0" dirty="0">
                <a:solidFill>
                  <a:schemeClr val="tx1"/>
                </a:solidFill>
                <a:effectLst/>
                <a:latin typeface="Lucida Sans Unicode" panose="020B0602030504020204" pitchFamily="34" charset="0"/>
              </a:rPr>
              <a:t>Servicio Web</a:t>
            </a:r>
            <a:r>
              <a:rPr lang="es-MX" b="0" i="0" dirty="0">
                <a:solidFill>
                  <a:schemeClr val="tx1"/>
                </a:solidFill>
                <a:effectLst/>
                <a:latin typeface="Lucida Sans Unicode" panose="020B0602030504020204" pitchFamily="34" charset="0"/>
              </a:rPr>
              <a:t>, es un </a:t>
            </a:r>
            <a:r>
              <a:rPr lang="es-MX" b="1" i="0" dirty="0">
                <a:solidFill>
                  <a:schemeClr val="tx1"/>
                </a:solidFill>
                <a:effectLst/>
                <a:latin typeface="Lucida Sans Unicode" panose="020B0602030504020204" pitchFamily="34" charset="0"/>
              </a:rPr>
              <a:t>método de comunicación entre dos aparatos electrónicos en una red</a:t>
            </a:r>
            <a:r>
              <a:rPr lang="es-MX" b="0" i="0" dirty="0">
                <a:solidFill>
                  <a:schemeClr val="tx1"/>
                </a:solidFill>
                <a:effectLst/>
                <a:latin typeface="Lucida Sans Unicode" panose="020B0602030504020204" pitchFamily="34" charset="0"/>
              </a:rPr>
              <a:t>. Es una </a:t>
            </a:r>
            <a:r>
              <a:rPr lang="es-MX" b="1" i="0" dirty="0">
                <a:solidFill>
                  <a:schemeClr val="tx1"/>
                </a:solidFill>
                <a:effectLst/>
                <a:latin typeface="Lucida Sans Unicode" panose="020B0602030504020204" pitchFamily="34" charset="0"/>
              </a:rPr>
              <a:t>colección de protocolos abiertos y estándares</a:t>
            </a:r>
            <a:r>
              <a:rPr lang="es-MX" b="0" i="0" dirty="0">
                <a:solidFill>
                  <a:schemeClr val="tx1"/>
                </a:solidFill>
                <a:effectLst/>
                <a:latin typeface="Lucida Sans Unicode" panose="020B0602030504020204" pitchFamily="34" charset="0"/>
              </a:rPr>
              <a:t> usados para </a:t>
            </a:r>
            <a:r>
              <a:rPr lang="es-MX" b="1" i="0" dirty="0">
                <a:solidFill>
                  <a:schemeClr val="tx1"/>
                </a:solidFill>
                <a:effectLst/>
                <a:latin typeface="Lucida Sans Unicode" panose="020B0602030504020204" pitchFamily="34" charset="0"/>
              </a:rPr>
              <a:t>intercambiar datos entre aplicaciones o sistemas</a:t>
            </a:r>
            <a:r>
              <a:rPr lang="es-MX" b="0" i="0" dirty="0">
                <a:solidFill>
                  <a:schemeClr val="tx1"/>
                </a:solidFill>
                <a:effectLst/>
                <a:latin typeface="Lucida Sans Unicode" panose="020B0602030504020204" pitchFamily="34" charset="0"/>
              </a:rPr>
              <a:t>.</a:t>
            </a:r>
          </a:p>
          <a:p>
            <a:pPr marL="0" indent="0" algn="ctr">
              <a:lnSpc>
                <a:spcPct val="200000"/>
              </a:lnSpc>
              <a:buNone/>
            </a:pPr>
            <a:r>
              <a:rPr lang="es-MX" b="0" i="0" dirty="0">
                <a:effectLst/>
                <a:latin typeface="Lucida Sans Unicode" panose="020B0602030504020204" pitchFamily="34" charset="0"/>
              </a:rPr>
              <a:t>Diego Lázaro 2018</a:t>
            </a:r>
            <a:endParaRPr lang="es-ES_tradnl" dirty="0">
              <a:solidFill>
                <a:schemeClr val="tx1"/>
              </a:solidFill>
            </a:endParaRPr>
          </a:p>
        </p:txBody>
      </p:sp>
    </p:spTree>
    <p:extLst>
      <p:ext uri="{BB962C8B-B14F-4D97-AF65-F5344CB8AC3E}">
        <p14:creationId xmlns:p14="http://schemas.microsoft.com/office/powerpoint/2010/main" val="366696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8" name="Freeform: Shape 7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9" name="Oval 7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0" name="Oval 7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31" name="Group 7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32" name="Freeform: Shape 7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7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4" name="Oval 7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5" name="Oval 8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36" name="Rectangle 8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descr="Web Services">
            <a:extLst>
              <a:ext uri="{FF2B5EF4-FFF2-40B4-BE49-F238E27FC236}">
                <a16:creationId xmlns:a16="http://schemas.microsoft.com/office/drawing/2014/main" id="{86F76962-B1D9-4346-9664-6A3DABE15C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12391" y="1225128"/>
            <a:ext cx="5005139" cy="4867698"/>
          </a:xfrm>
          <a:custGeom>
            <a:avLst/>
            <a:gdLst/>
            <a:ahLst/>
            <a:cxnLst/>
            <a:rect l="l" t="t" r="r" b="b"/>
            <a:pathLst>
              <a:path w="5437187" h="5761037">
                <a:moveTo>
                  <a:pt x="0" y="0"/>
                </a:moveTo>
                <a:lnTo>
                  <a:pt x="5437187" y="0"/>
                </a:lnTo>
                <a:lnTo>
                  <a:pt x="5437187" y="5761037"/>
                </a:lnTo>
                <a:lnTo>
                  <a:pt x="0" y="576103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FE3172B7-EE1A-1042-AE17-2C71229F4C34}"/>
              </a:ext>
            </a:extLst>
          </p:cNvPr>
          <p:cNvSpPr>
            <a:spLocks noGrp="1"/>
          </p:cNvSpPr>
          <p:nvPr>
            <p:ph type="title"/>
          </p:nvPr>
        </p:nvSpPr>
        <p:spPr>
          <a:xfrm>
            <a:off x="188687" y="549274"/>
            <a:ext cx="6848316" cy="6023721"/>
          </a:xfrm>
        </p:spPr>
        <p:txBody>
          <a:bodyPr vert="horz" wrap="square" lIns="0" tIns="0" rIns="0" bIns="0" rtlCol="0" anchor="b" anchorCtr="0">
            <a:normAutofit fontScale="90000"/>
          </a:bodyPr>
          <a:lstStyle/>
          <a:p>
            <a:r>
              <a:rPr lang="en-US" sz="3100" b="1" u="sng" dirty="0">
                <a:latin typeface="Consolas" panose="020B0609020204030204" pitchFamily="49" charset="0"/>
                <a:ea typeface="KaiTi" panose="02010609060101010101" pitchFamily="49" charset="-122"/>
                <a:cs typeface="Consolas" panose="020B0609020204030204" pitchFamily="49" charset="0"/>
              </a:rPr>
              <a:t>COMPONENTES</a:t>
            </a:r>
            <a:br>
              <a:rPr lang="en-US" sz="1800" dirty="0">
                <a:latin typeface="Consolas" panose="020B0609020204030204" pitchFamily="49" charset="0"/>
                <a:ea typeface="KaiTi" panose="02010609060101010101" pitchFamily="49" charset="-122"/>
                <a:cs typeface="Consolas" panose="020B0609020204030204" pitchFamily="49" charset="0"/>
              </a:rPr>
            </a:br>
            <a:r>
              <a:rPr lang="es-MX" sz="2200" b="1" i="0" dirty="0">
                <a:solidFill>
                  <a:srgbClr val="FFFF00"/>
                </a:solidFill>
                <a:effectLst/>
                <a:latin typeface="Consolas" panose="020B0609020204030204" pitchFamily="49" charset="0"/>
                <a:ea typeface="KaiTi" panose="02010609060101010101" pitchFamily="49" charset="-122"/>
                <a:cs typeface="Consolas" panose="020B0609020204030204" pitchFamily="49" charset="0"/>
              </a:rPr>
              <a:t>SOAP</a:t>
            </a:r>
            <a:r>
              <a:rPr lang="es-MX" sz="2200" b="1" i="0" dirty="0">
                <a:effectLst/>
                <a:latin typeface="Consolas" panose="020B0609020204030204" pitchFamily="49" charset="0"/>
                <a:ea typeface="KaiTi" panose="02010609060101010101" pitchFamily="49" charset="-122"/>
                <a:cs typeface="Consolas" panose="020B0609020204030204" pitchFamily="49" charset="0"/>
              </a:rPr>
              <a:t>   - Simple Object Access Protocol</a:t>
            </a:r>
            <a:br>
              <a:rPr lang="es-MX" sz="1800" b="0" i="0" dirty="0">
                <a:effectLst/>
                <a:latin typeface="Consolas" panose="020B0609020204030204" pitchFamily="49" charset="0"/>
                <a:ea typeface="KaiTi" panose="02010609060101010101" pitchFamily="49" charset="-122"/>
                <a:cs typeface="Consolas" panose="020B0609020204030204" pitchFamily="49" charset="0"/>
              </a:rPr>
            </a:br>
            <a:r>
              <a:rPr lang="es-MX" sz="1800" b="1" dirty="0">
                <a:latin typeface="Consolas" panose="020B0609020204030204" pitchFamily="49" charset="0"/>
                <a:ea typeface="KaiTi" panose="02010609060101010101" pitchFamily="49" charset="-122"/>
                <a:cs typeface="Consolas" panose="020B0609020204030204" pitchFamily="49" charset="0"/>
              </a:rPr>
              <a:t>P</a:t>
            </a:r>
            <a:r>
              <a:rPr lang="es-MX" sz="1800" b="1" i="0" dirty="0">
                <a:effectLst/>
                <a:latin typeface="Consolas" panose="020B0609020204030204" pitchFamily="49" charset="0"/>
                <a:ea typeface="KaiTi" panose="02010609060101010101" pitchFamily="49" charset="-122"/>
                <a:cs typeface="Consolas" panose="020B0609020204030204" pitchFamily="49" charset="0"/>
              </a:rPr>
              <a:t>rotocolo para acceder a un Web Service</a:t>
            </a:r>
            <a:r>
              <a:rPr lang="es-MX" sz="1800" dirty="0">
                <a:latin typeface="Consolas" panose="020B0609020204030204" pitchFamily="49" charset="0"/>
                <a:ea typeface="KaiTi" panose="02010609060101010101" pitchFamily="49" charset="-122"/>
                <a:cs typeface="Consolas" panose="020B0609020204030204" pitchFamily="49" charset="0"/>
              </a:rPr>
              <a:t>, escrito en</a:t>
            </a:r>
            <a:r>
              <a:rPr lang="es-MX" sz="1800" b="0" i="0" dirty="0">
                <a:effectLst/>
                <a:latin typeface="Consolas" panose="020B0609020204030204" pitchFamily="49" charset="0"/>
                <a:ea typeface="KaiTi" panose="02010609060101010101" pitchFamily="49" charset="-122"/>
                <a:cs typeface="Consolas" panose="020B0609020204030204" pitchFamily="49" charset="0"/>
              </a:rPr>
              <a:t> XML para el intercambio de información entre aplicaciones. </a:t>
            </a:r>
            <a:r>
              <a:rPr lang="es-MX" sz="1800" dirty="0">
                <a:latin typeface="Consolas" panose="020B0609020204030204" pitchFamily="49" charset="0"/>
                <a:ea typeface="KaiTi" panose="02010609060101010101" pitchFamily="49" charset="-122"/>
                <a:cs typeface="Consolas" panose="020B0609020204030204" pitchFamily="49" charset="0"/>
              </a:rPr>
              <a:t>F</a:t>
            </a:r>
            <a:r>
              <a:rPr lang="es-MX" sz="1800" b="0" i="0" dirty="0">
                <a:effectLst/>
                <a:latin typeface="Consolas" panose="020B0609020204030204" pitchFamily="49" charset="0"/>
                <a:ea typeface="KaiTi" panose="02010609060101010101" pitchFamily="49" charset="-122"/>
                <a:cs typeface="Consolas" panose="020B0609020204030204" pitchFamily="49" charset="0"/>
              </a:rPr>
              <a:t>ormato para enviar mensajes, diseñado especialmente para servir de comunicación en Internet, pudiendo extender los </a:t>
            </a:r>
            <a:r>
              <a:rPr lang="es-MX" sz="1800" b="1" i="0" dirty="0">
                <a:effectLst/>
                <a:latin typeface="Consolas" panose="020B0609020204030204" pitchFamily="49" charset="0"/>
                <a:ea typeface="KaiTi" panose="02010609060101010101" pitchFamily="49" charset="-122"/>
                <a:cs typeface="Consolas" panose="020B0609020204030204" pitchFamily="49" charset="0"/>
              </a:rPr>
              <a:t>HTTP headers</a:t>
            </a:r>
            <a:r>
              <a:rPr lang="es-MX" sz="1800" b="0" i="0" dirty="0">
                <a:effectLst/>
                <a:latin typeface="Consolas" panose="020B0609020204030204" pitchFamily="49" charset="0"/>
                <a:ea typeface="KaiTi" panose="02010609060101010101" pitchFamily="49" charset="-122"/>
                <a:cs typeface="Consolas" panose="020B0609020204030204" pitchFamily="49" charset="0"/>
              </a:rPr>
              <a:t>. Es una forma de definir </a:t>
            </a:r>
            <a:r>
              <a:rPr lang="es-MX" sz="1800" b="1" i="0" dirty="0">
                <a:effectLst/>
                <a:latin typeface="Consolas" panose="020B0609020204030204" pitchFamily="49" charset="0"/>
                <a:ea typeface="KaiTi" panose="02010609060101010101" pitchFamily="49" charset="-122"/>
                <a:cs typeface="Consolas" panose="020B0609020204030204" pitchFamily="49" charset="0"/>
              </a:rPr>
              <a:t>qué información se envía y cómo mediante XML</a:t>
            </a:r>
            <a:r>
              <a:rPr lang="es-MX" sz="1800" b="0" i="0" dirty="0">
                <a:effectLst/>
                <a:latin typeface="Consolas" panose="020B0609020204030204" pitchFamily="49" charset="0"/>
                <a:ea typeface="KaiTi" panose="02010609060101010101" pitchFamily="49" charset="-122"/>
                <a:cs typeface="Consolas" panose="020B0609020204030204" pitchFamily="49" charset="0"/>
              </a:rPr>
              <a:t>. </a:t>
            </a:r>
            <a:br>
              <a:rPr lang="es-MX" sz="1800" b="0" i="0" dirty="0">
                <a:effectLst/>
                <a:latin typeface="Consolas" panose="020B0609020204030204" pitchFamily="49" charset="0"/>
                <a:ea typeface="KaiTi" panose="02010609060101010101" pitchFamily="49" charset="-122"/>
                <a:cs typeface="Consolas" panose="020B0609020204030204" pitchFamily="49" charset="0"/>
              </a:rPr>
            </a:br>
            <a:br>
              <a:rPr lang="es-MX" sz="1800" b="0" i="0" dirty="0">
                <a:effectLst/>
                <a:latin typeface="Consolas" panose="020B0609020204030204" pitchFamily="49" charset="0"/>
                <a:ea typeface="KaiTi" panose="02010609060101010101" pitchFamily="49" charset="-122"/>
                <a:cs typeface="Consolas" panose="020B0609020204030204" pitchFamily="49" charset="0"/>
              </a:rPr>
            </a:br>
            <a:r>
              <a:rPr lang="es-MX" sz="2200" b="1" i="0" dirty="0">
                <a:solidFill>
                  <a:srgbClr val="FFFF00"/>
                </a:solidFill>
                <a:effectLst/>
                <a:latin typeface="Consolas" panose="020B0609020204030204" pitchFamily="49" charset="0"/>
                <a:ea typeface="KaiTi" panose="02010609060101010101" pitchFamily="49" charset="-122"/>
                <a:cs typeface="Consolas" panose="020B0609020204030204" pitchFamily="49" charset="0"/>
              </a:rPr>
              <a:t>WSDL</a:t>
            </a:r>
            <a:r>
              <a:rPr lang="es-MX" sz="2200" b="1" i="0" dirty="0">
                <a:effectLst/>
                <a:latin typeface="Consolas" panose="020B0609020204030204" pitchFamily="49" charset="0"/>
                <a:ea typeface="KaiTi" panose="02010609060101010101" pitchFamily="49" charset="-122"/>
                <a:cs typeface="Consolas" panose="020B0609020204030204" pitchFamily="49" charset="0"/>
              </a:rPr>
              <a:t> - Web Services Description Language</a:t>
            </a:r>
            <a:br>
              <a:rPr lang="es-MX" sz="1800" b="0" i="0" dirty="0">
                <a:effectLst/>
                <a:latin typeface="Consolas" panose="020B0609020204030204" pitchFamily="49" charset="0"/>
                <a:ea typeface="KaiTi" panose="02010609060101010101" pitchFamily="49" charset="-122"/>
                <a:cs typeface="Consolas" panose="020B0609020204030204" pitchFamily="49" charset="0"/>
              </a:rPr>
            </a:br>
            <a:r>
              <a:rPr lang="es-MX" sz="1800" b="1" i="0" dirty="0">
                <a:effectLst/>
                <a:latin typeface="Consolas" panose="020B0609020204030204" pitchFamily="49" charset="0"/>
                <a:ea typeface="KaiTi" panose="02010609060101010101" pitchFamily="49" charset="-122"/>
                <a:cs typeface="Consolas" panose="020B0609020204030204" pitchFamily="49" charset="0"/>
              </a:rPr>
              <a:t>WSDL</a:t>
            </a:r>
            <a:r>
              <a:rPr lang="es-MX" sz="1800" b="0" i="0" dirty="0">
                <a:effectLst/>
                <a:latin typeface="Consolas" panose="020B0609020204030204" pitchFamily="49" charset="0"/>
                <a:ea typeface="KaiTi" panose="02010609060101010101" pitchFamily="49" charset="-122"/>
                <a:cs typeface="Consolas" panose="020B0609020204030204" pitchFamily="49" charset="0"/>
              </a:rPr>
              <a:t> es un lenguaje basado en XML para describir los servicios web y cómo acceder a ellos. Es el formato estándar para describir un web service. </a:t>
            </a:r>
            <a:r>
              <a:rPr lang="es-MX" sz="1800" b="1" i="0" dirty="0">
                <a:effectLst/>
                <a:latin typeface="Consolas" panose="020B0609020204030204" pitchFamily="49" charset="0"/>
                <a:ea typeface="KaiTi" panose="02010609060101010101" pitchFamily="49" charset="-122"/>
                <a:cs typeface="Consolas" panose="020B0609020204030204" pitchFamily="49" charset="0"/>
              </a:rPr>
              <a:t>WSDL</a:t>
            </a:r>
            <a:r>
              <a:rPr lang="es-MX" sz="1800" b="0" i="0" dirty="0">
                <a:effectLst/>
                <a:latin typeface="Consolas" panose="020B0609020204030204" pitchFamily="49" charset="0"/>
                <a:ea typeface="KaiTi" panose="02010609060101010101" pitchFamily="49" charset="-122"/>
                <a:cs typeface="Consolas" panose="020B0609020204030204" pitchFamily="49" charset="0"/>
              </a:rPr>
              <a:t> es una parte integral del estándar</a:t>
            </a:r>
            <a:r>
              <a:rPr lang="es-MX" sz="1800" b="1" i="0" dirty="0">
                <a:effectLst/>
                <a:latin typeface="Consolas" panose="020B0609020204030204" pitchFamily="49" charset="0"/>
                <a:ea typeface="KaiTi" panose="02010609060101010101" pitchFamily="49" charset="-122"/>
                <a:cs typeface="Consolas" panose="020B0609020204030204" pitchFamily="49" charset="0"/>
              </a:rPr>
              <a:t> UDDI</a:t>
            </a:r>
            <a:r>
              <a:rPr lang="es-MX" sz="1800" b="0" i="0" dirty="0">
                <a:effectLst/>
                <a:latin typeface="Consolas" panose="020B0609020204030204" pitchFamily="49" charset="0"/>
                <a:ea typeface="KaiTi" panose="02010609060101010101" pitchFamily="49" charset="-122"/>
                <a:cs typeface="Consolas" panose="020B0609020204030204" pitchFamily="49" charset="0"/>
              </a:rPr>
              <a:t>, y es el lenguaje que éste utiliza.</a:t>
            </a:r>
            <a:br>
              <a:rPr lang="es-MX" sz="1800" b="0" i="0" dirty="0">
                <a:effectLst/>
                <a:latin typeface="Consolas" panose="020B0609020204030204" pitchFamily="49" charset="0"/>
                <a:ea typeface="KaiTi" panose="02010609060101010101" pitchFamily="49" charset="-122"/>
                <a:cs typeface="Consolas" panose="020B0609020204030204" pitchFamily="49" charset="0"/>
              </a:rPr>
            </a:br>
            <a:br>
              <a:rPr lang="es-MX" sz="1800" b="0" i="0" dirty="0">
                <a:effectLst/>
                <a:latin typeface="Consolas" panose="020B0609020204030204" pitchFamily="49" charset="0"/>
                <a:ea typeface="KaiTi" panose="02010609060101010101" pitchFamily="49" charset="-122"/>
                <a:cs typeface="Consolas" panose="020B0609020204030204" pitchFamily="49" charset="0"/>
              </a:rPr>
            </a:br>
            <a:r>
              <a:rPr lang="es-MX" sz="2200" b="1" i="0" dirty="0">
                <a:solidFill>
                  <a:srgbClr val="FFFF00"/>
                </a:solidFill>
                <a:effectLst/>
                <a:latin typeface="Consolas" panose="020B0609020204030204" pitchFamily="49" charset="0"/>
                <a:ea typeface="KaiTi" panose="02010609060101010101" pitchFamily="49" charset="-122"/>
                <a:cs typeface="Consolas" panose="020B0609020204030204" pitchFamily="49" charset="0"/>
              </a:rPr>
              <a:t>UDDI</a:t>
            </a:r>
            <a:r>
              <a:rPr lang="es-MX" sz="2200" b="1" i="0" dirty="0">
                <a:effectLst/>
                <a:latin typeface="Consolas" panose="020B0609020204030204" pitchFamily="49" charset="0"/>
                <a:ea typeface="KaiTi" panose="02010609060101010101" pitchFamily="49" charset="-122"/>
                <a:cs typeface="Consolas" panose="020B0609020204030204" pitchFamily="49" charset="0"/>
              </a:rPr>
              <a:t> - Universal Description, Discovery and Integration</a:t>
            </a:r>
            <a:br>
              <a:rPr lang="es-MX" sz="1800" b="0" i="0" dirty="0">
                <a:effectLst/>
                <a:latin typeface="Consolas" panose="020B0609020204030204" pitchFamily="49" charset="0"/>
                <a:ea typeface="KaiTi" panose="02010609060101010101" pitchFamily="49" charset="-122"/>
                <a:cs typeface="Consolas" panose="020B0609020204030204" pitchFamily="49" charset="0"/>
              </a:rPr>
            </a:br>
            <a:r>
              <a:rPr lang="es-MX" sz="1800" b="1" i="0" dirty="0">
                <a:effectLst/>
                <a:latin typeface="Consolas" panose="020B0609020204030204" pitchFamily="49" charset="0"/>
                <a:ea typeface="KaiTi" panose="02010609060101010101" pitchFamily="49" charset="-122"/>
                <a:cs typeface="Consolas" panose="020B0609020204030204" pitchFamily="49" charset="0"/>
              </a:rPr>
              <a:t>UDDI</a:t>
            </a:r>
            <a:r>
              <a:rPr lang="es-MX" sz="1800" b="0" i="0" dirty="0">
                <a:effectLst/>
                <a:latin typeface="Consolas" panose="020B0609020204030204" pitchFamily="49" charset="0"/>
                <a:ea typeface="KaiTi" panose="02010609060101010101" pitchFamily="49" charset="-122"/>
                <a:cs typeface="Consolas" panose="020B0609020204030204" pitchFamily="49" charset="0"/>
              </a:rPr>
              <a:t> es un </a:t>
            </a:r>
            <a:r>
              <a:rPr lang="es-MX" sz="1800" b="1" i="0" dirty="0">
                <a:effectLst/>
                <a:latin typeface="Consolas" panose="020B0609020204030204" pitchFamily="49" charset="0"/>
                <a:ea typeface="KaiTi" panose="02010609060101010101" pitchFamily="49" charset="-122"/>
                <a:cs typeface="Consolas" panose="020B0609020204030204" pitchFamily="49" charset="0"/>
              </a:rPr>
              <a:t>estándar XML</a:t>
            </a:r>
            <a:r>
              <a:rPr lang="es-MX" sz="1800" b="0" i="0" dirty="0">
                <a:effectLst/>
                <a:latin typeface="Consolas" panose="020B0609020204030204" pitchFamily="49" charset="0"/>
                <a:ea typeface="KaiTi" panose="02010609060101010101" pitchFamily="49" charset="-122"/>
                <a:cs typeface="Consolas" panose="020B0609020204030204" pitchFamily="49" charset="0"/>
              </a:rPr>
              <a:t> para describir, publicar y encontrar servicios web. Es un directorio donde las compañías pueden registrar y buscar servicios web. Es un </a:t>
            </a:r>
            <a:r>
              <a:rPr lang="es-MX" sz="1800" b="1" i="0" dirty="0">
                <a:effectLst/>
                <a:latin typeface="Consolas" panose="020B0609020204030204" pitchFamily="49" charset="0"/>
                <a:ea typeface="KaiTi" panose="02010609060101010101" pitchFamily="49" charset="-122"/>
                <a:cs typeface="Consolas" panose="020B0609020204030204" pitchFamily="49" charset="0"/>
              </a:rPr>
              <a:t>directorio de interfaces de servicios web</a:t>
            </a:r>
            <a:r>
              <a:rPr lang="es-MX" sz="1800" b="0" i="0" dirty="0">
                <a:effectLst/>
                <a:latin typeface="Consolas" panose="020B0609020204030204" pitchFamily="49" charset="0"/>
                <a:ea typeface="KaiTi" panose="02010609060101010101" pitchFamily="49" charset="-122"/>
                <a:cs typeface="Consolas" panose="020B0609020204030204" pitchFamily="49" charset="0"/>
              </a:rPr>
              <a:t> descritos en </a:t>
            </a:r>
            <a:r>
              <a:rPr lang="es-MX" sz="1800" b="1" i="0" dirty="0">
                <a:effectLst/>
                <a:latin typeface="Consolas" panose="020B0609020204030204" pitchFamily="49" charset="0"/>
                <a:ea typeface="KaiTi" panose="02010609060101010101" pitchFamily="49" charset="-122"/>
                <a:cs typeface="Consolas" panose="020B0609020204030204" pitchFamily="49" charset="0"/>
              </a:rPr>
              <a:t>WSDL</a:t>
            </a:r>
            <a:r>
              <a:rPr lang="es-MX" sz="1800" b="0" i="0" dirty="0">
                <a:effectLst/>
                <a:latin typeface="Consolas" panose="020B0609020204030204" pitchFamily="49" charset="0"/>
                <a:ea typeface="KaiTi" panose="02010609060101010101" pitchFamily="49" charset="-122"/>
                <a:cs typeface="Consolas" panose="020B0609020204030204" pitchFamily="49" charset="0"/>
              </a:rPr>
              <a:t> que se comunican mediante SOAP.</a:t>
            </a:r>
            <a:br>
              <a:rPr lang="es-MX" sz="1800" b="0" i="0" dirty="0">
                <a:effectLst/>
                <a:latin typeface="Consolas" panose="020B0609020204030204" pitchFamily="49" charset="0"/>
                <a:ea typeface="KaiTi" panose="02010609060101010101" pitchFamily="49" charset="-122"/>
                <a:cs typeface="Consolas" panose="020B0609020204030204" pitchFamily="49" charset="0"/>
              </a:rPr>
            </a:br>
            <a:endParaRPr lang="en-US" sz="1800" dirty="0">
              <a:latin typeface="Consolas" panose="020B0609020204030204" pitchFamily="49" charset="0"/>
              <a:ea typeface="KaiTi"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12562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F4205-D241-2B48-A759-89F786235A9D}"/>
              </a:ext>
            </a:extLst>
          </p:cNvPr>
          <p:cNvSpPr>
            <a:spLocks noGrp="1"/>
          </p:cNvSpPr>
          <p:nvPr>
            <p:ph type="title"/>
          </p:nvPr>
        </p:nvSpPr>
        <p:spPr/>
        <p:txBody>
          <a:bodyPr/>
          <a:lstStyle/>
          <a:p>
            <a:endParaRPr lang="es-ES_tradnl"/>
          </a:p>
        </p:txBody>
      </p:sp>
      <p:sp>
        <p:nvSpPr>
          <p:cNvPr id="3" name="Marcador de contenido 2">
            <a:extLst>
              <a:ext uri="{FF2B5EF4-FFF2-40B4-BE49-F238E27FC236}">
                <a16:creationId xmlns:a16="http://schemas.microsoft.com/office/drawing/2014/main" id="{D21C9A6E-68CE-F54A-9649-1D80CBADA0A8}"/>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s-MX" i="0" dirty="0">
                <a:solidFill>
                  <a:schemeClr val="tx1"/>
                </a:solidFill>
                <a:effectLst/>
                <a:latin typeface="Lucida Sans Unicode" panose="020B0602030504020204" pitchFamily="34" charset="0"/>
              </a:rPr>
              <a:t>Service Discovery. </a:t>
            </a:r>
            <a:r>
              <a:rPr lang="es-MX" b="0" i="0" dirty="0">
                <a:solidFill>
                  <a:schemeClr val="tx1"/>
                </a:solidFill>
                <a:effectLst/>
                <a:latin typeface="Lucida Sans Unicode" panose="020B0602030504020204" pitchFamily="34" charset="0"/>
              </a:rPr>
              <a:t>Responsable de centralizar servicios web en un directorio común de registro y proveer una funcionalidad sencilla para publicar y buscar. </a:t>
            </a:r>
            <a:r>
              <a:rPr lang="es-MX" b="1" i="0" dirty="0">
                <a:solidFill>
                  <a:schemeClr val="tx1"/>
                </a:solidFill>
                <a:effectLst/>
                <a:latin typeface="Lucida Sans Unicode" panose="020B0602030504020204" pitchFamily="34" charset="0"/>
              </a:rPr>
              <a:t>UDDI</a:t>
            </a:r>
            <a:r>
              <a:rPr lang="es-MX" b="0" i="0" dirty="0">
                <a:solidFill>
                  <a:schemeClr val="tx1"/>
                </a:solidFill>
                <a:effectLst/>
                <a:latin typeface="Lucida Sans Unicode" panose="020B0602030504020204" pitchFamily="34" charset="0"/>
              </a:rPr>
              <a:t> se encarga del Service Discovery.</a:t>
            </a:r>
          </a:p>
          <a:p>
            <a:pPr algn="l">
              <a:buFont typeface="Arial" panose="020B0604020202020204" pitchFamily="34" charset="0"/>
              <a:buChar char="•"/>
            </a:pPr>
            <a:r>
              <a:rPr lang="es-MX" i="0" dirty="0">
                <a:solidFill>
                  <a:schemeClr val="tx1"/>
                </a:solidFill>
                <a:effectLst/>
                <a:latin typeface="Lucida Sans Unicode" panose="020B0602030504020204" pitchFamily="34" charset="0"/>
              </a:rPr>
              <a:t>Service Description. </a:t>
            </a:r>
            <a:r>
              <a:rPr lang="es-MX" b="0" i="0" dirty="0">
                <a:solidFill>
                  <a:schemeClr val="tx1"/>
                </a:solidFill>
                <a:effectLst/>
                <a:latin typeface="Lucida Sans Unicode" panose="020B0602030504020204" pitchFamily="34" charset="0"/>
              </a:rPr>
              <a:t>Uno de los aspectos más característicos de los web services es que se autodescriben. Esto significa que una vez que se ha localizado un Web Service nos proporcionará información sobre que operaciones soporta y cómo activarlo. Esto se realiza a través del Web Services Description Language (</a:t>
            </a:r>
            <a:r>
              <a:rPr lang="es-MX" b="1" i="0" dirty="0">
                <a:solidFill>
                  <a:schemeClr val="tx1"/>
                </a:solidFill>
                <a:effectLst/>
                <a:latin typeface="Lucida Sans Unicode" panose="020B0602030504020204" pitchFamily="34" charset="0"/>
              </a:rPr>
              <a:t>WSDL</a:t>
            </a:r>
            <a:r>
              <a:rPr lang="es-MX" b="0" i="0" dirty="0">
                <a:solidFill>
                  <a:schemeClr val="tx1"/>
                </a:solidFill>
                <a:effectLst/>
                <a:latin typeface="Lucida Sans Unicode" panose="020B0602030504020204" pitchFamily="34" charset="0"/>
              </a:rPr>
              <a:t>).</a:t>
            </a:r>
          </a:p>
          <a:p>
            <a:pPr algn="l">
              <a:buFont typeface="Arial" panose="020B0604020202020204" pitchFamily="34" charset="0"/>
              <a:buChar char="•"/>
            </a:pPr>
            <a:r>
              <a:rPr lang="es-MX" b="1" i="0" dirty="0">
                <a:solidFill>
                  <a:schemeClr val="tx1"/>
                </a:solidFill>
                <a:effectLst/>
                <a:latin typeface="Lucida Sans Unicode" panose="020B0602030504020204" pitchFamily="34" charset="0"/>
              </a:rPr>
              <a:t>Service Invocation</a:t>
            </a:r>
            <a:r>
              <a:rPr lang="es-MX" b="0" i="0" dirty="0">
                <a:solidFill>
                  <a:schemeClr val="tx1"/>
                </a:solidFill>
                <a:effectLst/>
                <a:latin typeface="Lucida Sans Unicode" panose="020B0602030504020204" pitchFamily="34" charset="0"/>
              </a:rPr>
              <a:t>. Invocar a un Web Service implica pasar mensajes entre el cliente y el servidor. </a:t>
            </a:r>
            <a:r>
              <a:rPr lang="es-MX" b="1" i="0" dirty="0">
                <a:solidFill>
                  <a:schemeClr val="tx1"/>
                </a:solidFill>
                <a:effectLst/>
                <a:latin typeface="Lucida Sans Unicode" panose="020B0602030504020204" pitchFamily="34" charset="0"/>
              </a:rPr>
              <a:t>SOAP</a:t>
            </a:r>
            <a:r>
              <a:rPr lang="es-MX" b="0" i="0" dirty="0">
                <a:solidFill>
                  <a:schemeClr val="tx1"/>
                </a:solidFill>
                <a:effectLst/>
                <a:latin typeface="Lucida Sans Unicode" panose="020B0602030504020204" pitchFamily="34" charset="0"/>
              </a:rPr>
              <a:t> (</a:t>
            </a:r>
            <a:r>
              <a:rPr lang="es-MX" b="0" i="1" dirty="0">
                <a:solidFill>
                  <a:schemeClr val="tx1"/>
                </a:solidFill>
                <a:effectLst/>
                <a:latin typeface="Lucida Sans Unicode" panose="020B0602030504020204" pitchFamily="34" charset="0"/>
              </a:rPr>
              <a:t>Simple Object Access Protocol</a:t>
            </a:r>
            <a:r>
              <a:rPr lang="es-MX" b="0" i="0" dirty="0">
                <a:solidFill>
                  <a:schemeClr val="tx1"/>
                </a:solidFill>
                <a:effectLst/>
                <a:latin typeface="Lucida Sans Unicode" panose="020B0602030504020204" pitchFamily="34" charset="0"/>
              </a:rPr>
              <a:t>) especifica cómo deberíamos formatear los mensajes request para el servidor, y cómo el servidor debería formatear sus mensajes de respuesta.</a:t>
            </a:r>
          </a:p>
          <a:p>
            <a:pPr algn="l">
              <a:buFont typeface="Arial" panose="020B0604020202020204" pitchFamily="34" charset="0"/>
              <a:buChar char="•"/>
            </a:pPr>
            <a:r>
              <a:rPr lang="es-MX" b="1" i="0" dirty="0">
                <a:solidFill>
                  <a:schemeClr val="tx1"/>
                </a:solidFill>
                <a:effectLst/>
                <a:latin typeface="Lucida Sans Unicode" panose="020B0602030504020204" pitchFamily="34" charset="0"/>
              </a:rPr>
              <a:t>Transport</a:t>
            </a:r>
            <a:r>
              <a:rPr lang="es-MX" b="0" i="0" dirty="0">
                <a:solidFill>
                  <a:schemeClr val="tx1"/>
                </a:solidFill>
                <a:effectLst/>
                <a:latin typeface="Lucida Sans Unicode" panose="020B0602030504020204" pitchFamily="34" charset="0"/>
              </a:rPr>
              <a:t>. Todos estos mensajes han de ser transmitidos de alguna forma entre el servidor y el cliente. El protocolo elegido para ello es HTTP (HyperText Transfer Protocol). Se pueden utilizar otros protocolos pero HTTP es actualmente el más usado.</a:t>
            </a:r>
          </a:p>
          <a:p>
            <a:endParaRPr lang="es-ES_tradnl" dirty="0">
              <a:solidFill>
                <a:schemeClr val="tx1"/>
              </a:solidFill>
            </a:endParaRPr>
          </a:p>
        </p:txBody>
      </p:sp>
    </p:spTree>
    <p:extLst>
      <p:ext uri="{BB962C8B-B14F-4D97-AF65-F5344CB8AC3E}">
        <p14:creationId xmlns:p14="http://schemas.microsoft.com/office/powerpoint/2010/main" val="51347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7E041-FB73-9148-892C-C5ED1E49D633}"/>
              </a:ext>
            </a:extLst>
          </p:cNvPr>
          <p:cNvSpPr>
            <a:spLocks noGrp="1"/>
          </p:cNvSpPr>
          <p:nvPr>
            <p:ph type="title"/>
          </p:nvPr>
        </p:nvSpPr>
        <p:spPr/>
        <p:txBody>
          <a:bodyPr/>
          <a:lstStyle/>
          <a:p>
            <a:r>
              <a:rPr lang="es-ES_tradnl" dirty="0"/>
              <a:t>Cómo funciona un WS</a:t>
            </a:r>
          </a:p>
        </p:txBody>
      </p:sp>
      <p:sp>
        <p:nvSpPr>
          <p:cNvPr id="3" name="Marcador de contenido 2">
            <a:extLst>
              <a:ext uri="{FF2B5EF4-FFF2-40B4-BE49-F238E27FC236}">
                <a16:creationId xmlns:a16="http://schemas.microsoft.com/office/drawing/2014/main" id="{64CA6627-8293-0542-8EFA-8BD29D898B5E}"/>
              </a:ext>
            </a:extLst>
          </p:cNvPr>
          <p:cNvSpPr>
            <a:spLocks noGrp="1"/>
          </p:cNvSpPr>
          <p:nvPr>
            <p:ph idx="1"/>
          </p:nvPr>
        </p:nvSpPr>
        <p:spPr/>
        <p:txBody>
          <a:bodyPr>
            <a:normAutofit fontScale="85000" lnSpcReduction="10000"/>
          </a:bodyPr>
          <a:lstStyle/>
          <a:p>
            <a:pPr algn="l">
              <a:buFont typeface="+mj-lt"/>
              <a:buAutoNum type="arabicPeriod"/>
            </a:pPr>
            <a:r>
              <a:rPr lang="es-MX" b="0" i="0" dirty="0">
                <a:solidFill>
                  <a:schemeClr val="tx1"/>
                </a:solidFill>
                <a:effectLst/>
                <a:latin typeface="Lucida Sans Unicode" panose="020B0602030504020204" pitchFamily="34" charset="0"/>
              </a:rPr>
              <a:t>El </a:t>
            </a:r>
            <a:r>
              <a:rPr lang="es-MX" sz="2400" i="0" dirty="0">
                <a:solidFill>
                  <a:srgbClr val="FFFF00"/>
                </a:solidFill>
                <a:effectLst/>
                <a:latin typeface="Lucida Sans Unicode" panose="020B0602030504020204" pitchFamily="34" charset="0"/>
              </a:rPr>
              <a:t>Service Provider </a:t>
            </a:r>
            <a:r>
              <a:rPr lang="es-MX" b="0" i="0" dirty="0">
                <a:solidFill>
                  <a:srgbClr val="FFFF00"/>
                </a:solidFill>
                <a:effectLst/>
                <a:latin typeface="Lucida Sans Unicode" panose="020B0602030504020204" pitchFamily="34" charset="0"/>
              </a:rPr>
              <a:t>genera</a:t>
            </a:r>
            <a:r>
              <a:rPr lang="es-MX" b="0" i="0" dirty="0">
                <a:solidFill>
                  <a:schemeClr val="tx1"/>
                </a:solidFill>
                <a:effectLst/>
                <a:latin typeface="Lucida Sans Unicode" panose="020B0602030504020204" pitchFamily="34" charset="0"/>
              </a:rPr>
              <a:t> el </a:t>
            </a:r>
            <a:r>
              <a:rPr lang="es-MX" b="1" i="0" dirty="0">
                <a:solidFill>
                  <a:schemeClr val="tx1"/>
                </a:solidFill>
                <a:effectLst/>
                <a:latin typeface="Lucida Sans Unicode" panose="020B0602030504020204" pitchFamily="34" charset="0"/>
              </a:rPr>
              <a:t>WSDL</a:t>
            </a:r>
            <a:r>
              <a:rPr lang="es-MX" b="0" i="0" dirty="0">
                <a:solidFill>
                  <a:schemeClr val="tx1"/>
                </a:solidFill>
                <a:effectLst/>
                <a:latin typeface="Lucida Sans Unicode" panose="020B0602030504020204" pitchFamily="34" charset="0"/>
              </a:rPr>
              <a:t> describiendo el Web Service </a:t>
            </a:r>
            <a:r>
              <a:rPr lang="es-MX" b="0" i="0" dirty="0">
                <a:solidFill>
                  <a:srgbClr val="FFFF00"/>
                </a:solidFill>
                <a:effectLst/>
                <a:latin typeface="Lucida Sans Unicode" panose="020B0602030504020204" pitchFamily="34" charset="0"/>
              </a:rPr>
              <a:t>y registra </a:t>
            </a:r>
            <a:r>
              <a:rPr lang="es-MX" b="0" i="0" dirty="0">
                <a:solidFill>
                  <a:schemeClr val="tx1"/>
                </a:solidFill>
                <a:effectLst/>
                <a:latin typeface="Lucida Sans Unicode" panose="020B0602030504020204" pitchFamily="34" charset="0"/>
              </a:rPr>
              <a:t>el WSDL en el directorio </a:t>
            </a:r>
            <a:r>
              <a:rPr lang="es-MX" b="1" i="0" dirty="0">
                <a:solidFill>
                  <a:schemeClr val="tx1"/>
                </a:solidFill>
                <a:effectLst/>
                <a:latin typeface="Lucida Sans Unicode" panose="020B0602030504020204" pitchFamily="34" charset="0"/>
              </a:rPr>
              <a:t>UDDI</a:t>
            </a:r>
            <a:r>
              <a:rPr lang="es-MX" b="0" i="0" dirty="0">
                <a:solidFill>
                  <a:schemeClr val="tx1"/>
                </a:solidFill>
                <a:effectLst/>
                <a:latin typeface="Lucida Sans Unicode" panose="020B0602030504020204" pitchFamily="34" charset="0"/>
              </a:rPr>
              <a:t> o Service Registry.</a:t>
            </a:r>
          </a:p>
          <a:p>
            <a:pPr algn="l">
              <a:buFont typeface="+mj-lt"/>
              <a:buAutoNum type="arabicPeriod"/>
            </a:pPr>
            <a:r>
              <a:rPr lang="es-MX" b="0" i="0" dirty="0">
                <a:solidFill>
                  <a:schemeClr val="tx1"/>
                </a:solidFill>
                <a:effectLst/>
                <a:latin typeface="Lucida Sans Unicode" panose="020B0602030504020204" pitchFamily="34" charset="0"/>
              </a:rPr>
              <a:t>El </a:t>
            </a:r>
            <a:r>
              <a:rPr lang="es-MX" sz="2400" b="1" i="0" dirty="0">
                <a:solidFill>
                  <a:srgbClr val="FFFF00"/>
                </a:solidFill>
                <a:effectLst/>
                <a:latin typeface="Lucida Sans Unicode" panose="020B0602030504020204" pitchFamily="34" charset="0"/>
              </a:rPr>
              <a:t>Service Requestor</a:t>
            </a:r>
            <a:r>
              <a:rPr lang="es-MX" sz="2400" b="0" i="0" dirty="0">
                <a:solidFill>
                  <a:srgbClr val="FFFF00"/>
                </a:solidFill>
                <a:effectLst/>
                <a:latin typeface="Lucida Sans Unicode" panose="020B0602030504020204" pitchFamily="34" charset="0"/>
              </a:rPr>
              <a:t> </a:t>
            </a:r>
            <a:r>
              <a:rPr lang="es-MX" b="0" i="0" dirty="0">
                <a:solidFill>
                  <a:schemeClr val="tx1"/>
                </a:solidFill>
                <a:effectLst/>
                <a:latin typeface="Lucida Sans Unicode" panose="020B0602030504020204" pitchFamily="34" charset="0"/>
              </a:rPr>
              <a:t>o la aplicación del cliente </a:t>
            </a:r>
            <a:r>
              <a:rPr lang="es-MX" b="0" i="0" dirty="0">
                <a:solidFill>
                  <a:srgbClr val="FFFF00"/>
                </a:solidFill>
                <a:effectLst/>
                <a:latin typeface="Lucida Sans Unicode" panose="020B0602030504020204" pitchFamily="34" charset="0"/>
              </a:rPr>
              <a:t>requiere</a:t>
            </a:r>
            <a:r>
              <a:rPr lang="es-MX" b="0" i="0" dirty="0">
                <a:solidFill>
                  <a:schemeClr val="tx1"/>
                </a:solidFill>
                <a:effectLst/>
                <a:latin typeface="Lucida Sans Unicode" panose="020B0602030504020204" pitchFamily="34" charset="0"/>
              </a:rPr>
              <a:t> un Web Service y se pone en contacto con el </a:t>
            </a:r>
            <a:r>
              <a:rPr lang="es-MX" b="0" i="0" dirty="0">
                <a:solidFill>
                  <a:srgbClr val="FFFF00"/>
                </a:solidFill>
                <a:effectLst/>
                <a:latin typeface="Lucida Sans Unicode" panose="020B0602030504020204" pitchFamily="34" charset="0"/>
              </a:rPr>
              <a:t>UDDI</a:t>
            </a:r>
            <a:r>
              <a:rPr lang="es-MX" b="0" i="0" dirty="0">
                <a:solidFill>
                  <a:schemeClr val="tx1"/>
                </a:solidFill>
                <a:effectLst/>
                <a:latin typeface="Lucida Sans Unicode" panose="020B0602030504020204" pitchFamily="34" charset="0"/>
              </a:rPr>
              <a:t> para </a:t>
            </a:r>
            <a:r>
              <a:rPr lang="es-MX" b="0" i="0" dirty="0">
                <a:solidFill>
                  <a:srgbClr val="FFFF00"/>
                </a:solidFill>
                <a:effectLst/>
                <a:latin typeface="Lucida Sans Unicode" panose="020B0602030504020204" pitchFamily="34" charset="0"/>
              </a:rPr>
              <a:t>localizar</a:t>
            </a:r>
            <a:r>
              <a:rPr lang="es-MX" b="0" i="0" dirty="0">
                <a:solidFill>
                  <a:schemeClr val="tx1"/>
                </a:solidFill>
                <a:effectLst/>
                <a:latin typeface="Lucida Sans Unicode" panose="020B0602030504020204" pitchFamily="34" charset="0"/>
              </a:rPr>
              <a:t> el Web Service.</a:t>
            </a:r>
          </a:p>
          <a:p>
            <a:pPr algn="l">
              <a:buFont typeface="+mj-lt"/>
              <a:buAutoNum type="arabicPeriod"/>
            </a:pPr>
            <a:r>
              <a:rPr lang="es-MX" b="0" i="0" dirty="0">
                <a:solidFill>
                  <a:schemeClr val="tx1"/>
                </a:solidFill>
                <a:effectLst/>
                <a:latin typeface="Lucida Sans Unicode" panose="020B0602030504020204" pitchFamily="34" charset="0"/>
              </a:rPr>
              <a:t>El cliente, basándose en la descripción descrita por el </a:t>
            </a:r>
            <a:r>
              <a:rPr lang="es-MX" b="1" i="0" dirty="0">
                <a:solidFill>
                  <a:schemeClr val="tx1"/>
                </a:solidFill>
                <a:effectLst/>
                <a:latin typeface="Lucida Sans Unicode" panose="020B0602030504020204" pitchFamily="34" charset="0"/>
              </a:rPr>
              <a:t>WSDL</a:t>
            </a:r>
            <a:r>
              <a:rPr lang="es-MX" b="0" i="0" dirty="0">
                <a:solidFill>
                  <a:schemeClr val="tx1"/>
                </a:solidFill>
                <a:effectLst/>
                <a:latin typeface="Lucida Sans Unicode" panose="020B0602030504020204" pitchFamily="34" charset="0"/>
              </a:rPr>
              <a:t>, </a:t>
            </a:r>
            <a:r>
              <a:rPr lang="es-MX" b="0" i="0" dirty="0">
                <a:solidFill>
                  <a:srgbClr val="FFFF00"/>
                </a:solidFill>
                <a:effectLst/>
                <a:latin typeface="Lucida Sans Unicode" panose="020B0602030504020204" pitchFamily="34" charset="0"/>
              </a:rPr>
              <a:t>envía un request </a:t>
            </a:r>
            <a:r>
              <a:rPr lang="es-MX" b="0" i="0" dirty="0">
                <a:solidFill>
                  <a:schemeClr val="tx1"/>
                </a:solidFill>
                <a:effectLst/>
                <a:latin typeface="Lucida Sans Unicode" panose="020B0602030504020204" pitchFamily="34" charset="0"/>
              </a:rPr>
              <a:t>para un servicio particular al Web Service Listener, que se encarga de recibir y enviar los mensajes </a:t>
            </a:r>
            <a:r>
              <a:rPr lang="es-MX" b="0" i="0" dirty="0">
                <a:solidFill>
                  <a:srgbClr val="FFFF00"/>
                </a:solidFill>
                <a:effectLst/>
                <a:latin typeface="Lucida Sans Unicode" panose="020B0602030504020204" pitchFamily="34" charset="0"/>
              </a:rPr>
              <a:t>en formato SOAP</a:t>
            </a:r>
            <a:r>
              <a:rPr lang="es-MX" b="0" i="0" dirty="0">
                <a:solidFill>
                  <a:schemeClr val="tx1"/>
                </a:solidFill>
                <a:effectLst/>
                <a:latin typeface="Lucida Sans Unicode" panose="020B0602030504020204" pitchFamily="34" charset="0"/>
              </a:rPr>
              <a:t>.</a:t>
            </a:r>
          </a:p>
          <a:p>
            <a:pPr algn="l">
              <a:buFont typeface="+mj-lt"/>
              <a:buAutoNum type="arabicPeriod"/>
            </a:pPr>
            <a:r>
              <a:rPr lang="es-MX" b="0" i="0" dirty="0">
                <a:solidFill>
                  <a:schemeClr val="tx1"/>
                </a:solidFill>
                <a:effectLst/>
                <a:latin typeface="Lucida Sans Unicode" panose="020B0602030504020204" pitchFamily="34" charset="0"/>
              </a:rPr>
              <a:t>El </a:t>
            </a:r>
            <a:r>
              <a:rPr lang="es-MX" b="0" i="0" dirty="0">
                <a:solidFill>
                  <a:srgbClr val="FFFF00"/>
                </a:solidFill>
                <a:effectLst/>
                <a:latin typeface="Lucida Sans Unicode" panose="020B0602030504020204" pitchFamily="34" charset="0"/>
              </a:rPr>
              <a:t>Web Service analiza </a:t>
            </a:r>
            <a:r>
              <a:rPr lang="es-MX" b="0" i="0" dirty="0">
                <a:solidFill>
                  <a:schemeClr val="tx1"/>
                </a:solidFill>
                <a:effectLst/>
                <a:latin typeface="Lucida Sans Unicode" panose="020B0602030504020204" pitchFamily="34" charset="0"/>
              </a:rPr>
              <a:t>el </a:t>
            </a:r>
            <a:r>
              <a:rPr lang="es-MX" b="1" i="0" dirty="0">
                <a:solidFill>
                  <a:schemeClr val="tx1"/>
                </a:solidFill>
                <a:effectLst/>
                <a:latin typeface="Lucida Sans Unicode" panose="020B0602030504020204" pitchFamily="34" charset="0"/>
              </a:rPr>
              <a:t>mensaje SOAP del request</a:t>
            </a:r>
            <a:r>
              <a:rPr lang="es-MX" b="0" i="0" dirty="0">
                <a:solidFill>
                  <a:schemeClr val="tx1"/>
                </a:solidFill>
                <a:effectLst/>
                <a:latin typeface="Lucida Sans Unicode" panose="020B0602030504020204" pitchFamily="34" charset="0"/>
              </a:rPr>
              <a:t> e </a:t>
            </a:r>
            <a:r>
              <a:rPr lang="es-MX" b="0" i="0" dirty="0">
                <a:solidFill>
                  <a:srgbClr val="FFFF00"/>
                </a:solidFill>
                <a:effectLst/>
                <a:latin typeface="Lucida Sans Unicode" panose="020B0602030504020204" pitchFamily="34" charset="0"/>
              </a:rPr>
              <a:t>invoca una operación </a:t>
            </a:r>
            <a:r>
              <a:rPr lang="es-MX" b="0" i="0" dirty="0">
                <a:solidFill>
                  <a:schemeClr val="tx1"/>
                </a:solidFill>
                <a:effectLst/>
                <a:latin typeface="Lucida Sans Unicode" panose="020B0602030504020204" pitchFamily="34" charset="0"/>
              </a:rPr>
              <a:t>particular en la aplicación para procesar el request. El resultado se escribe de nuevo en SOAP en forma de respuesta y se </a:t>
            </a:r>
            <a:r>
              <a:rPr lang="es-MX" b="0" i="0" dirty="0">
                <a:solidFill>
                  <a:srgbClr val="FFFF00"/>
                </a:solidFill>
                <a:effectLst/>
                <a:latin typeface="Lucida Sans Unicode" panose="020B0602030504020204" pitchFamily="34" charset="0"/>
              </a:rPr>
              <a:t>envía</a:t>
            </a:r>
            <a:r>
              <a:rPr lang="es-MX" b="0" i="0" dirty="0">
                <a:solidFill>
                  <a:schemeClr val="tx1"/>
                </a:solidFill>
                <a:effectLst/>
                <a:latin typeface="Lucida Sans Unicode" panose="020B0602030504020204" pitchFamily="34" charset="0"/>
              </a:rPr>
              <a:t> al cliente.</a:t>
            </a:r>
          </a:p>
          <a:p>
            <a:pPr algn="l">
              <a:buFont typeface="+mj-lt"/>
              <a:buAutoNum type="arabicPeriod"/>
            </a:pPr>
            <a:r>
              <a:rPr lang="es-MX" b="0" i="0" dirty="0">
                <a:solidFill>
                  <a:schemeClr val="tx1"/>
                </a:solidFill>
                <a:effectLst/>
                <a:latin typeface="Lucida Sans Unicode" panose="020B0602030504020204" pitchFamily="34" charset="0"/>
              </a:rPr>
              <a:t>El cliente analiza el mensaje de respuesta SOAP y lo interpreta o genera un error si ha habido alguno.</a:t>
            </a:r>
          </a:p>
        </p:txBody>
      </p:sp>
    </p:spTree>
    <p:extLst>
      <p:ext uri="{BB962C8B-B14F-4D97-AF65-F5344CB8AC3E}">
        <p14:creationId xmlns:p14="http://schemas.microsoft.com/office/powerpoint/2010/main" val="413458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7" name="Group 7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8" name="Freeform: Shape 7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Oval 7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3" name="Rectangle 8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DB16CB-6EB0-F34E-AFB6-9B226B49AD4D}"/>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r>
              <a:rPr lang="en-US" sz="6400"/>
              <a:t>Componentes de Servidores</a:t>
            </a:r>
          </a:p>
        </p:txBody>
      </p:sp>
      <p:sp>
        <p:nvSpPr>
          <p:cNvPr id="85" name="Oval 84">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50" name="Picture 2" descr="Componentes de los web services">
            <a:extLst>
              <a:ext uri="{FF2B5EF4-FFF2-40B4-BE49-F238E27FC236}">
                <a16:creationId xmlns:a16="http://schemas.microsoft.com/office/drawing/2014/main" id="{EA0D4EA9-32F0-6B4A-B2C7-69275040C4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03952" y="626039"/>
            <a:ext cx="5437187" cy="5607508"/>
          </a:xfrm>
          <a:custGeom>
            <a:avLst/>
            <a:gdLst/>
            <a:ahLst/>
            <a:cxnLst/>
            <a:rect l="l" t="t" r="r" b="b"/>
            <a:pathLst>
              <a:path w="5437187" h="5761037">
                <a:moveTo>
                  <a:pt x="0" y="0"/>
                </a:moveTo>
                <a:lnTo>
                  <a:pt x="5437187" y="0"/>
                </a:lnTo>
                <a:lnTo>
                  <a:pt x="5437187" y="5761037"/>
                </a:lnTo>
                <a:lnTo>
                  <a:pt x="0" y="576103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216454"/>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34261D"/>
      </a:dk2>
      <a:lt2>
        <a:srgbClr val="E3E2E8"/>
      </a:lt2>
      <a:accent1>
        <a:srgbClr val="9CA57D"/>
      </a:accent1>
      <a:accent2>
        <a:srgbClr val="ABA175"/>
      </a:accent2>
      <a:accent3>
        <a:srgbClr val="BC9B84"/>
      </a:accent3>
      <a:accent4>
        <a:srgbClr val="BA7F80"/>
      </a:accent4>
      <a:accent5>
        <a:srgbClr val="C491A7"/>
      </a:accent5>
      <a:accent6>
        <a:srgbClr val="BA7FB1"/>
      </a:accent6>
      <a:hlink>
        <a:srgbClr val="7A69AE"/>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30</TotalTime>
  <Words>557</Words>
  <Application>Microsoft Macintosh PowerPoint</Application>
  <PresentationFormat>Panorámica</PresentationFormat>
  <Paragraphs>18</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Consolas</vt:lpstr>
      <vt:lpstr>Lucida Sans Unicode</vt:lpstr>
      <vt:lpstr>Sitka Heading</vt:lpstr>
      <vt:lpstr>Source Sans Pro</vt:lpstr>
      <vt:lpstr>3DFloatVTI</vt:lpstr>
      <vt:lpstr>Demo SOAP</vt:lpstr>
      <vt:lpstr>Web Service (WS)</vt:lpstr>
      <vt:lpstr>COMPONENTES SOAP   - Simple Object Access Protocol Protocolo para acceder a un Web Service, escrito en XML para el intercambio de información entre aplicaciones. Formato para enviar mensajes, diseñado especialmente para servir de comunicación en Internet, pudiendo extender los HTTP headers. Es una forma de definir qué información se envía y cómo mediante XML.   WSDL - Web Services Description Language WSDL es un lenguaje basado en XML para describir los servicios web y cómo acceder a ellos. Es el formato estándar para describir un web service. WSDL es una parte integral del estándar UDDI, y es el lenguaje que éste utiliza.  UDDI - Universal Description, Discovery and Integration UDDI es un estándar XML para describir, publicar y encontrar servicios web. Es un directorio donde las compañías pueden registrar y buscar servicios web. Es un directorio de interfaces de servicios web descritos en WSDL que se comunican mediante SOAP. </vt:lpstr>
      <vt:lpstr>Presentación de PowerPoint</vt:lpstr>
      <vt:lpstr>Cómo funciona un WS</vt:lpstr>
      <vt:lpstr>Componentes de Servidores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SOAP</dc:title>
  <dc:creator>Carlos Basulto</dc:creator>
  <cp:lastModifiedBy>Carlos Basulto</cp:lastModifiedBy>
  <cp:revision>1</cp:revision>
  <dcterms:created xsi:type="dcterms:W3CDTF">2021-06-16T19:07:37Z</dcterms:created>
  <dcterms:modified xsi:type="dcterms:W3CDTF">2021-06-16T19:38:17Z</dcterms:modified>
</cp:coreProperties>
</file>