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1" r:id="rId16"/>
    <p:sldId id="270" r:id="rId17"/>
    <p:sldId id="273" r:id="rId18"/>
    <p:sldId id="272" r:id="rId19"/>
    <p:sldId id="27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19"/>
    <p:restoredTop sz="94648"/>
  </p:normalViewPr>
  <p:slideViewPr>
    <p:cSldViewPr snapToGrid="0" snapToObjects="1">
      <p:cViewPr varScale="1">
        <p:scale>
          <a:sx n="102" d="100"/>
          <a:sy n="102" d="100"/>
        </p:scale>
        <p:origin x="3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8F8DA-6EC3-49CF-92FE-32E5DAEBC8E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87B4E7-B2ED-4D44-8F2B-0C716E01A3E6}">
      <dgm:prSet/>
      <dgm:spPr/>
      <dgm:t>
        <a:bodyPr/>
        <a:lstStyle/>
        <a:p>
          <a:r>
            <a:rPr lang="es-ES_tradnl" dirty="0"/>
            <a:t>Contar con un equipo con Microsoft SQL Server Express*</a:t>
          </a:r>
          <a:endParaRPr lang="en-US" dirty="0"/>
        </a:p>
      </dgm:t>
    </dgm:pt>
    <dgm:pt modelId="{BDEA7C6F-596A-4AE4-87DC-241AAFD162CE}" type="parTrans" cxnId="{E4F0B9D4-EC91-49BE-B066-CBD0E399DB97}">
      <dgm:prSet/>
      <dgm:spPr/>
      <dgm:t>
        <a:bodyPr/>
        <a:lstStyle/>
        <a:p>
          <a:endParaRPr lang="en-US"/>
        </a:p>
      </dgm:t>
    </dgm:pt>
    <dgm:pt modelId="{634A0BE0-5299-4A6F-A0EF-374038016AA4}" type="sibTrans" cxnId="{E4F0B9D4-EC91-49BE-B066-CBD0E399DB97}">
      <dgm:prSet/>
      <dgm:spPr/>
      <dgm:t>
        <a:bodyPr/>
        <a:lstStyle/>
        <a:p>
          <a:endParaRPr lang="en-US"/>
        </a:p>
      </dgm:t>
    </dgm:pt>
    <dgm:pt modelId="{6DCED9AE-7EC7-40F5-B74F-99D25222DE12}">
      <dgm:prSet/>
      <dgm:spPr/>
      <dgm:t>
        <a:bodyPr/>
        <a:lstStyle/>
        <a:p>
          <a:r>
            <a:rPr lang="es-ES_tradnl"/>
            <a:t>Tener un usuario con permisos de administrador de bases de datos</a:t>
          </a:r>
          <a:endParaRPr lang="en-US"/>
        </a:p>
      </dgm:t>
    </dgm:pt>
    <dgm:pt modelId="{2D28D1E3-958B-4647-BEF6-3B098EB079F8}" type="parTrans" cxnId="{25B175A3-4894-4D79-9245-78B6C0257EEE}">
      <dgm:prSet/>
      <dgm:spPr/>
      <dgm:t>
        <a:bodyPr/>
        <a:lstStyle/>
        <a:p>
          <a:endParaRPr lang="en-US"/>
        </a:p>
      </dgm:t>
    </dgm:pt>
    <dgm:pt modelId="{5AABA53C-CE81-4D97-99B6-B4E7956AACAA}" type="sibTrans" cxnId="{25B175A3-4894-4D79-9245-78B6C0257EEE}">
      <dgm:prSet/>
      <dgm:spPr/>
      <dgm:t>
        <a:bodyPr/>
        <a:lstStyle/>
        <a:p>
          <a:endParaRPr lang="en-US"/>
        </a:p>
      </dgm:t>
    </dgm:pt>
    <dgm:pt modelId="{36DBECA3-B62D-F344-9B77-1C89A70ACDBF}" type="pres">
      <dgm:prSet presAssocID="{79E8F8DA-6EC3-49CF-92FE-32E5DAEBC8E2}" presName="linear" presStyleCnt="0">
        <dgm:presLayoutVars>
          <dgm:animLvl val="lvl"/>
          <dgm:resizeHandles val="exact"/>
        </dgm:presLayoutVars>
      </dgm:prSet>
      <dgm:spPr/>
    </dgm:pt>
    <dgm:pt modelId="{0A9AE8DB-DE3A-FB4C-BD0C-B6DDA1D50FC3}" type="pres">
      <dgm:prSet presAssocID="{0087B4E7-B2ED-4D44-8F2B-0C716E01A3E6}" presName="parentText" presStyleLbl="node1" presStyleIdx="0" presStyleCnt="2">
        <dgm:presLayoutVars>
          <dgm:chMax val="0"/>
          <dgm:bulletEnabled val="1"/>
        </dgm:presLayoutVars>
      </dgm:prSet>
      <dgm:spPr/>
    </dgm:pt>
    <dgm:pt modelId="{F4B7C5CC-9AF1-3346-9CC5-885CF74E0285}" type="pres">
      <dgm:prSet presAssocID="{634A0BE0-5299-4A6F-A0EF-374038016AA4}" presName="spacer" presStyleCnt="0"/>
      <dgm:spPr/>
    </dgm:pt>
    <dgm:pt modelId="{7D4743D8-2FB1-D643-9D87-D166AE2D6335}" type="pres">
      <dgm:prSet presAssocID="{6DCED9AE-7EC7-40F5-B74F-99D25222DE12}" presName="parentText" presStyleLbl="node1" presStyleIdx="1" presStyleCnt="2">
        <dgm:presLayoutVars>
          <dgm:chMax val="0"/>
          <dgm:bulletEnabled val="1"/>
        </dgm:presLayoutVars>
      </dgm:prSet>
      <dgm:spPr/>
    </dgm:pt>
  </dgm:ptLst>
  <dgm:cxnLst>
    <dgm:cxn modelId="{75DF7750-8AFC-6848-B338-654C9DC62D3E}" type="presOf" srcId="{6DCED9AE-7EC7-40F5-B74F-99D25222DE12}" destId="{7D4743D8-2FB1-D643-9D87-D166AE2D6335}" srcOrd="0" destOrd="0" presId="urn:microsoft.com/office/officeart/2005/8/layout/vList2"/>
    <dgm:cxn modelId="{9C882485-4514-4C4F-ABF9-2A017F8DDABC}" type="presOf" srcId="{0087B4E7-B2ED-4D44-8F2B-0C716E01A3E6}" destId="{0A9AE8DB-DE3A-FB4C-BD0C-B6DDA1D50FC3}" srcOrd="0" destOrd="0" presId="urn:microsoft.com/office/officeart/2005/8/layout/vList2"/>
    <dgm:cxn modelId="{B1516989-A615-F043-8AD4-16DAABDF7412}" type="presOf" srcId="{79E8F8DA-6EC3-49CF-92FE-32E5DAEBC8E2}" destId="{36DBECA3-B62D-F344-9B77-1C89A70ACDBF}" srcOrd="0" destOrd="0" presId="urn:microsoft.com/office/officeart/2005/8/layout/vList2"/>
    <dgm:cxn modelId="{25B175A3-4894-4D79-9245-78B6C0257EEE}" srcId="{79E8F8DA-6EC3-49CF-92FE-32E5DAEBC8E2}" destId="{6DCED9AE-7EC7-40F5-B74F-99D25222DE12}" srcOrd="1" destOrd="0" parTransId="{2D28D1E3-958B-4647-BEF6-3B098EB079F8}" sibTransId="{5AABA53C-CE81-4D97-99B6-B4E7956AACAA}"/>
    <dgm:cxn modelId="{E4F0B9D4-EC91-49BE-B066-CBD0E399DB97}" srcId="{79E8F8DA-6EC3-49CF-92FE-32E5DAEBC8E2}" destId="{0087B4E7-B2ED-4D44-8F2B-0C716E01A3E6}" srcOrd="0" destOrd="0" parTransId="{BDEA7C6F-596A-4AE4-87DC-241AAFD162CE}" sibTransId="{634A0BE0-5299-4A6F-A0EF-374038016AA4}"/>
    <dgm:cxn modelId="{418B574D-4DDC-2E47-9DE4-423BDE09A3EE}" type="presParOf" srcId="{36DBECA3-B62D-F344-9B77-1C89A70ACDBF}" destId="{0A9AE8DB-DE3A-FB4C-BD0C-B6DDA1D50FC3}" srcOrd="0" destOrd="0" presId="urn:microsoft.com/office/officeart/2005/8/layout/vList2"/>
    <dgm:cxn modelId="{8347D12F-7365-8C48-95BF-5BD7EC8B4CB5}" type="presParOf" srcId="{36DBECA3-B62D-F344-9B77-1C89A70ACDBF}" destId="{F4B7C5CC-9AF1-3346-9CC5-885CF74E0285}" srcOrd="1" destOrd="0" presId="urn:microsoft.com/office/officeart/2005/8/layout/vList2"/>
    <dgm:cxn modelId="{89B9A039-C221-1343-B604-9C1A614656BF}" type="presParOf" srcId="{36DBECA3-B62D-F344-9B77-1C89A70ACDBF}" destId="{7D4743D8-2FB1-D643-9D87-D166AE2D633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291D6-E3F2-A54B-8C23-3FE46A6E6672}" type="doc">
      <dgm:prSet loTypeId="urn:microsoft.com/office/officeart/2005/8/layout/hProcess9" loCatId="" qsTypeId="urn:microsoft.com/office/officeart/2005/8/quickstyle/simple1" qsCatId="simple" csTypeId="urn:microsoft.com/office/officeart/2005/8/colors/accent1_2" csCatId="accent1" phldr="1"/>
      <dgm:spPr/>
      <dgm:t>
        <a:bodyPr/>
        <a:lstStyle/>
        <a:p>
          <a:endParaRPr lang="es-MX"/>
        </a:p>
      </dgm:t>
    </dgm:pt>
    <dgm:pt modelId="{0926FA54-CEE2-654B-9097-D1835648D595}">
      <dgm:prSet phldrT="[Texto]" phldr="0"/>
      <dgm:spPr/>
      <dgm:t>
        <a:bodyPr/>
        <a:lstStyle/>
        <a:p>
          <a:r>
            <a:rPr lang="es-MX" dirty="0"/>
            <a:t>Datos de Entrada</a:t>
          </a:r>
        </a:p>
      </dgm:t>
    </dgm:pt>
    <dgm:pt modelId="{C5A7247F-0347-D146-AC8B-EE0E79B05442}" type="parTrans" cxnId="{D3501F37-EDD3-3949-A8DA-96B3D75D5BF3}">
      <dgm:prSet/>
      <dgm:spPr/>
      <dgm:t>
        <a:bodyPr/>
        <a:lstStyle/>
        <a:p>
          <a:endParaRPr lang="es-MX"/>
        </a:p>
      </dgm:t>
    </dgm:pt>
    <dgm:pt modelId="{F90FCFC9-F0F8-C442-9701-44208E21B109}" type="sibTrans" cxnId="{D3501F37-EDD3-3949-A8DA-96B3D75D5BF3}">
      <dgm:prSet/>
      <dgm:spPr/>
      <dgm:t>
        <a:bodyPr/>
        <a:lstStyle/>
        <a:p>
          <a:endParaRPr lang="es-MX"/>
        </a:p>
      </dgm:t>
    </dgm:pt>
    <dgm:pt modelId="{12FAC2A4-73B5-904C-AD92-0C28DC86A346}">
      <dgm:prSet phldrT="[Texto]" phldr="0"/>
      <dgm:spPr/>
      <dgm:t>
        <a:bodyPr/>
        <a:lstStyle/>
        <a:p>
          <a:r>
            <a:rPr lang="es-MX" dirty="0"/>
            <a:t>PROGRAMA (PROCESA)</a:t>
          </a:r>
        </a:p>
      </dgm:t>
    </dgm:pt>
    <dgm:pt modelId="{322943C7-3466-594D-840D-7096CBBC6AD8}" type="parTrans" cxnId="{5E62915A-F2FE-014C-BBE2-DD43A3D864EF}">
      <dgm:prSet/>
      <dgm:spPr/>
      <dgm:t>
        <a:bodyPr/>
        <a:lstStyle/>
        <a:p>
          <a:endParaRPr lang="es-MX"/>
        </a:p>
      </dgm:t>
    </dgm:pt>
    <dgm:pt modelId="{060403FF-E950-F14C-8E98-BDA442E55DFD}" type="sibTrans" cxnId="{5E62915A-F2FE-014C-BBE2-DD43A3D864EF}">
      <dgm:prSet/>
      <dgm:spPr/>
      <dgm:t>
        <a:bodyPr/>
        <a:lstStyle/>
        <a:p>
          <a:endParaRPr lang="es-MX"/>
        </a:p>
      </dgm:t>
    </dgm:pt>
    <dgm:pt modelId="{8D425A66-3FF9-1746-95CE-1246B51AFA31}">
      <dgm:prSet phldrT="[Texto]" phldr="0"/>
      <dgm:spPr/>
      <dgm:t>
        <a:bodyPr/>
        <a:lstStyle/>
        <a:p>
          <a:r>
            <a:rPr lang="es-MX" dirty="0"/>
            <a:t>SALIDAS</a:t>
          </a:r>
        </a:p>
      </dgm:t>
    </dgm:pt>
    <dgm:pt modelId="{4349E08A-F764-A44D-BBF3-A998C37618E3}" type="parTrans" cxnId="{F21E5999-1A45-974A-8091-35BF44307AEC}">
      <dgm:prSet/>
      <dgm:spPr/>
      <dgm:t>
        <a:bodyPr/>
        <a:lstStyle/>
        <a:p>
          <a:endParaRPr lang="es-MX"/>
        </a:p>
      </dgm:t>
    </dgm:pt>
    <dgm:pt modelId="{637418C9-A2E9-7946-8EF5-3E039AAF777C}" type="sibTrans" cxnId="{F21E5999-1A45-974A-8091-35BF44307AEC}">
      <dgm:prSet/>
      <dgm:spPr/>
      <dgm:t>
        <a:bodyPr/>
        <a:lstStyle/>
        <a:p>
          <a:endParaRPr lang="es-MX"/>
        </a:p>
      </dgm:t>
    </dgm:pt>
    <dgm:pt modelId="{92F86915-BB0D-A341-A8E9-B0AB39725FA2}" type="pres">
      <dgm:prSet presAssocID="{45C291D6-E3F2-A54B-8C23-3FE46A6E6672}" presName="CompostProcess" presStyleCnt="0">
        <dgm:presLayoutVars>
          <dgm:dir/>
          <dgm:resizeHandles val="exact"/>
        </dgm:presLayoutVars>
      </dgm:prSet>
      <dgm:spPr/>
    </dgm:pt>
    <dgm:pt modelId="{4FE6AE5E-4F05-7345-8E9D-FE012BD370B1}" type="pres">
      <dgm:prSet presAssocID="{45C291D6-E3F2-A54B-8C23-3FE46A6E6672}" presName="arrow" presStyleLbl="bgShp" presStyleIdx="0" presStyleCnt="1"/>
      <dgm:spPr/>
    </dgm:pt>
    <dgm:pt modelId="{8A04CEEB-068B-6D41-920F-D71299DD37D6}" type="pres">
      <dgm:prSet presAssocID="{45C291D6-E3F2-A54B-8C23-3FE46A6E6672}" presName="linearProcess" presStyleCnt="0"/>
      <dgm:spPr/>
    </dgm:pt>
    <dgm:pt modelId="{B0CA582B-EFDC-1A4B-A0D9-F9954016C9A6}" type="pres">
      <dgm:prSet presAssocID="{0926FA54-CEE2-654B-9097-D1835648D595}" presName="textNode" presStyleLbl="node1" presStyleIdx="0" presStyleCnt="3">
        <dgm:presLayoutVars>
          <dgm:bulletEnabled val="1"/>
        </dgm:presLayoutVars>
      </dgm:prSet>
      <dgm:spPr/>
    </dgm:pt>
    <dgm:pt modelId="{C68A0FB0-722C-9E4E-AC07-1F2B6665E840}" type="pres">
      <dgm:prSet presAssocID="{F90FCFC9-F0F8-C442-9701-44208E21B109}" presName="sibTrans" presStyleCnt="0"/>
      <dgm:spPr/>
    </dgm:pt>
    <dgm:pt modelId="{0E3D6544-C164-8A4F-9E57-F8F15B6B2453}" type="pres">
      <dgm:prSet presAssocID="{12FAC2A4-73B5-904C-AD92-0C28DC86A346}" presName="textNode" presStyleLbl="node1" presStyleIdx="1" presStyleCnt="3">
        <dgm:presLayoutVars>
          <dgm:bulletEnabled val="1"/>
        </dgm:presLayoutVars>
      </dgm:prSet>
      <dgm:spPr/>
    </dgm:pt>
    <dgm:pt modelId="{8ECEDBE8-5749-974D-9EC4-6022AD9882FA}" type="pres">
      <dgm:prSet presAssocID="{060403FF-E950-F14C-8E98-BDA442E55DFD}" presName="sibTrans" presStyleCnt="0"/>
      <dgm:spPr/>
    </dgm:pt>
    <dgm:pt modelId="{05889A68-5FFC-BC46-B429-52C36457546F}" type="pres">
      <dgm:prSet presAssocID="{8D425A66-3FF9-1746-95CE-1246B51AFA31}" presName="textNode" presStyleLbl="node1" presStyleIdx="2" presStyleCnt="3">
        <dgm:presLayoutVars>
          <dgm:bulletEnabled val="1"/>
        </dgm:presLayoutVars>
      </dgm:prSet>
      <dgm:spPr/>
    </dgm:pt>
  </dgm:ptLst>
  <dgm:cxnLst>
    <dgm:cxn modelId="{A5FF4018-4EA6-FF47-8D15-655C02E20A25}" type="presOf" srcId="{45C291D6-E3F2-A54B-8C23-3FE46A6E6672}" destId="{92F86915-BB0D-A341-A8E9-B0AB39725FA2}" srcOrd="0" destOrd="0" presId="urn:microsoft.com/office/officeart/2005/8/layout/hProcess9"/>
    <dgm:cxn modelId="{D3501F37-EDD3-3949-A8DA-96B3D75D5BF3}" srcId="{45C291D6-E3F2-A54B-8C23-3FE46A6E6672}" destId="{0926FA54-CEE2-654B-9097-D1835648D595}" srcOrd="0" destOrd="0" parTransId="{C5A7247F-0347-D146-AC8B-EE0E79B05442}" sibTransId="{F90FCFC9-F0F8-C442-9701-44208E21B109}"/>
    <dgm:cxn modelId="{5E62915A-F2FE-014C-BBE2-DD43A3D864EF}" srcId="{45C291D6-E3F2-A54B-8C23-3FE46A6E6672}" destId="{12FAC2A4-73B5-904C-AD92-0C28DC86A346}" srcOrd="1" destOrd="0" parTransId="{322943C7-3466-594D-840D-7096CBBC6AD8}" sibTransId="{060403FF-E950-F14C-8E98-BDA442E55DFD}"/>
    <dgm:cxn modelId="{5076B66C-E4EA-7041-BFF2-BFE3CDDAAF66}" type="presOf" srcId="{12FAC2A4-73B5-904C-AD92-0C28DC86A346}" destId="{0E3D6544-C164-8A4F-9E57-F8F15B6B2453}" srcOrd="0" destOrd="0" presId="urn:microsoft.com/office/officeart/2005/8/layout/hProcess9"/>
    <dgm:cxn modelId="{F21E5999-1A45-974A-8091-35BF44307AEC}" srcId="{45C291D6-E3F2-A54B-8C23-3FE46A6E6672}" destId="{8D425A66-3FF9-1746-95CE-1246B51AFA31}" srcOrd="2" destOrd="0" parTransId="{4349E08A-F764-A44D-BBF3-A998C37618E3}" sibTransId="{637418C9-A2E9-7946-8EF5-3E039AAF777C}"/>
    <dgm:cxn modelId="{BE11189D-B396-0744-92D1-F53DF44FA946}" type="presOf" srcId="{8D425A66-3FF9-1746-95CE-1246B51AFA31}" destId="{05889A68-5FFC-BC46-B429-52C36457546F}" srcOrd="0" destOrd="0" presId="urn:microsoft.com/office/officeart/2005/8/layout/hProcess9"/>
    <dgm:cxn modelId="{FC23D4B4-B87B-A245-8C9F-63746DF0EFC4}" type="presOf" srcId="{0926FA54-CEE2-654B-9097-D1835648D595}" destId="{B0CA582B-EFDC-1A4B-A0D9-F9954016C9A6}" srcOrd="0" destOrd="0" presId="urn:microsoft.com/office/officeart/2005/8/layout/hProcess9"/>
    <dgm:cxn modelId="{0DD7B535-524A-AA47-8B53-A0625A55C015}" type="presParOf" srcId="{92F86915-BB0D-A341-A8E9-B0AB39725FA2}" destId="{4FE6AE5E-4F05-7345-8E9D-FE012BD370B1}" srcOrd="0" destOrd="0" presId="urn:microsoft.com/office/officeart/2005/8/layout/hProcess9"/>
    <dgm:cxn modelId="{A166AA0C-851C-BB46-B3BD-3CC4922A00A3}" type="presParOf" srcId="{92F86915-BB0D-A341-A8E9-B0AB39725FA2}" destId="{8A04CEEB-068B-6D41-920F-D71299DD37D6}" srcOrd="1" destOrd="0" presId="urn:microsoft.com/office/officeart/2005/8/layout/hProcess9"/>
    <dgm:cxn modelId="{AC336312-BEF0-914B-93EA-858E54C453F2}" type="presParOf" srcId="{8A04CEEB-068B-6D41-920F-D71299DD37D6}" destId="{B0CA582B-EFDC-1A4B-A0D9-F9954016C9A6}" srcOrd="0" destOrd="0" presId="urn:microsoft.com/office/officeart/2005/8/layout/hProcess9"/>
    <dgm:cxn modelId="{128F24F7-478D-A34C-A4B5-140AD3E7D16F}" type="presParOf" srcId="{8A04CEEB-068B-6D41-920F-D71299DD37D6}" destId="{C68A0FB0-722C-9E4E-AC07-1F2B6665E840}" srcOrd="1" destOrd="0" presId="urn:microsoft.com/office/officeart/2005/8/layout/hProcess9"/>
    <dgm:cxn modelId="{4C8A0036-AFF7-C344-9C53-DDC4CBB9B9D1}" type="presParOf" srcId="{8A04CEEB-068B-6D41-920F-D71299DD37D6}" destId="{0E3D6544-C164-8A4F-9E57-F8F15B6B2453}" srcOrd="2" destOrd="0" presId="urn:microsoft.com/office/officeart/2005/8/layout/hProcess9"/>
    <dgm:cxn modelId="{234FD771-5C94-5E44-9405-1F9FAC490B68}" type="presParOf" srcId="{8A04CEEB-068B-6D41-920F-D71299DD37D6}" destId="{8ECEDBE8-5749-974D-9EC4-6022AD9882FA}" srcOrd="3" destOrd="0" presId="urn:microsoft.com/office/officeart/2005/8/layout/hProcess9"/>
    <dgm:cxn modelId="{0A9AA12A-12A7-384B-B20F-09FA5D627286}" type="presParOf" srcId="{8A04CEEB-068B-6D41-920F-D71299DD37D6}" destId="{05889A68-5FFC-BC46-B429-52C36457546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E8DB-DE3A-FB4C-BD0C-B6DDA1D50FC3}">
      <dsp:nvSpPr>
        <dsp:cNvPr id="0" name=""/>
        <dsp:cNvSpPr/>
      </dsp:nvSpPr>
      <dsp:spPr>
        <a:xfrm>
          <a:off x="0" y="438713"/>
          <a:ext cx="6263640" cy="22545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ES_tradnl" sz="4100" kern="1200" dirty="0"/>
            <a:t>Contar con un equipo con Microsoft SQL Server Express*</a:t>
          </a:r>
          <a:endParaRPr lang="en-US" sz="4100" kern="1200" dirty="0"/>
        </a:p>
      </dsp:txBody>
      <dsp:txXfrm>
        <a:off x="110060" y="548773"/>
        <a:ext cx="6043520" cy="2034470"/>
      </dsp:txXfrm>
    </dsp:sp>
    <dsp:sp modelId="{7D4743D8-2FB1-D643-9D87-D166AE2D6335}">
      <dsp:nvSpPr>
        <dsp:cNvPr id="0" name=""/>
        <dsp:cNvSpPr/>
      </dsp:nvSpPr>
      <dsp:spPr>
        <a:xfrm>
          <a:off x="0" y="2811383"/>
          <a:ext cx="6263640" cy="22545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ES_tradnl" sz="4100" kern="1200"/>
            <a:t>Tener un usuario con permisos de administrador de bases de datos</a:t>
          </a:r>
          <a:endParaRPr lang="en-US" sz="4100" kern="1200"/>
        </a:p>
      </dsp:txBody>
      <dsp:txXfrm>
        <a:off x="110060" y="2921443"/>
        <a:ext cx="6043520" cy="2034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6AE5E-4F05-7345-8E9D-FE012BD370B1}">
      <dsp:nvSpPr>
        <dsp:cNvPr id="0" name=""/>
        <dsp:cNvSpPr/>
      </dsp:nvSpPr>
      <dsp:spPr>
        <a:xfrm>
          <a:off x="788669" y="0"/>
          <a:ext cx="8938260" cy="317226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A582B-EFDC-1A4B-A0D9-F9954016C9A6}">
      <dsp:nvSpPr>
        <dsp:cNvPr id="0" name=""/>
        <dsp:cNvSpPr/>
      </dsp:nvSpPr>
      <dsp:spPr>
        <a:xfrm>
          <a:off x="274186" y="951678"/>
          <a:ext cx="3154680" cy="1268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Datos de Entrada</a:t>
          </a:r>
        </a:p>
      </dsp:txBody>
      <dsp:txXfrm>
        <a:off x="336129" y="1013621"/>
        <a:ext cx="3030794" cy="1145018"/>
      </dsp:txXfrm>
    </dsp:sp>
    <dsp:sp modelId="{0E3D6544-C164-8A4F-9E57-F8F15B6B2453}">
      <dsp:nvSpPr>
        <dsp:cNvPr id="0" name=""/>
        <dsp:cNvSpPr/>
      </dsp:nvSpPr>
      <dsp:spPr>
        <a:xfrm>
          <a:off x="3680459" y="951678"/>
          <a:ext cx="3154680" cy="1268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PROGRAMA (PROCESA)</a:t>
          </a:r>
        </a:p>
      </dsp:txBody>
      <dsp:txXfrm>
        <a:off x="3742402" y="1013621"/>
        <a:ext cx="3030794" cy="1145018"/>
      </dsp:txXfrm>
    </dsp:sp>
    <dsp:sp modelId="{05889A68-5FFC-BC46-B429-52C36457546F}">
      <dsp:nvSpPr>
        <dsp:cNvPr id="0" name=""/>
        <dsp:cNvSpPr/>
      </dsp:nvSpPr>
      <dsp:spPr>
        <a:xfrm>
          <a:off x="7086733" y="951678"/>
          <a:ext cx="3154680" cy="1268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SALIDAS</a:t>
          </a:r>
        </a:p>
      </dsp:txBody>
      <dsp:txXfrm>
        <a:off x="7148676" y="1013621"/>
        <a:ext cx="3030794" cy="1145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CE50D-00DA-B441-85B9-3879AEA8FE5C}" type="datetimeFigureOut">
              <a:rPr lang="es-ES_tradnl" smtClean="0"/>
              <a:t>18/6/21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BFB62-E096-0649-AF6E-AE81454B7625}" type="slidenum">
              <a:rPr lang="es-ES_tradnl" smtClean="0"/>
              <a:t>‹Nº›</a:t>
            </a:fld>
            <a:endParaRPr lang="es-ES_tradnl"/>
          </a:p>
        </p:txBody>
      </p:sp>
    </p:spTree>
    <p:extLst>
      <p:ext uri="{BB962C8B-B14F-4D97-AF65-F5344CB8AC3E}">
        <p14:creationId xmlns:p14="http://schemas.microsoft.com/office/powerpoint/2010/main" val="180713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			</a:t>
            </a:r>
          </a:p>
        </p:txBody>
      </p:sp>
      <p:sp>
        <p:nvSpPr>
          <p:cNvPr id="4" name="Marcador de número de diapositiva 3"/>
          <p:cNvSpPr>
            <a:spLocks noGrp="1"/>
          </p:cNvSpPr>
          <p:nvPr>
            <p:ph type="sldNum" sz="quarter" idx="5"/>
          </p:nvPr>
        </p:nvSpPr>
        <p:spPr/>
        <p:txBody>
          <a:bodyPr/>
          <a:lstStyle/>
          <a:p>
            <a:fld id="{418BFB62-E096-0649-AF6E-AE81454B7625}" type="slidenum">
              <a:rPr lang="es-ES_tradnl" smtClean="0"/>
              <a:t>1</a:t>
            </a:fld>
            <a:endParaRPr lang="es-ES_tradnl"/>
          </a:p>
        </p:txBody>
      </p:sp>
    </p:spTree>
    <p:extLst>
      <p:ext uri="{BB962C8B-B14F-4D97-AF65-F5344CB8AC3E}">
        <p14:creationId xmlns:p14="http://schemas.microsoft.com/office/powerpoint/2010/main" val="195646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02BFD-5CBC-3448-B730-A21253374D53}"/>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42DBEED5-301C-DA42-8F6F-C42FD097A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1DE700A6-25E6-4D48-88E0-C99DB3DE335B}"/>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3507711F-1685-7C4C-86A5-03B9E03F028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E57FEB3A-B0B5-0844-BD34-B52E5E5CF52C}"/>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180438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DE9EB-0799-8047-B0D6-7C87ABC00070}"/>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B826D59E-68F9-0148-A1F0-CFF82E73839E}"/>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5769D630-88E9-1241-A11B-824ECA2A1201}"/>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D7A48BD3-F06B-AB49-9369-6F838855D601}"/>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CC9FCAC-E28F-9B42-A945-1C60F32F8147}"/>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24058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619479-ABC6-1349-9DF7-F2A5EE67606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DB89A719-D1EA-724E-9F09-CFF2DC176A1F}"/>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C8EF4414-0D4D-464E-BB8D-21EA2170EAFF}"/>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DC3319D4-6FC7-CC49-8E35-0AF2FBDE2A0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42D12277-DBA0-F046-A108-DBA44CF83559}"/>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214464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3039F-2745-C544-A9B4-0F989A950A22}"/>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24273447-7B87-6E4F-B6D4-4BE118AD23F7}"/>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A20B1A8-B37E-DC4D-85A1-6FD0A2461646}"/>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72B87C38-8A4D-EB49-9130-B1A636966CF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F9348DA4-8573-4E45-AE8F-4E79101F0BB7}"/>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134194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EF2AB-8D7E-CA41-9DC4-6AEB0C4E8DB4}"/>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9FA8EA9F-C5F4-BB40-846B-134CFFF55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DF42D644-7D9C-3E4E-8A79-910EBE5880EA}"/>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716054D5-ED81-2D42-8345-DED61CF3E174}"/>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F18C960-BB81-7C49-B5BB-4DD5B800D658}"/>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120227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76A1-FDD5-2A4C-87E9-C9C619DBD747}"/>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DB747EFE-6F94-2144-B348-B3C09FCCC70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72B3B1DE-32EB-9540-88CF-526848F6450F}"/>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DE6CAC1E-09D0-F142-85D8-811E52B3EA0F}"/>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6" name="Marcador de pie de página 5">
            <a:extLst>
              <a:ext uri="{FF2B5EF4-FFF2-40B4-BE49-F238E27FC236}">
                <a16:creationId xmlns:a16="http://schemas.microsoft.com/office/drawing/2014/main" id="{A7AB6648-D967-7D43-8525-265F8DA9A0A8}"/>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7FF9C11-D9DC-B149-9E36-D769F332C5F1}"/>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258852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04D62-6673-BD40-9B72-1DAFCD086D53}"/>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91235449-63B8-AE42-B3CB-858A259D5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6ABF97E0-407D-C941-BF5E-AFB0D663C31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195A9BB1-A624-6A4F-9D99-41FA401E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44703ED-569C-6C42-BFB0-4E8DF393093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1306E702-C3FE-BA4D-AC2C-A615F08B439A}"/>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8" name="Marcador de pie de página 7">
            <a:extLst>
              <a:ext uri="{FF2B5EF4-FFF2-40B4-BE49-F238E27FC236}">
                <a16:creationId xmlns:a16="http://schemas.microsoft.com/office/drawing/2014/main" id="{CBB18B67-A987-D14B-9A78-8E1076C5BB11}"/>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E0684517-7837-9A45-ACE5-2735195A6FC4}"/>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375665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476DA-EF7D-F246-8F96-5DF33577E8A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122EDF91-4F55-AE45-9CA7-5C0EA53CB161}"/>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4" name="Marcador de pie de página 3">
            <a:extLst>
              <a:ext uri="{FF2B5EF4-FFF2-40B4-BE49-F238E27FC236}">
                <a16:creationId xmlns:a16="http://schemas.microsoft.com/office/drawing/2014/main" id="{9061B650-DE34-DF43-96A1-68C3B859B737}"/>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0904BEAD-4AAC-F448-979F-E24E1446DAE9}"/>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18915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0C1EDB-ADAE-FA4A-96AA-F12522B939A0}"/>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3" name="Marcador de pie de página 2">
            <a:extLst>
              <a:ext uri="{FF2B5EF4-FFF2-40B4-BE49-F238E27FC236}">
                <a16:creationId xmlns:a16="http://schemas.microsoft.com/office/drawing/2014/main" id="{A87FBA59-C123-5547-B63A-1147E7035069}"/>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FCAFDC79-DD6D-2643-90B7-A913CDB686C8}"/>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353434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09CB6-4503-5146-B4DB-22758503E18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0D1134E8-753B-074D-B8B5-308AC73C7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F695F11A-D0AB-1044-AAA7-079D1571C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F8F10E4-981A-0441-A5B0-2C82A92BA344}"/>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6" name="Marcador de pie de página 5">
            <a:extLst>
              <a:ext uri="{FF2B5EF4-FFF2-40B4-BE49-F238E27FC236}">
                <a16:creationId xmlns:a16="http://schemas.microsoft.com/office/drawing/2014/main" id="{D9D686A0-487A-B84C-AAE2-96B4C5385B7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A08DF49C-C0B9-8746-8A63-D2EE44FA714A}"/>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279747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A9CDE-9F3B-9148-9F9D-0436ECA318F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2D2E9FA9-368D-6445-A9FA-5D5FE61A8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EA8686AC-2A29-6841-ABF8-6CA6B3BFE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911D1E6-3E97-7A4B-8D5E-487828551E9D}"/>
              </a:ext>
            </a:extLst>
          </p:cNvPr>
          <p:cNvSpPr>
            <a:spLocks noGrp="1"/>
          </p:cNvSpPr>
          <p:nvPr>
            <p:ph type="dt" sz="half" idx="10"/>
          </p:nvPr>
        </p:nvSpPr>
        <p:spPr/>
        <p:txBody>
          <a:bodyPr/>
          <a:lstStyle/>
          <a:p>
            <a:fld id="{C736AC6D-36CC-374A-B369-9185FC794B49}" type="datetimeFigureOut">
              <a:rPr lang="es-ES_tradnl" smtClean="0"/>
              <a:t>18/6/21</a:t>
            </a:fld>
            <a:endParaRPr lang="es-ES_tradnl"/>
          </a:p>
        </p:txBody>
      </p:sp>
      <p:sp>
        <p:nvSpPr>
          <p:cNvPr id="6" name="Marcador de pie de página 5">
            <a:extLst>
              <a:ext uri="{FF2B5EF4-FFF2-40B4-BE49-F238E27FC236}">
                <a16:creationId xmlns:a16="http://schemas.microsoft.com/office/drawing/2014/main" id="{11BFFD38-00B2-2843-8D3C-D76218BD831E}"/>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80334B7B-8524-7841-B91F-F744F53912B9}"/>
              </a:ext>
            </a:extLst>
          </p:cNvPr>
          <p:cNvSpPr>
            <a:spLocks noGrp="1"/>
          </p:cNvSpPr>
          <p:nvPr>
            <p:ph type="sldNum" sz="quarter" idx="12"/>
          </p:nvPr>
        </p:nvSpPr>
        <p:spPr/>
        <p:txBody>
          <a:body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204833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6BD25E1-1F2C-0C47-90C0-EEE9A7B2B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2AF1792F-B176-2646-AA19-2A50F5E18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08D00BD-C25E-2745-90AC-A71D866A7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AC6D-36CC-374A-B369-9185FC794B49}" type="datetimeFigureOut">
              <a:rPr lang="es-ES_tradnl" smtClean="0"/>
              <a:t>18/6/21</a:t>
            </a:fld>
            <a:endParaRPr lang="es-ES_tradnl"/>
          </a:p>
        </p:txBody>
      </p:sp>
      <p:sp>
        <p:nvSpPr>
          <p:cNvPr id="5" name="Marcador de pie de página 4">
            <a:extLst>
              <a:ext uri="{FF2B5EF4-FFF2-40B4-BE49-F238E27FC236}">
                <a16:creationId xmlns:a16="http://schemas.microsoft.com/office/drawing/2014/main" id="{DF3916AC-BA0A-454F-8E8D-C0F84539E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990E78BA-C5F6-304A-8B36-0DF0EE8E8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CAA64-BA33-654E-AA59-49B3C202F047}" type="slidenum">
              <a:rPr lang="es-ES_tradnl" smtClean="0"/>
              <a:t>‹Nº›</a:t>
            </a:fld>
            <a:endParaRPr lang="es-ES_tradnl"/>
          </a:p>
        </p:txBody>
      </p:sp>
    </p:spTree>
    <p:extLst>
      <p:ext uri="{BB962C8B-B14F-4D97-AF65-F5344CB8AC3E}">
        <p14:creationId xmlns:p14="http://schemas.microsoft.com/office/powerpoint/2010/main" val="84749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3885DD-EFB3-4CD7-9998-2C6851B3FA92}"/>
              </a:ext>
            </a:extLst>
          </p:cNvPr>
          <p:cNvPicPr>
            <a:picLocks noChangeAspect="1"/>
          </p:cNvPicPr>
          <p:nvPr/>
        </p:nvPicPr>
        <p:blipFill rotWithShape="1">
          <a:blip r:embed="rId3"/>
          <a:srcRect t="17279"/>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8C0FCB07-51DC-384E-BD13-79C05AC9622F}"/>
              </a:ext>
            </a:extLst>
          </p:cNvPr>
          <p:cNvSpPr>
            <a:spLocks noGrp="1"/>
          </p:cNvSpPr>
          <p:nvPr>
            <p:ph type="ctrTitle"/>
          </p:nvPr>
        </p:nvSpPr>
        <p:spPr>
          <a:xfrm>
            <a:off x="8022021" y="3231931"/>
            <a:ext cx="3852041" cy="1834056"/>
          </a:xfrm>
        </p:spPr>
        <p:txBody>
          <a:bodyPr>
            <a:normAutofit/>
          </a:bodyPr>
          <a:lstStyle/>
          <a:p>
            <a:r>
              <a:rPr lang="es-ES_tradnl" sz="4000" dirty="0"/>
              <a:t>Práctica SQL</a:t>
            </a:r>
          </a:p>
        </p:txBody>
      </p:sp>
      <p:sp>
        <p:nvSpPr>
          <p:cNvPr id="3" name="Subtítulo 2">
            <a:extLst>
              <a:ext uri="{FF2B5EF4-FFF2-40B4-BE49-F238E27FC236}">
                <a16:creationId xmlns:a16="http://schemas.microsoft.com/office/drawing/2014/main" id="{C5F20CC8-7D26-8241-BD5B-DAF7F7F4DF37}"/>
              </a:ext>
            </a:extLst>
          </p:cNvPr>
          <p:cNvSpPr>
            <a:spLocks noGrp="1"/>
          </p:cNvSpPr>
          <p:nvPr>
            <p:ph type="subTitle" idx="1"/>
          </p:nvPr>
        </p:nvSpPr>
        <p:spPr>
          <a:xfrm>
            <a:off x="7782910" y="5242674"/>
            <a:ext cx="4330262" cy="1346805"/>
          </a:xfrm>
        </p:spPr>
        <p:txBody>
          <a:bodyPr>
            <a:normAutofit fontScale="77500" lnSpcReduction="20000"/>
          </a:bodyPr>
          <a:lstStyle/>
          <a:p>
            <a:r>
              <a:rPr lang="es-ES_tradnl" sz="2000" dirty="0"/>
              <a:t>Bases de Datos</a:t>
            </a:r>
          </a:p>
          <a:p>
            <a:r>
              <a:rPr lang="es-ES_tradnl" sz="2000" dirty="0"/>
              <a:t>Mtro. Carlos Basulto</a:t>
            </a:r>
          </a:p>
          <a:p>
            <a:r>
              <a:rPr lang="es-ES_tradnl" sz="2000" dirty="0"/>
              <a:t>Unidad Profesional Interdisciplinaria de Ingeniería</a:t>
            </a:r>
          </a:p>
          <a:p>
            <a:r>
              <a:rPr lang="es-ES_tradnl" sz="2000" dirty="0"/>
              <a:t>Campus Coahuila</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59545E0D-4CA6-AD4B-B5DD-A3968322BD49}"/>
              </a:ext>
            </a:extLst>
          </p:cNvPr>
          <p:cNvPicPr>
            <a:picLocks noChangeAspect="1"/>
          </p:cNvPicPr>
          <p:nvPr/>
        </p:nvPicPr>
        <p:blipFill>
          <a:blip r:embed="rId4"/>
          <a:stretch>
            <a:fillRect/>
          </a:stretch>
        </p:blipFill>
        <p:spPr>
          <a:xfrm>
            <a:off x="0" y="361043"/>
            <a:ext cx="3318573" cy="3556000"/>
          </a:xfrm>
          <a:prstGeom prst="rect">
            <a:avLst/>
          </a:prstGeom>
        </p:spPr>
      </p:pic>
    </p:spTree>
    <p:extLst>
      <p:ext uri="{BB962C8B-B14F-4D97-AF65-F5344CB8AC3E}">
        <p14:creationId xmlns:p14="http://schemas.microsoft.com/office/powerpoint/2010/main" val="332129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EF72B-E3CE-BA47-91AA-67BA6AA5D16A}"/>
              </a:ext>
            </a:extLst>
          </p:cNvPr>
          <p:cNvSpPr>
            <a:spLocks noGrp="1"/>
          </p:cNvSpPr>
          <p:nvPr>
            <p:ph type="title"/>
          </p:nvPr>
        </p:nvSpPr>
        <p:spPr/>
        <p:txBody>
          <a:bodyPr/>
          <a:lstStyle/>
          <a:p>
            <a:r>
              <a:rPr lang="es-ES_tradnl" dirty="0"/>
              <a:t>Verifica la Información en la Tabla</a:t>
            </a:r>
          </a:p>
        </p:txBody>
      </p:sp>
      <p:sp>
        <p:nvSpPr>
          <p:cNvPr id="3" name="Marcador de contenido 2">
            <a:extLst>
              <a:ext uri="{FF2B5EF4-FFF2-40B4-BE49-F238E27FC236}">
                <a16:creationId xmlns:a16="http://schemas.microsoft.com/office/drawing/2014/main" id="{78AF8612-30F6-ED44-8E18-54EA5C6BBD8C}"/>
              </a:ext>
            </a:extLst>
          </p:cNvPr>
          <p:cNvSpPr>
            <a:spLocks noGrp="1"/>
          </p:cNvSpPr>
          <p:nvPr>
            <p:ph idx="1"/>
          </p:nvPr>
        </p:nvSpPr>
        <p:spPr>
          <a:xfrm>
            <a:off x="838200" y="1825625"/>
            <a:ext cx="10515600" cy="1897289"/>
          </a:xfrm>
        </p:spPr>
        <p:txBody>
          <a:bodyPr>
            <a:normAutofit/>
          </a:bodyPr>
          <a:lstStyle/>
          <a:p>
            <a:pPr marL="0" indent="0" algn="ctr">
              <a:buNone/>
            </a:pPr>
            <a:r>
              <a:rPr lang="es-ES_tradnl" sz="4400" b="1" dirty="0">
                <a:solidFill>
                  <a:schemeClr val="accent1"/>
                </a:solidFill>
              </a:rPr>
              <a:t>SELECT</a:t>
            </a:r>
            <a:r>
              <a:rPr lang="es-ES_tradnl" sz="4400" dirty="0"/>
              <a:t> * </a:t>
            </a:r>
            <a:r>
              <a:rPr lang="es-ES_tradnl" sz="4400" b="1" dirty="0">
                <a:solidFill>
                  <a:schemeClr val="accent1"/>
                </a:solidFill>
              </a:rPr>
              <a:t>FROM</a:t>
            </a:r>
            <a:r>
              <a:rPr lang="es-ES_tradnl" sz="4400" dirty="0"/>
              <a:t> </a:t>
            </a:r>
            <a:r>
              <a:rPr lang="es-ES_tradnl" sz="4400" dirty="0">
                <a:solidFill>
                  <a:schemeClr val="accent6"/>
                </a:solidFill>
              </a:rPr>
              <a:t>tabla</a:t>
            </a:r>
          </a:p>
          <a:p>
            <a:pPr marL="0" indent="0" algn="ctr">
              <a:buNone/>
            </a:pPr>
            <a:endParaRPr lang="es-MX" sz="1800" dirty="0">
              <a:solidFill>
                <a:srgbClr val="0000FF"/>
              </a:solidFill>
              <a:effectLst/>
              <a:latin typeface="Consolas" panose="020B0609020204030204" pitchFamily="49" charset="0"/>
              <a:cs typeface="Consolas" panose="020B0609020204030204" pitchFamily="49" charset="0"/>
            </a:endParaRPr>
          </a:p>
          <a:p>
            <a:pPr marL="0" indent="0" algn="ctr">
              <a:buNone/>
            </a:pPr>
            <a:r>
              <a:rPr lang="es-MX" sz="1800" dirty="0">
                <a:solidFill>
                  <a:srgbClr val="0000FF"/>
                </a:solidFill>
                <a:latin typeface="Consolas" panose="020B0609020204030204" pitchFamily="49" charset="0"/>
                <a:cs typeface="Consolas" panose="020B0609020204030204" pitchFamily="49" charset="0"/>
              </a:rPr>
              <a:t>SELECT </a:t>
            </a:r>
            <a:r>
              <a:rPr lang="es-MX" sz="1800" dirty="0">
                <a:latin typeface="Consolas" panose="020B0609020204030204" pitchFamily="49" charset="0"/>
                <a:cs typeface="Consolas" panose="020B0609020204030204" pitchFamily="49" charset="0"/>
              </a:rPr>
              <a:t>*</a:t>
            </a:r>
            <a:r>
              <a:rPr lang="es-MX" sz="1800" dirty="0">
                <a:solidFill>
                  <a:srgbClr val="0000FF"/>
                </a:solidFill>
                <a:latin typeface="Consolas" panose="020B0609020204030204" pitchFamily="49" charset="0"/>
                <a:cs typeface="Consolas" panose="020B0609020204030204" pitchFamily="49" charset="0"/>
              </a:rPr>
              <a:t> FROM </a:t>
            </a:r>
            <a:r>
              <a:rPr lang="es-MX" sz="1800" dirty="0">
                <a:solidFill>
                  <a:schemeClr val="accent6"/>
                </a:solidFill>
                <a:effectLst/>
                <a:latin typeface="Consolas" panose="020B0609020204030204" pitchFamily="49" charset="0"/>
                <a:cs typeface="Consolas" panose="020B0609020204030204" pitchFamily="49" charset="0"/>
              </a:rPr>
              <a:t>cliente</a:t>
            </a:r>
            <a:r>
              <a:rPr lang="es-MX" sz="1800" dirty="0">
                <a:solidFill>
                  <a:srgbClr val="0000FF"/>
                </a:solidFill>
                <a:effectLst/>
                <a:latin typeface="Consolas" panose="020B0609020204030204" pitchFamily="49" charset="0"/>
                <a:cs typeface="Consolas" panose="020B0609020204030204" pitchFamily="49" charset="0"/>
              </a:rPr>
              <a:t> </a:t>
            </a:r>
            <a:endParaRPr lang="es-ES_tradnl" sz="1800" dirty="0">
              <a:solidFill>
                <a:schemeClr val="accent6"/>
              </a:solidFill>
            </a:endParaRPr>
          </a:p>
        </p:txBody>
      </p:sp>
      <p:pic>
        <p:nvPicPr>
          <p:cNvPr id="7" name="Imagen 6">
            <a:extLst>
              <a:ext uri="{FF2B5EF4-FFF2-40B4-BE49-F238E27FC236}">
                <a16:creationId xmlns:a16="http://schemas.microsoft.com/office/drawing/2014/main" id="{EF7AE65C-118B-C546-A48B-429A45294251}"/>
              </a:ext>
            </a:extLst>
          </p:cNvPr>
          <p:cNvPicPr>
            <a:picLocks noChangeAspect="1"/>
          </p:cNvPicPr>
          <p:nvPr/>
        </p:nvPicPr>
        <p:blipFill>
          <a:blip r:embed="rId2"/>
          <a:stretch>
            <a:fillRect/>
          </a:stretch>
        </p:blipFill>
        <p:spPr>
          <a:xfrm>
            <a:off x="4492920" y="3857851"/>
            <a:ext cx="5530850" cy="2794740"/>
          </a:xfrm>
          <a:prstGeom prst="rect">
            <a:avLst/>
          </a:prstGeom>
        </p:spPr>
      </p:pic>
      <p:pic>
        <p:nvPicPr>
          <p:cNvPr id="8" name="Picture 2">
            <a:extLst>
              <a:ext uri="{FF2B5EF4-FFF2-40B4-BE49-F238E27FC236}">
                <a16:creationId xmlns:a16="http://schemas.microsoft.com/office/drawing/2014/main" id="{FCAFDEA8-AC1A-7847-BE9F-5484EA3E77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78" b="5325"/>
          <a:stretch/>
        </p:blipFill>
        <p:spPr bwMode="auto">
          <a:xfrm>
            <a:off x="178856" y="2762004"/>
            <a:ext cx="2302525" cy="2289676"/>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derecha 8">
            <a:extLst>
              <a:ext uri="{FF2B5EF4-FFF2-40B4-BE49-F238E27FC236}">
                <a16:creationId xmlns:a16="http://schemas.microsoft.com/office/drawing/2014/main" id="{BDCF90C1-827F-6A46-BDB4-A7284622ACDE}"/>
              </a:ext>
            </a:extLst>
          </p:cNvPr>
          <p:cNvSpPr/>
          <p:nvPr/>
        </p:nvSpPr>
        <p:spPr>
          <a:xfrm rot="815711">
            <a:off x="2573506" y="4311206"/>
            <a:ext cx="1702134" cy="484632"/>
          </a:xfrm>
          <a:prstGeom prst="rightArrow">
            <a:avLst/>
          </a:prstGeom>
          <a:solidFill>
            <a:schemeClr val="accent6">
              <a:lumMod val="60000"/>
              <a:lumOff val="4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Llamada rectangular 9">
            <a:extLst>
              <a:ext uri="{FF2B5EF4-FFF2-40B4-BE49-F238E27FC236}">
                <a16:creationId xmlns:a16="http://schemas.microsoft.com/office/drawing/2014/main" id="{00B50968-433E-4749-A744-100FC16B2ADD}"/>
              </a:ext>
            </a:extLst>
          </p:cNvPr>
          <p:cNvSpPr/>
          <p:nvPr/>
        </p:nvSpPr>
        <p:spPr>
          <a:xfrm>
            <a:off x="3639681" y="2762004"/>
            <a:ext cx="5133615" cy="666995"/>
          </a:xfrm>
          <a:prstGeom prst="wedgeRectCallout">
            <a:avLst>
              <a:gd name="adj1" fmla="val 21309"/>
              <a:gd name="adj2" fmla="val 104603"/>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1" name="CuadroTexto 10">
            <a:extLst>
              <a:ext uri="{FF2B5EF4-FFF2-40B4-BE49-F238E27FC236}">
                <a16:creationId xmlns:a16="http://schemas.microsoft.com/office/drawing/2014/main" id="{DF7F02E2-962F-E842-822D-F5C0B233B544}"/>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153427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EB7B2-FEA1-0E47-AB55-64B18565C230}"/>
              </a:ext>
            </a:extLst>
          </p:cNvPr>
          <p:cNvSpPr>
            <a:spLocks noGrp="1"/>
          </p:cNvSpPr>
          <p:nvPr>
            <p:ph type="title"/>
          </p:nvPr>
        </p:nvSpPr>
        <p:spPr/>
        <p:txBody>
          <a:bodyPr/>
          <a:lstStyle/>
          <a:p>
            <a:r>
              <a:rPr lang="es-ES_tradnl" dirty="0"/>
              <a:t>¿y en programación?</a:t>
            </a:r>
          </a:p>
        </p:txBody>
      </p:sp>
      <p:pic>
        <p:nvPicPr>
          <p:cNvPr id="10244" name="Picture 4">
            <a:extLst>
              <a:ext uri="{FF2B5EF4-FFF2-40B4-BE49-F238E27FC236}">
                <a16:creationId xmlns:a16="http://schemas.microsoft.com/office/drawing/2014/main" id="{DA4BF4B1-3E88-D448-B9E7-90081A784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6734"/>
            <a:ext cx="12192000" cy="4721225"/>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055974EC-5B6B-BA43-9B93-E0AF5146EEF9}"/>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198781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EB7B2-FEA1-0E47-AB55-64B18565C230}"/>
              </a:ext>
            </a:extLst>
          </p:cNvPr>
          <p:cNvSpPr>
            <a:spLocks noGrp="1"/>
          </p:cNvSpPr>
          <p:nvPr>
            <p:ph type="title"/>
          </p:nvPr>
        </p:nvSpPr>
        <p:spPr/>
        <p:txBody>
          <a:bodyPr/>
          <a:lstStyle/>
          <a:p>
            <a:r>
              <a:rPr lang="es-ES_tradnl" dirty="0"/>
              <a:t>Demo </a:t>
            </a:r>
            <a:r>
              <a:rPr lang="es-ES_tradnl" dirty="0" err="1"/>
              <a:t>Python:MySQL</a:t>
            </a:r>
            <a:r>
              <a:rPr lang="es-ES_tradnl" dirty="0"/>
              <a:t> (AWS)</a:t>
            </a:r>
          </a:p>
        </p:txBody>
      </p:sp>
      <p:sp>
        <p:nvSpPr>
          <p:cNvPr id="3" name="Marcador de contenido 2">
            <a:extLst>
              <a:ext uri="{FF2B5EF4-FFF2-40B4-BE49-F238E27FC236}">
                <a16:creationId xmlns:a16="http://schemas.microsoft.com/office/drawing/2014/main" id="{DF5FDE80-3992-2D49-844F-49E32CB0C516}"/>
              </a:ext>
            </a:extLst>
          </p:cNvPr>
          <p:cNvSpPr>
            <a:spLocks noGrp="1"/>
          </p:cNvSpPr>
          <p:nvPr>
            <p:ph idx="1"/>
          </p:nvPr>
        </p:nvSpPr>
        <p:spPr>
          <a:xfrm>
            <a:off x="486035" y="2374831"/>
            <a:ext cx="4808838" cy="3933378"/>
          </a:xfrm>
        </p:spPr>
        <p:txBody>
          <a:bodyPr>
            <a:normAutofit/>
          </a:bodyPr>
          <a:lstStyle/>
          <a:p>
            <a:pPr marL="0" indent="0">
              <a:buNone/>
            </a:pPr>
            <a:r>
              <a:rPr lang="es-ES_tradnl" sz="1800" b="1" dirty="0" err="1">
                <a:solidFill>
                  <a:schemeClr val="accent6"/>
                </a:solidFill>
                <a:latin typeface="Consolas" panose="020B0609020204030204" pitchFamily="49" charset="0"/>
                <a:cs typeface="Consolas" panose="020B0609020204030204" pitchFamily="49" charset="0"/>
              </a:rPr>
              <a:t>import</a:t>
            </a:r>
            <a:r>
              <a:rPr lang="es-ES_tradnl" sz="1800" dirty="0">
                <a:latin typeface="Consolas" panose="020B0609020204030204" pitchFamily="49" charset="0"/>
                <a:cs typeface="Consolas" panose="020B0609020204030204" pitchFamily="49" charset="0"/>
              </a:rPr>
              <a:t> </a:t>
            </a:r>
            <a:r>
              <a:rPr lang="es-ES_tradnl" sz="1800" dirty="0" err="1">
                <a:latin typeface="Consolas" panose="020B0609020204030204" pitchFamily="49" charset="0"/>
                <a:cs typeface="Consolas" panose="020B0609020204030204" pitchFamily="49" charset="0"/>
              </a:rPr>
              <a:t>mysql.connector</a:t>
            </a:r>
            <a:r>
              <a:rPr lang="es-ES_tradnl" sz="1800" dirty="0">
                <a:latin typeface="Consolas" panose="020B0609020204030204" pitchFamily="49" charset="0"/>
                <a:cs typeface="Consolas" panose="020B0609020204030204" pitchFamily="49" charset="0"/>
              </a:rPr>
              <a:t> </a:t>
            </a:r>
            <a:r>
              <a:rPr lang="es-ES_tradnl" sz="1800" b="1" dirty="0">
                <a:solidFill>
                  <a:schemeClr val="accent6"/>
                </a:solidFill>
                <a:latin typeface="Consolas" panose="020B0609020204030204" pitchFamily="49" charset="0"/>
                <a:cs typeface="Consolas" panose="020B0609020204030204" pitchFamily="49" charset="0"/>
              </a:rPr>
              <a:t>as</a:t>
            </a:r>
            <a:r>
              <a:rPr lang="es-ES_tradnl" sz="1800" dirty="0">
                <a:latin typeface="Consolas" panose="020B0609020204030204" pitchFamily="49" charset="0"/>
                <a:cs typeface="Consolas" panose="020B0609020204030204" pitchFamily="49" charset="0"/>
              </a:rPr>
              <a:t> </a:t>
            </a:r>
            <a:r>
              <a:rPr lang="es-ES_tradnl" sz="1800" dirty="0" err="1">
                <a:latin typeface="Consolas" panose="020B0609020204030204" pitchFamily="49" charset="0"/>
                <a:cs typeface="Consolas" panose="020B0609020204030204" pitchFamily="49" charset="0"/>
              </a:rPr>
              <a:t>mysql</a:t>
            </a:r>
            <a:endParaRPr lang="es-ES_tradnl" sz="1800" dirty="0">
              <a:latin typeface="Consolas" panose="020B0609020204030204" pitchFamily="49" charset="0"/>
              <a:cs typeface="Consolas" panose="020B0609020204030204" pitchFamily="49" charset="0"/>
            </a:endParaRPr>
          </a:p>
          <a:p>
            <a:pPr marL="0" indent="0">
              <a:buNone/>
            </a:pPr>
            <a:endParaRPr lang="es-ES_tradnl" sz="1800" dirty="0">
              <a:latin typeface="Consolas" panose="020B0609020204030204" pitchFamily="49" charset="0"/>
              <a:cs typeface="Consolas" panose="020B0609020204030204" pitchFamily="49" charset="0"/>
            </a:endParaRPr>
          </a:p>
          <a:p>
            <a:pPr marL="0" indent="0">
              <a:buNone/>
            </a:pPr>
            <a:r>
              <a:rPr lang="es-ES_tradnl" sz="1800" dirty="0" err="1">
                <a:latin typeface="Consolas" panose="020B0609020204030204" pitchFamily="49" charset="0"/>
                <a:cs typeface="Consolas" panose="020B0609020204030204" pitchFamily="49" charset="0"/>
              </a:rPr>
              <a:t>db</a:t>
            </a:r>
            <a:r>
              <a:rPr lang="es-ES_tradnl" sz="1800" dirty="0">
                <a:latin typeface="Consolas" panose="020B0609020204030204" pitchFamily="49" charset="0"/>
                <a:cs typeface="Consolas" panose="020B0609020204030204" pitchFamily="49" charset="0"/>
              </a:rPr>
              <a:t>=</a:t>
            </a:r>
            <a:r>
              <a:rPr lang="es-ES_tradnl" sz="1800" dirty="0" err="1">
                <a:latin typeface="Consolas" panose="020B0609020204030204" pitchFamily="49" charset="0"/>
                <a:cs typeface="Consolas" panose="020B0609020204030204" pitchFamily="49" charset="0"/>
              </a:rPr>
              <a:t>mysql.connect</a:t>
            </a:r>
            <a:r>
              <a:rPr lang="es-ES_tradnl" sz="1800" dirty="0">
                <a:latin typeface="Consolas" panose="020B0609020204030204" pitchFamily="49" charset="0"/>
                <a:cs typeface="Consolas" panose="020B0609020204030204" pitchFamily="49" charset="0"/>
              </a:rPr>
              <a:t> (</a:t>
            </a:r>
          </a:p>
          <a:p>
            <a:pPr marL="0" indent="0">
              <a:buNone/>
            </a:pPr>
            <a:r>
              <a:rPr lang="es-ES_tradnl" sz="1800" dirty="0">
                <a:latin typeface="Consolas" panose="020B0609020204030204" pitchFamily="49" charset="0"/>
                <a:cs typeface="Consolas" panose="020B0609020204030204" pitchFamily="49" charset="0"/>
              </a:rPr>
              <a:t>    host=</a:t>
            </a:r>
            <a:r>
              <a:rPr lang="es-ES_tradnl" sz="1800" dirty="0">
                <a:solidFill>
                  <a:srgbClr val="FF0000"/>
                </a:solidFill>
                <a:latin typeface="Consolas" panose="020B0609020204030204" pitchFamily="49" charset="0"/>
                <a:cs typeface="Consolas" panose="020B0609020204030204" pitchFamily="49" charset="0"/>
              </a:rPr>
              <a:t>"18.117.253.15",</a:t>
            </a:r>
          </a:p>
          <a:p>
            <a:pPr marL="0" indent="0">
              <a:buNone/>
            </a:pPr>
            <a:r>
              <a:rPr lang="es-ES_tradnl" sz="1800" dirty="0">
                <a:latin typeface="Consolas" panose="020B0609020204030204" pitchFamily="49" charset="0"/>
                <a:cs typeface="Consolas" panose="020B0609020204030204" pitchFamily="49" charset="0"/>
              </a:rPr>
              <a:t>    </a:t>
            </a:r>
            <a:r>
              <a:rPr lang="es-ES_tradnl" sz="1800" dirty="0" err="1">
                <a:latin typeface="Consolas" panose="020B0609020204030204" pitchFamily="49" charset="0"/>
                <a:cs typeface="Consolas" panose="020B0609020204030204" pitchFamily="49" charset="0"/>
              </a:rPr>
              <a:t>user</a:t>
            </a:r>
            <a:r>
              <a:rPr lang="es-ES_tradnl" sz="1800" dirty="0">
                <a:latin typeface="Consolas" panose="020B0609020204030204" pitchFamily="49" charset="0"/>
                <a:cs typeface="Consolas" panose="020B0609020204030204" pitchFamily="49" charset="0"/>
              </a:rPr>
              <a:t>=</a:t>
            </a:r>
            <a:r>
              <a:rPr lang="es-ES_tradnl" sz="1800" dirty="0">
                <a:solidFill>
                  <a:srgbClr val="FF0000"/>
                </a:solidFill>
                <a:latin typeface="Consolas" panose="020B0609020204030204" pitchFamily="49" charset="0"/>
                <a:cs typeface="Consolas" panose="020B0609020204030204" pitchFamily="49" charset="0"/>
              </a:rPr>
              <a:t>”</a:t>
            </a:r>
            <a:r>
              <a:rPr lang="es-ES_tradnl" sz="1800" dirty="0" err="1">
                <a:solidFill>
                  <a:srgbClr val="FF0000"/>
                </a:solidFill>
                <a:latin typeface="Consolas" panose="020B0609020204030204" pitchFamily="49" charset="0"/>
                <a:cs typeface="Consolas" panose="020B0609020204030204" pitchFamily="49" charset="0"/>
              </a:rPr>
              <a:t>admin</a:t>
            </a:r>
            <a:r>
              <a:rPr lang="es-ES_tradnl" sz="1800" dirty="0">
                <a:solidFill>
                  <a:srgbClr val="FF0000"/>
                </a:solidFill>
                <a:latin typeface="Consolas" panose="020B0609020204030204" pitchFamily="49" charset="0"/>
                <a:cs typeface="Consolas" panose="020B0609020204030204" pitchFamily="49" charset="0"/>
              </a:rPr>
              <a:t>",</a:t>
            </a:r>
          </a:p>
          <a:p>
            <a:pPr marL="0" indent="0">
              <a:buNone/>
            </a:pPr>
            <a:r>
              <a:rPr lang="es-ES_tradnl" sz="1800" dirty="0">
                <a:latin typeface="Consolas" panose="020B0609020204030204" pitchFamily="49" charset="0"/>
                <a:cs typeface="Consolas" panose="020B0609020204030204" pitchFamily="49" charset="0"/>
              </a:rPr>
              <a:t>    </a:t>
            </a:r>
            <a:r>
              <a:rPr lang="es-ES_tradnl" sz="1800" dirty="0" err="1">
                <a:latin typeface="Consolas" panose="020B0609020204030204" pitchFamily="49" charset="0"/>
                <a:cs typeface="Consolas" panose="020B0609020204030204" pitchFamily="49" charset="0"/>
              </a:rPr>
              <a:t>password</a:t>
            </a:r>
            <a:r>
              <a:rPr lang="es-ES_tradnl" sz="1800" dirty="0">
                <a:latin typeface="Consolas" panose="020B0609020204030204" pitchFamily="49" charset="0"/>
                <a:cs typeface="Consolas" panose="020B0609020204030204" pitchFamily="49" charset="0"/>
              </a:rPr>
              <a:t>=</a:t>
            </a:r>
            <a:r>
              <a:rPr lang="es-ES_tradnl" sz="1800" dirty="0">
                <a:solidFill>
                  <a:srgbClr val="FF0000"/>
                </a:solidFill>
                <a:latin typeface="Consolas" panose="020B0609020204030204" pitchFamily="49" charset="0"/>
                <a:cs typeface="Consolas" panose="020B0609020204030204" pitchFamily="49" charset="0"/>
              </a:rPr>
              <a:t>”</a:t>
            </a:r>
            <a:r>
              <a:rPr lang="es-ES_tradnl" sz="1800" dirty="0" err="1">
                <a:solidFill>
                  <a:srgbClr val="FF0000"/>
                </a:solidFill>
                <a:latin typeface="Consolas" panose="020B0609020204030204" pitchFamily="49" charset="0"/>
                <a:cs typeface="Consolas" panose="020B0609020204030204" pitchFamily="49" charset="0"/>
              </a:rPr>
              <a:t>nohaypw</a:t>
            </a:r>
            <a:r>
              <a:rPr lang="es-ES_tradnl" sz="1800" dirty="0">
                <a:solidFill>
                  <a:srgbClr val="FF0000"/>
                </a:solidFill>
                <a:latin typeface="Consolas" panose="020B0609020204030204" pitchFamily="49" charset="0"/>
                <a:cs typeface="Consolas" panose="020B0609020204030204" pitchFamily="49" charset="0"/>
              </a:rPr>
              <a:t>",</a:t>
            </a:r>
          </a:p>
          <a:p>
            <a:pPr marL="0" indent="0">
              <a:buNone/>
            </a:pPr>
            <a:r>
              <a:rPr lang="es-ES_tradnl" sz="1800" dirty="0">
                <a:latin typeface="Consolas" panose="020B0609020204030204" pitchFamily="49" charset="0"/>
                <a:cs typeface="Consolas" panose="020B0609020204030204" pitchFamily="49" charset="0"/>
              </a:rPr>
              <a:t>    </a:t>
            </a:r>
            <a:r>
              <a:rPr lang="es-ES_tradnl" sz="1800" dirty="0" err="1">
                <a:latin typeface="Consolas" panose="020B0609020204030204" pitchFamily="49" charset="0"/>
                <a:cs typeface="Consolas" panose="020B0609020204030204" pitchFamily="49" charset="0"/>
              </a:rPr>
              <a:t>database</a:t>
            </a:r>
            <a:r>
              <a:rPr lang="es-ES_tradnl" sz="1800" dirty="0">
                <a:latin typeface="Consolas" panose="020B0609020204030204" pitchFamily="49" charset="0"/>
                <a:cs typeface="Consolas" panose="020B0609020204030204" pitchFamily="49" charset="0"/>
              </a:rPr>
              <a:t>=</a:t>
            </a:r>
            <a:r>
              <a:rPr lang="es-ES_tradnl" sz="1800" dirty="0">
                <a:solidFill>
                  <a:srgbClr val="FF0000"/>
                </a:solidFill>
                <a:latin typeface="Consolas" panose="020B0609020204030204" pitchFamily="49" charset="0"/>
                <a:cs typeface="Consolas" panose="020B0609020204030204" pitchFamily="49" charset="0"/>
              </a:rPr>
              <a:t>”</a:t>
            </a:r>
            <a:r>
              <a:rPr lang="es-ES_tradnl" sz="1800" dirty="0" err="1">
                <a:solidFill>
                  <a:srgbClr val="FF0000"/>
                </a:solidFill>
                <a:latin typeface="Consolas" panose="020B0609020204030204" pitchFamily="49" charset="0"/>
                <a:cs typeface="Consolas" panose="020B0609020204030204" pitchFamily="49" charset="0"/>
              </a:rPr>
              <a:t>demoUpiic</a:t>
            </a:r>
            <a:r>
              <a:rPr lang="es-ES_tradnl" sz="1800" dirty="0">
                <a:solidFill>
                  <a:srgbClr val="FF0000"/>
                </a:solidFill>
                <a:latin typeface="Consolas" panose="020B0609020204030204" pitchFamily="49" charset="0"/>
                <a:cs typeface="Consolas" panose="020B0609020204030204" pitchFamily="49" charset="0"/>
              </a:rPr>
              <a:t>"</a:t>
            </a:r>
          </a:p>
          <a:p>
            <a:pPr marL="0" indent="0">
              <a:buNone/>
            </a:pPr>
            <a:r>
              <a:rPr lang="es-ES_tradnl" sz="1800" dirty="0">
                <a:latin typeface="Consolas" panose="020B0609020204030204" pitchFamily="49" charset="0"/>
                <a:cs typeface="Consolas" panose="020B0609020204030204" pitchFamily="49" charset="0"/>
              </a:rPr>
              <a:t>)</a:t>
            </a:r>
          </a:p>
          <a:p>
            <a:pPr marL="0" indent="0">
              <a:buNone/>
            </a:pPr>
            <a:endParaRPr lang="es-ES_tradnl" sz="1800" dirty="0">
              <a:latin typeface="Consolas" panose="020B0609020204030204" pitchFamily="49" charset="0"/>
              <a:cs typeface="Consolas" panose="020B0609020204030204" pitchFamily="49" charset="0"/>
            </a:endParaRPr>
          </a:p>
          <a:p>
            <a:pPr marL="0" indent="0">
              <a:buNone/>
            </a:pPr>
            <a:r>
              <a:rPr lang="es-ES_tradnl" sz="1800" dirty="0">
                <a:latin typeface="Consolas" panose="020B0609020204030204" pitchFamily="49" charset="0"/>
                <a:cs typeface="Consolas" panose="020B0609020204030204" pitchFamily="49" charset="0"/>
              </a:rPr>
              <a:t>cursor = </a:t>
            </a:r>
            <a:r>
              <a:rPr lang="es-ES_tradnl" sz="1800" dirty="0" err="1">
                <a:latin typeface="Consolas" panose="020B0609020204030204" pitchFamily="49" charset="0"/>
                <a:cs typeface="Consolas" panose="020B0609020204030204" pitchFamily="49" charset="0"/>
              </a:rPr>
              <a:t>db.cursor</a:t>
            </a:r>
            <a:r>
              <a:rPr lang="es-ES_tradnl" sz="1800" dirty="0">
                <a:latin typeface="Consolas" panose="020B0609020204030204" pitchFamily="49" charset="0"/>
                <a:cs typeface="Consolas" panose="020B0609020204030204" pitchFamily="49" charset="0"/>
              </a:rPr>
              <a:t>()</a:t>
            </a:r>
          </a:p>
        </p:txBody>
      </p:sp>
      <p:sp>
        <p:nvSpPr>
          <p:cNvPr id="5" name="Rectángulo 4">
            <a:extLst>
              <a:ext uri="{FF2B5EF4-FFF2-40B4-BE49-F238E27FC236}">
                <a16:creationId xmlns:a16="http://schemas.microsoft.com/office/drawing/2014/main" id="{527094D2-52BB-0648-BBC2-F02E8E659720}"/>
              </a:ext>
            </a:extLst>
          </p:cNvPr>
          <p:cNvSpPr/>
          <p:nvPr/>
        </p:nvSpPr>
        <p:spPr>
          <a:xfrm>
            <a:off x="6289593" y="2206572"/>
            <a:ext cx="5360771" cy="1595309"/>
          </a:xfrm>
          <a:prstGeom prst="rect">
            <a:avLst/>
          </a:prstGeom>
        </p:spPr>
        <p:txBody>
          <a:bodyPr vert="horz" lIns="91440" tIns="45720" rIns="91440" bIns="45720" rtlCol="0">
            <a:normAutofit/>
          </a:bodyPr>
          <a:lstStyle/>
          <a:p>
            <a:pPr>
              <a:lnSpc>
                <a:spcPct val="90000"/>
              </a:lnSpc>
              <a:spcBef>
                <a:spcPts val="1000"/>
              </a:spcBef>
            </a:pPr>
            <a:r>
              <a:rPr lang="es-ES_tradnl" sz="1600" dirty="0" err="1">
                <a:latin typeface="Consolas" panose="020B0609020204030204" pitchFamily="49" charset="0"/>
                <a:cs typeface="Consolas" panose="020B0609020204030204" pitchFamily="49" charset="0"/>
              </a:rPr>
              <a:t>insertarDatos</a:t>
            </a:r>
            <a:r>
              <a:rPr lang="es-ES_tradnl" sz="1600" dirty="0">
                <a:latin typeface="Consolas" panose="020B0609020204030204" pitchFamily="49" charset="0"/>
                <a:cs typeface="Consolas" panose="020B0609020204030204" pitchFamily="49" charset="0"/>
              </a:rPr>
              <a:t> = </a:t>
            </a:r>
            <a:r>
              <a:rPr lang="es-ES_tradnl" sz="1600" dirty="0">
                <a:solidFill>
                  <a:srgbClr val="FF0000"/>
                </a:solidFill>
                <a:latin typeface="Consolas" panose="020B0609020204030204" pitchFamily="49" charset="0"/>
                <a:cs typeface="Consolas" panose="020B0609020204030204" pitchFamily="49" charset="0"/>
              </a:rPr>
              <a:t>"INSERT INTO alumno (</a:t>
            </a:r>
            <a:r>
              <a:rPr lang="es-ES_tradnl" sz="1600" dirty="0" err="1">
                <a:solidFill>
                  <a:srgbClr val="FF0000"/>
                </a:solidFill>
                <a:latin typeface="Consolas" panose="020B0609020204030204" pitchFamily="49" charset="0"/>
                <a:cs typeface="Consolas" panose="020B0609020204030204" pitchFamily="49" charset="0"/>
              </a:rPr>
              <a:t>idAlumno,nombreAlumno,edadAlumno</a:t>
            </a:r>
            <a:r>
              <a:rPr lang="es-ES_tradnl" sz="1600" dirty="0">
                <a:solidFill>
                  <a:srgbClr val="FF0000"/>
                </a:solidFill>
                <a:latin typeface="Consolas" panose="020B0609020204030204" pitchFamily="49" charset="0"/>
                <a:cs typeface="Consolas" panose="020B0609020204030204" pitchFamily="49" charset="0"/>
              </a:rPr>
              <a:t>) VALUES (%</a:t>
            </a:r>
            <a:r>
              <a:rPr lang="es-ES_tradnl" sz="1600" dirty="0" err="1">
                <a:solidFill>
                  <a:srgbClr val="FF0000"/>
                </a:solidFill>
                <a:latin typeface="Consolas" panose="020B0609020204030204" pitchFamily="49" charset="0"/>
                <a:cs typeface="Consolas" panose="020B0609020204030204" pitchFamily="49" charset="0"/>
              </a:rPr>
              <a:t>s,%s,%s</a:t>
            </a:r>
            <a:r>
              <a:rPr lang="es-ES_tradnl" sz="1600" dirty="0">
                <a:solidFill>
                  <a:srgbClr val="FF0000"/>
                </a:solidFill>
                <a:latin typeface="Consolas" panose="020B0609020204030204" pitchFamily="49" charset="0"/>
                <a:cs typeface="Consolas" panose="020B0609020204030204" pitchFamily="49" charset="0"/>
              </a:rPr>
              <a:t>)”</a:t>
            </a:r>
          </a:p>
          <a:p>
            <a:pPr>
              <a:lnSpc>
                <a:spcPct val="90000"/>
              </a:lnSpc>
              <a:spcBef>
                <a:spcPts val="1000"/>
              </a:spcBef>
            </a:pPr>
            <a:r>
              <a:rPr lang="es-ES_tradnl" sz="1600" dirty="0">
                <a:latin typeface="Consolas" panose="020B0609020204030204" pitchFamily="49" charset="0"/>
                <a:cs typeface="Consolas" panose="020B0609020204030204" pitchFamily="49" charset="0"/>
              </a:rPr>
              <a:t>datos=(</a:t>
            </a:r>
            <a:r>
              <a:rPr lang="es-ES_tradnl" sz="1600" dirty="0">
                <a:solidFill>
                  <a:schemeClr val="accent6"/>
                </a:solidFill>
                <a:latin typeface="Consolas" panose="020B0609020204030204" pitchFamily="49" charset="0"/>
                <a:cs typeface="Consolas" panose="020B0609020204030204" pitchFamily="49" charset="0"/>
              </a:rPr>
              <a:t>768</a:t>
            </a:r>
            <a:r>
              <a:rPr lang="es-ES_tradnl" sz="1600" dirty="0">
                <a:latin typeface="Consolas" panose="020B0609020204030204" pitchFamily="49" charset="0"/>
                <a:cs typeface="Consolas" panose="020B0609020204030204" pitchFamily="49" charset="0"/>
              </a:rPr>
              <a:t>,</a:t>
            </a:r>
            <a:r>
              <a:rPr lang="es-ES_tradnl" sz="1600" dirty="0">
                <a:solidFill>
                  <a:srgbClr val="FF0000"/>
                </a:solidFill>
                <a:latin typeface="Consolas" panose="020B0609020204030204" pitchFamily="49" charset="0"/>
                <a:cs typeface="Consolas" panose="020B0609020204030204" pitchFamily="49" charset="0"/>
              </a:rPr>
              <a:t>"Gaby T"</a:t>
            </a:r>
            <a:r>
              <a:rPr lang="es-ES_tradnl" sz="1600" dirty="0">
                <a:latin typeface="Consolas" panose="020B0609020204030204" pitchFamily="49" charset="0"/>
                <a:cs typeface="Consolas" panose="020B0609020204030204" pitchFamily="49" charset="0"/>
              </a:rPr>
              <a:t>,</a:t>
            </a:r>
            <a:r>
              <a:rPr lang="es-ES_tradnl" sz="1600" dirty="0">
                <a:solidFill>
                  <a:schemeClr val="accent6"/>
                </a:solidFill>
                <a:latin typeface="Consolas" panose="020B0609020204030204" pitchFamily="49" charset="0"/>
                <a:cs typeface="Consolas" panose="020B0609020204030204" pitchFamily="49" charset="0"/>
              </a:rPr>
              <a:t>21</a:t>
            </a:r>
            <a:r>
              <a:rPr lang="es-ES_tradnl" sz="1600" dirty="0">
                <a:latin typeface="Consolas" panose="020B0609020204030204" pitchFamily="49" charset="0"/>
                <a:cs typeface="Consolas" panose="020B0609020204030204" pitchFamily="49" charset="0"/>
              </a:rPr>
              <a:t>)</a:t>
            </a:r>
          </a:p>
          <a:p>
            <a:pPr>
              <a:lnSpc>
                <a:spcPct val="90000"/>
              </a:lnSpc>
              <a:spcBef>
                <a:spcPts val="1000"/>
              </a:spcBef>
            </a:pPr>
            <a:r>
              <a:rPr lang="es-ES_tradnl" sz="1600" dirty="0" err="1">
                <a:latin typeface="Consolas" panose="020B0609020204030204" pitchFamily="49" charset="0"/>
                <a:cs typeface="Consolas" panose="020B0609020204030204" pitchFamily="49" charset="0"/>
              </a:rPr>
              <a:t>cursor.execute</a:t>
            </a:r>
            <a:r>
              <a:rPr lang="es-ES_tradnl" sz="1600" dirty="0">
                <a:latin typeface="Consolas" panose="020B0609020204030204" pitchFamily="49" charset="0"/>
                <a:cs typeface="Consolas" panose="020B0609020204030204" pitchFamily="49" charset="0"/>
              </a:rPr>
              <a:t>(</a:t>
            </a:r>
            <a:r>
              <a:rPr lang="es-ES_tradnl" sz="1600" dirty="0" err="1">
                <a:latin typeface="Consolas" panose="020B0609020204030204" pitchFamily="49" charset="0"/>
                <a:cs typeface="Consolas" panose="020B0609020204030204" pitchFamily="49" charset="0"/>
              </a:rPr>
              <a:t>insertData,data</a:t>
            </a:r>
            <a:r>
              <a:rPr lang="es-ES_tradnl" sz="1600" dirty="0">
                <a:latin typeface="Consolas" panose="020B0609020204030204" pitchFamily="49" charset="0"/>
                <a:cs typeface="Consolas" panose="020B0609020204030204" pitchFamily="49" charset="0"/>
              </a:rPr>
              <a:t>)</a:t>
            </a:r>
          </a:p>
        </p:txBody>
      </p:sp>
      <p:sp>
        <p:nvSpPr>
          <p:cNvPr id="6" name="Rectángulo 5">
            <a:extLst>
              <a:ext uri="{FF2B5EF4-FFF2-40B4-BE49-F238E27FC236}">
                <a16:creationId xmlns:a16="http://schemas.microsoft.com/office/drawing/2014/main" id="{F406F678-D487-E345-BAB7-D70BA32578EB}"/>
              </a:ext>
            </a:extLst>
          </p:cNvPr>
          <p:cNvSpPr/>
          <p:nvPr/>
        </p:nvSpPr>
        <p:spPr>
          <a:xfrm>
            <a:off x="6289592" y="4505392"/>
            <a:ext cx="5360772" cy="830997"/>
          </a:xfrm>
          <a:prstGeom prst="rect">
            <a:avLst/>
          </a:prstGeom>
        </p:spPr>
        <p:txBody>
          <a:bodyPr wrap="square">
            <a:spAutoFit/>
          </a:bodyPr>
          <a:lstStyle/>
          <a:p>
            <a:r>
              <a:rPr lang="es-ES_tradnl" sz="1600" dirty="0" err="1">
                <a:latin typeface="Consolas" panose="020B0609020204030204" pitchFamily="49" charset="0"/>
                <a:cs typeface="Consolas" panose="020B0609020204030204" pitchFamily="49" charset="0"/>
              </a:rPr>
              <a:t>cursor.execute</a:t>
            </a:r>
            <a:r>
              <a:rPr lang="es-ES_tradnl" sz="1600" dirty="0">
                <a:solidFill>
                  <a:srgbClr val="FF0000"/>
                </a:solidFill>
                <a:latin typeface="Consolas" panose="020B0609020204030204" pitchFamily="49" charset="0"/>
                <a:cs typeface="Consolas" panose="020B0609020204030204" pitchFamily="49" charset="0"/>
              </a:rPr>
              <a:t>("SELECT * FROM alumno"</a:t>
            </a:r>
            <a:r>
              <a:rPr lang="es-ES_tradnl" sz="1600" dirty="0">
                <a:latin typeface="Consolas" panose="020B0609020204030204" pitchFamily="49" charset="0"/>
                <a:cs typeface="Consolas" panose="020B0609020204030204" pitchFamily="49" charset="0"/>
              </a:rPr>
              <a:t>)</a:t>
            </a:r>
          </a:p>
          <a:p>
            <a:r>
              <a:rPr lang="es-ES_tradnl" sz="1600" dirty="0">
                <a:latin typeface="Consolas" panose="020B0609020204030204" pitchFamily="49" charset="0"/>
                <a:cs typeface="Consolas" panose="020B0609020204030204" pitchFamily="49" charset="0"/>
              </a:rPr>
              <a:t>resultado = </a:t>
            </a:r>
            <a:r>
              <a:rPr lang="es-ES_tradnl" sz="1600" dirty="0" err="1">
                <a:latin typeface="Consolas" panose="020B0609020204030204" pitchFamily="49" charset="0"/>
                <a:cs typeface="Consolas" panose="020B0609020204030204" pitchFamily="49" charset="0"/>
              </a:rPr>
              <a:t>cursor.fetchall</a:t>
            </a:r>
            <a:r>
              <a:rPr lang="es-ES_tradnl" sz="1600" dirty="0">
                <a:latin typeface="Consolas" panose="020B0609020204030204" pitchFamily="49" charset="0"/>
                <a:cs typeface="Consolas" panose="020B0609020204030204" pitchFamily="49" charset="0"/>
              </a:rPr>
              <a:t>()</a:t>
            </a:r>
          </a:p>
          <a:p>
            <a:r>
              <a:rPr lang="es-ES_tradnl" sz="1600" b="1" dirty="0" err="1">
                <a:solidFill>
                  <a:schemeClr val="accent6"/>
                </a:solidFill>
                <a:latin typeface="Consolas" panose="020B0609020204030204" pitchFamily="49" charset="0"/>
                <a:cs typeface="Consolas" panose="020B0609020204030204" pitchFamily="49" charset="0"/>
              </a:rPr>
              <a:t>print</a:t>
            </a:r>
            <a:r>
              <a:rPr lang="es-ES_tradnl" sz="1600" dirty="0">
                <a:latin typeface="Consolas" panose="020B0609020204030204" pitchFamily="49" charset="0"/>
                <a:cs typeface="Consolas" panose="020B0609020204030204" pitchFamily="49" charset="0"/>
              </a:rPr>
              <a:t>(resultado)</a:t>
            </a:r>
          </a:p>
        </p:txBody>
      </p:sp>
      <p:sp>
        <p:nvSpPr>
          <p:cNvPr id="7" name="Rectángulo 6">
            <a:extLst>
              <a:ext uri="{FF2B5EF4-FFF2-40B4-BE49-F238E27FC236}">
                <a16:creationId xmlns:a16="http://schemas.microsoft.com/office/drawing/2014/main" id="{6CB799BE-3D05-0B40-A203-83C77571E71E}"/>
              </a:ext>
            </a:extLst>
          </p:cNvPr>
          <p:cNvSpPr/>
          <p:nvPr/>
        </p:nvSpPr>
        <p:spPr>
          <a:xfrm>
            <a:off x="6289592" y="6267504"/>
            <a:ext cx="1418978" cy="338554"/>
          </a:xfrm>
          <a:prstGeom prst="rect">
            <a:avLst/>
          </a:prstGeom>
        </p:spPr>
        <p:txBody>
          <a:bodyPr wrap="none">
            <a:spAutoFit/>
          </a:bodyPr>
          <a:lstStyle/>
          <a:p>
            <a:r>
              <a:rPr lang="es-ES_tradnl" sz="1600" dirty="0" err="1">
                <a:latin typeface="Consolas" panose="020B0609020204030204" pitchFamily="49" charset="0"/>
                <a:cs typeface="Consolas" panose="020B0609020204030204" pitchFamily="49" charset="0"/>
              </a:rPr>
              <a:t>db.commit</a:t>
            </a:r>
            <a:r>
              <a:rPr lang="es-ES_tradnl" sz="1600" dirty="0">
                <a:latin typeface="Consolas" panose="020B0609020204030204" pitchFamily="49" charset="0"/>
                <a:cs typeface="Consolas" panose="020B0609020204030204" pitchFamily="49" charset="0"/>
              </a:rPr>
              <a:t>()</a:t>
            </a:r>
          </a:p>
        </p:txBody>
      </p:sp>
      <p:sp>
        <p:nvSpPr>
          <p:cNvPr id="8" name="Rectángulo redondeado 7">
            <a:extLst>
              <a:ext uri="{FF2B5EF4-FFF2-40B4-BE49-F238E27FC236}">
                <a16:creationId xmlns:a16="http://schemas.microsoft.com/office/drawing/2014/main" id="{65AD7ABD-92AF-0E40-9863-905F43C0A172}"/>
              </a:ext>
            </a:extLst>
          </p:cNvPr>
          <p:cNvSpPr/>
          <p:nvPr/>
        </p:nvSpPr>
        <p:spPr>
          <a:xfrm>
            <a:off x="350108" y="1519882"/>
            <a:ext cx="4808838"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CONECTAR A LA BASE DE DATOS (DRIVER)</a:t>
            </a:r>
          </a:p>
        </p:txBody>
      </p:sp>
      <p:sp>
        <p:nvSpPr>
          <p:cNvPr id="9" name="Rectángulo redondeado 8">
            <a:extLst>
              <a:ext uri="{FF2B5EF4-FFF2-40B4-BE49-F238E27FC236}">
                <a16:creationId xmlns:a16="http://schemas.microsoft.com/office/drawing/2014/main" id="{513122FE-8F02-5549-A7E2-44A1D9194798}"/>
              </a:ext>
            </a:extLst>
          </p:cNvPr>
          <p:cNvSpPr/>
          <p:nvPr/>
        </p:nvSpPr>
        <p:spPr>
          <a:xfrm>
            <a:off x="5993029" y="1519882"/>
            <a:ext cx="4808838"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INSERTAR DATOS (SQL INSERT)</a:t>
            </a:r>
          </a:p>
        </p:txBody>
      </p:sp>
      <p:sp>
        <p:nvSpPr>
          <p:cNvPr id="10" name="Rectángulo redondeado 9">
            <a:extLst>
              <a:ext uri="{FF2B5EF4-FFF2-40B4-BE49-F238E27FC236}">
                <a16:creationId xmlns:a16="http://schemas.microsoft.com/office/drawing/2014/main" id="{6BD47554-132B-0E45-A0CB-FB18DD539F2B}"/>
              </a:ext>
            </a:extLst>
          </p:cNvPr>
          <p:cNvSpPr/>
          <p:nvPr/>
        </p:nvSpPr>
        <p:spPr>
          <a:xfrm>
            <a:off x="5993029" y="3858377"/>
            <a:ext cx="4808838"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CONSULTAR DATOS (SQL SELECT)</a:t>
            </a:r>
          </a:p>
        </p:txBody>
      </p:sp>
      <p:sp>
        <p:nvSpPr>
          <p:cNvPr id="11" name="Rectángulo redondeado 10">
            <a:extLst>
              <a:ext uri="{FF2B5EF4-FFF2-40B4-BE49-F238E27FC236}">
                <a16:creationId xmlns:a16="http://schemas.microsoft.com/office/drawing/2014/main" id="{0C512DC0-56FA-2344-B455-021B73A0ABC3}"/>
              </a:ext>
            </a:extLst>
          </p:cNvPr>
          <p:cNvSpPr/>
          <p:nvPr/>
        </p:nvSpPr>
        <p:spPr>
          <a:xfrm>
            <a:off x="5993029" y="5533016"/>
            <a:ext cx="4808838"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MATERIALIZAR CAMBIOS (COMMIT)</a:t>
            </a:r>
          </a:p>
        </p:txBody>
      </p:sp>
      <p:cxnSp>
        <p:nvCxnSpPr>
          <p:cNvPr id="13" name="Conector recto de flecha 12">
            <a:extLst>
              <a:ext uri="{FF2B5EF4-FFF2-40B4-BE49-F238E27FC236}">
                <a16:creationId xmlns:a16="http://schemas.microsoft.com/office/drawing/2014/main" id="{F6402E68-DCD8-7149-AF1E-2F80B7566961}"/>
              </a:ext>
            </a:extLst>
          </p:cNvPr>
          <p:cNvCxnSpPr>
            <a:cxnSpLocks/>
            <a:stCxn id="8" idx="3"/>
            <a:endCxn id="9" idx="1"/>
          </p:cNvCxnSpPr>
          <p:nvPr/>
        </p:nvCxnSpPr>
        <p:spPr>
          <a:xfrm>
            <a:off x="5158946" y="1834979"/>
            <a:ext cx="834083" cy="0"/>
          </a:xfrm>
          <a:prstGeom prst="straightConnector1">
            <a:avLst/>
          </a:prstGeom>
          <a:ln w="28575">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4EB0F8DF-7B3A-8C4A-9339-C81E3B341085}"/>
              </a:ext>
            </a:extLst>
          </p:cNvPr>
          <p:cNvCxnSpPr>
            <a:cxnSpLocks/>
            <a:stCxn id="8" idx="3"/>
          </p:cNvCxnSpPr>
          <p:nvPr/>
        </p:nvCxnSpPr>
        <p:spPr>
          <a:xfrm>
            <a:off x="5158946" y="1834979"/>
            <a:ext cx="834082" cy="2023397"/>
          </a:xfrm>
          <a:prstGeom prst="straightConnector1">
            <a:avLst/>
          </a:prstGeom>
          <a:ln w="28575">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BF71404F-EBED-374C-8823-D4187725EDB6}"/>
              </a:ext>
            </a:extLst>
          </p:cNvPr>
          <p:cNvCxnSpPr>
            <a:cxnSpLocks/>
            <a:stCxn id="8" idx="3"/>
          </p:cNvCxnSpPr>
          <p:nvPr/>
        </p:nvCxnSpPr>
        <p:spPr>
          <a:xfrm>
            <a:off x="5158946" y="1834979"/>
            <a:ext cx="834082" cy="3698037"/>
          </a:xfrm>
          <a:prstGeom prst="straightConnector1">
            <a:avLst/>
          </a:prstGeom>
          <a:ln w="28575">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4E9D129D-D7A9-5944-9E49-597346F5642A}"/>
              </a:ext>
            </a:extLst>
          </p:cNvPr>
          <p:cNvPicPr>
            <a:picLocks noChangeAspect="1"/>
          </p:cNvPicPr>
          <p:nvPr/>
        </p:nvPicPr>
        <p:blipFill>
          <a:blip r:embed="rId2"/>
          <a:stretch>
            <a:fillRect/>
          </a:stretch>
        </p:blipFill>
        <p:spPr>
          <a:xfrm>
            <a:off x="8749039" y="128713"/>
            <a:ext cx="2403992" cy="1201996"/>
          </a:xfrm>
          <a:prstGeom prst="rect">
            <a:avLst/>
          </a:prstGeom>
        </p:spPr>
      </p:pic>
      <p:pic>
        <p:nvPicPr>
          <p:cNvPr id="26" name="Picture 2" descr="Proyecto Jupyter - Wikipedia, la enciclopedia libre">
            <a:extLst>
              <a:ext uri="{FF2B5EF4-FFF2-40B4-BE49-F238E27FC236}">
                <a16:creationId xmlns:a16="http://schemas.microsoft.com/office/drawing/2014/main" id="{2467D187-17A0-3849-8B4A-348EBDC38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482" y="786207"/>
            <a:ext cx="648635" cy="7518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MySQL logo vector (.EPS) - Anthon Code">
            <a:extLst>
              <a:ext uri="{FF2B5EF4-FFF2-40B4-BE49-F238E27FC236}">
                <a16:creationId xmlns:a16="http://schemas.microsoft.com/office/drawing/2014/main" id="{73D7DDCD-6483-444E-85A7-DA8169911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535" y="93761"/>
            <a:ext cx="1311753" cy="619439"/>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E8209D1C-7384-4346-ADEB-9DC754D68682}"/>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351418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F4FE-E913-A240-BC1F-1B515700552B}"/>
              </a:ext>
            </a:extLst>
          </p:cNvPr>
          <p:cNvSpPr>
            <a:spLocks noGrp="1"/>
          </p:cNvSpPr>
          <p:nvPr>
            <p:ph type="title"/>
          </p:nvPr>
        </p:nvSpPr>
        <p:spPr/>
        <p:txBody>
          <a:bodyPr/>
          <a:lstStyle/>
          <a:p>
            <a:r>
              <a:rPr lang="es-ES_tradnl" dirty="0">
                <a:latin typeface="Modern Love Grunge" pitchFamily="82" charset="0"/>
              </a:rPr>
              <a:t>Reto Académico SQL</a:t>
            </a:r>
          </a:p>
        </p:txBody>
      </p:sp>
      <p:sp>
        <p:nvSpPr>
          <p:cNvPr id="3" name="Marcador de contenido 2">
            <a:extLst>
              <a:ext uri="{FF2B5EF4-FFF2-40B4-BE49-F238E27FC236}">
                <a16:creationId xmlns:a16="http://schemas.microsoft.com/office/drawing/2014/main" id="{EF87E22D-7BF3-BF42-AC5A-0FD65F30A981}"/>
              </a:ext>
            </a:extLst>
          </p:cNvPr>
          <p:cNvSpPr>
            <a:spLocks noGrp="1"/>
          </p:cNvSpPr>
          <p:nvPr>
            <p:ph idx="1"/>
          </p:nvPr>
        </p:nvSpPr>
        <p:spPr>
          <a:xfrm>
            <a:off x="137984" y="1835150"/>
            <a:ext cx="8577649" cy="4426894"/>
          </a:xfrm>
        </p:spPr>
        <p:txBody>
          <a:bodyPr>
            <a:normAutofit fontScale="85000" lnSpcReduction="20000"/>
          </a:bodyPr>
          <a:lstStyle/>
          <a:p>
            <a:pPr marL="514350" indent="-514350">
              <a:buFont typeface="+mj-lt"/>
              <a:buAutoNum type="alphaUcPeriod"/>
            </a:pPr>
            <a:r>
              <a:rPr lang="es-ES_tradnl" sz="2400" b="1" dirty="0"/>
              <a:t>Investiga la sintaxis de los comandos DML:  </a:t>
            </a:r>
            <a:r>
              <a:rPr lang="es-ES_tradnl" sz="2400" i="1" dirty="0"/>
              <a:t>INSERT, UPDATE, DELETE</a:t>
            </a:r>
            <a:r>
              <a:rPr lang="es-ES_tradnl" sz="2400" dirty="0"/>
              <a:t>; experimenta su uso y efectos en tu ambiente DBMS con las tablas que se crearon durante el ejercicio.</a:t>
            </a:r>
          </a:p>
          <a:p>
            <a:pPr marL="514350" indent="-514350">
              <a:buFont typeface="+mj-lt"/>
              <a:buAutoNum type="alphaUcPeriod"/>
            </a:pPr>
            <a:r>
              <a:rPr lang="es-ES_tradnl" sz="2400" b="1" dirty="0"/>
              <a:t>Utilizando el </a:t>
            </a:r>
            <a:r>
              <a:rPr lang="es-ES_tradnl" sz="2400" b="1" dirty="0" err="1"/>
              <a:t>Workbench</a:t>
            </a:r>
            <a:r>
              <a:rPr lang="es-ES_tradnl" sz="2400" b="1" dirty="0"/>
              <a:t> de </a:t>
            </a:r>
            <a:r>
              <a:rPr lang="es-ES_tradnl" sz="2400" b="1" dirty="0" err="1"/>
              <a:t>MySQL</a:t>
            </a:r>
            <a:r>
              <a:rPr lang="es-ES_tradnl" sz="2400" b="1" dirty="0"/>
              <a:t> o programación en algún lenguaje (C, C++, Python, etc.):</a:t>
            </a:r>
          </a:p>
          <a:p>
            <a:pPr marL="971550" lvl="1" indent="-514350">
              <a:buFont typeface="+mj-lt"/>
              <a:buAutoNum type="arabicPeriod"/>
            </a:pPr>
            <a:r>
              <a:rPr lang="es-ES_tradnl" sz="2000" dirty="0"/>
              <a:t>Conéctate al servidor </a:t>
            </a:r>
            <a:r>
              <a:rPr lang="es-ES_tradnl" sz="2000" dirty="0" err="1"/>
              <a:t>MySQL</a:t>
            </a:r>
            <a:r>
              <a:rPr lang="es-ES_tradnl" sz="2000" dirty="0"/>
              <a:t> destinado para la clase con la dirección IP: </a:t>
            </a:r>
            <a:r>
              <a:rPr lang="es-ES_tradnl" sz="2000" b="1" dirty="0">
                <a:solidFill>
                  <a:srgbClr val="C00000"/>
                </a:solidFill>
                <a:cs typeface="Consolas" panose="020B0609020204030204" pitchFamily="49" charset="0"/>
              </a:rPr>
              <a:t>18.117.253.15</a:t>
            </a:r>
          </a:p>
          <a:p>
            <a:pPr marL="971550" lvl="1" indent="-514350">
              <a:buFont typeface="+mj-lt"/>
              <a:buAutoNum type="arabicPeriod"/>
            </a:pPr>
            <a:r>
              <a:rPr lang="es-ES_tradnl" sz="2000" dirty="0">
                <a:cs typeface="Consolas" panose="020B0609020204030204" pitchFamily="49" charset="0"/>
              </a:rPr>
              <a:t>Usando comandos SQL (DDL) en la consola de consultas, crea una base de datos que se llame: </a:t>
            </a:r>
            <a:r>
              <a:rPr lang="es-ES_tradnl" sz="2000" b="1" i="1" dirty="0" err="1">
                <a:solidFill>
                  <a:srgbClr val="C00000"/>
                </a:solidFill>
                <a:cs typeface="Consolas" panose="020B0609020204030204" pitchFamily="49" charset="0"/>
              </a:rPr>
              <a:t>db</a:t>
            </a:r>
            <a:r>
              <a:rPr lang="es-ES_tradnl" sz="2000" b="1" i="1" dirty="0">
                <a:solidFill>
                  <a:srgbClr val="C00000"/>
                </a:solidFill>
                <a:cs typeface="Consolas" panose="020B0609020204030204" pitchFamily="49" charset="0"/>
              </a:rPr>
              <a:t> + </a:t>
            </a:r>
            <a:r>
              <a:rPr lang="es-ES_tradnl" sz="2000" b="1" i="1" dirty="0" err="1">
                <a:solidFill>
                  <a:srgbClr val="C00000"/>
                </a:solidFill>
                <a:cs typeface="Consolas" panose="020B0609020204030204" pitchFamily="49" charset="0"/>
              </a:rPr>
              <a:t>tu_usuario_UPIIC</a:t>
            </a:r>
            <a:r>
              <a:rPr lang="es-ES_tradnl" sz="2000" b="1" dirty="0">
                <a:cs typeface="Consolas" panose="020B0609020204030204" pitchFamily="49" charset="0"/>
              </a:rPr>
              <a:t> </a:t>
            </a:r>
            <a:r>
              <a:rPr lang="es-ES_tradnl" sz="2000" i="1" dirty="0">
                <a:cs typeface="Consolas" panose="020B0609020204030204" pitchFamily="49" charset="0"/>
              </a:rPr>
              <a:t>(por ejemplo: </a:t>
            </a:r>
            <a:r>
              <a:rPr lang="es-ES_tradnl" sz="2000" i="1" dirty="0" err="1">
                <a:solidFill>
                  <a:srgbClr val="C00000"/>
                </a:solidFill>
                <a:cs typeface="Consolas" panose="020B0609020204030204" pitchFamily="49" charset="0"/>
              </a:rPr>
              <a:t>dbjperezh</a:t>
            </a:r>
            <a:r>
              <a:rPr lang="es-ES_tradnl" sz="2000" i="1" dirty="0">
                <a:cs typeface="Consolas" panose="020B0609020204030204" pitchFamily="49" charset="0"/>
              </a:rPr>
              <a:t>); guarda el archivo de consulta para tu entrega.</a:t>
            </a:r>
          </a:p>
          <a:p>
            <a:pPr marL="971550" lvl="1" indent="-514350">
              <a:buFont typeface="+mj-lt"/>
              <a:buAutoNum type="arabicPeriod"/>
            </a:pPr>
            <a:r>
              <a:rPr lang="es-ES_tradnl" sz="2000" dirty="0">
                <a:cs typeface="Consolas" panose="020B0609020204030204" pitchFamily="49" charset="0"/>
              </a:rPr>
              <a:t>En la base de datos que creaste, usando SQL DDL, crea las tablas del ejercicio, incluyendo sus llaves primarias y relaciones.</a:t>
            </a:r>
          </a:p>
          <a:p>
            <a:pPr marL="514350" indent="-514350">
              <a:buFont typeface="+mj-lt"/>
              <a:buAutoNum type="alphaUcPeriod"/>
            </a:pPr>
            <a:r>
              <a:rPr lang="es-ES_tradnl" sz="2400" b="1" dirty="0">
                <a:cs typeface="Consolas" panose="020B0609020204030204" pitchFamily="49" charset="0"/>
              </a:rPr>
              <a:t>Utilizando algún lenguaje de </a:t>
            </a:r>
            <a:r>
              <a:rPr lang="es-ES_tradnl" sz="2400" b="1" dirty="0"/>
              <a:t>programación (C, C++, Python, etc.) desarrolla un programa que:</a:t>
            </a:r>
          </a:p>
          <a:p>
            <a:pPr marL="971550" lvl="1" indent="-514350">
              <a:buFont typeface="+mj-lt"/>
              <a:buAutoNum type="arabicPeriod"/>
            </a:pPr>
            <a:r>
              <a:rPr lang="es-ES_tradnl" sz="2000" dirty="0"/>
              <a:t>Se conecte a tu base de datos en el servidor de la clase.</a:t>
            </a:r>
          </a:p>
          <a:p>
            <a:pPr marL="971550" lvl="1" indent="-514350">
              <a:buFont typeface="+mj-lt"/>
              <a:buAutoNum type="arabicPeriod"/>
            </a:pPr>
            <a:r>
              <a:rPr lang="es-ES_tradnl" sz="2000" dirty="0"/>
              <a:t>Pueda ingresar datos a las diferentes tablas de la base de datos.</a:t>
            </a:r>
          </a:p>
          <a:p>
            <a:pPr marL="971550" lvl="1" indent="-514350">
              <a:buFont typeface="+mj-lt"/>
              <a:buAutoNum type="arabicPeriod"/>
            </a:pPr>
            <a:r>
              <a:rPr lang="es-ES_tradnl" sz="2000" dirty="0"/>
              <a:t>Pueda actualizar datos de los registros en tablas.</a:t>
            </a:r>
          </a:p>
          <a:p>
            <a:pPr marL="971550" lvl="1" indent="-514350">
              <a:buFont typeface="+mj-lt"/>
              <a:buAutoNum type="arabicPeriod"/>
            </a:pPr>
            <a:r>
              <a:rPr lang="es-ES_tradnl" sz="2000" dirty="0"/>
              <a:t>Pueda desplegar en pantalla todos los datos de una tabla.</a:t>
            </a:r>
            <a:endParaRPr lang="es-ES_tradnl" sz="1600" dirty="0"/>
          </a:p>
          <a:p>
            <a:pPr marL="971550" lvl="1" indent="-514350">
              <a:buFont typeface="+mj-lt"/>
              <a:buAutoNum type="arabicPeriod"/>
            </a:pPr>
            <a:endParaRPr lang="es-ES_tradnl" sz="2000" dirty="0">
              <a:cs typeface="Consolas" panose="020B0609020204030204" pitchFamily="49" charset="0"/>
            </a:endParaRPr>
          </a:p>
        </p:txBody>
      </p:sp>
      <p:sp>
        <p:nvSpPr>
          <p:cNvPr id="4" name="Rectángulo 3">
            <a:extLst>
              <a:ext uri="{FF2B5EF4-FFF2-40B4-BE49-F238E27FC236}">
                <a16:creationId xmlns:a16="http://schemas.microsoft.com/office/drawing/2014/main" id="{EF1F6624-A718-8C4F-A0E3-14F135B32E63}"/>
              </a:ext>
            </a:extLst>
          </p:cNvPr>
          <p:cNvSpPr/>
          <p:nvPr/>
        </p:nvSpPr>
        <p:spPr>
          <a:xfrm>
            <a:off x="5631678" y="6387456"/>
            <a:ext cx="6560322" cy="369332"/>
          </a:xfrm>
          <a:prstGeom prst="rect">
            <a:avLst/>
          </a:prstGeom>
        </p:spPr>
        <p:txBody>
          <a:bodyPr wrap="none">
            <a:spAutoFit/>
          </a:bodyPr>
          <a:lstStyle/>
          <a:p>
            <a:r>
              <a:rPr lang="es-ES_tradnl" b="1" dirty="0" err="1"/>
              <a:t>MySQL</a:t>
            </a:r>
            <a:r>
              <a:rPr lang="es-ES_tradnl" b="1" dirty="0"/>
              <a:t> </a:t>
            </a:r>
            <a:r>
              <a:rPr lang="es-ES_tradnl" b="1" dirty="0" err="1"/>
              <a:t>Wordbench</a:t>
            </a:r>
            <a:r>
              <a:rPr lang="es-ES_tradnl" b="1" dirty="0"/>
              <a:t>: </a:t>
            </a:r>
            <a:r>
              <a:rPr lang="es-ES_tradnl" dirty="0"/>
              <a:t>https://</a:t>
            </a:r>
            <a:r>
              <a:rPr lang="es-ES_tradnl" dirty="0" err="1"/>
              <a:t>dev.mysql.com</a:t>
            </a:r>
            <a:r>
              <a:rPr lang="es-ES_tradnl" dirty="0"/>
              <a:t>/</a:t>
            </a:r>
            <a:r>
              <a:rPr lang="es-ES_tradnl" dirty="0" err="1"/>
              <a:t>downloads</a:t>
            </a:r>
            <a:r>
              <a:rPr lang="es-ES_tradnl" dirty="0"/>
              <a:t>/</a:t>
            </a:r>
            <a:r>
              <a:rPr lang="es-ES_tradnl" dirty="0" err="1"/>
              <a:t>workbench</a:t>
            </a:r>
            <a:endParaRPr lang="es-ES_tradnl" dirty="0"/>
          </a:p>
        </p:txBody>
      </p:sp>
      <p:pic>
        <p:nvPicPr>
          <p:cNvPr id="11266" name="Picture 2" descr="Atlanticonnect | Iniciativas y Retos">
            <a:extLst>
              <a:ext uri="{FF2B5EF4-FFF2-40B4-BE49-F238E27FC236}">
                <a16:creationId xmlns:a16="http://schemas.microsoft.com/office/drawing/2014/main" id="{670E24E7-1561-A84D-9A57-5466A0231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245" y="365125"/>
            <a:ext cx="3206771" cy="308918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700F63A-BB24-7844-86C2-38EC7E0574B9}"/>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340469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AEB2E-F80D-4846-8CB1-F447B6868E14}"/>
              </a:ext>
            </a:extLst>
          </p:cNvPr>
          <p:cNvSpPr>
            <a:spLocks noGrp="1"/>
          </p:cNvSpPr>
          <p:nvPr>
            <p:ph type="title"/>
          </p:nvPr>
        </p:nvSpPr>
        <p:spPr/>
        <p:txBody>
          <a:bodyPr/>
          <a:lstStyle/>
          <a:p>
            <a:pPr algn="r"/>
            <a:r>
              <a:rPr lang="es-ES_tradnl" dirty="0">
                <a:latin typeface="Modern Love Grunge" pitchFamily="82" charset="0"/>
              </a:rPr>
              <a:t>Reto Académico SQL</a:t>
            </a:r>
            <a:br>
              <a:rPr lang="es-ES_tradnl" dirty="0"/>
            </a:br>
            <a:r>
              <a:rPr lang="es-ES_tradnl" b="1" dirty="0">
                <a:solidFill>
                  <a:srgbClr val="C00000"/>
                </a:solidFill>
              </a:rPr>
              <a:t>Rúbrica de Evaluación</a:t>
            </a:r>
          </a:p>
        </p:txBody>
      </p:sp>
      <p:graphicFrame>
        <p:nvGraphicFramePr>
          <p:cNvPr id="7" name="Tabla 7">
            <a:extLst>
              <a:ext uri="{FF2B5EF4-FFF2-40B4-BE49-F238E27FC236}">
                <a16:creationId xmlns:a16="http://schemas.microsoft.com/office/drawing/2014/main" id="{094D0E04-AED6-BC4F-B7DC-267E9D4F76E1}"/>
              </a:ext>
            </a:extLst>
          </p:cNvPr>
          <p:cNvGraphicFramePr>
            <a:graphicFrameLocks noGrp="1"/>
          </p:cNvGraphicFramePr>
          <p:nvPr>
            <p:ph idx="1"/>
            <p:extLst>
              <p:ext uri="{D42A27DB-BD31-4B8C-83A1-F6EECF244321}">
                <p14:modId xmlns:p14="http://schemas.microsoft.com/office/powerpoint/2010/main" val="3803607279"/>
              </p:ext>
            </p:extLst>
          </p:nvPr>
        </p:nvGraphicFramePr>
        <p:xfrm>
          <a:off x="2987248" y="1909720"/>
          <a:ext cx="8746521" cy="4592320"/>
        </p:xfrm>
        <a:graphic>
          <a:graphicData uri="http://schemas.openxmlformats.org/drawingml/2006/table">
            <a:tbl>
              <a:tblPr firstRow="1" bandRow="1">
                <a:tableStyleId>{93296810-A885-4BE3-A3E7-6D5BEEA58F35}</a:tableStyleId>
              </a:tblPr>
              <a:tblGrid>
                <a:gridCol w="929844">
                  <a:extLst>
                    <a:ext uri="{9D8B030D-6E8A-4147-A177-3AD203B41FA5}">
                      <a16:colId xmlns:a16="http://schemas.microsoft.com/office/drawing/2014/main" val="3392384890"/>
                    </a:ext>
                  </a:extLst>
                </a:gridCol>
                <a:gridCol w="4028303">
                  <a:extLst>
                    <a:ext uri="{9D8B030D-6E8A-4147-A177-3AD203B41FA5}">
                      <a16:colId xmlns:a16="http://schemas.microsoft.com/office/drawing/2014/main" val="1418785744"/>
                    </a:ext>
                  </a:extLst>
                </a:gridCol>
                <a:gridCol w="3788374">
                  <a:extLst>
                    <a:ext uri="{9D8B030D-6E8A-4147-A177-3AD203B41FA5}">
                      <a16:colId xmlns:a16="http://schemas.microsoft.com/office/drawing/2014/main" val="184574645"/>
                    </a:ext>
                  </a:extLst>
                </a:gridCol>
              </a:tblGrid>
              <a:tr h="370840">
                <a:tc>
                  <a:txBody>
                    <a:bodyPr/>
                    <a:lstStyle/>
                    <a:p>
                      <a:pPr algn="ctr"/>
                      <a:r>
                        <a:rPr lang="es-ES_tradnl" dirty="0"/>
                        <a:t>Puntos</a:t>
                      </a:r>
                    </a:p>
                  </a:txBody>
                  <a:tcPr/>
                </a:tc>
                <a:tc>
                  <a:txBody>
                    <a:bodyPr/>
                    <a:lstStyle/>
                    <a:p>
                      <a:pPr algn="ctr"/>
                      <a:r>
                        <a:rPr lang="es-ES_tradnl" dirty="0"/>
                        <a:t>Requerimiento</a:t>
                      </a:r>
                    </a:p>
                  </a:txBody>
                  <a:tcPr/>
                </a:tc>
                <a:tc>
                  <a:txBody>
                    <a:bodyPr/>
                    <a:lstStyle/>
                    <a:p>
                      <a:pPr algn="ctr"/>
                      <a:r>
                        <a:rPr lang="es-ES_tradnl" dirty="0"/>
                        <a:t>Evidencia</a:t>
                      </a:r>
                    </a:p>
                  </a:txBody>
                  <a:tcPr/>
                </a:tc>
                <a:extLst>
                  <a:ext uri="{0D108BD9-81ED-4DB2-BD59-A6C34878D82A}">
                    <a16:rowId xmlns:a16="http://schemas.microsoft.com/office/drawing/2014/main" val="1792485063"/>
                  </a:ext>
                </a:extLst>
              </a:tr>
              <a:tr h="370840">
                <a:tc>
                  <a:txBody>
                    <a:bodyPr/>
                    <a:lstStyle/>
                    <a:p>
                      <a:pPr algn="ctr"/>
                      <a:r>
                        <a:rPr lang="es-ES_tradnl" dirty="0"/>
                        <a:t>1</a:t>
                      </a:r>
                    </a:p>
                  </a:txBody>
                  <a:tcPr anchor="ctr"/>
                </a:tc>
                <a:tc>
                  <a:txBody>
                    <a:bodyPr/>
                    <a:lstStyle/>
                    <a:p>
                      <a:r>
                        <a:rPr lang="es-ES_tradnl" sz="1600" dirty="0"/>
                        <a:t>Entrega en tiempo y forma de los requisitos de portafolio de evidencias.</a:t>
                      </a:r>
                    </a:p>
                  </a:txBody>
                  <a:tcPr anchor="ctr"/>
                </a:tc>
                <a:tc>
                  <a:txBody>
                    <a:bodyPr/>
                    <a:lstStyle/>
                    <a:p>
                      <a:pPr marL="342900" indent="-342900">
                        <a:buAutoNum type="alphaLcPeriod"/>
                      </a:pPr>
                      <a:r>
                        <a:rPr lang="es-ES_tradnl" sz="1100" dirty="0"/>
                        <a:t>Reporte de investigación y proceso. (.25)</a:t>
                      </a:r>
                    </a:p>
                    <a:p>
                      <a:pPr marL="342900" indent="-342900">
                        <a:buAutoNum type="alphaLcPeriod"/>
                      </a:pPr>
                      <a:r>
                        <a:rPr lang="es-ES_tradnl" sz="1100" dirty="0"/>
                        <a:t>Archivos de consulta (.</a:t>
                      </a:r>
                      <a:r>
                        <a:rPr lang="es-ES_tradnl" sz="1100" dirty="0" err="1"/>
                        <a:t>sql</a:t>
                      </a:r>
                      <a:r>
                        <a:rPr lang="es-ES_tradnl" sz="1100" dirty="0"/>
                        <a:t>) (.25)</a:t>
                      </a:r>
                    </a:p>
                    <a:p>
                      <a:pPr marL="342900" indent="-342900">
                        <a:buAutoNum type="alphaLcPeriod"/>
                      </a:pPr>
                      <a:r>
                        <a:rPr lang="es-ES_tradnl" sz="1100" dirty="0"/>
                        <a:t>Código fuente de programa (.c, .</a:t>
                      </a:r>
                      <a:r>
                        <a:rPr lang="es-ES_tradnl" sz="1100" dirty="0" err="1"/>
                        <a:t>py</a:t>
                      </a:r>
                      <a:r>
                        <a:rPr lang="es-ES_tradnl" sz="1100" dirty="0"/>
                        <a:t>, otros) (.50)</a:t>
                      </a:r>
                    </a:p>
                    <a:p>
                      <a:pPr marL="342900" indent="-342900">
                        <a:buAutoNum type="alphaLcPeriod"/>
                      </a:pPr>
                      <a:r>
                        <a:rPr lang="es-ES_tradnl" sz="1100" dirty="0"/>
                        <a:t>Archivos y controladores para hacer funcionar el programa.</a:t>
                      </a:r>
                    </a:p>
                  </a:txBody>
                  <a:tcPr/>
                </a:tc>
                <a:extLst>
                  <a:ext uri="{0D108BD9-81ED-4DB2-BD59-A6C34878D82A}">
                    <a16:rowId xmlns:a16="http://schemas.microsoft.com/office/drawing/2014/main" val="2867865058"/>
                  </a:ext>
                </a:extLst>
              </a:tr>
              <a:tr h="370840">
                <a:tc>
                  <a:txBody>
                    <a:bodyPr/>
                    <a:lstStyle/>
                    <a:p>
                      <a:pPr algn="ctr"/>
                      <a:r>
                        <a:rPr lang="es-ES_tradnl" dirty="0"/>
                        <a:t>2 </a:t>
                      </a:r>
                    </a:p>
                  </a:txBody>
                  <a:tcPr anchor="ctr"/>
                </a:tc>
                <a:tc>
                  <a:txBody>
                    <a:bodyPr/>
                    <a:lstStyle/>
                    <a:p>
                      <a:r>
                        <a:rPr lang="es-ES_tradnl" sz="1600" dirty="0"/>
                        <a:t>Base de datos en servidor remoto de clase con esquema de datos conforme lo solicitado.</a:t>
                      </a:r>
                    </a:p>
                  </a:txBody>
                  <a:tcPr anchor="ctr"/>
                </a:tc>
                <a:tc>
                  <a:txBody>
                    <a:bodyPr/>
                    <a:lstStyle/>
                    <a:p>
                      <a:pPr marL="342900" indent="-342900">
                        <a:buAutoNum type="alphaLcPeriod"/>
                      </a:pPr>
                      <a:r>
                        <a:rPr lang="es-ES_tradnl" sz="1100" dirty="0"/>
                        <a:t>Comprobación a través de </a:t>
                      </a:r>
                      <a:r>
                        <a:rPr lang="es-ES_tradnl" sz="1100" dirty="0" err="1"/>
                        <a:t>Workbench</a:t>
                      </a:r>
                      <a:r>
                        <a:rPr lang="es-ES_tradnl" sz="1100" dirty="0"/>
                        <a:t> de la existencia de la BD en el servidor remoto indicado, como de su esquema.</a:t>
                      </a:r>
                    </a:p>
                  </a:txBody>
                  <a:tcPr/>
                </a:tc>
                <a:extLst>
                  <a:ext uri="{0D108BD9-81ED-4DB2-BD59-A6C34878D82A}">
                    <a16:rowId xmlns:a16="http://schemas.microsoft.com/office/drawing/2014/main" val="3561540834"/>
                  </a:ext>
                </a:extLst>
              </a:tr>
              <a:tr h="370840">
                <a:tc>
                  <a:txBody>
                    <a:bodyPr/>
                    <a:lstStyle/>
                    <a:p>
                      <a:pPr algn="ctr"/>
                      <a:r>
                        <a:rPr lang="es-ES_tradnl" dirty="0"/>
                        <a:t>4</a:t>
                      </a:r>
                    </a:p>
                  </a:txBody>
                  <a:tcPr anchor="ctr"/>
                </a:tc>
                <a:tc>
                  <a:txBody>
                    <a:bodyPr/>
                    <a:lstStyle/>
                    <a:p>
                      <a:r>
                        <a:rPr lang="es-ES_tradnl" sz="1600" dirty="0"/>
                        <a:t>Programa funcionando en equipo del estudiante.</a:t>
                      </a:r>
                    </a:p>
                  </a:txBody>
                  <a:tcPr anchor="ctr"/>
                </a:tc>
                <a:tc>
                  <a:txBody>
                    <a:bodyPr/>
                    <a:lstStyle/>
                    <a:p>
                      <a:pPr marL="342900" indent="-342900">
                        <a:buAutoNum type="alphaLcPeriod"/>
                      </a:pPr>
                      <a:r>
                        <a:rPr lang="es-ES_tradnl" sz="1100" dirty="0"/>
                        <a:t>Exposición grabada del estudiante al profesor de su programa en su ambiente de trabajo propio, a través de video conferencia.</a:t>
                      </a:r>
                    </a:p>
                  </a:txBody>
                  <a:tcPr/>
                </a:tc>
                <a:extLst>
                  <a:ext uri="{0D108BD9-81ED-4DB2-BD59-A6C34878D82A}">
                    <a16:rowId xmlns:a16="http://schemas.microsoft.com/office/drawing/2014/main" val="572461107"/>
                  </a:ext>
                </a:extLst>
              </a:tr>
              <a:tr h="370840">
                <a:tc>
                  <a:txBody>
                    <a:bodyPr/>
                    <a:lstStyle/>
                    <a:p>
                      <a:pPr algn="ctr"/>
                      <a:r>
                        <a:rPr lang="es-ES_tradnl" dirty="0"/>
                        <a:t>2</a:t>
                      </a:r>
                    </a:p>
                  </a:txBody>
                  <a:tcPr anchor="ctr"/>
                </a:tc>
                <a:tc>
                  <a:txBody>
                    <a:bodyPr/>
                    <a:lstStyle/>
                    <a:p>
                      <a:r>
                        <a:rPr lang="es-ES_tradnl" sz="1600" dirty="0"/>
                        <a:t>Manipulación de datos a través del programa aplicada en el servidor de base de datos.</a:t>
                      </a:r>
                    </a:p>
                  </a:txBody>
                  <a:tcPr anchor="ctr"/>
                </a:tc>
                <a:tc>
                  <a:txBody>
                    <a:bodyPr/>
                    <a:lstStyle/>
                    <a:p>
                      <a:pPr marL="342900" indent="-342900">
                        <a:buAutoNum type="alphaLcPeriod"/>
                      </a:pPr>
                      <a:r>
                        <a:rPr lang="es-ES_tradnl" sz="1100" dirty="0"/>
                        <a:t>El programa realiza la inserción, modificación y borrado de registros en las tablas de la base de datos.</a:t>
                      </a:r>
                    </a:p>
                    <a:p>
                      <a:pPr marL="342900" indent="-342900">
                        <a:buAutoNum type="alphaLcPeriod"/>
                      </a:pPr>
                      <a:r>
                        <a:rPr lang="es-ES_tradnl" sz="1100" dirty="0"/>
                        <a:t>El programa puede listar todo el contenido de una tabla.</a:t>
                      </a:r>
                    </a:p>
                    <a:p>
                      <a:pPr marL="342900" indent="-342900">
                        <a:buAutoNum type="alphaLcPeriod"/>
                      </a:pPr>
                      <a:r>
                        <a:rPr lang="es-ES_tradnl" sz="1100" dirty="0"/>
                        <a:t>El profesor comprobará los cambios en el servidor realizados por el programa a la base de datos del estudiante.</a:t>
                      </a:r>
                    </a:p>
                  </a:txBody>
                  <a:tcPr/>
                </a:tc>
                <a:extLst>
                  <a:ext uri="{0D108BD9-81ED-4DB2-BD59-A6C34878D82A}">
                    <a16:rowId xmlns:a16="http://schemas.microsoft.com/office/drawing/2014/main" val="1885491700"/>
                  </a:ext>
                </a:extLst>
              </a:tr>
              <a:tr h="370840">
                <a:tc>
                  <a:txBody>
                    <a:bodyPr/>
                    <a:lstStyle/>
                    <a:p>
                      <a:pPr algn="ctr"/>
                      <a:r>
                        <a:rPr lang="es-ES_tradnl" dirty="0"/>
                        <a:t>1</a:t>
                      </a:r>
                    </a:p>
                  </a:txBody>
                  <a:tcPr anchor="ctr"/>
                </a:tc>
                <a:tc>
                  <a:txBody>
                    <a:bodyPr/>
                    <a:lstStyle/>
                    <a:p>
                      <a:r>
                        <a:rPr lang="es-ES_tradnl" sz="1600" dirty="0"/>
                        <a:t>Uso de servidor remoto de bases de datos.</a:t>
                      </a:r>
                    </a:p>
                  </a:txBody>
                  <a:tcPr anchor="ctr"/>
                </a:tc>
                <a:tc>
                  <a:txBody>
                    <a:bodyPr/>
                    <a:lstStyle/>
                    <a:p>
                      <a:pPr marL="342900" indent="-342900">
                        <a:buAutoNum type="alphaLcPeriod"/>
                      </a:pPr>
                      <a:r>
                        <a:rPr lang="es-ES_tradnl" sz="1100" dirty="0"/>
                        <a:t>Revisión de registros de actividad del estudiante en el servidor de SQL.</a:t>
                      </a:r>
                    </a:p>
                  </a:txBody>
                  <a:tcPr/>
                </a:tc>
                <a:extLst>
                  <a:ext uri="{0D108BD9-81ED-4DB2-BD59-A6C34878D82A}">
                    <a16:rowId xmlns:a16="http://schemas.microsoft.com/office/drawing/2014/main" val="2975951064"/>
                  </a:ext>
                </a:extLst>
              </a:tr>
              <a:tr h="370840">
                <a:tc>
                  <a:txBody>
                    <a:bodyPr/>
                    <a:lstStyle/>
                    <a:p>
                      <a:pPr algn="ctr"/>
                      <a:r>
                        <a:rPr lang="es-ES_tradnl" dirty="0"/>
                        <a:t>1</a:t>
                      </a:r>
                    </a:p>
                  </a:txBody>
                  <a:tcPr anchor="ctr"/>
                </a:tc>
                <a:tc>
                  <a:txBody>
                    <a:bodyPr/>
                    <a:lstStyle/>
                    <a:p>
                      <a:r>
                        <a:rPr lang="es-ES_tradnl" sz="1600" dirty="0"/>
                        <a:t>Ejecución sin errores (punto extra en el </a:t>
                      </a:r>
                      <a:r>
                        <a:rPr lang="es-ES_tradnl" sz="1600" dirty="0" err="1"/>
                        <a:t>ejecicio</a:t>
                      </a:r>
                      <a:r>
                        <a:rPr lang="es-ES_tradnl" sz="1600" dirty="0"/>
                        <a:t>)</a:t>
                      </a:r>
                    </a:p>
                  </a:txBody>
                  <a:tcPr anchor="ctr"/>
                </a:tc>
                <a:tc>
                  <a:txBody>
                    <a:bodyPr/>
                    <a:lstStyle/>
                    <a:p>
                      <a:pPr marL="342900" indent="-342900">
                        <a:buAutoNum type="alphaLcPeriod"/>
                      </a:pPr>
                      <a:r>
                        <a:rPr lang="es-ES_tradnl" sz="1100" dirty="0"/>
                        <a:t>Se llevaron a cabo los escenarios sobre el programa sin fallas.</a:t>
                      </a:r>
                    </a:p>
                  </a:txBody>
                  <a:tcPr/>
                </a:tc>
                <a:extLst>
                  <a:ext uri="{0D108BD9-81ED-4DB2-BD59-A6C34878D82A}">
                    <a16:rowId xmlns:a16="http://schemas.microsoft.com/office/drawing/2014/main" val="762925806"/>
                  </a:ext>
                </a:extLst>
              </a:tr>
            </a:tbl>
          </a:graphicData>
        </a:graphic>
      </p:graphicFrame>
      <p:pic>
        <p:nvPicPr>
          <p:cNvPr id="4" name="Picture 2" descr="Atlanticonnect | Iniciativas y Retos">
            <a:extLst>
              <a:ext uri="{FF2B5EF4-FFF2-40B4-BE49-F238E27FC236}">
                <a16:creationId xmlns:a16="http://schemas.microsoft.com/office/drawing/2014/main" id="{027D54A3-7A74-B949-A20B-A3A79EF3D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45" y="146093"/>
            <a:ext cx="3206771" cy="3089189"/>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55F9F5C6-DCB7-714E-8A85-68290DC318F3}"/>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29969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F4FE-E913-A240-BC1F-1B515700552B}"/>
              </a:ext>
            </a:extLst>
          </p:cNvPr>
          <p:cNvSpPr>
            <a:spLocks noGrp="1"/>
          </p:cNvSpPr>
          <p:nvPr>
            <p:ph type="title"/>
          </p:nvPr>
        </p:nvSpPr>
        <p:spPr/>
        <p:txBody>
          <a:bodyPr/>
          <a:lstStyle/>
          <a:p>
            <a:r>
              <a:rPr lang="es-ES_tradnl" dirty="0">
                <a:latin typeface="Modern Love Grunge" pitchFamily="82" charset="0"/>
              </a:rPr>
              <a:t>Reto Académico SQL (EXTRA)</a:t>
            </a:r>
          </a:p>
        </p:txBody>
      </p:sp>
      <p:sp>
        <p:nvSpPr>
          <p:cNvPr id="3" name="Marcador de contenido 2">
            <a:extLst>
              <a:ext uri="{FF2B5EF4-FFF2-40B4-BE49-F238E27FC236}">
                <a16:creationId xmlns:a16="http://schemas.microsoft.com/office/drawing/2014/main" id="{EF87E22D-7BF3-BF42-AC5A-0FD65F30A981}"/>
              </a:ext>
            </a:extLst>
          </p:cNvPr>
          <p:cNvSpPr>
            <a:spLocks noGrp="1"/>
          </p:cNvSpPr>
          <p:nvPr>
            <p:ph idx="1"/>
          </p:nvPr>
        </p:nvSpPr>
        <p:spPr>
          <a:xfrm>
            <a:off x="137984" y="1835150"/>
            <a:ext cx="8577649" cy="4426894"/>
          </a:xfrm>
        </p:spPr>
        <p:txBody>
          <a:bodyPr>
            <a:normAutofit fontScale="92500" lnSpcReduction="10000"/>
          </a:bodyPr>
          <a:lstStyle/>
          <a:p>
            <a:pPr marL="0" indent="0" algn="ctr">
              <a:lnSpc>
                <a:spcPct val="150000"/>
              </a:lnSpc>
              <a:buNone/>
            </a:pPr>
            <a:r>
              <a:rPr lang="es-ES_tradnl" sz="2400" b="1" dirty="0"/>
              <a:t>Desarrolla y ejecuta una rutina en tu programa que cargue al menos 50 registros en las tablas de la base de datos, los datos cargados deberán simular una operación del negocio del caso, es decir, que los datos deben tener un sentido lógico con el que se puedan trabajar consultas más adelante.</a:t>
            </a:r>
          </a:p>
          <a:p>
            <a:pPr marL="0" indent="0">
              <a:lnSpc>
                <a:spcPct val="110000"/>
              </a:lnSpc>
              <a:buNone/>
            </a:pPr>
            <a:endParaRPr lang="es-ES_tradnl" sz="2400" b="1" dirty="0"/>
          </a:p>
          <a:p>
            <a:pPr marL="0" indent="0">
              <a:lnSpc>
                <a:spcPct val="110000"/>
              </a:lnSpc>
              <a:buNone/>
            </a:pPr>
            <a:r>
              <a:rPr lang="es-ES_tradnl" sz="2400" b="1" dirty="0">
                <a:solidFill>
                  <a:srgbClr val="7030A0"/>
                </a:solidFill>
              </a:rPr>
              <a:t>Entregable: Archivo de programa</a:t>
            </a:r>
          </a:p>
          <a:p>
            <a:pPr marL="0" indent="0">
              <a:lnSpc>
                <a:spcPct val="110000"/>
              </a:lnSpc>
              <a:buNone/>
            </a:pPr>
            <a:r>
              <a:rPr lang="es-ES_tradnl" sz="2400" b="1" dirty="0">
                <a:solidFill>
                  <a:srgbClr val="7030A0"/>
                </a:solidFill>
              </a:rPr>
              <a:t>Evidencia: Datos en base de datos</a:t>
            </a:r>
          </a:p>
          <a:p>
            <a:pPr marL="0" indent="0">
              <a:lnSpc>
                <a:spcPct val="110000"/>
              </a:lnSpc>
              <a:buNone/>
            </a:pPr>
            <a:r>
              <a:rPr lang="es-ES_tradnl" sz="2400" b="1" dirty="0">
                <a:solidFill>
                  <a:srgbClr val="7030A0"/>
                </a:solidFill>
              </a:rPr>
              <a:t>Premio:  1 punto extra en la calificación del 3er ordinario.</a:t>
            </a:r>
            <a:endParaRPr lang="es-ES_tradnl" sz="1600" dirty="0">
              <a:solidFill>
                <a:srgbClr val="7030A0"/>
              </a:solidFill>
            </a:endParaRPr>
          </a:p>
          <a:p>
            <a:pPr marL="971550" lvl="1" indent="-514350">
              <a:buFont typeface="+mj-lt"/>
              <a:buAutoNum type="arabicPeriod"/>
            </a:pPr>
            <a:endParaRPr lang="es-ES_tradnl" sz="2000" dirty="0">
              <a:cs typeface="Consolas" panose="020B0609020204030204" pitchFamily="49" charset="0"/>
            </a:endParaRPr>
          </a:p>
        </p:txBody>
      </p:sp>
      <p:sp>
        <p:nvSpPr>
          <p:cNvPr id="4" name="Rectángulo 3">
            <a:extLst>
              <a:ext uri="{FF2B5EF4-FFF2-40B4-BE49-F238E27FC236}">
                <a16:creationId xmlns:a16="http://schemas.microsoft.com/office/drawing/2014/main" id="{EF1F6624-A718-8C4F-A0E3-14F135B32E63}"/>
              </a:ext>
            </a:extLst>
          </p:cNvPr>
          <p:cNvSpPr/>
          <p:nvPr/>
        </p:nvSpPr>
        <p:spPr>
          <a:xfrm>
            <a:off x="5631678" y="6387456"/>
            <a:ext cx="6560322" cy="369332"/>
          </a:xfrm>
          <a:prstGeom prst="rect">
            <a:avLst/>
          </a:prstGeom>
        </p:spPr>
        <p:txBody>
          <a:bodyPr wrap="none">
            <a:spAutoFit/>
          </a:bodyPr>
          <a:lstStyle/>
          <a:p>
            <a:r>
              <a:rPr lang="es-ES_tradnl" b="1" dirty="0" err="1"/>
              <a:t>MySQL</a:t>
            </a:r>
            <a:r>
              <a:rPr lang="es-ES_tradnl" b="1" dirty="0"/>
              <a:t> </a:t>
            </a:r>
            <a:r>
              <a:rPr lang="es-ES_tradnl" b="1" dirty="0" err="1"/>
              <a:t>Wordbench</a:t>
            </a:r>
            <a:r>
              <a:rPr lang="es-ES_tradnl" b="1" dirty="0"/>
              <a:t>: </a:t>
            </a:r>
            <a:r>
              <a:rPr lang="es-ES_tradnl" dirty="0"/>
              <a:t>https://</a:t>
            </a:r>
            <a:r>
              <a:rPr lang="es-ES_tradnl" dirty="0" err="1"/>
              <a:t>dev.mysql.com</a:t>
            </a:r>
            <a:r>
              <a:rPr lang="es-ES_tradnl" dirty="0"/>
              <a:t>/</a:t>
            </a:r>
            <a:r>
              <a:rPr lang="es-ES_tradnl" dirty="0" err="1"/>
              <a:t>downloads</a:t>
            </a:r>
            <a:r>
              <a:rPr lang="es-ES_tradnl" dirty="0"/>
              <a:t>/</a:t>
            </a:r>
            <a:r>
              <a:rPr lang="es-ES_tradnl" dirty="0" err="1"/>
              <a:t>workbench</a:t>
            </a:r>
            <a:endParaRPr lang="es-ES_tradnl" dirty="0"/>
          </a:p>
        </p:txBody>
      </p:sp>
      <p:pic>
        <p:nvPicPr>
          <p:cNvPr id="11266" name="Picture 2" descr="Atlanticonnect | Iniciativas y Retos">
            <a:extLst>
              <a:ext uri="{FF2B5EF4-FFF2-40B4-BE49-F238E27FC236}">
                <a16:creationId xmlns:a16="http://schemas.microsoft.com/office/drawing/2014/main" id="{670E24E7-1561-A84D-9A57-5466A0231D7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847245" y="365125"/>
            <a:ext cx="3206771" cy="308918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700F63A-BB24-7844-86C2-38EC7E0574B9}"/>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169885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5E08E-DAF6-4742-B54C-9AC9CFDB3AF7}"/>
              </a:ext>
            </a:extLst>
          </p:cNvPr>
          <p:cNvSpPr>
            <a:spLocks noGrp="1"/>
          </p:cNvSpPr>
          <p:nvPr>
            <p:ph type="title"/>
          </p:nvPr>
        </p:nvSpPr>
        <p:spPr/>
        <p:txBody>
          <a:bodyPr/>
          <a:lstStyle/>
          <a:p>
            <a:endParaRPr lang="es-ES_tradnl" dirty="0"/>
          </a:p>
        </p:txBody>
      </p:sp>
      <p:pic>
        <p:nvPicPr>
          <p:cNvPr id="16386" name="Picture 2" descr="Q&amp;amp;A Series: You Ask, We Answer - Premier Home Health Care">
            <a:extLst>
              <a:ext uri="{FF2B5EF4-FFF2-40B4-BE49-F238E27FC236}">
                <a16:creationId xmlns:a16="http://schemas.microsoft.com/office/drawing/2014/main" id="{32DBCE10-5A31-5E46-AAF1-C0283EEB6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339850"/>
            <a:ext cx="8890000" cy="41783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61BE145-A37F-A84B-BEA1-D3DEF9C163D7}"/>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398200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9C7EE64-EB7E-7F40-B418-958758FC60FA}"/>
              </a:ext>
            </a:extLst>
          </p:cNvPr>
          <p:cNvPicPr>
            <a:picLocks noChangeAspect="1"/>
          </p:cNvPicPr>
          <p:nvPr/>
        </p:nvPicPr>
        <p:blipFill>
          <a:blip r:embed="rId2"/>
          <a:stretch>
            <a:fillRect/>
          </a:stretch>
        </p:blipFill>
        <p:spPr>
          <a:xfrm>
            <a:off x="643467" y="825416"/>
            <a:ext cx="10905066" cy="5207166"/>
          </a:xfrm>
          <a:prstGeom prst="rect">
            <a:avLst/>
          </a:prstGeom>
          <a:ln>
            <a:noFill/>
          </a:ln>
        </p:spPr>
      </p:pic>
    </p:spTree>
    <p:extLst>
      <p:ext uri="{BB962C8B-B14F-4D97-AF65-F5344CB8AC3E}">
        <p14:creationId xmlns:p14="http://schemas.microsoft.com/office/powerpoint/2010/main" val="155303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7DF6E-D867-964E-9FE2-AD964520EC57}"/>
              </a:ext>
            </a:extLst>
          </p:cNvPr>
          <p:cNvSpPr>
            <a:spLocks noGrp="1"/>
          </p:cNvSpPr>
          <p:nvPr>
            <p:ph type="title"/>
          </p:nvPr>
        </p:nvSpPr>
        <p:spPr>
          <a:xfrm>
            <a:off x="0" y="119033"/>
            <a:ext cx="12192000" cy="1325563"/>
          </a:xfrm>
          <a:solidFill>
            <a:schemeClr val="accent5"/>
          </a:solidFill>
        </p:spPr>
        <p:txBody>
          <a:bodyPr/>
          <a:lstStyle/>
          <a:p>
            <a:r>
              <a:rPr lang="es-ES_tradnl" dirty="0">
                <a:solidFill>
                  <a:schemeClr val="bg1"/>
                </a:solidFill>
                <a:latin typeface="Consolas" panose="020B0609020204030204" pitchFamily="49" charset="0"/>
                <a:cs typeface="Consolas" panose="020B0609020204030204" pitchFamily="49" charset="0"/>
              </a:rPr>
              <a:t>TIPOS DE UNIONES DE TABLAS (JOIN)</a:t>
            </a:r>
          </a:p>
        </p:txBody>
      </p:sp>
      <p:sp>
        <p:nvSpPr>
          <p:cNvPr id="4" name="Elipse 3">
            <a:extLst>
              <a:ext uri="{FF2B5EF4-FFF2-40B4-BE49-F238E27FC236}">
                <a16:creationId xmlns:a16="http://schemas.microsoft.com/office/drawing/2014/main" id="{69CC64AE-B1E2-C943-8B58-FFCF8622718F}"/>
              </a:ext>
            </a:extLst>
          </p:cNvPr>
          <p:cNvSpPr/>
          <p:nvPr/>
        </p:nvSpPr>
        <p:spPr>
          <a:xfrm>
            <a:off x="2310851" y="1847099"/>
            <a:ext cx="4507044" cy="4182256"/>
          </a:xfrm>
          <a:prstGeom prst="ellipse">
            <a:avLst/>
          </a:prstGeom>
          <a:solidFill>
            <a:srgbClr val="4472C4">
              <a:alpha val="5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2000" b="1" dirty="0">
                <a:latin typeface="Consolas" panose="020B0609020204030204" pitchFamily="49" charset="0"/>
                <a:cs typeface="Consolas" panose="020B0609020204030204" pitchFamily="49" charset="0"/>
              </a:rPr>
              <a:t>Departamento</a:t>
            </a:r>
          </a:p>
        </p:txBody>
      </p:sp>
      <p:sp>
        <p:nvSpPr>
          <p:cNvPr id="5" name="Elipse 4">
            <a:extLst>
              <a:ext uri="{FF2B5EF4-FFF2-40B4-BE49-F238E27FC236}">
                <a16:creationId xmlns:a16="http://schemas.microsoft.com/office/drawing/2014/main" id="{8C0C34D6-B6D1-EA49-A9FC-4BB1564CE62C}"/>
              </a:ext>
            </a:extLst>
          </p:cNvPr>
          <p:cNvSpPr/>
          <p:nvPr/>
        </p:nvSpPr>
        <p:spPr>
          <a:xfrm>
            <a:off x="5071539" y="1847099"/>
            <a:ext cx="4507044" cy="4182256"/>
          </a:xfrm>
          <a:prstGeom prst="ellipse">
            <a:avLst/>
          </a:prstGeom>
          <a:solidFill>
            <a:srgbClr val="7030A0">
              <a:alpha val="5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_tradnl" sz="2000" b="1" dirty="0">
                <a:latin typeface="Consolas" panose="020B0609020204030204" pitchFamily="49" charset="0"/>
                <a:cs typeface="Consolas" panose="020B0609020204030204" pitchFamily="49" charset="0"/>
              </a:rPr>
              <a:t>Empleado</a:t>
            </a:r>
          </a:p>
        </p:txBody>
      </p:sp>
      <p:sp>
        <p:nvSpPr>
          <p:cNvPr id="6" name="CuadroTexto 5">
            <a:extLst>
              <a:ext uri="{FF2B5EF4-FFF2-40B4-BE49-F238E27FC236}">
                <a16:creationId xmlns:a16="http://schemas.microsoft.com/office/drawing/2014/main" id="{22A7DED4-EF9A-7346-B7BD-F6B07D3A8575}"/>
              </a:ext>
            </a:extLst>
          </p:cNvPr>
          <p:cNvSpPr txBox="1"/>
          <p:nvPr/>
        </p:nvSpPr>
        <p:spPr>
          <a:xfrm>
            <a:off x="5338865" y="3753561"/>
            <a:ext cx="1263487" cy="369332"/>
          </a:xfrm>
          <a:prstGeom prst="rect">
            <a:avLst/>
          </a:prstGeom>
          <a:noFill/>
        </p:spPr>
        <p:txBody>
          <a:bodyPr wrap="none" rtlCol="0">
            <a:spAutoFit/>
          </a:bodyPr>
          <a:lstStyle/>
          <a:p>
            <a:r>
              <a:rPr lang="es-ES_tradnl" dirty="0">
                <a:highlight>
                  <a:srgbClr val="FFFF00"/>
                </a:highlight>
              </a:rPr>
              <a:t>INNER JOIN</a:t>
            </a:r>
          </a:p>
        </p:txBody>
      </p:sp>
      <p:sp>
        <p:nvSpPr>
          <p:cNvPr id="7" name="CuadroTexto 6">
            <a:extLst>
              <a:ext uri="{FF2B5EF4-FFF2-40B4-BE49-F238E27FC236}">
                <a16:creationId xmlns:a16="http://schemas.microsoft.com/office/drawing/2014/main" id="{117D01FA-F7F1-4B41-B155-F8BF251E6602}"/>
              </a:ext>
            </a:extLst>
          </p:cNvPr>
          <p:cNvSpPr txBox="1"/>
          <p:nvPr/>
        </p:nvSpPr>
        <p:spPr>
          <a:xfrm>
            <a:off x="4789676" y="2615664"/>
            <a:ext cx="1098378" cy="369332"/>
          </a:xfrm>
          <a:prstGeom prst="rect">
            <a:avLst/>
          </a:prstGeom>
          <a:noFill/>
        </p:spPr>
        <p:txBody>
          <a:bodyPr wrap="none" rtlCol="0">
            <a:spAutoFit/>
          </a:bodyPr>
          <a:lstStyle/>
          <a:p>
            <a:r>
              <a:rPr lang="es-ES_tradnl" dirty="0">
                <a:highlight>
                  <a:srgbClr val="00FFFF"/>
                </a:highlight>
              </a:rPr>
              <a:t>LEFT JOIN</a:t>
            </a:r>
          </a:p>
        </p:txBody>
      </p:sp>
      <p:sp>
        <p:nvSpPr>
          <p:cNvPr id="8" name="CuadroTexto 7">
            <a:extLst>
              <a:ext uri="{FF2B5EF4-FFF2-40B4-BE49-F238E27FC236}">
                <a16:creationId xmlns:a16="http://schemas.microsoft.com/office/drawing/2014/main" id="{FF1F92B3-F298-E544-B5C2-86572352AF30}"/>
              </a:ext>
            </a:extLst>
          </p:cNvPr>
          <p:cNvSpPr txBox="1"/>
          <p:nvPr/>
        </p:nvSpPr>
        <p:spPr>
          <a:xfrm>
            <a:off x="6061574" y="4613423"/>
            <a:ext cx="1255472" cy="369332"/>
          </a:xfrm>
          <a:prstGeom prst="rect">
            <a:avLst/>
          </a:prstGeom>
          <a:noFill/>
        </p:spPr>
        <p:txBody>
          <a:bodyPr wrap="none" rtlCol="0">
            <a:spAutoFit/>
          </a:bodyPr>
          <a:lstStyle/>
          <a:p>
            <a:r>
              <a:rPr lang="es-ES_tradnl" dirty="0">
                <a:highlight>
                  <a:srgbClr val="00FF00"/>
                </a:highlight>
              </a:rPr>
              <a:t>RIGHT JOIN</a:t>
            </a:r>
          </a:p>
        </p:txBody>
      </p:sp>
      <p:sp>
        <p:nvSpPr>
          <p:cNvPr id="9" name="CuadroTexto 8">
            <a:extLst>
              <a:ext uri="{FF2B5EF4-FFF2-40B4-BE49-F238E27FC236}">
                <a16:creationId xmlns:a16="http://schemas.microsoft.com/office/drawing/2014/main" id="{9ED7EA10-9EA6-3D42-A7C0-C6750AAB2D13}"/>
              </a:ext>
            </a:extLst>
          </p:cNvPr>
          <p:cNvSpPr txBox="1"/>
          <p:nvPr/>
        </p:nvSpPr>
        <p:spPr>
          <a:xfrm>
            <a:off x="5351193" y="5566654"/>
            <a:ext cx="1119217" cy="369332"/>
          </a:xfrm>
          <a:prstGeom prst="rect">
            <a:avLst/>
          </a:prstGeom>
          <a:noFill/>
        </p:spPr>
        <p:txBody>
          <a:bodyPr wrap="none" rtlCol="0">
            <a:spAutoFit/>
          </a:bodyPr>
          <a:lstStyle/>
          <a:p>
            <a:r>
              <a:rPr lang="es-ES_tradnl" dirty="0">
                <a:solidFill>
                  <a:schemeClr val="bg1"/>
                </a:solidFill>
                <a:highlight>
                  <a:srgbClr val="0000FF"/>
                </a:highlight>
              </a:rPr>
              <a:t>FULL JOIN</a:t>
            </a:r>
          </a:p>
        </p:txBody>
      </p:sp>
      <p:sp>
        <p:nvSpPr>
          <p:cNvPr id="10" name="CuadroTexto 9">
            <a:extLst>
              <a:ext uri="{FF2B5EF4-FFF2-40B4-BE49-F238E27FC236}">
                <a16:creationId xmlns:a16="http://schemas.microsoft.com/office/drawing/2014/main" id="{FC72A4DD-6B46-7C42-BE7E-660B91D2068F}"/>
              </a:ext>
            </a:extLst>
          </p:cNvPr>
          <p:cNvSpPr txBox="1"/>
          <p:nvPr/>
        </p:nvSpPr>
        <p:spPr>
          <a:xfrm>
            <a:off x="7598909" y="4982755"/>
            <a:ext cx="1095172" cy="369332"/>
          </a:xfrm>
          <a:prstGeom prst="rect">
            <a:avLst/>
          </a:prstGeom>
          <a:noFill/>
        </p:spPr>
        <p:txBody>
          <a:bodyPr wrap="none" rtlCol="0">
            <a:spAutoFit/>
          </a:bodyPr>
          <a:lstStyle/>
          <a:p>
            <a:r>
              <a:rPr lang="es-ES_tradnl" dirty="0">
                <a:solidFill>
                  <a:schemeClr val="bg1"/>
                </a:solidFill>
                <a:highlight>
                  <a:srgbClr val="FF0000"/>
                </a:highlight>
              </a:rPr>
              <a:t>… WHERE</a:t>
            </a:r>
          </a:p>
        </p:txBody>
      </p:sp>
      <p:sp>
        <p:nvSpPr>
          <p:cNvPr id="11" name="CuadroTexto 10">
            <a:extLst>
              <a:ext uri="{FF2B5EF4-FFF2-40B4-BE49-F238E27FC236}">
                <a16:creationId xmlns:a16="http://schemas.microsoft.com/office/drawing/2014/main" id="{1E77E976-84DE-9B49-B2D2-4B98C4CD6D1D}"/>
              </a:ext>
            </a:extLst>
          </p:cNvPr>
          <p:cNvSpPr txBox="1"/>
          <p:nvPr/>
        </p:nvSpPr>
        <p:spPr>
          <a:xfrm>
            <a:off x="3477216" y="5044072"/>
            <a:ext cx="1095172" cy="369332"/>
          </a:xfrm>
          <a:prstGeom prst="rect">
            <a:avLst/>
          </a:prstGeom>
          <a:noFill/>
        </p:spPr>
        <p:txBody>
          <a:bodyPr wrap="none" rtlCol="0">
            <a:spAutoFit/>
          </a:bodyPr>
          <a:lstStyle/>
          <a:p>
            <a:r>
              <a:rPr lang="es-ES_tradnl" dirty="0">
                <a:solidFill>
                  <a:schemeClr val="bg1"/>
                </a:solidFill>
                <a:highlight>
                  <a:srgbClr val="FF0000"/>
                </a:highlight>
              </a:rPr>
              <a:t>… WHERE</a:t>
            </a:r>
          </a:p>
        </p:txBody>
      </p:sp>
      <p:sp>
        <p:nvSpPr>
          <p:cNvPr id="12" name="CuadroTexto 11">
            <a:extLst>
              <a:ext uri="{FF2B5EF4-FFF2-40B4-BE49-F238E27FC236}">
                <a16:creationId xmlns:a16="http://schemas.microsoft.com/office/drawing/2014/main" id="{3C0A7D70-7895-A14D-966A-8F3C68907C11}"/>
              </a:ext>
            </a:extLst>
          </p:cNvPr>
          <p:cNvSpPr txBox="1"/>
          <p:nvPr/>
        </p:nvSpPr>
        <p:spPr>
          <a:xfrm>
            <a:off x="1540042" y="1106905"/>
            <a:ext cx="184731" cy="369332"/>
          </a:xfrm>
          <a:prstGeom prst="rect">
            <a:avLst/>
          </a:prstGeom>
          <a:noFill/>
        </p:spPr>
        <p:txBody>
          <a:bodyPr wrap="none" rtlCol="0">
            <a:spAutoFit/>
          </a:bodyPr>
          <a:lstStyle/>
          <a:p>
            <a:endParaRPr lang="es-ES_tradnl" dirty="0"/>
          </a:p>
        </p:txBody>
      </p:sp>
    </p:spTree>
    <p:extLst>
      <p:ext uri="{BB962C8B-B14F-4D97-AF65-F5344CB8AC3E}">
        <p14:creationId xmlns:p14="http://schemas.microsoft.com/office/powerpoint/2010/main" val="75184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F86DF-C7D6-5C47-BA0E-ED868F450F48}"/>
              </a:ext>
            </a:extLst>
          </p:cNvPr>
          <p:cNvSpPr>
            <a:spLocks noGrp="1"/>
          </p:cNvSpPr>
          <p:nvPr>
            <p:ph type="title"/>
          </p:nvPr>
        </p:nvSpPr>
        <p:spPr/>
        <p:txBody>
          <a:bodyPr/>
          <a:lstStyle/>
          <a:p>
            <a:endParaRPr lang="es-ES_tradnl"/>
          </a:p>
        </p:txBody>
      </p:sp>
      <p:graphicFrame>
        <p:nvGraphicFramePr>
          <p:cNvPr id="4" name="Marcador de contenido 3">
            <a:extLst>
              <a:ext uri="{FF2B5EF4-FFF2-40B4-BE49-F238E27FC236}">
                <a16:creationId xmlns:a16="http://schemas.microsoft.com/office/drawing/2014/main" id="{07D71E1F-8620-6242-B6FE-86F50F755F6F}"/>
              </a:ext>
            </a:extLst>
          </p:cNvPr>
          <p:cNvGraphicFramePr>
            <a:graphicFrameLocks noGrp="1"/>
          </p:cNvGraphicFramePr>
          <p:nvPr>
            <p:ph idx="1"/>
            <p:extLst>
              <p:ext uri="{D42A27DB-BD31-4B8C-83A1-F6EECF244321}">
                <p14:modId xmlns:p14="http://schemas.microsoft.com/office/powerpoint/2010/main" val="4226662288"/>
              </p:ext>
            </p:extLst>
          </p:nvPr>
        </p:nvGraphicFramePr>
        <p:xfrm>
          <a:off x="838200" y="987967"/>
          <a:ext cx="10515600" cy="3172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D3F6DBC0-B65B-5F44-90D2-32CB45D6CBB1}"/>
              </a:ext>
            </a:extLst>
          </p:cNvPr>
          <p:cNvSpPr txBox="1"/>
          <p:nvPr/>
        </p:nvSpPr>
        <p:spPr>
          <a:xfrm>
            <a:off x="12438345" y="2868460"/>
            <a:ext cx="184731" cy="369332"/>
          </a:xfrm>
          <a:prstGeom prst="rect">
            <a:avLst/>
          </a:prstGeom>
          <a:noFill/>
        </p:spPr>
        <p:txBody>
          <a:bodyPr wrap="none" rtlCol="0">
            <a:spAutoFit/>
          </a:bodyPr>
          <a:lstStyle/>
          <a:p>
            <a:endParaRPr lang="es-ES_tradnl" dirty="0"/>
          </a:p>
        </p:txBody>
      </p:sp>
      <p:sp>
        <p:nvSpPr>
          <p:cNvPr id="6" name="CuadroTexto 5">
            <a:extLst>
              <a:ext uri="{FF2B5EF4-FFF2-40B4-BE49-F238E27FC236}">
                <a16:creationId xmlns:a16="http://schemas.microsoft.com/office/drawing/2014/main" id="{20F4A123-DDB1-FF41-ADA2-A0D92BCB7CFD}"/>
              </a:ext>
            </a:extLst>
          </p:cNvPr>
          <p:cNvSpPr txBox="1"/>
          <p:nvPr/>
        </p:nvSpPr>
        <p:spPr>
          <a:xfrm>
            <a:off x="200416" y="3583003"/>
            <a:ext cx="3544866" cy="3139321"/>
          </a:xfrm>
          <a:prstGeom prst="rect">
            <a:avLst/>
          </a:prstGeom>
          <a:noFill/>
        </p:spPr>
        <p:txBody>
          <a:bodyPr wrap="square" rtlCol="0">
            <a:spAutoFit/>
          </a:bodyPr>
          <a:lstStyle/>
          <a:p>
            <a:r>
              <a:rPr lang="es-ES_tradnl" dirty="0"/>
              <a:t>VARIABLES DEL CASO:</a:t>
            </a:r>
          </a:p>
          <a:p>
            <a:r>
              <a:rPr lang="es-ES_tradnl" dirty="0" err="1"/>
              <a:t>Precio_Renta</a:t>
            </a:r>
            <a:r>
              <a:rPr lang="es-ES_tradnl" dirty="0"/>
              <a:t> = ?? </a:t>
            </a:r>
          </a:p>
          <a:p>
            <a:r>
              <a:rPr lang="es-ES_tradnl" dirty="0" err="1"/>
              <a:t>Costo_Casa</a:t>
            </a:r>
            <a:r>
              <a:rPr lang="es-ES_tradnl" dirty="0"/>
              <a:t> = </a:t>
            </a:r>
            <a:r>
              <a:rPr lang="es-ES_tradnl" dirty="0" err="1"/>
              <a:t>int</a:t>
            </a:r>
            <a:r>
              <a:rPr lang="es-ES_tradnl" dirty="0"/>
              <a:t>. = 600</a:t>
            </a:r>
          </a:p>
          <a:p>
            <a:r>
              <a:rPr lang="es-ES_tradnl" dirty="0" err="1"/>
              <a:t>Valor_Bono</a:t>
            </a:r>
            <a:endParaRPr lang="es-ES_tradnl" dirty="0"/>
          </a:p>
          <a:p>
            <a:r>
              <a:rPr lang="es-ES_tradnl" dirty="0" err="1"/>
              <a:t>Tasa_de_interés</a:t>
            </a:r>
            <a:endParaRPr lang="es-ES_tradnl" dirty="0"/>
          </a:p>
          <a:p>
            <a:r>
              <a:rPr lang="es-ES_tradnl" dirty="0" err="1"/>
              <a:t>Periodos_de_flujo</a:t>
            </a:r>
            <a:endParaRPr lang="es-ES_tradnl" dirty="0"/>
          </a:p>
          <a:p>
            <a:r>
              <a:rPr lang="es-ES_tradnl" dirty="0" err="1"/>
              <a:t>Flujo_Periodos</a:t>
            </a:r>
            <a:r>
              <a:rPr lang="es-ES_tradnl" dirty="0"/>
              <a:t> = arreglo</a:t>
            </a:r>
          </a:p>
          <a:p>
            <a:r>
              <a:rPr lang="es-ES_tradnl" dirty="0"/>
              <a:t>VARIABLES FORMULA:</a:t>
            </a:r>
          </a:p>
          <a:p>
            <a:endParaRPr lang="es-ES_tradnl" dirty="0"/>
          </a:p>
          <a:p>
            <a:r>
              <a:rPr lang="es-ES_tradnl" dirty="0"/>
              <a:t>Variables de control:</a:t>
            </a:r>
          </a:p>
          <a:p>
            <a:r>
              <a:rPr lang="es-ES_tradnl" dirty="0" err="1"/>
              <a:t>For</a:t>
            </a:r>
            <a:r>
              <a:rPr lang="es-ES_tradnl" dirty="0"/>
              <a:t> i =</a:t>
            </a:r>
          </a:p>
        </p:txBody>
      </p:sp>
      <p:sp>
        <p:nvSpPr>
          <p:cNvPr id="7" name="CuadroTexto 6">
            <a:extLst>
              <a:ext uri="{FF2B5EF4-FFF2-40B4-BE49-F238E27FC236}">
                <a16:creationId xmlns:a16="http://schemas.microsoft.com/office/drawing/2014/main" id="{9FDBD2E5-D7BE-9340-BC89-3EFE4BD62DF7}"/>
              </a:ext>
            </a:extLst>
          </p:cNvPr>
          <p:cNvSpPr txBox="1"/>
          <p:nvPr/>
        </p:nvSpPr>
        <p:spPr>
          <a:xfrm>
            <a:off x="4536510" y="2705840"/>
            <a:ext cx="3544866" cy="1754326"/>
          </a:xfrm>
          <a:prstGeom prst="rect">
            <a:avLst/>
          </a:prstGeom>
          <a:noFill/>
        </p:spPr>
        <p:txBody>
          <a:bodyPr wrap="square" rtlCol="0">
            <a:spAutoFit/>
          </a:bodyPr>
          <a:lstStyle/>
          <a:p>
            <a:r>
              <a:rPr lang="es-ES_tradnl" dirty="0"/>
              <a:t>FUNCIONES:</a:t>
            </a:r>
          </a:p>
          <a:p>
            <a:r>
              <a:rPr lang="es-ES_tradnl" dirty="0"/>
              <a:t> VP</a:t>
            </a:r>
          </a:p>
          <a:p>
            <a:r>
              <a:rPr lang="es-ES_tradnl" dirty="0"/>
              <a:t> VF</a:t>
            </a:r>
          </a:p>
          <a:p>
            <a:r>
              <a:rPr lang="es-ES_tradnl" dirty="0"/>
              <a:t>????</a:t>
            </a:r>
          </a:p>
          <a:p>
            <a:r>
              <a:rPr lang="es-ES_tradnl" dirty="0"/>
              <a:t>VPN </a:t>
            </a:r>
          </a:p>
          <a:p>
            <a:r>
              <a:rPr lang="es-ES_tradnl" dirty="0"/>
              <a:t>Flujo</a:t>
            </a:r>
          </a:p>
        </p:txBody>
      </p:sp>
      <p:sp>
        <p:nvSpPr>
          <p:cNvPr id="8" name="CuadroTexto 7">
            <a:extLst>
              <a:ext uri="{FF2B5EF4-FFF2-40B4-BE49-F238E27FC236}">
                <a16:creationId xmlns:a16="http://schemas.microsoft.com/office/drawing/2014/main" id="{A09827D8-55B5-754B-9EA4-44CB5160ACAA}"/>
              </a:ext>
            </a:extLst>
          </p:cNvPr>
          <p:cNvSpPr txBox="1"/>
          <p:nvPr/>
        </p:nvSpPr>
        <p:spPr>
          <a:xfrm>
            <a:off x="3570283" y="4871121"/>
            <a:ext cx="2287357" cy="369332"/>
          </a:xfrm>
          <a:prstGeom prst="rect">
            <a:avLst/>
          </a:prstGeom>
          <a:noFill/>
        </p:spPr>
        <p:txBody>
          <a:bodyPr wrap="none" rtlCol="0">
            <a:spAutoFit/>
          </a:bodyPr>
          <a:lstStyle/>
          <a:p>
            <a:r>
              <a:rPr lang="es-ES_tradnl" dirty="0"/>
              <a:t>RENTAR UNA CASA 3%</a:t>
            </a:r>
          </a:p>
        </p:txBody>
      </p:sp>
      <p:sp>
        <p:nvSpPr>
          <p:cNvPr id="9" name="CuadroTexto 8">
            <a:extLst>
              <a:ext uri="{FF2B5EF4-FFF2-40B4-BE49-F238E27FC236}">
                <a16:creationId xmlns:a16="http://schemas.microsoft.com/office/drawing/2014/main" id="{B145C905-E713-8641-AE9F-2F418A41DA09}"/>
              </a:ext>
            </a:extLst>
          </p:cNvPr>
          <p:cNvSpPr txBox="1"/>
          <p:nvPr/>
        </p:nvSpPr>
        <p:spPr>
          <a:xfrm>
            <a:off x="3527021" y="5448283"/>
            <a:ext cx="2521331" cy="369332"/>
          </a:xfrm>
          <a:prstGeom prst="rect">
            <a:avLst/>
          </a:prstGeom>
          <a:noFill/>
        </p:spPr>
        <p:txBody>
          <a:bodyPr wrap="none" rtlCol="0">
            <a:spAutoFit/>
          </a:bodyPr>
          <a:lstStyle/>
          <a:p>
            <a:r>
              <a:rPr lang="es-ES_tradnl" dirty="0"/>
              <a:t>COMPRAR UNA CASA 6%</a:t>
            </a:r>
          </a:p>
        </p:txBody>
      </p:sp>
      <p:sp>
        <p:nvSpPr>
          <p:cNvPr id="10" name="CuadroTexto 9">
            <a:extLst>
              <a:ext uri="{FF2B5EF4-FFF2-40B4-BE49-F238E27FC236}">
                <a16:creationId xmlns:a16="http://schemas.microsoft.com/office/drawing/2014/main" id="{7D36FA24-B99F-C449-838C-487E6023B2BF}"/>
              </a:ext>
            </a:extLst>
          </p:cNvPr>
          <p:cNvSpPr txBox="1"/>
          <p:nvPr/>
        </p:nvSpPr>
        <p:spPr>
          <a:xfrm>
            <a:off x="6702472" y="4331008"/>
            <a:ext cx="4683462" cy="3139321"/>
          </a:xfrm>
          <a:prstGeom prst="rect">
            <a:avLst/>
          </a:prstGeom>
          <a:noFill/>
        </p:spPr>
        <p:txBody>
          <a:bodyPr wrap="none" rtlCol="0">
            <a:spAutoFit/>
          </a:bodyPr>
          <a:lstStyle/>
          <a:p>
            <a:r>
              <a:rPr lang="es-ES_tradnl" dirty="0"/>
              <a:t>BONOS 4.9%</a:t>
            </a:r>
          </a:p>
          <a:p>
            <a:r>
              <a:rPr lang="es-ES_tradnl" dirty="0"/>
              <a:t>  VF = BONOS A 5 AÑOS</a:t>
            </a:r>
          </a:p>
          <a:p>
            <a:r>
              <a:rPr lang="es-ES_tradnl" dirty="0"/>
              <a:t>   SALDO INICIAL</a:t>
            </a:r>
          </a:p>
          <a:p>
            <a:r>
              <a:rPr lang="es-ES_tradnl" dirty="0"/>
              <a:t>   TASA DE INTERES</a:t>
            </a:r>
          </a:p>
          <a:p>
            <a:r>
              <a:rPr lang="es-ES_tradnl" dirty="0"/>
              <a:t>   PERIODOS = 5</a:t>
            </a:r>
          </a:p>
          <a:p>
            <a:endParaRPr lang="es-ES_tradnl" dirty="0"/>
          </a:p>
          <a:p>
            <a:r>
              <a:rPr lang="es-ES_tradnl" dirty="0"/>
              <a:t>Saldo Inicial = saldo inicial * (1 + tasa de interés)</a:t>
            </a:r>
          </a:p>
          <a:p>
            <a:r>
              <a:rPr lang="es-ES_tradnl" dirty="0"/>
              <a:t>Arreglo 0 = saldo inicial </a:t>
            </a:r>
          </a:p>
          <a:p>
            <a:r>
              <a:rPr lang="es-ES_tradnl" dirty="0"/>
              <a:t>1 = p1</a:t>
            </a:r>
          </a:p>
          <a:p>
            <a:r>
              <a:rPr lang="es-ES_tradnl" dirty="0"/>
              <a:t>2 = p2</a:t>
            </a:r>
          </a:p>
          <a:p>
            <a:endParaRPr lang="es-ES_tradnl" dirty="0"/>
          </a:p>
        </p:txBody>
      </p:sp>
    </p:spTree>
    <p:extLst>
      <p:ext uri="{BB962C8B-B14F-4D97-AF65-F5344CB8AC3E}">
        <p14:creationId xmlns:p14="http://schemas.microsoft.com/office/powerpoint/2010/main" val="285727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86076-4B9E-F94C-B332-ED9359AFEC6E}"/>
              </a:ext>
            </a:extLst>
          </p:cNvPr>
          <p:cNvSpPr>
            <a:spLocks noGrp="1"/>
          </p:cNvSpPr>
          <p:nvPr>
            <p:ph type="title"/>
          </p:nvPr>
        </p:nvSpPr>
        <p:spPr/>
        <p:txBody>
          <a:bodyPr>
            <a:normAutofit/>
          </a:bodyPr>
          <a:lstStyle/>
          <a:p>
            <a:r>
              <a:rPr lang="es-ES_tradnl" b="1" dirty="0">
                <a:latin typeface="Modern Love Grunge" panose="020F0502020204030204" pitchFamily="34" charset="0"/>
                <a:ea typeface="KaiTi" panose="02010609060101010101" pitchFamily="49" charset="-122"/>
                <a:cs typeface="Modern Love Grunge" panose="020F0502020204030204" pitchFamily="34" charset="0"/>
              </a:rPr>
              <a:t>Caso de Práctica</a:t>
            </a:r>
          </a:p>
        </p:txBody>
      </p:sp>
      <p:sp>
        <p:nvSpPr>
          <p:cNvPr id="3" name="Marcador de contenido 2">
            <a:extLst>
              <a:ext uri="{FF2B5EF4-FFF2-40B4-BE49-F238E27FC236}">
                <a16:creationId xmlns:a16="http://schemas.microsoft.com/office/drawing/2014/main" id="{F517C86E-B71B-F14A-9B65-AE02EFC1F2DE}"/>
              </a:ext>
            </a:extLst>
          </p:cNvPr>
          <p:cNvSpPr>
            <a:spLocks noGrp="1"/>
          </p:cNvSpPr>
          <p:nvPr>
            <p:ph idx="1"/>
          </p:nvPr>
        </p:nvSpPr>
        <p:spPr>
          <a:xfrm>
            <a:off x="379187" y="1796596"/>
            <a:ext cx="6767286" cy="4351338"/>
          </a:xfrm>
        </p:spPr>
        <p:txBody>
          <a:bodyPr>
            <a:normAutofit lnSpcReduction="10000"/>
          </a:bodyPr>
          <a:lstStyle/>
          <a:p>
            <a:pPr marL="0" indent="0" algn="ctr">
              <a:lnSpc>
                <a:spcPct val="150000"/>
              </a:lnSpc>
              <a:buNone/>
            </a:pPr>
            <a:r>
              <a:rPr lang="es-ES_tradnl" sz="2400" dirty="0"/>
              <a:t>Un negocio de estéticas en San Buenaventura, Coahuila, desea contar con una base de datos que le permita organizar su trabajo a través de citas. El negocio cuenta con especialistas que se encuentran asignados a un tipo de servicio (por ejemplo, corte de pelo, peinado, colocación de uñas, entre otros), en una sucursal; cada sucursal tiene asignado un supervisor, responsable del local y los empleados.</a:t>
            </a:r>
          </a:p>
        </p:txBody>
      </p:sp>
      <p:pic>
        <p:nvPicPr>
          <p:cNvPr id="1026" name="Picture 2" descr="Download HD Vector Illustration Of Beauty Salon Beautician And Transparent  PNG Image - NicePNG.com">
            <a:extLst>
              <a:ext uri="{FF2B5EF4-FFF2-40B4-BE49-F238E27FC236}">
                <a16:creationId xmlns:a16="http://schemas.microsoft.com/office/drawing/2014/main" id="{7588D1A8-2BBF-5B4E-9714-316C53C83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193" y="1944915"/>
            <a:ext cx="4198620" cy="470263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40F20042-B935-4B48-9312-0B922CB5F50C}"/>
              </a:ext>
            </a:extLst>
          </p:cNvPr>
          <p:cNvPicPr>
            <a:picLocks noChangeAspect="1"/>
          </p:cNvPicPr>
          <p:nvPr/>
        </p:nvPicPr>
        <p:blipFill>
          <a:blip r:embed="rId3"/>
          <a:stretch>
            <a:fillRect/>
          </a:stretch>
        </p:blipFill>
        <p:spPr>
          <a:xfrm>
            <a:off x="10340757" y="246743"/>
            <a:ext cx="1584788" cy="1698172"/>
          </a:xfrm>
          <a:prstGeom prst="rect">
            <a:avLst/>
          </a:prstGeom>
        </p:spPr>
      </p:pic>
      <p:sp>
        <p:nvSpPr>
          <p:cNvPr id="4" name="CuadroTexto 3">
            <a:extLst>
              <a:ext uri="{FF2B5EF4-FFF2-40B4-BE49-F238E27FC236}">
                <a16:creationId xmlns:a16="http://schemas.microsoft.com/office/drawing/2014/main" id="{A79FD45B-C1AF-304A-AD9A-DCB5402E4F47}"/>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201107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lowchart: Document 13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064054-1BFD-9341-9F88-0E31F1B2F53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Diseño de la Base de Datos</a:t>
            </a:r>
          </a:p>
        </p:txBody>
      </p:sp>
      <p:pic>
        <p:nvPicPr>
          <p:cNvPr id="2050" name="Picture 2">
            <a:extLst>
              <a:ext uri="{FF2B5EF4-FFF2-40B4-BE49-F238E27FC236}">
                <a16:creationId xmlns:a16="http://schemas.microsoft.com/office/drawing/2014/main" id="{9A22B017-4BD5-264E-8DD6-75C0AE378B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78" b="5325"/>
          <a:stretch/>
        </p:blipFill>
        <p:spPr bwMode="auto">
          <a:xfrm>
            <a:off x="5039361" y="57007"/>
            <a:ext cx="6724363" cy="6686838"/>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B935FDDB-128C-374E-BDCB-38D01D5EDCD2}"/>
              </a:ext>
            </a:extLst>
          </p:cNvPr>
          <p:cNvSpPr>
            <a:spLocks noGrp="1"/>
          </p:cNvSpPr>
          <p:nvPr>
            <p:ph idx="1"/>
          </p:nvPr>
        </p:nvSpPr>
        <p:spPr>
          <a:xfrm>
            <a:off x="638175" y="3542311"/>
            <a:ext cx="3507013" cy="3201534"/>
          </a:xfrm>
        </p:spPr>
        <p:txBody>
          <a:bodyPr>
            <a:normAutofit/>
          </a:bodyPr>
          <a:lstStyle/>
          <a:p>
            <a:pPr marL="0" indent="0" algn="ctr">
              <a:lnSpc>
                <a:spcPct val="150000"/>
              </a:lnSpc>
              <a:buNone/>
            </a:pPr>
            <a:r>
              <a:rPr lang="es-ES_tradnl" sz="2400" dirty="0"/>
              <a:t>Utilizando DDL en SQL construiremos la base de datos, sus tablas y relaciones</a:t>
            </a:r>
          </a:p>
        </p:txBody>
      </p:sp>
      <p:sp>
        <p:nvSpPr>
          <p:cNvPr id="13" name="CuadroTexto 12">
            <a:extLst>
              <a:ext uri="{FF2B5EF4-FFF2-40B4-BE49-F238E27FC236}">
                <a16:creationId xmlns:a16="http://schemas.microsoft.com/office/drawing/2014/main" id="{86213356-A98E-4F4A-AC53-372C8E7F800A}"/>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222824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DB5E14B-E217-314A-A064-DC03E2994F74}"/>
              </a:ext>
            </a:extLst>
          </p:cNvPr>
          <p:cNvSpPr>
            <a:spLocks noGrp="1"/>
          </p:cNvSpPr>
          <p:nvPr>
            <p:ph type="title"/>
          </p:nvPr>
        </p:nvSpPr>
        <p:spPr>
          <a:xfrm>
            <a:off x="524741" y="620392"/>
            <a:ext cx="3808268" cy="5504688"/>
          </a:xfrm>
        </p:spPr>
        <p:txBody>
          <a:bodyPr>
            <a:normAutofit/>
          </a:bodyPr>
          <a:lstStyle/>
          <a:p>
            <a:r>
              <a:rPr lang="es-ES_tradnl" sz="6000">
                <a:solidFill>
                  <a:schemeClr val="bg1"/>
                </a:solidFill>
              </a:rPr>
              <a:t>Requisitos para la Práctica</a:t>
            </a:r>
          </a:p>
        </p:txBody>
      </p:sp>
      <p:graphicFrame>
        <p:nvGraphicFramePr>
          <p:cNvPr id="5" name="Marcador de contenido 2">
            <a:extLst>
              <a:ext uri="{FF2B5EF4-FFF2-40B4-BE49-F238E27FC236}">
                <a16:creationId xmlns:a16="http://schemas.microsoft.com/office/drawing/2014/main" id="{31CFC1BA-25AA-4BB5-9D94-AA706640D70C}"/>
              </a:ext>
            </a:extLst>
          </p:cNvPr>
          <p:cNvGraphicFramePr>
            <a:graphicFrameLocks noGrp="1"/>
          </p:cNvGraphicFramePr>
          <p:nvPr>
            <p:ph idx="1"/>
            <p:extLst>
              <p:ext uri="{D42A27DB-BD31-4B8C-83A1-F6EECF244321}">
                <p14:modId xmlns:p14="http://schemas.microsoft.com/office/powerpoint/2010/main" val="124870875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340F8849-0B40-BE4D-8D2C-DCF744E06D68}"/>
              </a:ext>
            </a:extLst>
          </p:cNvPr>
          <p:cNvSpPr txBox="1"/>
          <p:nvPr/>
        </p:nvSpPr>
        <p:spPr>
          <a:xfrm>
            <a:off x="6096000" y="6237608"/>
            <a:ext cx="6023429" cy="400110"/>
          </a:xfrm>
          <a:prstGeom prst="rect">
            <a:avLst/>
          </a:prstGeom>
          <a:noFill/>
        </p:spPr>
        <p:txBody>
          <a:bodyPr wrap="square" rtlCol="0">
            <a:spAutoFit/>
          </a:bodyPr>
          <a:lstStyle/>
          <a:p>
            <a:pPr algn="r"/>
            <a:r>
              <a:rPr lang="es-ES_tradnl" sz="1000" dirty="0"/>
              <a:t>* La práctica puede también realizarse en otros DBMS relacionales como </a:t>
            </a:r>
            <a:r>
              <a:rPr lang="es-ES_tradnl" sz="1000" dirty="0" err="1"/>
              <a:t>MySQL</a:t>
            </a:r>
            <a:r>
              <a:rPr lang="es-ES_tradnl" sz="1000" dirty="0"/>
              <a:t>, para efecto de este ejercicio el DBMS utilizado es SQL Server Express de Microsoft.</a:t>
            </a:r>
          </a:p>
        </p:txBody>
      </p:sp>
      <p:sp>
        <p:nvSpPr>
          <p:cNvPr id="8" name="CuadroTexto 7">
            <a:extLst>
              <a:ext uri="{FF2B5EF4-FFF2-40B4-BE49-F238E27FC236}">
                <a16:creationId xmlns:a16="http://schemas.microsoft.com/office/drawing/2014/main" id="{C0AC3E54-CBA7-934F-8C18-9C4FC14860DA}"/>
              </a:ext>
            </a:extLst>
          </p:cNvPr>
          <p:cNvSpPr txBox="1"/>
          <p:nvPr/>
        </p:nvSpPr>
        <p:spPr>
          <a:xfrm>
            <a:off x="0" y="6618517"/>
            <a:ext cx="4139275" cy="215444"/>
          </a:xfrm>
          <a:prstGeom prst="rect">
            <a:avLst/>
          </a:prstGeom>
          <a:noFill/>
        </p:spPr>
        <p:txBody>
          <a:bodyPr wrap="none" rtlCol="0">
            <a:spAutoFit/>
          </a:bodyPr>
          <a:lstStyle/>
          <a:p>
            <a:r>
              <a:rPr lang="es-ES_tradnl" sz="800" b="1" i="1" dirty="0">
                <a:solidFill>
                  <a:schemeClr val="bg1"/>
                </a:solidFill>
              </a:rPr>
              <a:t>(2021) Unidad Profesional Interdisciplinaria de Ingeniería, Campus Coahuila | Bases de Datos</a:t>
            </a:r>
          </a:p>
        </p:txBody>
      </p:sp>
    </p:spTree>
    <p:extLst>
      <p:ext uri="{BB962C8B-B14F-4D97-AF65-F5344CB8AC3E}">
        <p14:creationId xmlns:p14="http://schemas.microsoft.com/office/powerpoint/2010/main" val="160694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0E5D9-B36C-D74E-8D54-438C77BA13A8}"/>
              </a:ext>
            </a:extLst>
          </p:cNvPr>
          <p:cNvSpPr>
            <a:spLocks noGrp="1"/>
          </p:cNvSpPr>
          <p:nvPr>
            <p:ph type="title"/>
          </p:nvPr>
        </p:nvSpPr>
        <p:spPr/>
        <p:txBody>
          <a:bodyPr/>
          <a:lstStyle/>
          <a:p>
            <a:r>
              <a:rPr lang="es-ES_tradnl" dirty="0"/>
              <a:t>Crear la Base de datos [DDL]</a:t>
            </a:r>
          </a:p>
        </p:txBody>
      </p:sp>
      <p:sp>
        <p:nvSpPr>
          <p:cNvPr id="3" name="Marcador de contenido 2">
            <a:extLst>
              <a:ext uri="{FF2B5EF4-FFF2-40B4-BE49-F238E27FC236}">
                <a16:creationId xmlns:a16="http://schemas.microsoft.com/office/drawing/2014/main" id="{AC2FA441-43AD-1841-A2E5-C9A67455B077}"/>
              </a:ext>
            </a:extLst>
          </p:cNvPr>
          <p:cNvSpPr>
            <a:spLocks noGrp="1"/>
          </p:cNvSpPr>
          <p:nvPr>
            <p:ph idx="1"/>
          </p:nvPr>
        </p:nvSpPr>
        <p:spPr>
          <a:xfrm>
            <a:off x="5225144" y="1825625"/>
            <a:ext cx="6128656" cy="4351338"/>
          </a:xfrm>
        </p:spPr>
        <p:txBody>
          <a:bodyPr>
            <a:normAutofit lnSpcReduction="10000"/>
          </a:bodyPr>
          <a:lstStyle/>
          <a:p>
            <a:pPr marL="514350" indent="-514350">
              <a:buFont typeface="+mj-lt"/>
              <a:buAutoNum type="arabicPeriod"/>
            </a:pPr>
            <a:r>
              <a:rPr lang="es-ES_tradnl" sz="2400" dirty="0"/>
              <a:t>Ingresa a tu Manejador de Base de Datos (BDMS) utilizando </a:t>
            </a:r>
            <a:r>
              <a:rPr lang="es-ES_tradnl" sz="2400" b="1" dirty="0"/>
              <a:t>Microsoft SQL Server Management Studio (MSSMS)</a:t>
            </a:r>
          </a:p>
          <a:p>
            <a:pPr marL="514350" indent="-514350">
              <a:buFont typeface="+mj-lt"/>
              <a:buAutoNum type="arabicPeriod"/>
            </a:pPr>
            <a:r>
              <a:rPr lang="es-ES_tradnl" sz="2400" dirty="0"/>
              <a:t>Conéctate al servidor SQL donde crearás la base de datos.</a:t>
            </a:r>
          </a:p>
          <a:p>
            <a:pPr marL="514350" indent="-514350">
              <a:buFont typeface="+mj-lt"/>
              <a:buAutoNum type="arabicPeriod"/>
            </a:pPr>
            <a:r>
              <a:rPr lang="es-ES_tradnl" sz="2400" dirty="0"/>
              <a:t>Abre el editor de texto para consultas.</a:t>
            </a:r>
          </a:p>
          <a:p>
            <a:pPr marL="514350" indent="-514350">
              <a:buFont typeface="+mj-lt"/>
              <a:buAutoNum type="arabicPeriod"/>
            </a:pPr>
            <a:r>
              <a:rPr lang="es-ES_tradnl" sz="2400" dirty="0"/>
              <a:t>Utiliza el comando “</a:t>
            </a:r>
            <a:r>
              <a:rPr lang="es-ES_tradnl" sz="2400" b="1" dirty="0">
                <a:solidFill>
                  <a:schemeClr val="accent1"/>
                </a:solidFill>
              </a:rPr>
              <a:t>CREATE DATABASE</a:t>
            </a:r>
            <a:r>
              <a:rPr lang="es-ES_tradnl" sz="2400" dirty="0">
                <a:solidFill>
                  <a:schemeClr val="accent1"/>
                </a:solidFill>
              </a:rPr>
              <a:t> </a:t>
            </a:r>
            <a:r>
              <a:rPr lang="es-ES_tradnl" sz="2400" i="1" dirty="0" err="1">
                <a:solidFill>
                  <a:schemeClr val="accent6"/>
                </a:solidFill>
              </a:rPr>
              <a:t>nombre_base_de_datos</a:t>
            </a:r>
            <a:r>
              <a:rPr lang="es-ES_tradnl" sz="2400" dirty="0"/>
              <a:t>” y ejecútalo</a:t>
            </a:r>
          </a:p>
          <a:p>
            <a:pPr marL="0" indent="0">
              <a:buNone/>
            </a:pPr>
            <a:endParaRPr lang="es-ES_tradnl" sz="2400" dirty="0"/>
          </a:p>
          <a:p>
            <a:pPr marL="0" indent="0">
              <a:buNone/>
            </a:pPr>
            <a:r>
              <a:rPr lang="es-ES_tradnl" sz="2400" dirty="0"/>
              <a:t>Por ejemplo:</a:t>
            </a:r>
          </a:p>
          <a:p>
            <a:pPr marL="0" indent="0">
              <a:buNone/>
            </a:pPr>
            <a:r>
              <a:rPr lang="es-ES_tradnl" sz="2400" b="1" dirty="0">
                <a:solidFill>
                  <a:schemeClr val="accent1"/>
                </a:solidFill>
              </a:rPr>
              <a:t>CREATE DATABASE </a:t>
            </a:r>
            <a:r>
              <a:rPr lang="es-ES_tradnl" sz="2400" dirty="0" err="1">
                <a:solidFill>
                  <a:schemeClr val="accent6"/>
                </a:solidFill>
              </a:rPr>
              <a:t>dbCitasEstetica</a:t>
            </a:r>
            <a:endParaRPr lang="es-ES_tradnl" sz="2400" dirty="0">
              <a:solidFill>
                <a:schemeClr val="accent6"/>
              </a:solidFill>
            </a:endParaRPr>
          </a:p>
          <a:p>
            <a:pPr marL="514350" indent="-514350">
              <a:buFont typeface="+mj-lt"/>
              <a:buAutoNum type="arabicPeriod"/>
            </a:pPr>
            <a:endParaRPr lang="es-ES_tradnl" sz="2400" dirty="0"/>
          </a:p>
        </p:txBody>
      </p:sp>
      <p:pic>
        <p:nvPicPr>
          <p:cNvPr id="3078" name="Picture 6">
            <a:extLst>
              <a:ext uri="{FF2B5EF4-FFF2-40B4-BE49-F238E27FC236}">
                <a16:creationId xmlns:a16="http://schemas.microsoft.com/office/drawing/2014/main" id="{74A6983A-AF69-5A42-8225-FCF361DBD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1825625"/>
            <a:ext cx="4368800" cy="485047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5DF4BB5-F3D5-2949-A2A4-41E1CB262E26}"/>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199973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7D17E1-A276-F342-86B7-3B0E1485D03D}"/>
              </a:ext>
            </a:extLst>
          </p:cNvPr>
          <p:cNvSpPr>
            <a:spLocks noGrp="1"/>
          </p:cNvSpPr>
          <p:nvPr>
            <p:ph idx="1"/>
          </p:nvPr>
        </p:nvSpPr>
        <p:spPr>
          <a:xfrm>
            <a:off x="391886" y="1825625"/>
            <a:ext cx="5384800" cy="4351338"/>
          </a:xfrm>
        </p:spPr>
        <p:txBody>
          <a:bodyPr>
            <a:normAutofit lnSpcReduction="10000"/>
          </a:bodyPr>
          <a:lstStyle/>
          <a:p>
            <a:pPr marL="514350" indent="-514350">
              <a:buFont typeface="+mj-lt"/>
              <a:buAutoNum type="arabicPeriod"/>
            </a:pPr>
            <a:r>
              <a:rPr lang="es-ES_tradnl" sz="2400" dirty="0"/>
              <a:t>Selecciona tu base datos activa como la recién creada con el comando “</a:t>
            </a:r>
            <a:r>
              <a:rPr lang="es-ES_tradnl" sz="2400" b="1" dirty="0">
                <a:solidFill>
                  <a:schemeClr val="accent1"/>
                </a:solidFill>
              </a:rPr>
              <a:t>USE</a:t>
            </a:r>
            <a:r>
              <a:rPr lang="es-ES_tradnl" sz="2400" dirty="0"/>
              <a:t> </a:t>
            </a:r>
            <a:r>
              <a:rPr lang="es-ES_tradnl" sz="2400" dirty="0" err="1">
                <a:solidFill>
                  <a:schemeClr val="accent6"/>
                </a:solidFill>
              </a:rPr>
              <a:t>database</a:t>
            </a:r>
            <a:r>
              <a:rPr lang="es-ES_tradnl" sz="2400" dirty="0"/>
              <a:t>”</a:t>
            </a:r>
          </a:p>
          <a:p>
            <a:pPr marL="514350" indent="-514350">
              <a:buFont typeface="+mj-lt"/>
              <a:buAutoNum type="arabicPeriod"/>
            </a:pPr>
            <a:r>
              <a:rPr lang="es-ES_tradnl" sz="2400" dirty="0"/>
              <a:t>Crea la primera tabla de la base de datos usando el comando ”</a:t>
            </a:r>
            <a:r>
              <a:rPr lang="es-ES_tradnl" sz="2400" b="1" dirty="0">
                <a:solidFill>
                  <a:schemeClr val="accent5"/>
                </a:solidFill>
              </a:rPr>
              <a:t>CREATE TABLE</a:t>
            </a:r>
            <a:r>
              <a:rPr lang="es-ES_tradnl" sz="2400" dirty="0"/>
              <a:t> </a:t>
            </a:r>
            <a:r>
              <a:rPr lang="es-ES_tradnl" sz="2400" dirty="0" err="1">
                <a:solidFill>
                  <a:schemeClr val="accent6"/>
                </a:solidFill>
              </a:rPr>
              <a:t>nombre_tabla</a:t>
            </a:r>
            <a:r>
              <a:rPr lang="es-ES_tradnl" sz="2400" dirty="0">
                <a:solidFill>
                  <a:schemeClr val="accent6"/>
                </a:solidFill>
              </a:rPr>
              <a:t> (campos)</a:t>
            </a:r>
            <a:r>
              <a:rPr lang="es-ES_tradnl" sz="2400" dirty="0"/>
              <a:t>”</a:t>
            </a:r>
          </a:p>
          <a:p>
            <a:pPr marL="0" indent="0">
              <a:buNone/>
            </a:pPr>
            <a:endParaRPr lang="es-ES_tradnl" sz="2400" dirty="0"/>
          </a:p>
          <a:p>
            <a:pPr marL="0" indent="0">
              <a:buNone/>
            </a:pPr>
            <a:r>
              <a:rPr lang="es-ES_tradnl" sz="1600" b="1" dirty="0">
                <a:solidFill>
                  <a:schemeClr val="accent1"/>
                </a:solidFill>
                <a:latin typeface="Consolas" panose="020B0609020204030204" pitchFamily="49" charset="0"/>
                <a:cs typeface="Consolas" panose="020B0609020204030204" pitchFamily="49" charset="0"/>
              </a:rPr>
              <a:t>CREATE TABLE </a:t>
            </a:r>
            <a:r>
              <a:rPr lang="es-ES_tradnl" sz="1600" b="1" dirty="0">
                <a:solidFill>
                  <a:schemeClr val="accent6"/>
                </a:solidFill>
                <a:latin typeface="Consolas" panose="020B0609020204030204" pitchFamily="49" charset="0"/>
                <a:cs typeface="Consolas" panose="020B0609020204030204" pitchFamily="49" charset="0"/>
              </a:rPr>
              <a:t>cliente</a:t>
            </a:r>
            <a:r>
              <a:rPr lang="es-ES_tradnl" sz="1600" dirty="0">
                <a:latin typeface="Consolas" panose="020B0609020204030204" pitchFamily="49" charset="0"/>
                <a:cs typeface="Consolas" panose="020B0609020204030204" pitchFamily="49" charset="0"/>
              </a:rPr>
              <a:t> </a:t>
            </a:r>
          </a:p>
          <a:p>
            <a:pPr marL="0" indent="0">
              <a:buNone/>
            </a:pP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idCliente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int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not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null</a:t>
            </a: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nombreCliente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varchar</a:t>
            </a:r>
            <a:r>
              <a:rPr lang="es-ES_tradnl" sz="1600" dirty="0">
                <a:latin typeface="Consolas" panose="020B0609020204030204" pitchFamily="49" charset="0"/>
                <a:cs typeface="Consolas" panose="020B0609020204030204" pitchFamily="49" charset="0"/>
              </a:rPr>
              <a:t>(50) </a:t>
            </a:r>
            <a:r>
              <a:rPr lang="es-ES_tradnl" sz="1600" dirty="0" err="1">
                <a:latin typeface="Consolas" panose="020B0609020204030204" pitchFamily="49" charset="0"/>
                <a:cs typeface="Consolas" panose="020B0609020204030204" pitchFamily="49" charset="0"/>
              </a:rPr>
              <a:t>not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null</a:t>
            </a: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telefonoCliente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varchar</a:t>
            </a:r>
            <a:r>
              <a:rPr lang="es-ES_tradnl" sz="1600" dirty="0">
                <a:latin typeface="Consolas" panose="020B0609020204030204" pitchFamily="49" charset="0"/>
                <a:cs typeface="Consolas" panose="020B0609020204030204" pitchFamily="49" charset="0"/>
              </a:rPr>
              <a:t>(10)</a:t>
            </a:r>
          </a:p>
          <a:p>
            <a:pPr marL="0" indent="0">
              <a:buNone/>
            </a:pPr>
            <a:r>
              <a:rPr lang="es-ES_tradnl" sz="1600" dirty="0">
                <a:latin typeface="Consolas" panose="020B0609020204030204" pitchFamily="49" charset="0"/>
                <a:cs typeface="Consolas" panose="020B0609020204030204" pitchFamily="49" charset="0"/>
              </a:rPr>
              <a:t>)</a:t>
            </a:r>
          </a:p>
        </p:txBody>
      </p:sp>
      <p:pic>
        <p:nvPicPr>
          <p:cNvPr id="4098" name="Picture 2">
            <a:extLst>
              <a:ext uri="{FF2B5EF4-FFF2-40B4-BE49-F238E27FC236}">
                <a16:creationId xmlns:a16="http://schemas.microsoft.com/office/drawing/2014/main" id="{28B6FCA6-DBD4-BE4B-B61E-4D9A1B1D0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656" y="529771"/>
            <a:ext cx="6535344" cy="5798457"/>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rectangular 3">
            <a:extLst>
              <a:ext uri="{FF2B5EF4-FFF2-40B4-BE49-F238E27FC236}">
                <a16:creationId xmlns:a16="http://schemas.microsoft.com/office/drawing/2014/main" id="{5DFA5EDC-873D-7447-9FC5-8CE664A1B48A}"/>
              </a:ext>
            </a:extLst>
          </p:cNvPr>
          <p:cNvSpPr/>
          <p:nvPr/>
        </p:nvSpPr>
        <p:spPr>
          <a:xfrm>
            <a:off x="6386286" y="2946400"/>
            <a:ext cx="2046514" cy="1325563"/>
          </a:xfrm>
          <a:prstGeom prst="wedgeRectCallout">
            <a:avLst>
              <a:gd name="adj1" fmla="val -113032"/>
              <a:gd name="adj2" fmla="val 81114"/>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 name="Título 1">
            <a:extLst>
              <a:ext uri="{FF2B5EF4-FFF2-40B4-BE49-F238E27FC236}">
                <a16:creationId xmlns:a16="http://schemas.microsoft.com/office/drawing/2014/main" id="{5A7347C6-CE75-E34C-8CE6-C782BBECDA7D}"/>
              </a:ext>
            </a:extLst>
          </p:cNvPr>
          <p:cNvSpPr>
            <a:spLocks noGrp="1"/>
          </p:cNvSpPr>
          <p:nvPr>
            <p:ph type="title"/>
          </p:nvPr>
        </p:nvSpPr>
        <p:spPr/>
        <p:txBody>
          <a:bodyPr/>
          <a:lstStyle/>
          <a:p>
            <a:r>
              <a:rPr lang="es-ES_tradnl" dirty="0"/>
              <a:t>Crear las Tablas [DDL]</a:t>
            </a:r>
          </a:p>
        </p:txBody>
      </p:sp>
      <p:sp>
        <p:nvSpPr>
          <p:cNvPr id="6" name="CuadroTexto 5">
            <a:extLst>
              <a:ext uri="{FF2B5EF4-FFF2-40B4-BE49-F238E27FC236}">
                <a16:creationId xmlns:a16="http://schemas.microsoft.com/office/drawing/2014/main" id="{02F4A187-5A72-F248-944A-4C9FD40DC403}"/>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36009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347C6-CE75-E34C-8CE6-C782BBECDA7D}"/>
              </a:ext>
            </a:extLst>
          </p:cNvPr>
          <p:cNvSpPr>
            <a:spLocks noGrp="1"/>
          </p:cNvSpPr>
          <p:nvPr>
            <p:ph type="title"/>
          </p:nvPr>
        </p:nvSpPr>
        <p:spPr/>
        <p:txBody>
          <a:bodyPr/>
          <a:lstStyle/>
          <a:p>
            <a:r>
              <a:rPr lang="es-ES_tradnl" dirty="0"/>
              <a:t>Llave Primaria [DDL]*</a:t>
            </a:r>
          </a:p>
        </p:txBody>
      </p:sp>
      <p:sp>
        <p:nvSpPr>
          <p:cNvPr id="3" name="Marcador de contenido 2">
            <a:extLst>
              <a:ext uri="{FF2B5EF4-FFF2-40B4-BE49-F238E27FC236}">
                <a16:creationId xmlns:a16="http://schemas.microsoft.com/office/drawing/2014/main" id="{FB7D17E1-A276-F342-86B7-3B0E1485D03D}"/>
              </a:ext>
            </a:extLst>
          </p:cNvPr>
          <p:cNvSpPr>
            <a:spLocks noGrp="1"/>
          </p:cNvSpPr>
          <p:nvPr>
            <p:ph idx="1"/>
          </p:nvPr>
        </p:nvSpPr>
        <p:spPr>
          <a:xfrm>
            <a:off x="391886" y="1825625"/>
            <a:ext cx="5384800" cy="4351338"/>
          </a:xfrm>
        </p:spPr>
        <p:txBody>
          <a:bodyPr>
            <a:normAutofit/>
          </a:bodyPr>
          <a:lstStyle/>
          <a:p>
            <a:pPr marL="0" indent="0">
              <a:buNone/>
            </a:pPr>
            <a:r>
              <a:rPr lang="es-ES_tradnl" sz="2400" b="1" dirty="0"/>
              <a:t>Opción A: </a:t>
            </a:r>
            <a:r>
              <a:rPr lang="es-ES_tradnl" sz="2400" dirty="0"/>
              <a:t>Al crear la tabla</a:t>
            </a:r>
          </a:p>
          <a:p>
            <a:pPr marL="0" indent="0">
              <a:buNone/>
            </a:pPr>
            <a:r>
              <a:rPr lang="es-ES_tradnl" sz="1600" b="1" dirty="0">
                <a:solidFill>
                  <a:schemeClr val="accent1"/>
                </a:solidFill>
                <a:latin typeface="Consolas" panose="020B0609020204030204" pitchFamily="49" charset="0"/>
                <a:cs typeface="Consolas" panose="020B0609020204030204" pitchFamily="49" charset="0"/>
              </a:rPr>
              <a:t>CREATE TABLE </a:t>
            </a:r>
            <a:r>
              <a:rPr lang="es-ES_tradnl" sz="1600" b="1" dirty="0">
                <a:solidFill>
                  <a:schemeClr val="accent6"/>
                </a:solidFill>
                <a:latin typeface="Consolas" panose="020B0609020204030204" pitchFamily="49" charset="0"/>
                <a:cs typeface="Consolas" panose="020B0609020204030204" pitchFamily="49" charset="0"/>
              </a:rPr>
              <a:t>cliente</a:t>
            </a:r>
            <a:r>
              <a:rPr lang="es-ES_tradnl" sz="1600" dirty="0">
                <a:latin typeface="Consolas" panose="020B0609020204030204" pitchFamily="49" charset="0"/>
                <a:cs typeface="Consolas" panose="020B0609020204030204" pitchFamily="49" charset="0"/>
              </a:rPr>
              <a:t> </a:t>
            </a:r>
          </a:p>
          <a:p>
            <a:pPr marL="0" indent="0">
              <a:buNone/>
            </a:pP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idCliente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int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not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null</a:t>
            </a:r>
            <a:r>
              <a:rPr lang="es-ES_tradnl" sz="1600" dirty="0">
                <a:latin typeface="Consolas" panose="020B0609020204030204" pitchFamily="49" charset="0"/>
                <a:cs typeface="Consolas" panose="020B0609020204030204" pitchFamily="49" charset="0"/>
              </a:rPr>
              <a:t> </a:t>
            </a:r>
            <a:r>
              <a:rPr lang="es-ES_tradnl" sz="1600" b="1" dirty="0" err="1">
                <a:solidFill>
                  <a:schemeClr val="accent1"/>
                </a:solidFill>
                <a:latin typeface="Consolas" panose="020B0609020204030204" pitchFamily="49" charset="0"/>
                <a:cs typeface="Consolas" panose="020B0609020204030204" pitchFamily="49" charset="0"/>
              </a:rPr>
              <a:t>primary</a:t>
            </a:r>
            <a:r>
              <a:rPr lang="es-ES_tradnl" sz="1600" b="1" dirty="0">
                <a:solidFill>
                  <a:schemeClr val="accent1"/>
                </a:solidFill>
                <a:latin typeface="Consolas" panose="020B0609020204030204" pitchFamily="49" charset="0"/>
                <a:cs typeface="Consolas" panose="020B0609020204030204" pitchFamily="49" charset="0"/>
              </a:rPr>
              <a:t> </a:t>
            </a:r>
            <a:r>
              <a:rPr lang="es-ES_tradnl" sz="1600" b="1" dirty="0" err="1">
                <a:solidFill>
                  <a:schemeClr val="accent1"/>
                </a:solidFill>
                <a:latin typeface="Consolas" panose="020B0609020204030204" pitchFamily="49" charset="0"/>
                <a:cs typeface="Consolas" panose="020B0609020204030204" pitchFamily="49" charset="0"/>
              </a:rPr>
              <a:t>key</a:t>
            </a: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nombreCliente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varchar</a:t>
            </a:r>
            <a:r>
              <a:rPr lang="es-ES_tradnl" sz="1600" dirty="0">
                <a:latin typeface="Consolas" panose="020B0609020204030204" pitchFamily="49" charset="0"/>
                <a:cs typeface="Consolas" panose="020B0609020204030204" pitchFamily="49" charset="0"/>
              </a:rPr>
              <a:t>(50) </a:t>
            </a:r>
            <a:r>
              <a:rPr lang="es-ES_tradnl" sz="1600" dirty="0" err="1">
                <a:latin typeface="Consolas" panose="020B0609020204030204" pitchFamily="49" charset="0"/>
                <a:cs typeface="Consolas" panose="020B0609020204030204" pitchFamily="49" charset="0"/>
              </a:rPr>
              <a:t>not</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null</a:t>
            </a:r>
            <a:r>
              <a:rPr lang="es-ES_tradnl" sz="1600" dirty="0">
                <a:latin typeface="Consolas" panose="020B0609020204030204" pitchFamily="49" charset="0"/>
                <a:cs typeface="Consolas" panose="020B0609020204030204" pitchFamily="49" charset="0"/>
              </a:rPr>
              <a:t>,</a:t>
            </a:r>
          </a:p>
          <a:p>
            <a:pPr marL="0" indent="0">
              <a:buNone/>
            </a:pP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telefonoCliente</a:t>
            </a:r>
            <a:r>
              <a:rPr lang="es-ES_tradnl" sz="1600" dirty="0">
                <a:latin typeface="Consolas" panose="020B0609020204030204" pitchFamily="49" charset="0"/>
                <a:cs typeface="Consolas" panose="020B0609020204030204" pitchFamily="49" charset="0"/>
              </a:rPr>
              <a:t> </a:t>
            </a:r>
            <a:r>
              <a:rPr lang="es-ES_tradnl" sz="1600" dirty="0" err="1">
                <a:solidFill>
                  <a:schemeClr val="accent1"/>
                </a:solidFill>
                <a:latin typeface="Consolas" panose="020B0609020204030204" pitchFamily="49" charset="0"/>
                <a:cs typeface="Consolas" panose="020B0609020204030204" pitchFamily="49" charset="0"/>
              </a:rPr>
              <a:t>varchar</a:t>
            </a:r>
            <a:r>
              <a:rPr lang="es-ES_tradnl" sz="1600" dirty="0">
                <a:latin typeface="Consolas" panose="020B0609020204030204" pitchFamily="49" charset="0"/>
                <a:cs typeface="Consolas" panose="020B0609020204030204" pitchFamily="49" charset="0"/>
              </a:rPr>
              <a:t>(10)</a:t>
            </a:r>
          </a:p>
          <a:p>
            <a:pPr marL="0" indent="0">
              <a:buNone/>
            </a:pPr>
            <a:r>
              <a:rPr lang="es-ES_tradnl" sz="1600" dirty="0">
                <a:latin typeface="Consolas" panose="020B0609020204030204" pitchFamily="49" charset="0"/>
                <a:cs typeface="Consolas" panose="020B0609020204030204" pitchFamily="49" charset="0"/>
              </a:rPr>
              <a:t>)</a:t>
            </a:r>
          </a:p>
          <a:p>
            <a:pPr marL="0" indent="0">
              <a:buNone/>
            </a:pPr>
            <a:endParaRPr lang="es-ES_tradnl" sz="1600" dirty="0">
              <a:latin typeface="Consolas" panose="020B0609020204030204" pitchFamily="49" charset="0"/>
              <a:cs typeface="Consolas" panose="020B0609020204030204" pitchFamily="49" charset="0"/>
            </a:endParaRPr>
          </a:p>
          <a:p>
            <a:pPr marL="0" indent="0">
              <a:buNone/>
            </a:pPr>
            <a:r>
              <a:rPr lang="es-ES_tradnl" sz="2400" b="1" dirty="0"/>
              <a:t>Opción B: </a:t>
            </a:r>
            <a:r>
              <a:rPr lang="es-ES_tradnl" sz="2400" dirty="0"/>
              <a:t>Alterando la tabla existente</a:t>
            </a:r>
          </a:p>
          <a:p>
            <a:pPr marL="0" indent="0">
              <a:buNone/>
            </a:pPr>
            <a:r>
              <a:rPr lang="es-ES_tradnl" sz="1600" b="1" dirty="0">
                <a:solidFill>
                  <a:schemeClr val="accent1"/>
                </a:solidFill>
                <a:latin typeface="Consolas" panose="020B0609020204030204" pitchFamily="49" charset="0"/>
                <a:cs typeface="Consolas" panose="020B0609020204030204" pitchFamily="49" charset="0"/>
              </a:rPr>
              <a:t>ALTER TABLE </a:t>
            </a:r>
            <a:r>
              <a:rPr lang="es-ES_tradnl" sz="1600" dirty="0">
                <a:solidFill>
                  <a:schemeClr val="accent6"/>
                </a:solidFill>
                <a:latin typeface="Consolas" panose="020B0609020204030204" pitchFamily="49" charset="0"/>
                <a:cs typeface="Consolas" panose="020B0609020204030204" pitchFamily="49" charset="0"/>
              </a:rPr>
              <a:t>cliente</a:t>
            </a:r>
          </a:p>
          <a:p>
            <a:pPr marL="0" indent="0">
              <a:buNone/>
            </a:pPr>
            <a:r>
              <a:rPr lang="es-ES_tradnl" sz="1600" b="1" dirty="0">
                <a:solidFill>
                  <a:schemeClr val="accent1"/>
                </a:solidFill>
                <a:latin typeface="Consolas" panose="020B0609020204030204" pitchFamily="49" charset="0"/>
                <a:cs typeface="Consolas" panose="020B0609020204030204" pitchFamily="49" charset="0"/>
              </a:rPr>
              <a:t>ADD PRIMARY KEY </a:t>
            </a:r>
            <a:r>
              <a:rPr lang="es-ES_tradnl" sz="1600" dirty="0">
                <a:latin typeface="Consolas" panose="020B0609020204030204" pitchFamily="49" charset="0"/>
                <a:cs typeface="Consolas" panose="020B0609020204030204" pitchFamily="49" charset="0"/>
              </a:rPr>
              <a:t>(</a:t>
            </a:r>
            <a:r>
              <a:rPr lang="es-ES_tradnl" sz="1600" dirty="0" err="1">
                <a:solidFill>
                  <a:schemeClr val="accent6"/>
                </a:solidFill>
                <a:latin typeface="Consolas" panose="020B0609020204030204" pitchFamily="49" charset="0"/>
                <a:cs typeface="Consolas" panose="020B0609020204030204" pitchFamily="49" charset="0"/>
              </a:rPr>
              <a:t>idCliente</a:t>
            </a:r>
            <a:r>
              <a:rPr lang="es-ES_tradnl" sz="1600" dirty="0">
                <a:latin typeface="Consolas" panose="020B0609020204030204" pitchFamily="49" charset="0"/>
                <a:cs typeface="Consolas" panose="020B0609020204030204" pitchFamily="49" charset="0"/>
              </a:rPr>
              <a:t>)</a:t>
            </a:r>
          </a:p>
        </p:txBody>
      </p:sp>
      <p:pic>
        <p:nvPicPr>
          <p:cNvPr id="4098" name="Picture 2">
            <a:extLst>
              <a:ext uri="{FF2B5EF4-FFF2-40B4-BE49-F238E27FC236}">
                <a16:creationId xmlns:a16="http://schemas.microsoft.com/office/drawing/2014/main" id="{28B6FCA6-DBD4-BE4B-B61E-4D9A1B1D0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656" y="529771"/>
            <a:ext cx="6535344" cy="5798457"/>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rectangular 3">
            <a:extLst>
              <a:ext uri="{FF2B5EF4-FFF2-40B4-BE49-F238E27FC236}">
                <a16:creationId xmlns:a16="http://schemas.microsoft.com/office/drawing/2014/main" id="{5DFA5EDC-873D-7447-9FC5-8CE664A1B48A}"/>
              </a:ext>
            </a:extLst>
          </p:cNvPr>
          <p:cNvSpPr/>
          <p:nvPr/>
        </p:nvSpPr>
        <p:spPr>
          <a:xfrm>
            <a:off x="6386286" y="2946400"/>
            <a:ext cx="2046514" cy="1325563"/>
          </a:xfrm>
          <a:prstGeom prst="wedgeRectCallout">
            <a:avLst>
              <a:gd name="adj1" fmla="val -88919"/>
              <a:gd name="adj2" fmla="val -28381"/>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Llamada rectangular 5">
            <a:extLst>
              <a:ext uri="{FF2B5EF4-FFF2-40B4-BE49-F238E27FC236}">
                <a16:creationId xmlns:a16="http://schemas.microsoft.com/office/drawing/2014/main" id="{CFB3157D-19C6-8340-AD83-2AEED03AE0A9}"/>
              </a:ext>
            </a:extLst>
          </p:cNvPr>
          <p:cNvSpPr/>
          <p:nvPr/>
        </p:nvSpPr>
        <p:spPr>
          <a:xfrm>
            <a:off x="1328057" y="2946399"/>
            <a:ext cx="3984172" cy="362857"/>
          </a:xfrm>
          <a:prstGeom prst="wedgeRectCallout">
            <a:avLst>
              <a:gd name="adj1" fmla="val 58258"/>
              <a:gd name="adj2" fmla="val 31619"/>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CuadroTexto 6">
            <a:extLst>
              <a:ext uri="{FF2B5EF4-FFF2-40B4-BE49-F238E27FC236}">
                <a16:creationId xmlns:a16="http://schemas.microsoft.com/office/drawing/2014/main" id="{6B75192B-DB2B-E445-81D8-B95BD0192E0D}"/>
              </a:ext>
            </a:extLst>
          </p:cNvPr>
          <p:cNvSpPr txBox="1"/>
          <p:nvPr/>
        </p:nvSpPr>
        <p:spPr>
          <a:xfrm>
            <a:off x="6096000" y="6492874"/>
            <a:ext cx="6023429" cy="246221"/>
          </a:xfrm>
          <a:prstGeom prst="rect">
            <a:avLst/>
          </a:prstGeom>
          <a:noFill/>
        </p:spPr>
        <p:txBody>
          <a:bodyPr wrap="square" rtlCol="0">
            <a:spAutoFit/>
          </a:bodyPr>
          <a:lstStyle/>
          <a:p>
            <a:pPr algn="r"/>
            <a:r>
              <a:rPr lang="es-ES_tradnl" sz="1000" dirty="0"/>
              <a:t>* Pueden existir llaves primarias compuestas por más de un campo.</a:t>
            </a:r>
          </a:p>
        </p:txBody>
      </p:sp>
      <p:sp>
        <p:nvSpPr>
          <p:cNvPr id="8" name="Llamada rectangular 7">
            <a:extLst>
              <a:ext uri="{FF2B5EF4-FFF2-40B4-BE49-F238E27FC236}">
                <a16:creationId xmlns:a16="http://schemas.microsoft.com/office/drawing/2014/main" id="{2644871C-851E-E546-9122-962B828DBA08}"/>
              </a:ext>
            </a:extLst>
          </p:cNvPr>
          <p:cNvSpPr/>
          <p:nvPr/>
        </p:nvSpPr>
        <p:spPr>
          <a:xfrm>
            <a:off x="391886" y="5128134"/>
            <a:ext cx="3280228" cy="749641"/>
          </a:xfrm>
          <a:prstGeom prst="wedgeRectCallout">
            <a:avLst>
              <a:gd name="adj1" fmla="val 154002"/>
              <a:gd name="adj2" fmla="val -260720"/>
            </a:avLst>
          </a:prstGeom>
          <a:solidFill>
            <a:schemeClr val="accent4">
              <a:lumMod val="20000"/>
              <a:lumOff val="80000"/>
              <a:alpha val="16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9" name="CuadroTexto 8">
            <a:extLst>
              <a:ext uri="{FF2B5EF4-FFF2-40B4-BE49-F238E27FC236}">
                <a16:creationId xmlns:a16="http://schemas.microsoft.com/office/drawing/2014/main" id="{954A6A8D-069C-FD43-9275-484FB4A895D4}"/>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291915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085256B-8D60-3B48-A8EA-E0FDC1C109CB}"/>
              </a:ext>
            </a:extLst>
          </p:cNvPr>
          <p:cNvPicPr>
            <a:picLocks noChangeAspect="1"/>
          </p:cNvPicPr>
          <p:nvPr/>
        </p:nvPicPr>
        <p:blipFill>
          <a:blip r:embed="rId2"/>
          <a:stretch>
            <a:fillRect/>
          </a:stretch>
        </p:blipFill>
        <p:spPr>
          <a:xfrm>
            <a:off x="2582974" y="4267395"/>
            <a:ext cx="1219201" cy="2137428"/>
          </a:xfrm>
          <a:prstGeom prst="rect">
            <a:avLst/>
          </a:prstGeom>
        </p:spPr>
      </p:pic>
      <p:sp>
        <p:nvSpPr>
          <p:cNvPr id="2" name="Título 1">
            <a:extLst>
              <a:ext uri="{FF2B5EF4-FFF2-40B4-BE49-F238E27FC236}">
                <a16:creationId xmlns:a16="http://schemas.microsoft.com/office/drawing/2014/main" id="{33753C52-4029-274B-B6D6-C6E0288C0FE1}"/>
              </a:ext>
            </a:extLst>
          </p:cNvPr>
          <p:cNvSpPr>
            <a:spLocks noGrp="1"/>
          </p:cNvSpPr>
          <p:nvPr>
            <p:ph type="title"/>
          </p:nvPr>
        </p:nvSpPr>
        <p:spPr/>
        <p:txBody>
          <a:bodyPr>
            <a:normAutofit/>
          </a:bodyPr>
          <a:lstStyle/>
          <a:p>
            <a:pPr algn="r"/>
            <a:r>
              <a:rPr lang="es-ES_tradnl" sz="4000" dirty="0"/>
              <a:t>Estableciendo Relaciones [DDL]</a:t>
            </a:r>
          </a:p>
        </p:txBody>
      </p:sp>
      <p:sp>
        <p:nvSpPr>
          <p:cNvPr id="3" name="Marcador de contenido 2">
            <a:extLst>
              <a:ext uri="{FF2B5EF4-FFF2-40B4-BE49-F238E27FC236}">
                <a16:creationId xmlns:a16="http://schemas.microsoft.com/office/drawing/2014/main" id="{877B6FEE-C19B-7747-BD5B-FE115316972A}"/>
              </a:ext>
            </a:extLst>
          </p:cNvPr>
          <p:cNvSpPr>
            <a:spLocks noGrp="1"/>
          </p:cNvSpPr>
          <p:nvPr>
            <p:ph idx="1"/>
          </p:nvPr>
        </p:nvSpPr>
        <p:spPr>
          <a:xfrm>
            <a:off x="5152285" y="1629682"/>
            <a:ext cx="6821714" cy="5032375"/>
          </a:xfrm>
        </p:spPr>
        <p:txBody>
          <a:bodyPr>
            <a:normAutofit lnSpcReduction="10000"/>
          </a:bodyPr>
          <a:lstStyle/>
          <a:p>
            <a:pPr marL="514350" indent="-514350">
              <a:buFont typeface="+mj-lt"/>
              <a:buAutoNum type="arabicPeriod"/>
            </a:pPr>
            <a:r>
              <a:rPr lang="es-ES_tradnl" sz="2400" dirty="0"/>
              <a:t>Tener las tablas activas con sus llaves primarias establecidas, y los campos que actuarán como llaves foráneas (FK) identificadas en el diseño físico de la base de datos.</a:t>
            </a:r>
          </a:p>
          <a:p>
            <a:pPr marL="514350" indent="-514350">
              <a:buFont typeface="+mj-lt"/>
              <a:buAutoNum type="arabicPeriod"/>
            </a:pPr>
            <a:r>
              <a:rPr lang="es-ES_tradnl" sz="2400" dirty="0"/>
              <a:t>Crear las relaciones entre tablas, utilizando el comando </a:t>
            </a:r>
            <a:r>
              <a:rPr lang="es-ES_tradnl" sz="2400" dirty="0">
                <a:solidFill>
                  <a:schemeClr val="accent1"/>
                </a:solidFill>
              </a:rPr>
              <a:t>ALTER TABLE</a:t>
            </a:r>
            <a:r>
              <a:rPr lang="es-ES_tradnl" sz="2400" dirty="0"/>
              <a:t> </a:t>
            </a:r>
            <a:r>
              <a:rPr lang="es-ES_tradnl" sz="2400" dirty="0" err="1">
                <a:solidFill>
                  <a:schemeClr val="accent6"/>
                </a:solidFill>
              </a:rPr>
              <a:t>tabla_bd</a:t>
            </a:r>
            <a:r>
              <a:rPr lang="es-ES_tradnl" sz="2400" dirty="0"/>
              <a:t> </a:t>
            </a:r>
            <a:r>
              <a:rPr lang="es-ES_tradnl" sz="2400" dirty="0">
                <a:solidFill>
                  <a:schemeClr val="accent1"/>
                </a:solidFill>
              </a:rPr>
              <a:t>ADD CONSTRAINT</a:t>
            </a:r>
            <a:r>
              <a:rPr lang="es-ES_tradnl" sz="2400" dirty="0"/>
              <a:t> </a:t>
            </a:r>
            <a:r>
              <a:rPr lang="es-ES_tradnl" sz="2400" dirty="0" err="1">
                <a:solidFill>
                  <a:schemeClr val="accent6"/>
                </a:solidFill>
              </a:rPr>
              <a:t>nombre_relacion</a:t>
            </a:r>
            <a:r>
              <a:rPr lang="es-ES_tradnl" sz="2400" dirty="0">
                <a:solidFill>
                  <a:schemeClr val="accent6"/>
                </a:solidFill>
              </a:rPr>
              <a:t> </a:t>
            </a:r>
            <a:r>
              <a:rPr lang="es-ES_tradnl" sz="2400" dirty="0">
                <a:solidFill>
                  <a:schemeClr val="accent1"/>
                </a:solidFill>
              </a:rPr>
              <a:t>FOREING KEY </a:t>
            </a:r>
            <a:r>
              <a:rPr lang="es-ES_tradnl" sz="2400" dirty="0"/>
              <a:t>(</a:t>
            </a:r>
            <a:r>
              <a:rPr lang="es-ES_tradnl" sz="2400" dirty="0" err="1">
                <a:solidFill>
                  <a:schemeClr val="accent6"/>
                </a:solidFill>
              </a:rPr>
              <a:t>campo_tablaFK</a:t>
            </a:r>
            <a:r>
              <a:rPr lang="es-ES_tradnl" sz="2400" dirty="0"/>
              <a:t>) </a:t>
            </a:r>
            <a:r>
              <a:rPr lang="es-ES_tradnl" sz="2400" dirty="0">
                <a:solidFill>
                  <a:schemeClr val="accent1"/>
                </a:solidFill>
              </a:rPr>
              <a:t>REFERENCES</a:t>
            </a:r>
            <a:r>
              <a:rPr lang="es-ES_tradnl" sz="2400" dirty="0"/>
              <a:t>  </a:t>
            </a:r>
            <a:r>
              <a:rPr lang="es-ES_tradnl" sz="2400" dirty="0" err="1">
                <a:solidFill>
                  <a:schemeClr val="accent6"/>
                </a:solidFill>
              </a:rPr>
              <a:t>tabla_relacion</a:t>
            </a:r>
            <a:r>
              <a:rPr lang="es-ES_tradnl" sz="2400" dirty="0">
                <a:solidFill>
                  <a:schemeClr val="accent6"/>
                </a:solidFill>
              </a:rPr>
              <a:t> </a:t>
            </a:r>
            <a:r>
              <a:rPr lang="es-ES_tradnl" sz="2400" dirty="0"/>
              <a:t>(</a:t>
            </a:r>
            <a:r>
              <a:rPr lang="es-ES_tradnl" sz="2400" dirty="0" err="1">
                <a:solidFill>
                  <a:schemeClr val="accent6"/>
                </a:solidFill>
              </a:rPr>
              <a:t>llave_tabla_relacion</a:t>
            </a:r>
            <a:r>
              <a:rPr lang="es-ES_tradnl" sz="2400" dirty="0"/>
              <a:t>)</a:t>
            </a:r>
          </a:p>
          <a:p>
            <a:pPr marL="514350" indent="-514350">
              <a:buFont typeface="+mj-lt"/>
              <a:buAutoNum type="arabicPeriod"/>
            </a:pPr>
            <a:endParaRPr lang="es-ES_tradnl" sz="2400" dirty="0"/>
          </a:p>
          <a:p>
            <a:pPr marL="457200" lvl="1" indent="0">
              <a:buNone/>
            </a:pPr>
            <a:r>
              <a:rPr lang="es-ES_tradnl" sz="1600" b="1" dirty="0">
                <a:solidFill>
                  <a:schemeClr val="accent1"/>
                </a:solidFill>
                <a:latin typeface="Consolas" panose="020B0609020204030204" pitchFamily="49" charset="0"/>
                <a:cs typeface="Consolas" panose="020B0609020204030204" pitchFamily="49" charset="0"/>
              </a:rPr>
              <a:t>ALTER TABLE </a:t>
            </a:r>
            <a:r>
              <a:rPr lang="es-ES_tradnl" sz="1600" dirty="0">
                <a:solidFill>
                  <a:schemeClr val="accent6"/>
                </a:solidFill>
                <a:latin typeface="Consolas" panose="020B0609020204030204" pitchFamily="49" charset="0"/>
                <a:cs typeface="Consolas" panose="020B0609020204030204" pitchFamily="49" charset="0"/>
              </a:rPr>
              <a:t>cita</a:t>
            </a:r>
            <a:r>
              <a:rPr lang="es-ES_tradnl" sz="1600" dirty="0">
                <a:latin typeface="Consolas" panose="020B0609020204030204" pitchFamily="49" charset="0"/>
                <a:cs typeface="Consolas" panose="020B0609020204030204" pitchFamily="49" charset="0"/>
              </a:rPr>
              <a:t> </a:t>
            </a:r>
            <a:r>
              <a:rPr lang="es-ES_tradnl" sz="1600" b="1" dirty="0">
                <a:solidFill>
                  <a:schemeClr val="accent1"/>
                </a:solidFill>
                <a:latin typeface="Consolas" panose="020B0609020204030204" pitchFamily="49" charset="0"/>
                <a:cs typeface="Consolas" panose="020B0609020204030204" pitchFamily="49" charset="0"/>
              </a:rPr>
              <a:t>ADD CONSTRAINT </a:t>
            </a:r>
            <a:r>
              <a:rPr lang="es-ES_tradnl" sz="1600" dirty="0">
                <a:solidFill>
                  <a:schemeClr val="accent6"/>
                </a:solidFill>
                <a:latin typeface="Consolas" panose="020B0609020204030204" pitchFamily="49" charset="0"/>
                <a:cs typeface="Consolas" panose="020B0609020204030204" pitchFamily="49" charset="0"/>
              </a:rPr>
              <a:t>atiende</a:t>
            </a:r>
            <a:r>
              <a:rPr lang="es-ES_tradnl" sz="1600" dirty="0">
                <a:latin typeface="Consolas" panose="020B0609020204030204" pitchFamily="49" charset="0"/>
                <a:cs typeface="Consolas" panose="020B0609020204030204" pitchFamily="49" charset="0"/>
              </a:rPr>
              <a:t> </a:t>
            </a:r>
            <a:r>
              <a:rPr lang="es-ES_tradnl" sz="1600" b="1" dirty="0">
                <a:solidFill>
                  <a:schemeClr val="accent1"/>
                </a:solidFill>
                <a:latin typeface="Consolas" panose="020B0609020204030204" pitchFamily="49" charset="0"/>
                <a:cs typeface="Consolas" panose="020B0609020204030204" pitchFamily="49" charset="0"/>
              </a:rPr>
              <a:t>FOREING KEY</a:t>
            </a:r>
            <a:r>
              <a:rPr lang="es-ES_tradnl" sz="1600" dirty="0">
                <a:latin typeface="Consolas" panose="020B0609020204030204" pitchFamily="49" charset="0"/>
                <a:cs typeface="Consolas" panose="020B0609020204030204" pitchFamily="49" charset="0"/>
              </a:rPr>
              <a:t> (</a:t>
            </a:r>
            <a:r>
              <a:rPr lang="es-ES_tradnl" sz="1600" dirty="0" err="1">
                <a:solidFill>
                  <a:schemeClr val="accent6"/>
                </a:solidFill>
                <a:latin typeface="Consolas" panose="020B0609020204030204" pitchFamily="49" charset="0"/>
                <a:cs typeface="Consolas" panose="020B0609020204030204" pitchFamily="49" charset="0"/>
              </a:rPr>
              <a:t>sucursalCita</a:t>
            </a:r>
            <a:r>
              <a:rPr lang="es-ES_tradnl" sz="1600" dirty="0">
                <a:latin typeface="Consolas" panose="020B0609020204030204" pitchFamily="49" charset="0"/>
                <a:cs typeface="Consolas" panose="020B0609020204030204" pitchFamily="49" charset="0"/>
              </a:rPr>
              <a:t>) </a:t>
            </a:r>
          </a:p>
          <a:p>
            <a:pPr marL="457200" lvl="1" indent="0">
              <a:buNone/>
            </a:pPr>
            <a:r>
              <a:rPr lang="es-ES_tradnl" sz="1600" dirty="0">
                <a:solidFill>
                  <a:schemeClr val="accent1"/>
                </a:solidFill>
                <a:latin typeface="Consolas" panose="020B0609020204030204" pitchFamily="49" charset="0"/>
                <a:cs typeface="Consolas" panose="020B0609020204030204" pitchFamily="49" charset="0"/>
              </a:rPr>
              <a:t>REFERENCES</a:t>
            </a:r>
            <a:r>
              <a:rPr lang="es-ES_tradnl" sz="1600" dirty="0">
                <a:latin typeface="Consolas" panose="020B0609020204030204" pitchFamily="49" charset="0"/>
                <a:cs typeface="Consolas" panose="020B0609020204030204" pitchFamily="49" charset="0"/>
              </a:rPr>
              <a:t> </a:t>
            </a:r>
            <a:r>
              <a:rPr lang="es-ES_tradnl" sz="1600" dirty="0">
                <a:solidFill>
                  <a:schemeClr val="accent6"/>
                </a:solidFill>
                <a:latin typeface="Consolas" panose="020B0609020204030204" pitchFamily="49" charset="0"/>
                <a:cs typeface="Consolas" panose="020B0609020204030204" pitchFamily="49" charset="0"/>
              </a:rPr>
              <a:t>sucursal</a:t>
            </a:r>
            <a:r>
              <a:rPr lang="es-ES_tradnl" sz="1600" dirty="0">
                <a:latin typeface="Consolas" panose="020B0609020204030204" pitchFamily="49" charset="0"/>
                <a:cs typeface="Consolas" panose="020B0609020204030204" pitchFamily="49" charset="0"/>
              </a:rPr>
              <a:t> (</a:t>
            </a:r>
            <a:r>
              <a:rPr lang="es-ES_tradnl" sz="1600" dirty="0" err="1">
                <a:latin typeface="Consolas" panose="020B0609020204030204" pitchFamily="49" charset="0"/>
                <a:cs typeface="Consolas" panose="020B0609020204030204" pitchFamily="49" charset="0"/>
              </a:rPr>
              <a:t>idSucursal</a:t>
            </a:r>
            <a:r>
              <a:rPr lang="es-ES_tradnl" sz="1600" dirty="0">
                <a:latin typeface="Consolas" panose="020B0609020204030204" pitchFamily="49" charset="0"/>
                <a:cs typeface="Consolas" panose="020B0609020204030204" pitchFamily="49" charset="0"/>
              </a:rPr>
              <a:t>)</a:t>
            </a:r>
          </a:p>
          <a:p>
            <a:pPr marL="457200" lvl="1" indent="0">
              <a:buNone/>
            </a:pPr>
            <a:endParaRPr lang="es-ES_tradnl" sz="1600" dirty="0">
              <a:latin typeface="Consolas" panose="020B0609020204030204" pitchFamily="49" charset="0"/>
              <a:cs typeface="Consolas" panose="020B0609020204030204" pitchFamily="49" charset="0"/>
            </a:endParaRPr>
          </a:p>
          <a:p>
            <a:pPr marL="514350" indent="-514350">
              <a:buFont typeface="+mj-lt"/>
              <a:buAutoNum type="arabicPeriod"/>
            </a:pPr>
            <a:r>
              <a:rPr lang="es-ES_tradnl" sz="2400" dirty="0"/>
              <a:t>Hacer esto con todas las relaciones del diseño físico de la base de datos.</a:t>
            </a:r>
          </a:p>
          <a:p>
            <a:pPr marL="514350" indent="-514350">
              <a:buFont typeface="+mj-lt"/>
              <a:buAutoNum type="arabicPeriod"/>
            </a:pPr>
            <a:endParaRPr lang="es-ES_tradnl" sz="2400" dirty="0"/>
          </a:p>
        </p:txBody>
      </p:sp>
      <p:pic>
        <p:nvPicPr>
          <p:cNvPr id="4" name="Picture 2">
            <a:extLst>
              <a:ext uri="{FF2B5EF4-FFF2-40B4-BE49-F238E27FC236}">
                <a16:creationId xmlns:a16="http://schemas.microsoft.com/office/drawing/2014/main" id="{B0FF65BE-6FF1-544B-9129-6954F0D02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65" y="328327"/>
            <a:ext cx="4439658" cy="3939068"/>
          </a:xfrm>
          <a:prstGeom prst="rect">
            <a:avLst/>
          </a:prstGeom>
          <a:noFill/>
          <a:extLst>
            <a:ext uri="{909E8E84-426E-40DD-AFC4-6F175D3DCCD1}">
              <a14:hiddenFill xmlns:a14="http://schemas.microsoft.com/office/drawing/2010/main">
                <a:solidFill>
                  <a:srgbClr val="FFFFFF"/>
                </a:solidFill>
              </a14:hiddenFill>
            </a:ext>
          </a:extLst>
        </p:spPr>
      </p:pic>
      <p:sp>
        <p:nvSpPr>
          <p:cNvPr id="8" name="Llamada rectangular 7">
            <a:extLst>
              <a:ext uri="{FF2B5EF4-FFF2-40B4-BE49-F238E27FC236}">
                <a16:creationId xmlns:a16="http://schemas.microsoft.com/office/drawing/2014/main" id="{518CFAA7-44E0-6346-AE7B-0D40235BC137}"/>
              </a:ext>
            </a:extLst>
          </p:cNvPr>
          <p:cNvSpPr/>
          <p:nvPr/>
        </p:nvSpPr>
        <p:spPr>
          <a:xfrm>
            <a:off x="5498927" y="4776191"/>
            <a:ext cx="5962388" cy="935677"/>
          </a:xfrm>
          <a:prstGeom prst="wedgeRectCallout">
            <a:avLst>
              <a:gd name="adj1" fmla="val -62869"/>
              <a:gd name="adj2" fmla="val -21688"/>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9" name="Llamada rectangular 8">
            <a:extLst>
              <a:ext uri="{FF2B5EF4-FFF2-40B4-BE49-F238E27FC236}">
                <a16:creationId xmlns:a16="http://schemas.microsoft.com/office/drawing/2014/main" id="{696390D6-0309-8C40-8F31-FBACEF56D8B8}"/>
              </a:ext>
            </a:extLst>
          </p:cNvPr>
          <p:cNvSpPr/>
          <p:nvPr/>
        </p:nvSpPr>
        <p:spPr>
          <a:xfrm>
            <a:off x="2891690" y="467604"/>
            <a:ext cx="1640397" cy="3390412"/>
          </a:xfrm>
          <a:prstGeom prst="wedgeRectCallout">
            <a:avLst>
              <a:gd name="adj1" fmla="val -21249"/>
              <a:gd name="adj2" fmla="val 59234"/>
            </a:avLst>
          </a:prstGeom>
          <a:solidFill>
            <a:schemeClr val="accent6">
              <a:lumMod val="20000"/>
              <a:lumOff val="80000"/>
              <a:alpha val="16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CuadroTexto 9">
            <a:extLst>
              <a:ext uri="{FF2B5EF4-FFF2-40B4-BE49-F238E27FC236}">
                <a16:creationId xmlns:a16="http://schemas.microsoft.com/office/drawing/2014/main" id="{DDBAF7A5-6C2C-4E48-8462-598F2E6D51E0}"/>
              </a:ext>
            </a:extLst>
          </p:cNvPr>
          <p:cNvSpPr txBox="1"/>
          <p:nvPr/>
        </p:nvSpPr>
        <p:spPr>
          <a:xfrm>
            <a:off x="2332533" y="6445004"/>
            <a:ext cx="1640397" cy="400110"/>
          </a:xfrm>
          <a:prstGeom prst="rect">
            <a:avLst/>
          </a:prstGeom>
          <a:noFill/>
        </p:spPr>
        <p:txBody>
          <a:bodyPr wrap="square" rtlCol="0">
            <a:spAutoFit/>
          </a:bodyPr>
          <a:lstStyle/>
          <a:p>
            <a:pPr algn="ctr"/>
            <a:r>
              <a:rPr lang="es-ES_tradnl" sz="1000" b="1" i="1" dirty="0"/>
              <a:t>Vista de Diagrama en MS SQL Express</a:t>
            </a:r>
          </a:p>
        </p:txBody>
      </p:sp>
      <p:sp>
        <p:nvSpPr>
          <p:cNvPr id="7" name="Llamada rectangular 6">
            <a:extLst>
              <a:ext uri="{FF2B5EF4-FFF2-40B4-BE49-F238E27FC236}">
                <a16:creationId xmlns:a16="http://schemas.microsoft.com/office/drawing/2014/main" id="{21B612FC-13F6-4740-8A9C-30491D295687}"/>
              </a:ext>
            </a:extLst>
          </p:cNvPr>
          <p:cNvSpPr/>
          <p:nvPr/>
        </p:nvSpPr>
        <p:spPr>
          <a:xfrm>
            <a:off x="2394574" y="4171167"/>
            <a:ext cx="1640397" cy="2295946"/>
          </a:xfrm>
          <a:prstGeom prst="wedgeRectCallout">
            <a:avLst>
              <a:gd name="adj1" fmla="val 92235"/>
              <a:gd name="adj2" fmla="val -12266"/>
            </a:avLst>
          </a:prstGeom>
          <a:solidFill>
            <a:schemeClr val="accent4">
              <a:lumMod val="20000"/>
              <a:lumOff val="80000"/>
              <a:alpha val="1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CuadroTexto 11">
            <a:extLst>
              <a:ext uri="{FF2B5EF4-FFF2-40B4-BE49-F238E27FC236}">
                <a16:creationId xmlns:a16="http://schemas.microsoft.com/office/drawing/2014/main" id="{B1EF6BD5-484A-214C-A884-0F5678CC904E}"/>
              </a:ext>
            </a:extLst>
          </p:cNvPr>
          <p:cNvSpPr txBox="1"/>
          <p:nvPr/>
        </p:nvSpPr>
        <p:spPr>
          <a:xfrm>
            <a:off x="8138160" y="666205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280657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8B7C1-FDCB-9B47-B238-D5B74DA24D12}"/>
              </a:ext>
            </a:extLst>
          </p:cNvPr>
          <p:cNvSpPr>
            <a:spLocks noGrp="1"/>
          </p:cNvSpPr>
          <p:nvPr>
            <p:ph type="title"/>
          </p:nvPr>
        </p:nvSpPr>
        <p:spPr/>
        <p:txBody>
          <a:bodyPr/>
          <a:lstStyle/>
          <a:p>
            <a:r>
              <a:rPr lang="es-ES_tradnl" dirty="0"/>
              <a:t>Inserta datos [DML]</a:t>
            </a:r>
          </a:p>
        </p:txBody>
      </p:sp>
      <p:sp>
        <p:nvSpPr>
          <p:cNvPr id="3" name="Marcador de contenido 2">
            <a:extLst>
              <a:ext uri="{FF2B5EF4-FFF2-40B4-BE49-F238E27FC236}">
                <a16:creationId xmlns:a16="http://schemas.microsoft.com/office/drawing/2014/main" id="{D8901F07-BA7D-6C4F-8787-570A38D2576D}"/>
              </a:ext>
            </a:extLst>
          </p:cNvPr>
          <p:cNvSpPr>
            <a:spLocks noGrp="1"/>
          </p:cNvSpPr>
          <p:nvPr>
            <p:ph idx="1"/>
          </p:nvPr>
        </p:nvSpPr>
        <p:spPr>
          <a:xfrm>
            <a:off x="322006" y="1825625"/>
            <a:ext cx="10515600" cy="4351338"/>
          </a:xfrm>
        </p:spPr>
        <p:txBody>
          <a:bodyPr>
            <a:normAutofit/>
          </a:bodyPr>
          <a:lstStyle/>
          <a:p>
            <a:pPr marL="0" indent="0" algn="ctr">
              <a:buNone/>
            </a:pPr>
            <a:r>
              <a:rPr lang="es-ES_tradnl" b="1" dirty="0">
                <a:solidFill>
                  <a:schemeClr val="accent1"/>
                </a:solidFill>
              </a:rPr>
              <a:t>INSERT INTO </a:t>
            </a:r>
            <a:r>
              <a:rPr lang="es-ES_tradnl" dirty="0">
                <a:solidFill>
                  <a:schemeClr val="accent6"/>
                </a:solidFill>
              </a:rPr>
              <a:t>tabla</a:t>
            </a:r>
            <a:r>
              <a:rPr lang="es-ES_tradnl" dirty="0"/>
              <a:t> (</a:t>
            </a:r>
            <a:r>
              <a:rPr lang="es-ES_tradnl" dirty="0">
                <a:solidFill>
                  <a:schemeClr val="accent6"/>
                </a:solidFill>
              </a:rPr>
              <a:t>campo1</a:t>
            </a:r>
            <a:r>
              <a:rPr lang="es-ES_tradnl" dirty="0"/>
              <a:t>, </a:t>
            </a:r>
            <a:r>
              <a:rPr lang="es-ES_tradnl" dirty="0">
                <a:solidFill>
                  <a:schemeClr val="accent6"/>
                </a:solidFill>
              </a:rPr>
              <a:t>campo2</a:t>
            </a:r>
            <a:r>
              <a:rPr lang="es-ES_tradnl" dirty="0"/>
              <a:t>,…)</a:t>
            </a:r>
          </a:p>
          <a:p>
            <a:pPr marL="0" indent="0" algn="ctr">
              <a:buNone/>
            </a:pPr>
            <a:r>
              <a:rPr lang="es-ES_tradnl" b="1" dirty="0">
                <a:solidFill>
                  <a:schemeClr val="accent1"/>
                </a:solidFill>
              </a:rPr>
              <a:t>VALUES</a:t>
            </a:r>
            <a:r>
              <a:rPr lang="es-ES_tradnl" dirty="0"/>
              <a:t> (</a:t>
            </a:r>
            <a:r>
              <a:rPr lang="es-ES_tradnl" dirty="0">
                <a:solidFill>
                  <a:schemeClr val="accent6"/>
                </a:solidFill>
              </a:rPr>
              <a:t>data1</a:t>
            </a:r>
            <a:r>
              <a:rPr lang="es-ES_tradnl" dirty="0"/>
              <a:t>,</a:t>
            </a:r>
            <a:r>
              <a:rPr lang="es-ES_tradnl" dirty="0">
                <a:solidFill>
                  <a:schemeClr val="accent6"/>
                </a:solidFill>
              </a:rPr>
              <a:t>dato2</a:t>
            </a:r>
            <a:r>
              <a:rPr lang="es-ES_tradnl" dirty="0"/>
              <a:t>, …)</a:t>
            </a:r>
          </a:p>
          <a:p>
            <a:pPr marL="0" indent="0">
              <a:buNone/>
            </a:pPr>
            <a:endParaRPr lang="es-ES_tradnl" sz="1900" dirty="0">
              <a:latin typeface="Consolas" panose="020B0609020204030204" pitchFamily="49" charset="0"/>
              <a:cs typeface="Consolas" panose="020B0609020204030204" pitchFamily="49" charset="0"/>
            </a:endParaRPr>
          </a:p>
          <a:p>
            <a:pPr marL="0" indent="0">
              <a:buNone/>
            </a:pPr>
            <a:r>
              <a:rPr lang="es-MX" sz="1900" dirty="0">
                <a:solidFill>
                  <a:srgbClr val="0000FF"/>
                </a:solidFill>
                <a:effectLst/>
                <a:latin typeface="Consolas" panose="020B0609020204030204" pitchFamily="49" charset="0"/>
                <a:cs typeface="Consolas" panose="020B0609020204030204" pitchFamily="49" charset="0"/>
              </a:rPr>
              <a:t>INSERT</a:t>
            </a:r>
            <a:r>
              <a:rPr lang="es-MX" sz="1900" dirty="0">
                <a:effectLst/>
                <a:latin typeface="Consolas" panose="020B0609020204030204" pitchFamily="49" charset="0"/>
                <a:cs typeface="Consolas" panose="020B0609020204030204" pitchFamily="49" charset="0"/>
              </a:rPr>
              <a:t> </a:t>
            </a:r>
            <a:r>
              <a:rPr lang="es-MX" sz="1900" dirty="0">
                <a:solidFill>
                  <a:srgbClr val="0000FF"/>
                </a:solidFill>
                <a:effectLst/>
                <a:latin typeface="Consolas" panose="020B0609020204030204" pitchFamily="49" charset="0"/>
                <a:cs typeface="Consolas" panose="020B0609020204030204" pitchFamily="49" charset="0"/>
              </a:rPr>
              <a:t>INTO</a:t>
            </a:r>
            <a:r>
              <a:rPr lang="es-MX" sz="1900" dirty="0">
                <a:effectLst/>
                <a:latin typeface="Consolas" panose="020B0609020204030204" pitchFamily="49" charset="0"/>
                <a:cs typeface="Consolas" panose="020B0609020204030204" pitchFamily="49" charset="0"/>
              </a:rPr>
              <a:t> cliente</a:t>
            </a:r>
            <a:r>
              <a:rPr lang="es-MX" sz="1900" dirty="0">
                <a:solidFill>
                  <a:srgbClr val="0000FF"/>
                </a:solidFill>
                <a:effectLst/>
                <a:latin typeface="Consolas" panose="020B0609020204030204" pitchFamily="49" charset="0"/>
                <a:cs typeface="Consolas" panose="020B0609020204030204" pitchFamily="49" charset="0"/>
              </a:rPr>
              <a:t> </a:t>
            </a:r>
            <a:r>
              <a:rPr lang="es-MX" sz="1900" dirty="0">
                <a:solidFill>
                  <a:srgbClr val="808080"/>
                </a:solidFill>
                <a:effectLst/>
                <a:latin typeface="Consolas" panose="020B0609020204030204" pitchFamily="49" charset="0"/>
                <a:cs typeface="Consolas" panose="020B0609020204030204" pitchFamily="49" charset="0"/>
              </a:rPr>
              <a:t>(</a:t>
            </a:r>
            <a:r>
              <a:rPr lang="es-MX" sz="1900" dirty="0">
                <a:effectLst/>
                <a:latin typeface="Consolas" panose="020B0609020204030204" pitchFamily="49" charset="0"/>
                <a:cs typeface="Consolas" panose="020B0609020204030204" pitchFamily="49" charset="0"/>
              </a:rPr>
              <a:t>idCliente</a:t>
            </a:r>
            <a:r>
              <a:rPr lang="es-MX" sz="1900" dirty="0">
                <a:solidFill>
                  <a:srgbClr val="808080"/>
                </a:solidFill>
                <a:effectLst/>
                <a:latin typeface="Consolas" panose="020B0609020204030204" pitchFamily="49" charset="0"/>
                <a:cs typeface="Consolas" panose="020B0609020204030204" pitchFamily="49" charset="0"/>
              </a:rPr>
              <a:t>,</a:t>
            </a:r>
            <a:r>
              <a:rPr lang="es-MX" sz="1900" dirty="0">
                <a:effectLst/>
                <a:latin typeface="Consolas" panose="020B0609020204030204" pitchFamily="49" charset="0"/>
                <a:cs typeface="Consolas" panose="020B0609020204030204" pitchFamily="49" charset="0"/>
              </a:rPr>
              <a:t>nombreCliente</a:t>
            </a:r>
            <a:r>
              <a:rPr lang="es-MX" sz="1900" dirty="0">
                <a:solidFill>
                  <a:srgbClr val="808080"/>
                </a:solidFill>
                <a:effectLst/>
                <a:latin typeface="Consolas" panose="020B0609020204030204" pitchFamily="49" charset="0"/>
                <a:cs typeface="Consolas" panose="020B0609020204030204" pitchFamily="49" charset="0"/>
              </a:rPr>
              <a:t>,</a:t>
            </a:r>
            <a:r>
              <a:rPr lang="es-MX" sz="1900" dirty="0">
                <a:effectLst/>
                <a:latin typeface="Consolas" panose="020B0609020204030204" pitchFamily="49" charset="0"/>
                <a:cs typeface="Consolas" panose="020B0609020204030204" pitchFamily="49" charset="0"/>
              </a:rPr>
              <a:t>telefonoCliente</a:t>
            </a:r>
            <a:r>
              <a:rPr lang="es-MX" sz="1900" dirty="0">
                <a:solidFill>
                  <a:srgbClr val="808080"/>
                </a:solidFill>
                <a:effectLst/>
                <a:latin typeface="Consolas" panose="020B0609020204030204" pitchFamily="49" charset="0"/>
                <a:cs typeface="Consolas" panose="020B0609020204030204" pitchFamily="49" charset="0"/>
              </a:rPr>
              <a:t>)</a:t>
            </a:r>
            <a:endParaRPr lang="es-MX" sz="1900" dirty="0">
              <a:effectLst/>
              <a:latin typeface="Consolas" panose="020B0609020204030204" pitchFamily="49" charset="0"/>
              <a:cs typeface="Consolas" panose="020B0609020204030204" pitchFamily="49" charset="0"/>
            </a:endParaRPr>
          </a:p>
          <a:p>
            <a:pPr marL="0" indent="0">
              <a:buNone/>
            </a:pPr>
            <a:r>
              <a:rPr lang="es-MX" sz="1900" dirty="0">
                <a:solidFill>
                  <a:srgbClr val="0000FF"/>
                </a:solidFill>
                <a:effectLst/>
                <a:latin typeface="Consolas" panose="020B0609020204030204" pitchFamily="49" charset="0"/>
                <a:cs typeface="Consolas" panose="020B0609020204030204" pitchFamily="49" charset="0"/>
              </a:rPr>
              <a:t>VALUES </a:t>
            </a:r>
            <a:r>
              <a:rPr lang="es-MX" sz="1900" dirty="0">
                <a:solidFill>
                  <a:srgbClr val="808080"/>
                </a:solidFill>
                <a:effectLst/>
                <a:latin typeface="Consolas" panose="020B0609020204030204" pitchFamily="49" charset="0"/>
                <a:cs typeface="Consolas" panose="020B0609020204030204" pitchFamily="49" charset="0"/>
              </a:rPr>
              <a:t>(</a:t>
            </a:r>
            <a:r>
              <a:rPr lang="es-MX" sz="1900" dirty="0">
                <a:solidFill>
                  <a:srgbClr val="000000"/>
                </a:solidFill>
                <a:effectLst/>
                <a:latin typeface="Consolas" panose="020B0609020204030204" pitchFamily="49" charset="0"/>
                <a:cs typeface="Consolas" panose="020B0609020204030204" pitchFamily="49" charset="0"/>
              </a:rPr>
              <a:t>1</a:t>
            </a:r>
            <a:r>
              <a:rPr lang="es-MX" sz="1900" dirty="0">
                <a:solidFill>
                  <a:srgbClr val="808080"/>
                </a:solidFill>
                <a:effectLst/>
                <a:latin typeface="Consolas" panose="020B0609020204030204" pitchFamily="49" charset="0"/>
                <a:cs typeface="Consolas" panose="020B0609020204030204" pitchFamily="49" charset="0"/>
              </a:rPr>
              <a:t>,</a:t>
            </a:r>
            <a:r>
              <a:rPr lang="es-MX" sz="1900" dirty="0">
                <a:solidFill>
                  <a:srgbClr val="FF0000"/>
                </a:solidFill>
                <a:effectLst/>
                <a:latin typeface="Consolas" panose="020B0609020204030204" pitchFamily="49" charset="0"/>
                <a:cs typeface="Consolas" panose="020B0609020204030204" pitchFamily="49" charset="0"/>
              </a:rPr>
              <a:t>'Georgina Ramos'</a:t>
            </a:r>
            <a:r>
              <a:rPr lang="es-MX" sz="1900" dirty="0">
                <a:solidFill>
                  <a:srgbClr val="808080"/>
                </a:solidFill>
                <a:effectLst/>
                <a:latin typeface="Consolas" panose="020B0609020204030204" pitchFamily="49" charset="0"/>
                <a:cs typeface="Consolas" panose="020B0609020204030204" pitchFamily="49" charset="0"/>
              </a:rPr>
              <a:t>,</a:t>
            </a:r>
            <a:r>
              <a:rPr lang="es-MX" sz="1900" dirty="0">
                <a:solidFill>
                  <a:srgbClr val="FF0000"/>
                </a:solidFill>
                <a:effectLst/>
                <a:latin typeface="Consolas" panose="020B0609020204030204" pitchFamily="49" charset="0"/>
                <a:cs typeface="Consolas" panose="020B0609020204030204" pitchFamily="49" charset="0"/>
              </a:rPr>
              <a:t>'8661234567’</a:t>
            </a:r>
            <a:r>
              <a:rPr lang="es-MX" sz="1900" dirty="0">
                <a:solidFill>
                  <a:srgbClr val="808080"/>
                </a:solidFill>
                <a:effectLst/>
                <a:latin typeface="Consolas" panose="020B0609020204030204" pitchFamily="49" charset="0"/>
                <a:cs typeface="Consolas" panose="020B0609020204030204" pitchFamily="49" charset="0"/>
              </a:rPr>
              <a:t>)</a:t>
            </a:r>
            <a:endParaRPr lang="es-MX" sz="1900" dirty="0">
              <a:solidFill>
                <a:srgbClr val="FF0000"/>
              </a:solidFill>
              <a:effectLst/>
              <a:latin typeface="Consolas" panose="020B0609020204030204" pitchFamily="49" charset="0"/>
              <a:cs typeface="Consolas" panose="020B0609020204030204" pitchFamily="49" charset="0"/>
            </a:endParaRPr>
          </a:p>
          <a:p>
            <a:pPr marL="0" indent="0">
              <a:buNone/>
            </a:pPr>
            <a:endParaRPr lang="es-ES_tradnl" sz="1900" dirty="0">
              <a:latin typeface="Consolas" panose="020B0609020204030204" pitchFamily="49" charset="0"/>
              <a:cs typeface="Consolas" panose="020B0609020204030204" pitchFamily="49" charset="0"/>
            </a:endParaRPr>
          </a:p>
          <a:p>
            <a:pPr marL="0" indent="0">
              <a:buNone/>
            </a:pPr>
            <a:r>
              <a:rPr lang="es-ES_tradnl" sz="2000" dirty="0"/>
              <a:t>Si en algún campo no va un valor, podemos establecerlo como “</a:t>
            </a:r>
            <a:r>
              <a:rPr lang="es-ES_tradnl" sz="2000" b="1" dirty="0" err="1">
                <a:solidFill>
                  <a:schemeClr val="accent6"/>
                </a:solidFill>
              </a:rPr>
              <a:t>Null</a:t>
            </a:r>
            <a:r>
              <a:rPr lang="es-ES_tradnl" sz="2000" dirty="0"/>
              <a:t>”, siempre que el campo de la tabla lo permita.</a:t>
            </a:r>
          </a:p>
          <a:p>
            <a:pPr marL="0" indent="0">
              <a:buNone/>
            </a:pPr>
            <a:endParaRPr lang="es-ES_tradnl" sz="1900" dirty="0">
              <a:latin typeface="Consolas" panose="020B0609020204030204" pitchFamily="49" charset="0"/>
              <a:cs typeface="Consolas" panose="020B0609020204030204" pitchFamily="49" charset="0"/>
            </a:endParaRPr>
          </a:p>
          <a:p>
            <a:pPr marL="0" indent="0">
              <a:buNone/>
            </a:pPr>
            <a:r>
              <a:rPr lang="es-MX" sz="1800" dirty="0">
                <a:solidFill>
                  <a:srgbClr val="0000FF"/>
                </a:solidFill>
                <a:effectLst/>
                <a:latin typeface="Consolas" panose="020B0609020204030204" pitchFamily="49" charset="0"/>
                <a:cs typeface="Consolas" panose="020B0609020204030204" pitchFamily="49" charset="0"/>
              </a:rPr>
              <a:t>INSERT</a:t>
            </a:r>
            <a:r>
              <a:rPr lang="es-MX" sz="1800" dirty="0">
                <a:effectLst/>
                <a:latin typeface="Consolas" panose="020B0609020204030204" pitchFamily="49" charset="0"/>
                <a:cs typeface="Consolas" panose="020B0609020204030204" pitchFamily="49" charset="0"/>
              </a:rPr>
              <a:t> </a:t>
            </a:r>
            <a:r>
              <a:rPr lang="es-MX" sz="1800" dirty="0">
                <a:solidFill>
                  <a:srgbClr val="0000FF"/>
                </a:solidFill>
                <a:effectLst/>
                <a:latin typeface="Consolas" panose="020B0609020204030204" pitchFamily="49" charset="0"/>
                <a:cs typeface="Consolas" panose="020B0609020204030204" pitchFamily="49" charset="0"/>
              </a:rPr>
              <a:t>INTO</a:t>
            </a:r>
            <a:r>
              <a:rPr lang="es-MX" sz="1800" dirty="0">
                <a:effectLst/>
                <a:latin typeface="Consolas" panose="020B0609020204030204" pitchFamily="49" charset="0"/>
                <a:cs typeface="Consolas" panose="020B0609020204030204" pitchFamily="49" charset="0"/>
              </a:rPr>
              <a:t> cliente</a:t>
            </a:r>
            <a:r>
              <a:rPr lang="es-MX" sz="1800" dirty="0">
                <a:solidFill>
                  <a:srgbClr val="0000FF"/>
                </a:solidFill>
                <a:effectLst/>
                <a:latin typeface="Consolas" panose="020B0609020204030204" pitchFamily="49" charset="0"/>
                <a:cs typeface="Consolas" panose="020B0609020204030204" pitchFamily="49" charset="0"/>
              </a:rPr>
              <a:t> </a:t>
            </a:r>
            <a:r>
              <a:rPr lang="es-MX" sz="1800" dirty="0">
                <a:solidFill>
                  <a:srgbClr val="808080"/>
                </a:solidFill>
                <a:effectLst/>
                <a:latin typeface="Consolas" panose="020B0609020204030204" pitchFamily="49" charset="0"/>
                <a:cs typeface="Consolas" panose="020B0609020204030204" pitchFamily="49" charset="0"/>
              </a:rPr>
              <a:t>(</a:t>
            </a:r>
            <a:r>
              <a:rPr lang="es-MX" sz="1800" dirty="0">
                <a:effectLst/>
                <a:latin typeface="Consolas" panose="020B0609020204030204" pitchFamily="49" charset="0"/>
                <a:cs typeface="Consolas" panose="020B0609020204030204" pitchFamily="49" charset="0"/>
              </a:rPr>
              <a:t>idCliente</a:t>
            </a:r>
            <a:r>
              <a:rPr lang="es-MX" sz="1800" dirty="0">
                <a:solidFill>
                  <a:srgbClr val="808080"/>
                </a:solidFill>
                <a:effectLst/>
                <a:latin typeface="Consolas" panose="020B0609020204030204" pitchFamily="49" charset="0"/>
                <a:cs typeface="Consolas" panose="020B0609020204030204" pitchFamily="49" charset="0"/>
              </a:rPr>
              <a:t>,</a:t>
            </a:r>
            <a:r>
              <a:rPr lang="es-MX" sz="1800" dirty="0">
                <a:effectLst/>
                <a:latin typeface="Consolas" panose="020B0609020204030204" pitchFamily="49" charset="0"/>
                <a:cs typeface="Consolas" panose="020B0609020204030204" pitchFamily="49" charset="0"/>
              </a:rPr>
              <a:t>nombreCliente</a:t>
            </a:r>
            <a:r>
              <a:rPr lang="es-MX" sz="1800" dirty="0">
                <a:solidFill>
                  <a:srgbClr val="808080"/>
                </a:solidFill>
                <a:effectLst/>
                <a:latin typeface="Consolas" panose="020B0609020204030204" pitchFamily="49" charset="0"/>
                <a:cs typeface="Consolas" panose="020B0609020204030204" pitchFamily="49" charset="0"/>
              </a:rPr>
              <a:t>,</a:t>
            </a:r>
            <a:r>
              <a:rPr lang="es-MX" sz="1800" dirty="0">
                <a:effectLst/>
                <a:latin typeface="Consolas" panose="020B0609020204030204" pitchFamily="49" charset="0"/>
                <a:cs typeface="Consolas" panose="020B0609020204030204" pitchFamily="49" charset="0"/>
              </a:rPr>
              <a:t>telefonoCliente</a:t>
            </a:r>
            <a:r>
              <a:rPr lang="es-MX" sz="1800" dirty="0">
                <a:solidFill>
                  <a:srgbClr val="808080"/>
                </a:solidFill>
                <a:effectLst/>
                <a:latin typeface="Consolas" panose="020B0609020204030204" pitchFamily="49" charset="0"/>
                <a:cs typeface="Consolas" panose="020B0609020204030204" pitchFamily="49" charset="0"/>
              </a:rPr>
              <a:t>)</a:t>
            </a:r>
            <a:endParaRPr lang="es-MX" sz="1800" dirty="0">
              <a:effectLst/>
              <a:latin typeface="Consolas" panose="020B0609020204030204" pitchFamily="49" charset="0"/>
              <a:cs typeface="Consolas" panose="020B0609020204030204" pitchFamily="49" charset="0"/>
            </a:endParaRPr>
          </a:p>
          <a:p>
            <a:pPr marL="0" indent="0">
              <a:buNone/>
            </a:pPr>
            <a:r>
              <a:rPr lang="es-MX" sz="1800" dirty="0">
                <a:solidFill>
                  <a:srgbClr val="0000FF"/>
                </a:solidFill>
                <a:effectLst/>
                <a:latin typeface="Consolas" panose="020B0609020204030204" pitchFamily="49" charset="0"/>
                <a:cs typeface="Consolas" panose="020B0609020204030204" pitchFamily="49" charset="0"/>
              </a:rPr>
              <a:t>VALUES </a:t>
            </a:r>
            <a:r>
              <a:rPr lang="es-MX" sz="1800" dirty="0">
                <a:solidFill>
                  <a:srgbClr val="808080"/>
                </a:solidFill>
                <a:effectLst/>
                <a:latin typeface="Consolas" panose="020B0609020204030204" pitchFamily="49" charset="0"/>
                <a:cs typeface="Consolas" panose="020B0609020204030204" pitchFamily="49" charset="0"/>
              </a:rPr>
              <a:t>(</a:t>
            </a:r>
            <a:r>
              <a:rPr lang="es-MX" sz="1800" dirty="0">
                <a:solidFill>
                  <a:srgbClr val="000000"/>
                </a:solidFill>
                <a:latin typeface="Consolas" panose="020B0609020204030204" pitchFamily="49" charset="0"/>
                <a:cs typeface="Consolas" panose="020B0609020204030204" pitchFamily="49" charset="0"/>
              </a:rPr>
              <a:t>2</a:t>
            </a:r>
            <a:r>
              <a:rPr lang="es-MX" sz="1800" dirty="0">
                <a:solidFill>
                  <a:srgbClr val="808080"/>
                </a:solidFill>
                <a:effectLst/>
                <a:latin typeface="Consolas" panose="020B0609020204030204" pitchFamily="49" charset="0"/>
                <a:cs typeface="Consolas" panose="020B0609020204030204" pitchFamily="49" charset="0"/>
              </a:rPr>
              <a:t>,</a:t>
            </a:r>
            <a:r>
              <a:rPr lang="es-MX" sz="1800" dirty="0">
                <a:solidFill>
                  <a:srgbClr val="FF0000"/>
                </a:solidFill>
                <a:effectLst/>
                <a:latin typeface="Consolas" panose="020B0609020204030204" pitchFamily="49" charset="0"/>
                <a:cs typeface="Consolas" panose="020B0609020204030204" pitchFamily="49" charset="0"/>
              </a:rPr>
              <a:t> 'Pedro Pérez'</a:t>
            </a:r>
            <a:r>
              <a:rPr lang="es-MX" sz="1800" dirty="0">
                <a:solidFill>
                  <a:srgbClr val="808080"/>
                </a:solidFill>
                <a:effectLst/>
                <a:latin typeface="Consolas" panose="020B0609020204030204" pitchFamily="49" charset="0"/>
                <a:cs typeface="Consolas" panose="020B0609020204030204" pitchFamily="49" charset="0"/>
              </a:rPr>
              <a:t>,</a:t>
            </a:r>
            <a:r>
              <a:rPr lang="es-MX" sz="1800" dirty="0">
                <a:solidFill>
                  <a:schemeClr val="bg1">
                    <a:lumMod val="50000"/>
                  </a:schemeClr>
                </a:solidFill>
                <a:latin typeface="Consolas" panose="020B0609020204030204" pitchFamily="49" charset="0"/>
                <a:cs typeface="Consolas" panose="020B0609020204030204" pitchFamily="49" charset="0"/>
              </a:rPr>
              <a:t>null</a:t>
            </a:r>
            <a:r>
              <a:rPr lang="es-MX" sz="1800" dirty="0">
                <a:solidFill>
                  <a:srgbClr val="808080"/>
                </a:solidFill>
                <a:effectLst/>
                <a:latin typeface="Consolas" panose="020B0609020204030204" pitchFamily="49" charset="0"/>
                <a:cs typeface="Consolas" panose="020B0609020204030204" pitchFamily="49" charset="0"/>
              </a:rPr>
              <a:t>)</a:t>
            </a:r>
            <a:endParaRPr lang="es-MX" sz="1800" dirty="0">
              <a:solidFill>
                <a:srgbClr val="FF0000"/>
              </a:solidFill>
              <a:effectLst/>
              <a:latin typeface="Consolas" panose="020B0609020204030204" pitchFamily="49" charset="0"/>
              <a:cs typeface="Consolas" panose="020B0609020204030204" pitchFamily="49" charset="0"/>
            </a:endParaRPr>
          </a:p>
        </p:txBody>
      </p:sp>
      <p:pic>
        <p:nvPicPr>
          <p:cNvPr id="5" name="Imagen 4">
            <a:extLst>
              <a:ext uri="{FF2B5EF4-FFF2-40B4-BE49-F238E27FC236}">
                <a16:creationId xmlns:a16="http://schemas.microsoft.com/office/drawing/2014/main" id="{C6EC3E42-C082-8944-A702-BDCA1F9D0ED8}"/>
              </a:ext>
            </a:extLst>
          </p:cNvPr>
          <p:cNvPicPr>
            <a:picLocks noChangeAspect="1"/>
          </p:cNvPicPr>
          <p:nvPr/>
        </p:nvPicPr>
        <p:blipFill>
          <a:blip r:embed="rId2"/>
          <a:stretch>
            <a:fillRect/>
          </a:stretch>
        </p:blipFill>
        <p:spPr>
          <a:xfrm>
            <a:off x="8392652" y="5150158"/>
            <a:ext cx="3606800" cy="965200"/>
          </a:xfrm>
          <a:prstGeom prst="rect">
            <a:avLst/>
          </a:prstGeom>
        </p:spPr>
      </p:pic>
      <p:sp>
        <p:nvSpPr>
          <p:cNvPr id="6" name="Llamada rectangular 5">
            <a:extLst>
              <a:ext uri="{FF2B5EF4-FFF2-40B4-BE49-F238E27FC236}">
                <a16:creationId xmlns:a16="http://schemas.microsoft.com/office/drawing/2014/main" id="{3269836E-C52F-A044-9C49-EB10BFC390BF}"/>
              </a:ext>
            </a:extLst>
          </p:cNvPr>
          <p:cNvSpPr/>
          <p:nvPr/>
        </p:nvSpPr>
        <p:spPr>
          <a:xfrm>
            <a:off x="8439352" y="5088551"/>
            <a:ext cx="3430641" cy="1404323"/>
          </a:xfrm>
          <a:prstGeom prst="wedgeRectCallout">
            <a:avLst>
              <a:gd name="adj1" fmla="val -82459"/>
              <a:gd name="adj2" fmla="val -68472"/>
            </a:avLst>
          </a:prstGeom>
          <a:solidFill>
            <a:schemeClr val="accent4">
              <a:alpha val="1173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Elipse 6">
            <a:extLst>
              <a:ext uri="{FF2B5EF4-FFF2-40B4-BE49-F238E27FC236}">
                <a16:creationId xmlns:a16="http://schemas.microsoft.com/office/drawing/2014/main" id="{5D6F9697-22E6-E74C-9342-ED381B82943A}"/>
              </a:ext>
            </a:extLst>
          </p:cNvPr>
          <p:cNvSpPr/>
          <p:nvPr/>
        </p:nvSpPr>
        <p:spPr>
          <a:xfrm>
            <a:off x="10403481" y="5412144"/>
            <a:ext cx="868249" cy="2196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Elipse 7">
            <a:extLst>
              <a:ext uri="{FF2B5EF4-FFF2-40B4-BE49-F238E27FC236}">
                <a16:creationId xmlns:a16="http://schemas.microsoft.com/office/drawing/2014/main" id="{0C4F2F08-8D4E-8D41-855E-32D86FF116E4}"/>
              </a:ext>
            </a:extLst>
          </p:cNvPr>
          <p:cNvSpPr/>
          <p:nvPr/>
        </p:nvSpPr>
        <p:spPr>
          <a:xfrm>
            <a:off x="11095892" y="5882161"/>
            <a:ext cx="656099" cy="219600"/>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CuadroTexto 10">
            <a:extLst>
              <a:ext uri="{FF2B5EF4-FFF2-40B4-BE49-F238E27FC236}">
                <a16:creationId xmlns:a16="http://schemas.microsoft.com/office/drawing/2014/main" id="{97A1200F-985E-404D-AC04-C49D6DB60775}"/>
              </a:ext>
            </a:extLst>
          </p:cNvPr>
          <p:cNvSpPr txBox="1"/>
          <p:nvPr/>
        </p:nvSpPr>
        <p:spPr>
          <a:xfrm>
            <a:off x="0" y="6618517"/>
            <a:ext cx="4139275" cy="215444"/>
          </a:xfrm>
          <a:prstGeom prst="rect">
            <a:avLst/>
          </a:prstGeom>
          <a:noFill/>
        </p:spPr>
        <p:txBody>
          <a:bodyPr wrap="none" rtlCol="0">
            <a:spAutoFit/>
          </a:bodyPr>
          <a:lstStyle/>
          <a:p>
            <a:r>
              <a:rPr lang="es-ES_tradnl" sz="800" b="1" i="1" dirty="0"/>
              <a:t>(2021) Unidad Profesional Interdisciplinaria de Ingeniería, Campus Coahuila | Bases de Datos</a:t>
            </a:r>
          </a:p>
        </p:txBody>
      </p:sp>
    </p:spTree>
    <p:extLst>
      <p:ext uri="{BB962C8B-B14F-4D97-AF65-F5344CB8AC3E}">
        <p14:creationId xmlns:p14="http://schemas.microsoft.com/office/powerpoint/2010/main" val="4586534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5206</TotalTime>
  <Words>1656</Words>
  <Application>Microsoft Macintosh PowerPoint</Application>
  <PresentationFormat>Panorámica</PresentationFormat>
  <Paragraphs>195</Paragraphs>
  <Slides>19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Consolas</vt:lpstr>
      <vt:lpstr>Modern Love Grunge</vt:lpstr>
      <vt:lpstr>Tema de Office</vt:lpstr>
      <vt:lpstr>Práctica SQL</vt:lpstr>
      <vt:lpstr>Caso de Práctica</vt:lpstr>
      <vt:lpstr>Diseño de la Base de Datos</vt:lpstr>
      <vt:lpstr>Requisitos para la Práctica</vt:lpstr>
      <vt:lpstr>Crear la Base de datos [DDL]</vt:lpstr>
      <vt:lpstr>Crear las Tablas [DDL]</vt:lpstr>
      <vt:lpstr>Llave Primaria [DDL]*</vt:lpstr>
      <vt:lpstr>Estableciendo Relaciones [DDL]</vt:lpstr>
      <vt:lpstr>Inserta datos [DML]</vt:lpstr>
      <vt:lpstr>Verifica la Información en la Tabla</vt:lpstr>
      <vt:lpstr>¿y en programación?</vt:lpstr>
      <vt:lpstr>Demo Python:MySQL (AWS)</vt:lpstr>
      <vt:lpstr>Reto Académico SQL</vt:lpstr>
      <vt:lpstr>Reto Académico SQL Rúbrica de Evaluación</vt:lpstr>
      <vt:lpstr>Reto Académico SQL (EXTRA)</vt:lpstr>
      <vt:lpstr>Presentación de PowerPoint</vt:lpstr>
      <vt:lpstr>Presentación de PowerPoint</vt:lpstr>
      <vt:lpstr>TIPOS DE UNIONES DE TABLAS (JOIN)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SQL</dc:title>
  <dc:creator>Carlos Basulto</dc:creator>
  <cp:lastModifiedBy>Carlos Basulto</cp:lastModifiedBy>
  <cp:revision>8</cp:revision>
  <dcterms:created xsi:type="dcterms:W3CDTF">2021-06-12T14:46:18Z</dcterms:created>
  <dcterms:modified xsi:type="dcterms:W3CDTF">2021-06-19T13:38:02Z</dcterms:modified>
</cp:coreProperties>
</file>