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6" r:id="rId7"/>
    <p:sldId id="267"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2" autoAdjust="0"/>
    <p:restoredTop sz="94619" autoAdjust="0"/>
  </p:normalViewPr>
  <p:slideViewPr>
    <p:cSldViewPr snapToGrid="0">
      <p:cViewPr varScale="1">
        <p:scale>
          <a:sx n="133" d="100"/>
          <a:sy n="133" d="100"/>
        </p:scale>
        <p:origin x="156" y="8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81012C-AE7A-4812-92C2-0E35DB1E51DD}" type="doc">
      <dgm:prSet loTypeId="urn:microsoft.com/office/officeart/2005/8/layout/hList1" loCatId="list" qsTypeId="urn:microsoft.com/office/officeart/2005/8/quickstyle/simple2" qsCatId="simple" csTypeId="urn:microsoft.com/office/officeart/2005/8/colors/accent1_2" csCatId="accent1" phldr="1"/>
      <dgm:spPr/>
      <dgm:t>
        <a:bodyPr/>
        <a:lstStyle/>
        <a:p>
          <a:endParaRPr lang="en-US"/>
        </a:p>
      </dgm:t>
    </dgm:pt>
    <dgm:pt modelId="{1687C481-BEC8-4676-BDB8-765E9BD06B11}">
      <dgm:prSet/>
      <dgm:spPr/>
      <dgm:t>
        <a:bodyPr/>
        <a:lstStyle/>
        <a:p>
          <a:r>
            <a:rPr lang="en-US"/>
            <a:t>1. A large portion of IT budget is spent on undifferentiated engineering</a:t>
          </a:r>
        </a:p>
      </dgm:t>
    </dgm:pt>
    <dgm:pt modelId="{9FA19999-07B1-4508-8310-03AFA8EA1959}" type="parTrans" cxnId="{84908568-622E-4CDA-851F-FD826D40E73E}">
      <dgm:prSet/>
      <dgm:spPr/>
      <dgm:t>
        <a:bodyPr/>
        <a:lstStyle/>
        <a:p>
          <a:endParaRPr lang="en-US"/>
        </a:p>
      </dgm:t>
    </dgm:pt>
    <dgm:pt modelId="{29366AE9-4B61-4515-9527-39953DA0F78F}" type="sibTrans" cxnId="{84908568-622E-4CDA-851F-FD826D40E73E}">
      <dgm:prSet/>
      <dgm:spPr/>
      <dgm:t>
        <a:bodyPr/>
        <a:lstStyle/>
        <a:p>
          <a:endParaRPr lang="en-US"/>
        </a:p>
      </dgm:t>
    </dgm:pt>
    <dgm:pt modelId="{85B87ABD-9505-4C2F-977B-F2589DD5DDE3}">
      <dgm:prSet/>
      <dgm:spPr/>
      <dgm:t>
        <a:bodyPr/>
        <a:lstStyle/>
        <a:p>
          <a:r>
            <a:rPr lang="en-US"/>
            <a:t>2. Delayed (and even unrealized) revenue</a:t>
          </a:r>
        </a:p>
      </dgm:t>
    </dgm:pt>
    <dgm:pt modelId="{7372C256-D723-4964-9A97-EF008261E1EE}" type="parTrans" cxnId="{4DC9BDD5-4AE4-4013-BC26-583BADC33B23}">
      <dgm:prSet/>
      <dgm:spPr/>
      <dgm:t>
        <a:bodyPr/>
        <a:lstStyle/>
        <a:p>
          <a:endParaRPr lang="en-US"/>
        </a:p>
      </dgm:t>
    </dgm:pt>
    <dgm:pt modelId="{916FF8DA-6EA6-4E75-8370-5C0AA7834FDA}" type="sibTrans" cxnId="{4DC9BDD5-4AE4-4013-BC26-583BADC33B23}">
      <dgm:prSet/>
      <dgm:spPr/>
      <dgm:t>
        <a:bodyPr/>
        <a:lstStyle/>
        <a:p>
          <a:endParaRPr lang="en-US"/>
        </a:p>
      </dgm:t>
    </dgm:pt>
    <dgm:pt modelId="{FF387CD1-5AC8-4365-952B-73DF98BC781C}">
      <dgm:prSet/>
      <dgm:spPr/>
      <dgm:t>
        <a:bodyPr/>
        <a:lstStyle/>
        <a:p>
          <a:r>
            <a:rPr lang="en-US"/>
            <a:t>This is the impact of lost opportunity costs. When there are too many dependencies, too many handoffs, and too many manual tasks, it causes delays between when code is written and when the business gets value from that code. In worst cases, code is written and the business never gets any value from it at all. Code can sit in limbo waiting for others to manually test it, and by the time it’s finally reviewed it’s already irrelevant. The opportunity cost essentially doubles: Engineers were paid to work on code that never deployed, and the business loses out on revenue the code could have generated.</a:t>
          </a:r>
        </a:p>
      </dgm:t>
    </dgm:pt>
    <dgm:pt modelId="{A36C3CA1-D430-4714-8C45-FBEDA6CB8D6A}" type="parTrans" cxnId="{0E033685-D825-4A8E-A5AC-E48FF259A5C3}">
      <dgm:prSet/>
      <dgm:spPr/>
      <dgm:t>
        <a:bodyPr/>
        <a:lstStyle/>
        <a:p>
          <a:endParaRPr lang="en-US"/>
        </a:p>
      </dgm:t>
    </dgm:pt>
    <dgm:pt modelId="{853E0519-7CAD-4C57-B5CF-6F477C50CC02}" type="sibTrans" cxnId="{0E033685-D825-4A8E-A5AC-E48FF259A5C3}">
      <dgm:prSet/>
      <dgm:spPr/>
      <dgm:t>
        <a:bodyPr/>
        <a:lstStyle/>
        <a:p>
          <a:endParaRPr lang="en-US"/>
        </a:p>
      </dgm:t>
    </dgm:pt>
    <dgm:pt modelId="{9145580E-0EB4-4E8B-B077-26BE4AE9F466}">
      <dgm:prSet/>
      <dgm:spPr/>
      <dgm:t>
        <a:bodyPr/>
        <a:lstStyle/>
        <a:p>
          <a:r>
            <a:rPr lang="en-US"/>
            <a:t>3. Lower developer productivity, lower developer happiness, and less reliable software</a:t>
          </a:r>
        </a:p>
      </dgm:t>
    </dgm:pt>
    <dgm:pt modelId="{530D1D43-C84C-4080-973C-DB40049F06DE}" type="parTrans" cxnId="{08CB218F-131F-4FD0-A4A5-8D05C8C2B8C5}">
      <dgm:prSet/>
      <dgm:spPr/>
      <dgm:t>
        <a:bodyPr/>
        <a:lstStyle/>
        <a:p>
          <a:endParaRPr lang="en-US"/>
        </a:p>
      </dgm:t>
    </dgm:pt>
    <dgm:pt modelId="{97A6D5E6-F19E-451D-8BB7-DDFDC74FE78A}" type="sibTrans" cxnId="{08CB218F-131F-4FD0-A4A5-8D05C8C2B8C5}">
      <dgm:prSet/>
      <dgm:spPr/>
      <dgm:t>
        <a:bodyPr/>
        <a:lstStyle/>
        <a:p>
          <a:endParaRPr lang="en-US"/>
        </a:p>
      </dgm:t>
    </dgm:pt>
    <dgm:pt modelId="{9D09BE02-BE9F-40F0-9CFB-A259FDEE38BB}">
      <dgm:prSet/>
      <dgm:spPr/>
      <dgm:t>
        <a:bodyPr/>
        <a:lstStyle/>
        <a:p>
          <a:r>
            <a:rPr lang="en-US"/>
            <a:t>Downtime = lost revenue. To avoid that dreaded downtime, developers are spending time working on infrastructure and configuration, and they’re also not spending that time delivering business logic. In both cases, they’re being less productive and working outside of their core competencies. Developer hiring and retention will inevitably suffer. Uptime and resiliency are also affected because people who aren’t domain experts are put in charge of determining infrastructure. It’s a self-fulfilling prophecy.</a:t>
          </a:r>
        </a:p>
      </dgm:t>
    </dgm:pt>
    <dgm:pt modelId="{65A8F6A1-C90D-42D0-92EE-74F401933932}" type="parTrans" cxnId="{AE9B313E-31A7-481A-BA6C-FB9379EA12F1}">
      <dgm:prSet/>
      <dgm:spPr/>
      <dgm:t>
        <a:bodyPr/>
        <a:lstStyle/>
        <a:p>
          <a:endParaRPr lang="en-US"/>
        </a:p>
      </dgm:t>
    </dgm:pt>
    <dgm:pt modelId="{018652A0-2169-4190-B863-705863CE3429}" type="sibTrans" cxnId="{AE9B313E-31A7-481A-BA6C-FB9379EA12F1}">
      <dgm:prSet/>
      <dgm:spPr/>
      <dgm:t>
        <a:bodyPr/>
        <a:lstStyle/>
        <a:p>
          <a:endParaRPr lang="en-US"/>
        </a:p>
      </dgm:t>
    </dgm:pt>
    <dgm:pt modelId="{D9884BD8-22F3-4BC0-8F76-15A64AE16F01}">
      <dgm:prSet/>
      <dgm:spPr/>
      <dgm:t>
        <a:bodyPr/>
        <a:lstStyle/>
        <a:p>
          <a:r>
            <a:rPr lang="en-US" dirty="0"/>
            <a:t>Opportunity costs play a much larger role in the development process than we realize. Organizations can only afford so many engineers at one time, and systems that require extensive maintenance means fewer engineers are working on revenue-generating projects. This will lead to slower innovation and slower growth in the long term. Undifferentiated engineering means too many individuals are having to focus on one thing – maintenance.</a:t>
          </a:r>
        </a:p>
      </dgm:t>
    </dgm:pt>
    <dgm:pt modelId="{D7374CDF-2E88-47B1-9336-8885E1D89F57}" type="sibTrans" cxnId="{788A0D70-FBAF-489A-A213-09C271BD52FD}">
      <dgm:prSet/>
      <dgm:spPr/>
      <dgm:t>
        <a:bodyPr/>
        <a:lstStyle/>
        <a:p>
          <a:endParaRPr lang="en-US"/>
        </a:p>
      </dgm:t>
    </dgm:pt>
    <dgm:pt modelId="{C9AA87CD-0A81-40C6-8F8A-16040AFCB3CF}" type="parTrans" cxnId="{788A0D70-FBAF-489A-A213-09C271BD52FD}">
      <dgm:prSet/>
      <dgm:spPr/>
      <dgm:t>
        <a:bodyPr/>
        <a:lstStyle/>
        <a:p>
          <a:endParaRPr lang="en-US"/>
        </a:p>
      </dgm:t>
    </dgm:pt>
    <dgm:pt modelId="{204595C4-901D-443F-A08B-CDE8BA952F16}" type="pres">
      <dgm:prSet presAssocID="{3C81012C-AE7A-4812-92C2-0E35DB1E51DD}" presName="Name0" presStyleCnt="0">
        <dgm:presLayoutVars>
          <dgm:dir/>
          <dgm:animLvl val="lvl"/>
          <dgm:resizeHandles val="exact"/>
        </dgm:presLayoutVars>
      </dgm:prSet>
      <dgm:spPr/>
    </dgm:pt>
    <dgm:pt modelId="{74052DA5-96E2-4412-ADAD-7817B166A208}" type="pres">
      <dgm:prSet presAssocID="{1687C481-BEC8-4676-BDB8-765E9BD06B11}" presName="composite" presStyleCnt="0"/>
      <dgm:spPr/>
    </dgm:pt>
    <dgm:pt modelId="{1B277E51-7B1E-4476-9A01-F90EF2AE7532}" type="pres">
      <dgm:prSet presAssocID="{1687C481-BEC8-4676-BDB8-765E9BD06B11}" presName="parTx" presStyleLbl="alignNode1" presStyleIdx="0" presStyleCnt="3">
        <dgm:presLayoutVars>
          <dgm:chMax val="0"/>
          <dgm:chPref val="0"/>
          <dgm:bulletEnabled val="1"/>
        </dgm:presLayoutVars>
      </dgm:prSet>
      <dgm:spPr/>
    </dgm:pt>
    <dgm:pt modelId="{C7E026C8-AB38-48A5-82B8-D7C2A9A394E2}" type="pres">
      <dgm:prSet presAssocID="{1687C481-BEC8-4676-BDB8-765E9BD06B11}" presName="desTx" presStyleLbl="alignAccFollowNode1" presStyleIdx="0" presStyleCnt="3">
        <dgm:presLayoutVars>
          <dgm:bulletEnabled val="1"/>
        </dgm:presLayoutVars>
      </dgm:prSet>
      <dgm:spPr/>
    </dgm:pt>
    <dgm:pt modelId="{43F5FAF6-12D6-45D0-963C-C379E8BFBF14}" type="pres">
      <dgm:prSet presAssocID="{29366AE9-4B61-4515-9527-39953DA0F78F}" presName="space" presStyleCnt="0"/>
      <dgm:spPr/>
    </dgm:pt>
    <dgm:pt modelId="{9369FB4A-2B10-4F34-BB52-281B1B730FF0}" type="pres">
      <dgm:prSet presAssocID="{85B87ABD-9505-4C2F-977B-F2589DD5DDE3}" presName="composite" presStyleCnt="0"/>
      <dgm:spPr/>
    </dgm:pt>
    <dgm:pt modelId="{FC5CC6B9-3B95-4541-9C02-03ADBEAA3BF4}" type="pres">
      <dgm:prSet presAssocID="{85B87ABD-9505-4C2F-977B-F2589DD5DDE3}" presName="parTx" presStyleLbl="alignNode1" presStyleIdx="1" presStyleCnt="3">
        <dgm:presLayoutVars>
          <dgm:chMax val="0"/>
          <dgm:chPref val="0"/>
          <dgm:bulletEnabled val="1"/>
        </dgm:presLayoutVars>
      </dgm:prSet>
      <dgm:spPr/>
    </dgm:pt>
    <dgm:pt modelId="{8F869265-DE61-4935-9953-AB57C698016C}" type="pres">
      <dgm:prSet presAssocID="{85B87ABD-9505-4C2F-977B-F2589DD5DDE3}" presName="desTx" presStyleLbl="alignAccFollowNode1" presStyleIdx="1" presStyleCnt="3">
        <dgm:presLayoutVars>
          <dgm:bulletEnabled val="1"/>
        </dgm:presLayoutVars>
      </dgm:prSet>
      <dgm:spPr/>
    </dgm:pt>
    <dgm:pt modelId="{70D8E962-BCE4-47C3-A4CD-E97CB2185AA8}" type="pres">
      <dgm:prSet presAssocID="{916FF8DA-6EA6-4E75-8370-5C0AA7834FDA}" presName="space" presStyleCnt="0"/>
      <dgm:spPr/>
    </dgm:pt>
    <dgm:pt modelId="{D370663C-99C5-4ABA-9717-FC87993281EC}" type="pres">
      <dgm:prSet presAssocID="{9145580E-0EB4-4E8B-B077-26BE4AE9F466}" presName="composite" presStyleCnt="0"/>
      <dgm:spPr/>
    </dgm:pt>
    <dgm:pt modelId="{58195BF2-E3F4-44CD-9DBA-ABC83B227D94}" type="pres">
      <dgm:prSet presAssocID="{9145580E-0EB4-4E8B-B077-26BE4AE9F466}" presName="parTx" presStyleLbl="alignNode1" presStyleIdx="2" presStyleCnt="3">
        <dgm:presLayoutVars>
          <dgm:chMax val="0"/>
          <dgm:chPref val="0"/>
          <dgm:bulletEnabled val="1"/>
        </dgm:presLayoutVars>
      </dgm:prSet>
      <dgm:spPr/>
    </dgm:pt>
    <dgm:pt modelId="{925A07FE-1A42-4160-9A00-49E46FEA842C}" type="pres">
      <dgm:prSet presAssocID="{9145580E-0EB4-4E8B-B077-26BE4AE9F466}" presName="desTx" presStyleLbl="alignAccFollowNode1" presStyleIdx="2" presStyleCnt="3">
        <dgm:presLayoutVars>
          <dgm:bulletEnabled val="1"/>
        </dgm:presLayoutVars>
      </dgm:prSet>
      <dgm:spPr/>
    </dgm:pt>
  </dgm:ptLst>
  <dgm:cxnLst>
    <dgm:cxn modelId="{E2D6432B-6B16-4C98-86E5-F053641DEE3E}" type="presOf" srcId="{FF387CD1-5AC8-4365-952B-73DF98BC781C}" destId="{8F869265-DE61-4935-9953-AB57C698016C}" srcOrd="0" destOrd="0" presId="urn:microsoft.com/office/officeart/2005/8/layout/hList1"/>
    <dgm:cxn modelId="{678FCC2E-E6A3-4DB9-ADAB-DD43CA1EF2F4}" type="presOf" srcId="{1687C481-BEC8-4676-BDB8-765E9BD06B11}" destId="{1B277E51-7B1E-4476-9A01-F90EF2AE7532}" srcOrd="0" destOrd="0" presId="urn:microsoft.com/office/officeart/2005/8/layout/hList1"/>
    <dgm:cxn modelId="{AE9B313E-31A7-481A-BA6C-FB9379EA12F1}" srcId="{9145580E-0EB4-4E8B-B077-26BE4AE9F466}" destId="{9D09BE02-BE9F-40F0-9CFB-A259FDEE38BB}" srcOrd="0" destOrd="0" parTransId="{65A8F6A1-C90D-42D0-92EE-74F401933932}" sibTransId="{018652A0-2169-4190-B863-705863CE3429}"/>
    <dgm:cxn modelId="{55C96862-52B2-44D8-9C9C-C27C65868980}" type="presOf" srcId="{3C81012C-AE7A-4812-92C2-0E35DB1E51DD}" destId="{204595C4-901D-443F-A08B-CDE8BA952F16}" srcOrd="0" destOrd="0" presId="urn:microsoft.com/office/officeart/2005/8/layout/hList1"/>
    <dgm:cxn modelId="{0C01D145-3654-4ED9-9DE8-A8F907A3B46B}" type="presOf" srcId="{9D09BE02-BE9F-40F0-9CFB-A259FDEE38BB}" destId="{925A07FE-1A42-4160-9A00-49E46FEA842C}" srcOrd="0" destOrd="0" presId="urn:microsoft.com/office/officeart/2005/8/layout/hList1"/>
    <dgm:cxn modelId="{84908568-622E-4CDA-851F-FD826D40E73E}" srcId="{3C81012C-AE7A-4812-92C2-0E35DB1E51DD}" destId="{1687C481-BEC8-4676-BDB8-765E9BD06B11}" srcOrd="0" destOrd="0" parTransId="{9FA19999-07B1-4508-8310-03AFA8EA1959}" sibTransId="{29366AE9-4B61-4515-9527-39953DA0F78F}"/>
    <dgm:cxn modelId="{51D0C54E-1DE9-4F61-893C-A62235F0234D}" type="presOf" srcId="{D9884BD8-22F3-4BC0-8F76-15A64AE16F01}" destId="{C7E026C8-AB38-48A5-82B8-D7C2A9A394E2}" srcOrd="0" destOrd="0" presId="urn:microsoft.com/office/officeart/2005/8/layout/hList1"/>
    <dgm:cxn modelId="{788A0D70-FBAF-489A-A213-09C271BD52FD}" srcId="{1687C481-BEC8-4676-BDB8-765E9BD06B11}" destId="{D9884BD8-22F3-4BC0-8F76-15A64AE16F01}" srcOrd="0" destOrd="0" parTransId="{C9AA87CD-0A81-40C6-8F8A-16040AFCB3CF}" sibTransId="{D7374CDF-2E88-47B1-9336-8885E1D89F57}"/>
    <dgm:cxn modelId="{0E033685-D825-4A8E-A5AC-E48FF259A5C3}" srcId="{85B87ABD-9505-4C2F-977B-F2589DD5DDE3}" destId="{FF387CD1-5AC8-4365-952B-73DF98BC781C}" srcOrd="0" destOrd="0" parTransId="{A36C3CA1-D430-4714-8C45-FBEDA6CB8D6A}" sibTransId="{853E0519-7CAD-4C57-B5CF-6F477C50CC02}"/>
    <dgm:cxn modelId="{08CB218F-131F-4FD0-A4A5-8D05C8C2B8C5}" srcId="{3C81012C-AE7A-4812-92C2-0E35DB1E51DD}" destId="{9145580E-0EB4-4E8B-B077-26BE4AE9F466}" srcOrd="2" destOrd="0" parTransId="{530D1D43-C84C-4080-973C-DB40049F06DE}" sibTransId="{97A6D5E6-F19E-451D-8BB7-DDFDC74FE78A}"/>
    <dgm:cxn modelId="{72479CC0-721B-4650-A039-376FDEF22F63}" type="presOf" srcId="{9145580E-0EB4-4E8B-B077-26BE4AE9F466}" destId="{58195BF2-E3F4-44CD-9DBA-ABC83B227D94}" srcOrd="0" destOrd="0" presId="urn:microsoft.com/office/officeart/2005/8/layout/hList1"/>
    <dgm:cxn modelId="{4DC9BDD5-4AE4-4013-BC26-583BADC33B23}" srcId="{3C81012C-AE7A-4812-92C2-0E35DB1E51DD}" destId="{85B87ABD-9505-4C2F-977B-F2589DD5DDE3}" srcOrd="1" destOrd="0" parTransId="{7372C256-D723-4964-9A97-EF008261E1EE}" sibTransId="{916FF8DA-6EA6-4E75-8370-5C0AA7834FDA}"/>
    <dgm:cxn modelId="{3409BEFC-B02E-4ECE-8BC2-95E7288B781C}" type="presOf" srcId="{85B87ABD-9505-4C2F-977B-F2589DD5DDE3}" destId="{FC5CC6B9-3B95-4541-9C02-03ADBEAA3BF4}" srcOrd="0" destOrd="0" presId="urn:microsoft.com/office/officeart/2005/8/layout/hList1"/>
    <dgm:cxn modelId="{FF0DBE61-0383-4530-996B-396F4F186753}" type="presParOf" srcId="{204595C4-901D-443F-A08B-CDE8BA952F16}" destId="{74052DA5-96E2-4412-ADAD-7817B166A208}" srcOrd="0" destOrd="0" presId="urn:microsoft.com/office/officeart/2005/8/layout/hList1"/>
    <dgm:cxn modelId="{A93ECB45-9535-4778-83AA-8A2E38E97E84}" type="presParOf" srcId="{74052DA5-96E2-4412-ADAD-7817B166A208}" destId="{1B277E51-7B1E-4476-9A01-F90EF2AE7532}" srcOrd="0" destOrd="0" presId="urn:microsoft.com/office/officeart/2005/8/layout/hList1"/>
    <dgm:cxn modelId="{FFE38C13-EA5D-4E38-BD57-B6F264218260}" type="presParOf" srcId="{74052DA5-96E2-4412-ADAD-7817B166A208}" destId="{C7E026C8-AB38-48A5-82B8-D7C2A9A394E2}" srcOrd="1" destOrd="0" presId="urn:microsoft.com/office/officeart/2005/8/layout/hList1"/>
    <dgm:cxn modelId="{55750155-F439-4E3E-B62C-E3B4C4854948}" type="presParOf" srcId="{204595C4-901D-443F-A08B-CDE8BA952F16}" destId="{43F5FAF6-12D6-45D0-963C-C379E8BFBF14}" srcOrd="1" destOrd="0" presId="urn:microsoft.com/office/officeart/2005/8/layout/hList1"/>
    <dgm:cxn modelId="{D0A3547B-5642-425D-B186-771148674720}" type="presParOf" srcId="{204595C4-901D-443F-A08B-CDE8BA952F16}" destId="{9369FB4A-2B10-4F34-BB52-281B1B730FF0}" srcOrd="2" destOrd="0" presId="urn:microsoft.com/office/officeart/2005/8/layout/hList1"/>
    <dgm:cxn modelId="{C1D71712-416C-4EA2-8620-5568983F09A8}" type="presParOf" srcId="{9369FB4A-2B10-4F34-BB52-281B1B730FF0}" destId="{FC5CC6B9-3B95-4541-9C02-03ADBEAA3BF4}" srcOrd="0" destOrd="0" presId="urn:microsoft.com/office/officeart/2005/8/layout/hList1"/>
    <dgm:cxn modelId="{C2B7ABB8-EB9C-4AED-9621-D4D993073D28}" type="presParOf" srcId="{9369FB4A-2B10-4F34-BB52-281B1B730FF0}" destId="{8F869265-DE61-4935-9953-AB57C698016C}" srcOrd="1" destOrd="0" presId="urn:microsoft.com/office/officeart/2005/8/layout/hList1"/>
    <dgm:cxn modelId="{DCF34DFA-E1D0-49F9-825A-2FB46C3DBB7B}" type="presParOf" srcId="{204595C4-901D-443F-A08B-CDE8BA952F16}" destId="{70D8E962-BCE4-47C3-A4CD-E97CB2185AA8}" srcOrd="3" destOrd="0" presId="urn:microsoft.com/office/officeart/2005/8/layout/hList1"/>
    <dgm:cxn modelId="{675BD46B-AE88-4C9F-A971-03FE28B2FCD9}" type="presParOf" srcId="{204595C4-901D-443F-A08B-CDE8BA952F16}" destId="{D370663C-99C5-4ABA-9717-FC87993281EC}" srcOrd="4" destOrd="0" presId="urn:microsoft.com/office/officeart/2005/8/layout/hList1"/>
    <dgm:cxn modelId="{3EF5C4BB-FC47-46FB-A3FC-7DD5CEFCE491}" type="presParOf" srcId="{D370663C-99C5-4ABA-9717-FC87993281EC}" destId="{58195BF2-E3F4-44CD-9DBA-ABC83B227D94}" srcOrd="0" destOrd="0" presId="urn:microsoft.com/office/officeart/2005/8/layout/hList1"/>
    <dgm:cxn modelId="{DA76A962-6C02-4529-8870-D89149207071}" type="presParOf" srcId="{D370663C-99C5-4ABA-9717-FC87993281EC}" destId="{925A07FE-1A42-4160-9A00-49E46FEA842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884CF8-0E76-46D3-96BD-32B8232DD884}" type="doc">
      <dgm:prSet loTypeId="urn:microsoft.com/office/officeart/2005/8/layout/hList1" loCatId="list" qsTypeId="urn:microsoft.com/office/officeart/2005/8/quickstyle/simple2" qsCatId="simple" csTypeId="urn:microsoft.com/office/officeart/2005/8/colors/accent1_2" csCatId="accent1"/>
      <dgm:spPr/>
      <dgm:t>
        <a:bodyPr/>
        <a:lstStyle/>
        <a:p>
          <a:endParaRPr lang="en-US"/>
        </a:p>
      </dgm:t>
    </dgm:pt>
    <dgm:pt modelId="{D53CB774-1AF3-459A-9B50-F9EC73188D47}">
      <dgm:prSet/>
      <dgm:spPr/>
      <dgm:t>
        <a:bodyPr/>
        <a:lstStyle/>
        <a:p>
          <a:r>
            <a:rPr lang="en-US"/>
            <a:t>1. More engineers are working on the app instead of maintenance</a:t>
          </a:r>
        </a:p>
      </dgm:t>
    </dgm:pt>
    <dgm:pt modelId="{28E64B76-343B-46C2-9F72-02529D58EDA3}" type="parTrans" cxnId="{AFCAFED4-FA88-4E78-8345-A6B46FD6406D}">
      <dgm:prSet/>
      <dgm:spPr/>
      <dgm:t>
        <a:bodyPr/>
        <a:lstStyle/>
        <a:p>
          <a:endParaRPr lang="en-US"/>
        </a:p>
      </dgm:t>
    </dgm:pt>
    <dgm:pt modelId="{AC56A34C-898F-4EF3-ABE3-DBE55375EB4C}" type="sibTrans" cxnId="{AFCAFED4-FA88-4E78-8345-A6B46FD6406D}">
      <dgm:prSet/>
      <dgm:spPr/>
      <dgm:t>
        <a:bodyPr/>
        <a:lstStyle/>
        <a:p>
          <a:endParaRPr lang="en-US"/>
        </a:p>
      </dgm:t>
    </dgm:pt>
    <dgm:pt modelId="{27B8F548-61B6-4807-93A1-9D63F839FEF7}">
      <dgm:prSet/>
      <dgm:spPr/>
      <dgm:t>
        <a:bodyPr/>
        <a:lstStyle/>
        <a:p>
          <a:r>
            <a:rPr lang="en-US"/>
            <a:t>The organization has the right amount of developers devoted to driving business value and spends more time on innovation instead of undifferentiated heavy lifting. Less of the budget is spent on activities that don’t generate revenue.</a:t>
          </a:r>
        </a:p>
      </dgm:t>
    </dgm:pt>
    <dgm:pt modelId="{D7F6D3EC-03BE-4816-9E2D-74239EFD2465}" type="parTrans" cxnId="{F2BB962E-6E83-40FC-A4D8-C64BFF401377}">
      <dgm:prSet/>
      <dgm:spPr/>
      <dgm:t>
        <a:bodyPr/>
        <a:lstStyle/>
        <a:p>
          <a:endParaRPr lang="en-US"/>
        </a:p>
      </dgm:t>
    </dgm:pt>
    <dgm:pt modelId="{C1226D2B-338A-44AC-AE8C-C2BC5FF40D00}" type="sibTrans" cxnId="{F2BB962E-6E83-40FC-A4D8-C64BFF401377}">
      <dgm:prSet/>
      <dgm:spPr/>
      <dgm:t>
        <a:bodyPr/>
        <a:lstStyle/>
        <a:p>
          <a:endParaRPr lang="en-US"/>
        </a:p>
      </dgm:t>
    </dgm:pt>
    <dgm:pt modelId="{36B7B91D-D712-4485-8898-F37C2AD801FA}">
      <dgm:prSet/>
      <dgm:spPr/>
      <dgm:t>
        <a:bodyPr/>
        <a:lstStyle/>
        <a:p>
          <a:r>
            <a:rPr lang="en-US"/>
            <a:t>2. Developers see their code in production quickly</a:t>
          </a:r>
        </a:p>
      </dgm:t>
    </dgm:pt>
    <dgm:pt modelId="{79735AD4-756D-4126-B08D-F4A0E1074ADD}" type="parTrans" cxnId="{49509275-AD06-4055-8327-A4CA11499E53}">
      <dgm:prSet/>
      <dgm:spPr/>
      <dgm:t>
        <a:bodyPr/>
        <a:lstStyle/>
        <a:p>
          <a:endParaRPr lang="en-US"/>
        </a:p>
      </dgm:t>
    </dgm:pt>
    <dgm:pt modelId="{8D1D4308-3E72-4D40-9ED6-4572CBC71342}" type="sibTrans" cxnId="{49509275-AD06-4055-8327-A4CA11499E53}">
      <dgm:prSet/>
      <dgm:spPr/>
      <dgm:t>
        <a:bodyPr/>
        <a:lstStyle/>
        <a:p>
          <a:endParaRPr lang="en-US"/>
        </a:p>
      </dgm:t>
    </dgm:pt>
    <dgm:pt modelId="{633C4119-256D-4B13-ACC3-9C15B06613F3}">
      <dgm:prSet/>
      <dgm:spPr/>
      <dgm:t>
        <a:bodyPr/>
        <a:lstStyle/>
        <a:p>
          <a:r>
            <a:rPr lang="en-US"/>
            <a:t>Infrastructure and deployment are fully automated. Everyone loves to see the output of their work, developers especially, and the business gets to see the benefits of this code right away. Deploying smaller chunks of code is less risky when developers can take advantage of test automation, so they have less overhead and coordination with a QA team forced to test manually.</a:t>
          </a:r>
        </a:p>
      </dgm:t>
    </dgm:pt>
    <dgm:pt modelId="{DAC5FF32-C87C-4C3E-B4EB-1088E5E9AD07}" type="parTrans" cxnId="{EFCA58A0-A7E8-404E-9B40-B0D6277D8E2C}">
      <dgm:prSet/>
      <dgm:spPr/>
      <dgm:t>
        <a:bodyPr/>
        <a:lstStyle/>
        <a:p>
          <a:endParaRPr lang="en-US"/>
        </a:p>
      </dgm:t>
    </dgm:pt>
    <dgm:pt modelId="{EF2EFC8A-B825-47C8-ADE0-1790A04A72E2}" type="sibTrans" cxnId="{EFCA58A0-A7E8-404E-9B40-B0D6277D8E2C}">
      <dgm:prSet/>
      <dgm:spPr/>
      <dgm:t>
        <a:bodyPr/>
        <a:lstStyle/>
        <a:p>
          <a:endParaRPr lang="en-US"/>
        </a:p>
      </dgm:t>
    </dgm:pt>
    <dgm:pt modelId="{3A2DBD1A-AEBC-4F84-A6BA-9B26DAA7DA50}">
      <dgm:prSet/>
      <dgm:spPr/>
      <dgm:t>
        <a:bodyPr/>
        <a:lstStyle/>
        <a:p>
          <a:r>
            <a:rPr lang="en-US"/>
            <a:t>3. Developers are focused on solving business problems </a:t>
          </a:r>
        </a:p>
      </dgm:t>
    </dgm:pt>
    <dgm:pt modelId="{B3FFB1B5-36D3-48DB-A458-25F83B605BF7}" type="parTrans" cxnId="{FC1550B6-7DCE-4DE1-94AF-41221637303A}">
      <dgm:prSet/>
      <dgm:spPr/>
      <dgm:t>
        <a:bodyPr/>
        <a:lstStyle/>
        <a:p>
          <a:endParaRPr lang="en-US"/>
        </a:p>
      </dgm:t>
    </dgm:pt>
    <dgm:pt modelId="{8BB5DA11-4C3A-4D9C-BA13-4EDDD260C500}" type="sibTrans" cxnId="{FC1550B6-7DCE-4DE1-94AF-41221637303A}">
      <dgm:prSet/>
      <dgm:spPr/>
      <dgm:t>
        <a:bodyPr/>
        <a:lstStyle/>
        <a:p>
          <a:endParaRPr lang="en-US"/>
        </a:p>
      </dgm:t>
    </dgm:pt>
    <dgm:pt modelId="{193656E5-17E6-4539-9B9D-8C7B2603EF5C}">
      <dgm:prSet/>
      <dgm:spPr/>
      <dgm:t>
        <a:bodyPr/>
        <a:lstStyle/>
        <a:p>
          <a:r>
            <a:rPr lang="en-US"/>
            <a:t>Code is written to be environment and cloud agnostic. Development teams own the uptime of their own services, but they are fully supported by the ops team. Ops owns the infrastructure, dev owns the service, and both teams can work according to their strengths</a:t>
          </a:r>
        </a:p>
      </dgm:t>
    </dgm:pt>
    <dgm:pt modelId="{A914D26B-3C6A-4A43-AD8A-9065B7043777}" type="parTrans" cxnId="{3B2A24BC-5982-4352-A99C-EDDA89869B84}">
      <dgm:prSet/>
      <dgm:spPr/>
      <dgm:t>
        <a:bodyPr/>
        <a:lstStyle/>
        <a:p>
          <a:endParaRPr lang="en-US"/>
        </a:p>
      </dgm:t>
    </dgm:pt>
    <dgm:pt modelId="{8E458DB5-D6C1-477B-A020-4970D9486AEA}" type="sibTrans" cxnId="{3B2A24BC-5982-4352-A99C-EDDA89869B84}">
      <dgm:prSet/>
      <dgm:spPr/>
      <dgm:t>
        <a:bodyPr/>
        <a:lstStyle/>
        <a:p>
          <a:endParaRPr lang="en-US"/>
        </a:p>
      </dgm:t>
    </dgm:pt>
    <dgm:pt modelId="{F1F4C54B-67D5-44E2-9606-B80311C2F911}" type="pres">
      <dgm:prSet presAssocID="{C5884CF8-0E76-46D3-96BD-32B8232DD884}" presName="Name0" presStyleCnt="0">
        <dgm:presLayoutVars>
          <dgm:dir/>
          <dgm:animLvl val="lvl"/>
          <dgm:resizeHandles val="exact"/>
        </dgm:presLayoutVars>
      </dgm:prSet>
      <dgm:spPr/>
    </dgm:pt>
    <dgm:pt modelId="{6BD175AB-C0D5-4B61-A891-1C19960ECBCC}" type="pres">
      <dgm:prSet presAssocID="{D53CB774-1AF3-459A-9B50-F9EC73188D47}" presName="composite" presStyleCnt="0"/>
      <dgm:spPr/>
    </dgm:pt>
    <dgm:pt modelId="{BF31C0B9-4DD8-40DE-8EE1-86BAE96BEA54}" type="pres">
      <dgm:prSet presAssocID="{D53CB774-1AF3-459A-9B50-F9EC73188D47}" presName="parTx" presStyleLbl="alignNode1" presStyleIdx="0" presStyleCnt="3">
        <dgm:presLayoutVars>
          <dgm:chMax val="0"/>
          <dgm:chPref val="0"/>
          <dgm:bulletEnabled val="1"/>
        </dgm:presLayoutVars>
      </dgm:prSet>
      <dgm:spPr/>
    </dgm:pt>
    <dgm:pt modelId="{D6F57729-D55B-4C45-B89B-CAFADE459B92}" type="pres">
      <dgm:prSet presAssocID="{D53CB774-1AF3-459A-9B50-F9EC73188D47}" presName="desTx" presStyleLbl="alignAccFollowNode1" presStyleIdx="0" presStyleCnt="3">
        <dgm:presLayoutVars>
          <dgm:bulletEnabled val="1"/>
        </dgm:presLayoutVars>
      </dgm:prSet>
      <dgm:spPr/>
    </dgm:pt>
    <dgm:pt modelId="{30CD8BCF-B2AC-47C8-B335-A3475B3989D5}" type="pres">
      <dgm:prSet presAssocID="{AC56A34C-898F-4EF3-ABE3-DBE55375EB4C}" presName="space" presStyleCnt="0"/>
      <dgm:spPr/>
    </dgm:pt>
    <dgm:pt modelId="{B64B7648-9FA6-44C2-801A-6695A652D8F6}" type="pres">
      <dgm:prSet presAssocID="{36B7B91D-D712-4485-8898-F37C2AD801FA}" presName="composite" presStyleCnt="0"/>
      <dgm:spPr/>
    </dgm:pt>
    <dgm:pt modelId="{B7E5C7E3-2644-49F2-89B3-BBEA14C1E88B}" type="pres">
      <dgm:prSet presAssocID="{36B7B91D-D712-4485-8898-F37C2AD801FA}" presName="parTx" presStyleLbl="alignNode1" presStyleIdx="1" presStyleCnt="3">
        <dgm:presLayoutVars>
          <dgm:chMax val="0"/>
          <dgm:chPref val="0"/>
          <dgm:bulletEnabled val="1"/>
        </dgm:presLayoutVars>
      </dgm:prSet>
      <dgm:spPr/>
    </dgm:pt>
    <dgm:pt modelId="{AC9DBCC6-702C-49C3-A82E-E9C1A83C6205}" type="pres">
      <dgm:prSet presAssocID="{36B7B91D-D712-4485-8898-F37C2AD801FA}" presName="desTx" presStyleLbl="alignAccFollowNode1" presStyleIdx="1" presStyleCnt="3">
        <dgm:presLayoutVars>
          <dgm:bulletEnabled val="1"/>
        </dgm:presLayoutVars>
      </dgm:prSet>
      <dgm:spPr/>
    </dgm:pt>
    <dgm:pt modelId="{03F162D1-A72F-4A33-A394-A7EBB120FB86}" type="pres">
      <dgm:prSet presAssocID="{8D1D4308-3E72-4D40-9ED6-4572CBC71342}" presName="space" presStyleCnt="0"/>
      <dgm:spPr/>
    </dgm:pt>
    <dgm:pt modelId="{C22ECA92-A08C-4F95-A14A-FF632E9F6140}" type="pres">
      <dgm:prSet presAssocID="{3A2DBD1A-AEBC-4F84-A6BA-9B26DAA7DA50}" presName="composite" presStyleCnt="0"/>
      <dgm:spPr/>
    </dgm:pt>
    <dgm:pt modelId="{C7CB6F9D-69E3-46D5-BCE8-16F5286CA3BD}" type="pres">
      <dgm:prSet presAssocID="{3A2DBD1A-AEBC-4F84-A6BA-9B26DAA7DA50}" presName="parTx" presStyleLbl="alignNode1" presStyleIdx="2" presStyleCnt="3">
        <dgm:presLayoutVars>
          <dgm:chMax val="0"/>
          <dgm:chPref val="0"/>
          <dgm:bulletEnabled val="1"/>
        </dgm:presLayoutVars>
      </dgm:prSet>
      <dgm:spPr/>
    </dgm:pt>
    <dgm:pt modelId="{4772AB2E-73F5-4866-91BD-76F7A317CECC}" type="pres">
      <dgm:prSet presAssocID="{3A2DBD1A-AEBC-4F84-A6BA-9B26DAA7DA50}" presName="desTx" presStyleLbl="alignAccFollowNode1" presStyleIdx="2" presStyleCnt="3">
        <dgm:presLayoutVars>
          <dgm:bulletEnabled val="1"/>
        </dgm:presLayoutVars>
      </dgm:prSet>
      <dgm:spPr/>
    </dgm:pt>
  </dgm:ptLst>
  <dgm:cxnLst>
    <dgm:cxn modelId="{D1195D27-D17E-4C46-A3EB-AE5E486930EF}" type="presOf" srcId="{D53CB774-1AF3-459A-9B50-F9EC73188D47}" destId="{BF31C0B9-4DD8-40DE-8EE1-86BAE96BEA54}" srcOrd="0" destOrd="0" presId="urn:microsoft.com/office/officeart/2005/8/layout/hList1"/>
    <dgm:cxn modelId="{F2BB962E-6E83-40FC-A4D8-C64BFF401377}" srcId="{D53CB774-1AF3-459A-9B50-F9EC73188D47}" destId="{27B8F548-61B6-4807-93A1-9D63F839FEF7}" srcOrd="0" destOrd="0" parTransId="{D7F6D3EC-03BE-4816-9E2D-74239EFD2465}" sibTransId="{C1226D2B-338A-44AC-AE8C-C2BC5FF40D00}"/>
    <dgm:cxn modelId="{0B58F72E-AF0A-4A71-A6E0-9675DBF984EA}" type="presOf" srcId="{633C4119-256D-4B13-ACC3-9C15B06613F3}" destId="{AC9DBCC6-702C-49C3-A82E-E9C1A83C6205}" srcOrd="0" destOrd="0" presId="urn:microsoft.com/office/officeart/2005/8/layout/hList1"/>
    <dgm:cxn modelId="{14BCF333-F045-4D54-BCE1-B6A4C2C9E5B5}" type="presOf" srcId="{27B8F548-61B6-4807-93A1-9D63F839FEF7}" destId="{D6F57729-D55B-4C45-B89B-CAFADE459B92}" srcOrd="0" destOrd="0" presId="urn:microsoft.com/office/officeart/2005/8/layout/hList1"/>
    <dgm:cxn modelId="{D565EC45-5917-4972-9EC0-22A508B2E57F}" type="presOf" srcId="{C5884CF8-0E76-46D3-96BD-32B8232DD884}" destId="{F1F4C54B-67D5-44E2-9606-B80311C2F911}" srcOrd="0" destOrd="0" presId="urn:microsoft.com/office/officeart/2005/8/layout/hList1"/>
    <dgm:cxn modelId="{49509275-AD06-4055-8327-A4CA11499E53}" srcId="{C5884CF8-0E76-46D3-96BD-32B8232DD884}" destId="{36B7B91D-D712-4485-8898-F37C2AD801FA}" srcOrd="1" destOrd="0" parTransId="{79735AD4-756D-4126-B08D-F4A0E1074ADD}" sibTransId="{8D1D4308-3E72-4D40-9ED6-4572CBC71342}"/>
    <dgm:cxn modelId="{EFCA58A0-A7E8-404E-9B40-B0D6277D8E2C}" srcId="{36B7B91D-D712-4485-8898-F37C2AD801FA}" destId="{633C4119-256D-4B13-ACC3-9C15B06613F3}" srcOrd="0" destOrd="0" parTransId="{DAC5FF32-C87C-4C3E-B4EB-1088E5E9AD07}" sibTransId="{EF2EFC8A-B825-47C8-ADE0-1790A04A72E2}"/>
    <dgm:cxn modelId="{8FDF95A5-1151-403C-A1D0-D46E02E8B7C9}" type="presOf" srcId="{193656E5-17E6-4539-9B9D-8C7B2603EF5C}" destId="{4772AB2E-73F5-4866-91BD-76F7A317CECC}" srcOrd="0" destOrd="0" presId="urn:microsoft.com/office/officeart/2005/8/layout/hList1"/>
    <dgm:cxn modelId="{34335EAA-EC8E-4869-B2B3-87048F70DC8A}" type="presOf" srcId="{3A2DBD1A-AEBC-4F84-A6BA-9B26DAA7DA50}" destId="{C7CB6F9D-69E3-46D5-BCE8-16F5286CA3BD}" srcOrd="0" destOrd="0" presId="urn:microsoft.com/office/officeart/2005/8/layout/hList1"/>
    <dgm:cxn modelId="{FC1550B6-7DCE-4DE1-94AF-41221637303A}" srcId="{C5884CF8-0E76-46D3-96BD-32B8232DD884}" destId="{3A2DBD1A-AEBC-4F84-A6BA-9B26DAA7DA50}" srcOrd="2" destOrd="0" parTransId="{B3FFB1B5-36D3-48DB-A458-25F83B605BF7}" sibTransId="{8BB5DA11-4C3A-4D9C-BA13-4EDDD260C500}"/>
    <dgm:cxn modelId="{3B2A24BC-5982-4352-A99C-EDDA89869B84}" srcId="{3A2DBD1A-AEBC-4F84-A6BA-9B26DAA7DA50}" destId="{193656E5-17E6-4539-9B9D-8C7B2603EF5C}" srcOrd="0" destOrd="0" parTransId="{A914D26B-3C6A-4A43-AD8A-9065B7043777}" sibTransId="{8E458DB5-D6C1-477B-A020-4970D9486AEA}"/>
    <dgm:cxn modelId="{AFCAFED4-FA88-4E78-8345-A6B46FD6406D}" srcId="{C5884CF8-0E76-46D3-96BD-32B8232DD884}" destId="{D53CB774-1AF3-459A-9B50-F9EC73188D47}" srcOrd="0" destOrd="0" parTransId="{28E64B76-343B-46C2-9F72-02529D58EDA3}" sibTransId="{AC56A34C-898F-4EF3-ABE3-DBE55375EB4C}"/>
    <dgm:cxn modelId="{B7E48CE8-8A9D-4192-A207-C8F3BC7DB0C8}" type="presOf" srcId="{36B7B91D-D712-4485-8898-F37C2AD801FA}" destId="{B7E5C7E3-2644-49F2-89B3-BBEA14C1E88B}" srcOrd="0" destOrd="0" presId="urn:microsoft.com/office/officeart/2005/8/layout/hList1"/>
    <dgm:cxn modelId="{BA2A0AD5-EE1C-4C75-BDA0-A16BEB588EF5}" type="presParOf" srcId="{F1F4C54B-67D5-44E2-9606-B80311C2F911}" destId="{6BD175AB-C0D5-4B61-A891-1C19960ECBCC}" srcOrd="0" destOrd="0" presId="urn:microsoft.com/office/officeart/2005/8/layout/hList1"/>
    <dgm:cxn modelId="{6F2612E0-9072-4770-B9DB-F3F7650A028A}" type="presParOf" srcId="{6BD175AB-C0D5-4B61-A891-1C19960ECBCC}" destId="{BF31C0B9-4DD8-40DE-8EE1-86BAE96BEA54}" srcOrd="0" destOrd="0" presId="urn:microsoft.com/office/officeart/2005/8/layout/hList1"/>
    <dgm:cxn modelId="{4CB74005-0379-4CED-ABA7-2013DA309607}" type="presParOf" srcId="{6BD175AB-C0D5-4B61-A891-1C19960ECBCC}" destId="{D6F57729-D55B-4C45-B89B-CAFADE459B92}" srcOrd="1" destOrd="0" presId="urn:microsoft.com/office/officeart/2005/8/layout/hList1"/>
    <dgm:cxn modelId="{4ED8DACF-3924-4FCB-A719-63BB1C508FFA}" type="presParOf" srcId="{F1F4C54B-67D5-44E2-9606-B80311C2F911}" destId="{30CD8BCF-B2AC-47C8-B335-A3475B3989D5}" srcOrd="1" destOrd="0" presId="urn:microsoft.com/office/officeart/2005/8/layout/hList1"/>
    <dgm:cxn modelId="{3B853575-A7DF-448F-A4EF-3FA3EF6887D7}" type="presParOf" srcId="{F1F4C54B-67D5-44E2-9606-B80311C2F911}" destId="{B64B7648-9FA6-44C2-801A-6695A652D8F6}" srcOrd="2" destOrd="0" presId="urn:microsoft.com/office/officeart/2005/8/layout/hList1"/>
    <dgm:cxn modelId="{D37C3822-7E58-4D25-B95F-5502DEFB04E9}" type="presParOf" srcId="{B64B7648-9FA6-44C2-801A-6695A652D8F6}" destId="{B7E5C7E3-2644-49F2-89B3-BBEA14C1E88B}" srcOrd="0" destOrd="0" presId="urn:microsoft.com/office/officeart/2005/8/layout/hList1"/>
    <dgm:cxn modelId="{178E5B00-04F7-4661-B03B-66B103235389}" type="presParOf" srcId="{B64B7648-9FA6-44C2-801A-6695A652D8F6}" destId="{AC9DBCC6-702C-49C3-A82E-E9C1A83C6205}" srcOrd="1" destOrd="0" presId="urn:microsoft.com/office/officeart/2005/8/layout/hList1"/>
    <dgm:cxn modelId="{CF51F12D-4574-4011-8FF8-8CC5E8FD0E29}" type="presParOf" srcId="{F1F4C54B-67D5-44E2-9606-B80311C2F911}" destId="{03F162D1-A72F-4A33-A394-A7EBB120FB86}" srcOrd="3" destOrd="0" presId="urn:microsoft.com/office/officeart/2005/8/layout/hList1"/>
    <dgm:cxn modelId="{965E5798-72C2-4C4C-8613-D51213FB1F96}" type="presParOf" srcId="{F1F4C54B-67D5-44E2-9606-B80311C2F911}" destId="{C22ECA92-A08C-4F95-A14A-FF632E9F6140}" srcOrd="4" destOrd="0" presId="urn:microsoft.com/office/officeart/2005/8/layout/hList1"/>
    <dgm:cxn modelId="{645E2A7F-17E9-48BB-80D5-772E9524FCB9}" type="presParOf" srcId="{C22ECA92-A08C-4F95-A14A-FF632E9F6140}" destId="{C7CB6F9D-69E3-46D5-BCE8-16F5286CA3BD}" srcOrd="0" destOrd="0" presId="urn:microsoft.com/office/officeart/2005/8/layout/hList1"/>
    <dgm:cxn modelId="{5628A3DC-1279-4BFE-84E7-FF5167C4F5D6}" type="presParOf" srcId="{C22ECA92-A08C-4F95-A14A-FF632E9F6140}" destId="{4772AB2E-73F5-4866-91BD-76F7A317CEC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31BFAC-B07D-457D-AEFB-EB046A812C15}" type="doc">
      <dgm:prSet loTypeId="urn:microsoft.com/office/officeart/2005/8/layout/hList1" loCatId="list" qsTypeId="urn:microsoft.com/office/officeart/2005/8/quickstyle/simple2" qsCatId="simple" csTypeId="urn:microsoft.com/office/officeart/2005/8/colors/accent1_2" csCatId="accent1"/>
      <dgm:spPr/>
      <dgm:t>
        <a:bodyPr/>
        <a:lstStyle/>
        <a:p>
          <a:endParaRPr lang="en-US"/>
        </a:p>
      </dgm:t>
    </dgm:pt>
    <dgm:pt modelId="{3C8849DA-7F98-4C80-A1E2-D6EAB7BA125B}">
      <dgm:prSet/>
      <dgm:spPr/>
      <dgm:t>
        <a:bodyPr/>
        <a:lstStyle/>
        <a:p>
          <a:r>
            <a:rPr lang="en-US"/>
            <a:t>1. Increased speed of innovation and ability to compete in the marketplace</a:t>
          </a:r>
        </a:p>
      </dgm:t>
    </dgm:pt>
    <dgm:pt modelId="{5E30237A-8A1F-4CDD-AD27-078FDC40241A}" type="parTrans" cxnId="{A88520F2-3663-4F6E-B32C-2AC637FB302B}">
      <dgm:prSet/>
      <dgm:spPr/>
      <dgm:t>
        <a:bodyPr/>
        <a:lstStyle/>
        <a:p>
          <a:endParaRPr lang="en-US"/>
        </a:p>
      </dgm:t>
    </dgm:pt>
    <dgm:pt modelId="{245EBE48-6B3B-4F81-97F8-1F984D92E39C}" type="sibTrans" cxnId="{A88520F2-3663-4F6E-B32C-2AC637FB302B}">
      <dgm:prSet/>
      <dgm:spPr/>
      <dgm:t>
        <a:bodyPr/>
        <a:lstStyle/>
        <a:p>
          <a:endParaRPr lang="en-US"/>
        </a:p>
      </dgm:t>
    </dgm:pt>
    <dgm:pt modelId="{4B24D298-4AB7-4BA5-BF84-F397EF2B2347}">
      <dgm:prSet/>
      <dgm:spPr/>
      <dgm:t>
        <a:bodyPr/>
        <a:lstStyle/>
        <a:p>
          <a:r>
            <a:rPr lang="en-US"/>
            <a:t>Two identical companies: One implements CI/CD technology and the other doesn’t. Who do you think deploys applications faster? While this seems like a silly comparison, because of course the company with more automation deploys faster, there are organizations out there still convinced they don’t need CI/CD because they’re not looking at their competition. Organizations that understand the importance of CI/CD are setting the pace of innovation for everyone else.</a:t>
          </a:r>
        </a:p>
      </dgm:t>
    </dgm:pt>
    <dgm:pt modelId="{5512589D-4686-414B-A1A1-004C2A67511D}" type="parTrans" cxnId="{A6B67042-5111-442C-A33C-BEF37D3D8FEE}">
      <dgm:prSet/>
      <dgm:spPr/>
      <dgm:t>
        <a:bodyPr/>
        <a:lstStyle/>
        <a:p>
          <a:endParaRPr lang="en-US"/>
        </a:p>
      </dgm:t>
    </dgm:pt>
    <dgm:pt modelId="{0B86FAD4-763B-4E89-82D7-7F98D08B0DA1}" type="sibTrans" cxnId="{A6B67042-5111-442C-A33C-BEF37D3D8FEE}">
      <dgm:prSet/>
      <dgm:spPr/>
      <dgm:t>
        <a:bodyPr/>
        <a:lstStyle/>
        <a:p>
          <a:endParaRPr lang="en-US"/>
        </a:p>
      </dgm:t>
    </dgm:pt>
    <dgm:pt modelId="{465EDECA-01D6-42A9-9D37-14A39C4978C4}">
      <dgm:prSet/>
      <dgm:spPr/>
      <dgm:t>
        <a:bodyPr/>
        <a:lstStyle/>
        <a:p>
          <a:r>
            <a:rPr lang="en-US"/>
            <a:t>2. Code in production is making money instead of sitting in a queue waiting to be deployed</a:t>
          </a:r>
        </a:p>
      </dgm:t>
    </dgm:pt>
    <dgm:pt modelId="{521386C4-B8FE-4AFF-AF5B-6AC27E8DB0AF}" type="parTrans" cxnId="{DF3178A7-50A5-475D-8E2A-D0AD6CAE18C6}">
      <dgm:prSet/>
      <dgm:spPr/>
      <dgm:t>
        <a:bodyPr/>
        <a:lstStyle/>
        <a:p>
          <a:endParaRPr lang="en-US"/>
        </a:p>
      </dgm:t>
    </dgm:pt>
    <dgm:pt modelId="{D7679D07-8525-40AA-B735-F7A3D5062DCE}" type="sibTrans" cxnId="{DF3178A7-50A5-475D-8E2A-D0AD6CAE18C6}">
      <dgm:prSet/>
      <dgm:spPr/>
      <dgm:t>
        <a:bodyPr/>
        <a:lstStyle/>
        <a:p>
          <a:endParaRPr lang="en-US"/>
        </a:p>
      </dgm:t>
    </dgm:pt>
    <dgm:pt modelId="{3D970709-F3DF-44DD-AFC2-73626EA37023}">
      <dgm:prSet/>
      <dgm:spPr/>
      <dgm:t>
        <a:bodyPr/>
        <a:lstStyle/>
        <a:p>
          <a:r>
            <a:rPr lang="en-US"/>
            <a:t>Organizations that have implemented CI/CD are making revenue on the features they deploy, not waiting for a manual check to see if the code is up to par. They already know the code is good because they have tests that are automated, and continuous delivery means that code can be deployed at any time. They’ve removed human error and delays from the process.</a:t>
          </a:r>
        </a:p>
      </dgm:t>
    </dgm:pt>
    <dgm:pt modelId="{116AECD0-BAB0-4188-AA5D-4D24A1E2B666}" type="parTrans" cxnId="{72877D31-80F8-4815-B27E-C76556DF4B50}">
      <dgm:prSet/>
      <dgm:spPr/>
      <dgm:t>
        <a:bodyPr/>
        <a:lstStyle/>
        <a:p>
          <a:endParaRPr lang="en-US"/>
        </a:p>
      </dgm:t>
    </dgm:pt>
    <dgm:pt modelId="{164012D9-384A-434F-B413-A4978C1E4980}" type="sibTrans" cxnId="{72877D31-80F8-4815-B27E-C76556DF4B50}">
      <dgm:prSet/>
      <dgm:spPr/>
      <dgm:t>
        <a:bodyPr/>
        <a:lstStyle/>
        <a:p>
          <a:endParaRPr lang="en-US"/>
        </a:p>
      </dgm:t>
    </dgm:pt>
    <dgm:pt modelId="{59906FCF-A081-4E07-95D6-597744B6A559}">
      <dgm:prSet/>
      <dgm:spPr/>
      <dgm:t>
        <a:bodyPr/>
        <a:lstStyle/>
        <a:p>
          <a:r>
            <a:rPr lang="en-US"/>
            <a:t>3. Ability to attract and retain talent</a:t>
          </a:r>
        </a:p>
      </dgm:t>
    </dgm:pt>
    <dgm:pt modelId="{3212D140-9461-4EC0-97C4-41C534B67999}" type="parTrans" cxnId="{10FC5364-18A4-4D91-8E22-BFF0576F425A}">
      <dgm:prSet/>
      <dgm:spPr/>
      <dgm:t>
        <a:bodyPr/>
        <a:lstStyle/>
        <a:p>
          <a:endParaRPr lang="en-US"/>
        </a:p>
      </dgm:t>
    </dgm:pt>
    <dgm:pt modelId="{367A2E9B-FC2F-48E1-989E-CADE27487974}" type="sibTrans" cxnId="{10FC5364-18A4-4D91-8E22-BFF0576F425A}">
      <dgm:prSet/>
      <dgm:spPr/>
      <dgm:t>
        <a:bodyPr/>
        <a:lstStyle/>
        <a:p>
          <a:endParaRPr lang="en-US"/>
        </a:p>
      </dgm:t>
    </dgm:pt>
    <dgm:pt modelId="{4AC02778-CB32-48BF-AFCD-5104DC733B65}">
      <dgm:prSet/>
      <dgm:spPr/>
      <dgm:t>
        <a:bodyPr/>
        <a:lstStyle/>
        <a:p>
          <a:r>
            <a:rPr lang="en-US"/>
            <a:t>Engineers that can focus on what they’re best at will be happier and more productive, and that has a far-reaching impact. Turnover can be expensive and disruptive. A good CI/CD strategy means engineers can work on important projects and not worry about time-consuming manual tasks. They can also work confidently knowing that errors are caught automatically, not right before deployment. This kind of cooperative engineering culture inevitably attracts talent.</a:t>
          </a:r>
        </a:p>
      </dgm:t>
    </dgm:pt>
    <dgm:pt modelId="{69FB5892-403C-4B55-91E8-AEA164E5955B}" type="parTrans" cxnId="{FD728399-8168-48BD-97E0-41A516944AE9}">
      <dgm:prSet/>
      <dgm:spPr/>
      <dgm:t>
        <a:bodyPr/>
        <a:lstStyle/>
        <a:p>
          <a:endParaRPr lang="en-US"/>
        </a:p>
      </dgm:t>
    </dgm:pt>
    <dgm:pt modelId="{A92529FD-7579-4AD3-BC54-355FE027754C}" type="sibTrans" cxnId="{FD728399-8168-48BD-97E0-41A516944AE9}">
      <dgm:prSet/>
      <dgm:spPr/>
      <dgm:t>
        <a:bodyPr/>
        <a:lstStyle/>
        <a:p>
          <a:endParaRPr lang="en-US"/>
        </a:p>
      </dgm:t>
    </dgm:pt>
    <dgm:pt modelId="{319323CB-F0D3-4F00-A50E-A336BD9F4ED8}">
      <dgm:prSet/>
      <dgm:spPr/>
      <dgm:t>
        <a:bodyPr/>
        <a:lstStyle/>
        <a:p>
          <a:r>
            <a:rPr lang="en-US"/>
            <a:t>4. Higher quality code and operations due to specialization</a:t>
          </a:r>
        </a:p>
      </dgm:t>
    </dgm:pt>
    <dgm:pt modelId="{BF75D518-A79A-47A9-B152-5A23BFC7C6F5}" type="parTrans" cxnId="{DEDA368C-AD80-4205-B266-5A02211E519A}">
      <dgm:prSet/>
      <dgm:spPr/>
      <dgm:t>
        <a:bodyPr/>
        <a:lstStyle/>
        <a:p>
          <a:endParaRPr lang="en-US"/>
        </a:p>
      </dgm:t>
    </dgm:pt>
    <dgm:pt modelId="{816B872A-A21A-4E9D-B5C1-81A5FB9740D4}" type="sibTrans" cxnId="{DEDA368C-AD80-4205-B266-5A02211E519A}">
      <dgm:prSet/>
      <dgm:spPr/>
      <dgm:t>
        <a:bodyPr/>
        <a:lstStyle/>
        <a:p>
          <a:endParaRPr lang="en-US"/>
        </a:p>
      </dgm:t>
    </dgm:pt>
    <dgm:pt modelId="{AA831E49-F0E4-4695-934F-97D068078D02}">
      <dgm:prSet/>
      <dgm:spPr/>
      <dgm:t>
        <a:bodyPr/>
        <a:lstStyle/>
        <a:p>
          <a:r>
            <a:rPr lang="en-US"/>
            <a:t>Dev can focus on dev. Ops can focus on ops. Bad code rarely makes it to production because testing is automated. Developers can focus on the code rather than the production environment, and operations doesn’t have to feel like a gatekeeper or a barrier. Both teams can work to their strengths, and automated handoffs make for seamless processes. This kind of cooperation makes DevOps possible.</a:t>
          </a:r>
        </a:p>
      </dgm:t>
    </dgm:pt>
    <dgm:pt modelId="{77B7DFC5-6BE4-4D5F-9DA0-06B821A90E9A}" type="parTrans" cxnId="{79E2F3F9-72AA-4A9F-9041-0326A9C6AF86}">
      <dgm:prSet/>
      <dgm:spPr/>
      <dgm:t>
        <a:bodyPr/>
        <a:lstStyle/>
        <a:p>
          <a:endParaRPr lang="en-US"/>
        </a:p>
      </dgm:t>
    </dgm:pt>
    <dgm:pt modelId="{583063D1-FF42-4604-B932-4F961BF80F3A}" type="sibTrans" cxnId="{79E2F3F9-72AA-4A9F-9041-0326A9C6AF86}">
      <dgm:prSet/>
      <dgm:spPr/>
      <dgm:t>
        <a:bodyPr/>
        <a:lstStyle/>
        <a:p>
          <a:endParaRPr lang="en-US"/>
        </a:p>
      </dgm:t>
    </dgm:pt>
    <dgm:pt modelId="{1AA42B6B-05BF-4A9E-B185-2A5B80C353E1}" type="pres">
      <dgm:prSet presAssocID="{4531BFAC-B07D-457D-AEFB-EB046A812C15}" presName="Name0" presStyleCnt="0">
        <dgm:presLayoutVars>
          <dgm:dir/>
          <dgm:animLvl val="lvl"/>
          <dgm:resizeHandles val="exact"/>
        </dgm:presLayoutVars>
      </dgm:prSet>
      <dgm:spPr/>
    </dgm:pt>
    <dgm:pt modelId="{4A27DDD6-A77D-4334-B90A-65B780773E90}" type="pres">
      <dgm:prSet presAssocID="{3C8849DA-7F98-4C80-A1E2-D6EAB7BA125B}" presName="composite" presStyleCnt="0"/>
      <dgm:spPr/>
    </dgm:pt>
    <dgm:pt modelId="{E41442AB-7BB6-4881-A512-53B62B08E427}" type="pres">
      <dgm:prSet presAssocID="{3C8849DA-7F98-4C80-A1E2-D6EAB7BA125B}" presName="parTx" presStyleLbl="alignNode1" presStyleIdx="0" presStyleCnt="4">
        <dgm:presLayoutVars>
          <dgm:chMax val="0"/>
          <dgm:chPref val="0"/>
          <dgm:bulletEnabled val="1"/>
        </dgm:presLayoutVars>
      </dgm:prSet>
      <dgm:spPr/>
    </dgm:pt>
    <dgm:pt modelId="{3BA0F720-FF2D-4C7D-B559-64C85E7E98A2}" type="pres">
      <dgm:prSet presAssocID="{3C8849DA-7F98-4C80-A1E2-D6EAB7BA125B}" presName="desTx" presStyleLbl="alignAccFollowNode1" presStyleIdx="0" presStyleCnt="4">
        <dgm:presLayoutVars>
          <dgm:bulletEnabled val="1"/>
        </dgm:presLayoutVars>
      </dgm:prSet>
      <dgm:spPr/>
    </dgm:pt>
    <dgm:pt modelId="{12849B65-AAA9-425B-A01F-7092C50E4E65}" type="pres">
      <dgm:prSet presAssocID="{245EBE48-6B3B-4F81-97F8-1F984D92E39C}" presName="space" presStyleCnt="0"/>
      <dgm:spPr/>
    </dgm:pt>
    <dgm:pt modelId="{A0AF571A-2DE6-4450-AD2E-790E9FEBED0B}" type="pres">
      <dgm:prSet presAssocID="{465EDECA-01D6-42A9-9D37-14A39C4978C4}" presName="composite" presStyleCnt="0"/>
      <dgm:spPr/>
    </dgm:pt>
    <dgm:pt modelId="{E22A33B8-B857-454B-BB6A-3D2B5861EF07}" type="pres">
      <dgm:prSet presAssocID="{465EDECA-01D6-42A9-9D37-14A39C4978C4}" presName="parTx" presStyleLbl="alignNode1" presStyleIdx="1" presStyleCnt="4">
        <dgm:presLayoutVars>
          <dgm:chMax val="0"/>
          <dgm:chPref val="0"/>
          <dgm:bulletEnabled val="1"/>
        </dgm:presLayoutVars>
      </dgm:prSet>
      <dgm:spPr/>
    </dgm:pt>
    <dgm:pt modelId="{1ADF95D5-B1B3-48C8-86CF-1AD2DEBF6F3B}" type="pres">
      <dgm:prSet presAssocID="{465EDECA-01D6-42A9-9D37-14A39C4978C4}" presName="desTx" presStyleLbl="alignAccFollowNode1" presStyleIdx="1" presStyleCnt="4">
        <dgm:presLayoutVars>
          <dgm:bulletEnabled val="1"/>
        </dgm:presLayoutVars>
      </dgm:prSet>
      <dgm:spPr/>
    </dgm:pt>
    <dgm:pt modelId="{16592D37-05A0-4F7B-9282-638E19FA1BC9}" type="pres">
      <dgm:prSet presAssocID="{D7679D07-8525-40AA-B735-F7A3D5062DCE}" presName="space" presStyleCnt="0"/>
      <dgm:spPr/>
    </dgm:pt>
    <dgm:pt modelId="{7FCB6564-FA31-49F5-B6B3-B074DDEEC982}" type="pres">
      <dgm:prSet presAssocID="{59906FCF-A081-4E07-95D6-597744B6A559}" presName="composite" presStyleCnt="0"/>
      <dgm:spPr/>
    </dgm:pt>
    <dgm:pt modelId="{E2A44C9F-54D1-4FCA-BE1A-0DDAF2A0796C}" type="pres">
      <dgm:prSet presAssocID="{59906FCF-A081-4E07-95D6-597744B6A559}" presName="parTx" presStyleLbl="alignNode1" presStyleIdx="2" presStyleCnt="4">
        <dgm:presLayoutVars>
          <dgm:chMax val="0"/>
          <dgm:chPref val="0"/>
          <dgm:bulletEnabled val="1"/>
        </dgm:presLayoutVars>
      </dgm:prSet>
      <dgm:spPr/>
    </dgm:pt>
    <dgm:pt modelId="{28518D65-0EA7-4447-A562-EFA4781B38DE}" type="pres">
      <dgm:prSet presAssocID="{59906FCF-A081-4E07-95D6-597744B6A559}" presName="desTx" presStyleLbl="alignAccFollowNode1" presStyleIdx="2" presStyleCnt="4">
        <dgm:presLayoutVars>
          <dgm:bulletEnabled val="1"/>
        </dgm:presLayoutVars>
      </dgm:prSet>
      <dgm:spPr/>
    </dgm:pt>
    <dgm:pt modelId="{38D44A25-C623-4EE1-A989-B1EAE3F52435}" type="pres">
      <dgm:prSet presAssocID="{367A2E9B-FC2F-48E1-989E-CADE27487974}" presName="space" presStyleCnt="0"/>
      <dgm:spPr/>
    </dgm:pt>
    <dgm:pt modelId="{14011963-7F6C-45F1-8FDA-DC0879B25C58}" type="pres">
      <dgm:prSet presAssocID="{319323CB-F0D3-4F00-A50E-A336BD9F4ED8}" presName="composite" presStyleCnt="0"/>
      <dgm:spPr/>
    </dgm:pt>
    <dgm:pt modelId="{19E9DEB2-6C1C-48E4-954D-45ED1D67A0B7}" type="pres">
      <dgm:prSet presAssocID="{319323CB-F0D3-4F00-A50E-A336BD9F4ED8}" presName="parTx" presStyleLbl="alignNode1" presStyleIdx="3" presStyleCnt="4">
        <dgm:presLayoutVars>
          <dgm:chMax val="0"/>
          <dgm:chPref val="0"/>
          <dgm:bulletEnabled val="1"/>
        </dgm:presLayoutVars>
      </dgm:prSet>
      <dgm:spPr/>
    </dgm:pt>
    <dgm:pt modelId="{A085F9FE-6C4E-442E-93A1-79BD0C74C402}" type="pres">
      <dgm:prSet presAssocID="{319323CB-F0D3-4F00-A50E-A336BD9F4ED8}" presName="desTx" presStyleLbl="alignAccFollowNode1" presStyleIdx="3" presStyleCnt="4">
        <dgm:presLayoutVars>
          <dgm:bulletEnabled val="1"/>
        </dgm:presLayoutVars>
      </dgm:prSet>
      <dgm:spPr/>
    </dgm:pt>
  </dgm:ptLst>
  <dgm:cxnLst>
    <dgm:cxn modelId="{B0460D08-C3CC-4DAF-9A17-D4DDFB1402D2}" type="presOf" srcId="{3C8849DA-7F98-4C80-A1E2-D6EAB7BA125B}" destId="{E41442AB-7BB6-4881-A512-53B62B08E427}" srcOrd="0" destOrd="0" presId="urn:microsoft.com/office/officeart/2005/8/layout/hList1"/>
    <dgm:cxn modelId="{72877D31-80F8-4815-B27E-C76556DF4B50}" srcId="{465EDECA-01D6-42A9-9D37-14A39C4978C4}" destId="{3D970709-F3DF-44DD-AFC2-73626EA37023}" srcOrd="0" destOrd="0" parTransId="{116AECD0-BAB0-4188-AA5D-4D24A1E2B666}" sibTransId="{164012D9-384A-434F-B413-A4978C1E4980}"/>
    <dgm:cxn modelId="{A6B67042-5111-442C-A33C-BEF37D3D8FEE}" srcId="{3C8849DA-7F98-4C80-A1E2-D6EAB7BA125B}" destId="{4B24D298-4AB7-4BA5-BF84-F397EF2B2347}" srcOrd="0" destOrd="0" parTransId="{5512589D-4686-414B-A1A1-004C2A67511D}" sibTransId="{0B86FAD4-763B-4E89-82D7-7F98D08B0DA1}"/>
    <dgm:cxn modelId="{10FC5364-18A4-4D91-8E22-BFF0576F425A}" srcId="{4531BFAC-B07D-457D-AEFB-EB046A812C15}" destId="{59906FCF-A081-4E07-95D6-597744B6A559}" srcOrd="2" destOrd="0" parTransId="{3212D140-9461-4EC0-97C4-41C534B67999}" sibTransId="{367A2E9B-FC2F-48E1-989E-CADE27487974}"/>
    <dgm:cxn modelId="{C1D5A24D-0E11-4550-9F4C-E6431F9467C5}" type="presOf" srcId="{59906FCF-A081-4E07-95D6-597744B6A559}" destId="{E2A44C9F-54D1-4FCA-BE1A-0DDAF2A0796C}" srcOrd="0" destOrd="0" presId="urn:microsoft.com/office/officeart/2005/8/layout/hList1"/>
    <dgm:cxn modelId="{94D4A252-ABE6-4915-911D-DA0C80185BE6}" type="presOf" srcId="{465EDECA-01D6-42A9-9D37-14A39C4978C4}" destId="{E22A33B8-B857-454B-BB6A-3D2B5861EF07}" srcOrd="0" destOrd="0" presId="urn:microsoft.com/office/officeart/2005/8/layout/hList1"/>
    <dgm:cxn modelId="{85D8755A-7924-4777-AF29-7510A6323A52}" type="presOf" srcId="{AA831E49-F0E4-4695-934F-97D068078D02}" destId="{A085F9FE-6C4E-442E-93A1-79BD0C74C402}" srcOrd="0" destOrd="0" presId="urn:microsoft.com/office/officeart/2005/8/layout/hList1"/>
    <dgm:cxn modelId="{6E58D57D-4220-48C2-9725-024D392499FC}" type="presOf" srcId="{4531BFAC-B07D-457D-AEFB-EB046A812C15}" destId="{1AA42B6B-05BF-4A9E-B185-2A5B80C353E1}" srcOrd="0" destOrd="0" presId="urn:microsoft.com/office/officeart/2005/8/layout/hList1"/>
    <dgm:cxn modelId="{DA09937E-973A-45FF-8463-EA83BFD92A2A}" type="presOf" srcId="{3D970709-F3DF-44DD-AFC2-73626EA37023}" destId="{1ADF95D5-B1B3-48C8-86CF-1AD2DEBF6F3B}" srcOrd="0" destOrd="0" presId="urn:microsoft.com/office/officeart/2005/8/layout/hList1"/>
    <dgm:cxn modelId="{DEDA368C-AD80-4205-B266-5A02211E519A}" srcId="{4531BFAC-B07D-457D-AEFB-EB046A812C15}" destId="{319323CB-F0D3-4F00-A50E-A336BD9F4ED8}" srcOrd="3" destOrd="0" parTransId="{BF75D518-A79A-47A9-B152-5A23BFC7C6F5}" sibTransId="{816B872A-A21A-4E9D-B5C1-81A5FB9740D4}"/>
    <dgm:cxn modelId="{FD728399-8168-48BD-97E0-41A516944AE9}" srcId="{59906FCF-A081-4E07-95D6-597744B6A559}" destId="{4AC02778-CB32-48BF-AFCD-5104DC733B65}" srcOrd="0" destOrd="0" parTransId="{69FB5892-403C-4B55-91E8-AEA164E5955B}" sibTransId="{A92529FD-7579-4AD3-BC54-355FE027754C}"/>
    <dgm:cxn modelId="{DF3178A7-50A5-475D-8E2A-D0AD6CAE18C6}" srcId="{4531BFAC-B07D-457D-AEFB-EB046A812C15}" destId="{465EDECA-01D6-42A9-9D37-14A39C4978C4}" srcOrd="1" destOrd="0" parTransId="{521386C4-B8FE-4AFF-AF5B-6AC27E8DB0AF}" sibTransId="{D7679D07-8525-40AA-B735-F7A3D5062DCE}"/>
    <dgm:cxn modelId="{B0A918C3-8A93-4A15-8587-EF858A030DA5}" type="presOf" srcId="{4AC02778-CB32-48BF-AFCD-5104DC733B65}" destId="{28518D65-0EA7-4447-A562-EFA4781B38DE}" srcOrd="0" destOrd="0" presId="urn:microsoft.com/office/officeart/2005/8/layout/hList1"/>
    <dgm:cxn modelId="{258130D5-3680-4659-A305-5A4A63EC2964}" type="presOf" srcId="{4B24D298-4AB7-4BA5-BF84-F397EF2B2347}" destId="{3BA0F720-FF2D-4C7D-B559-64C85E7E98A2}" srcOrd="0" destOrd="0" presId="urn:microsoft.com/office/officeart/2005/8/layout/hList1"/>
    <dgm:cxn modelId="{A88520F2-3663-4F6E-B32C-2AC637FB302B}" srcId="{4531BFAC-B07D-457D-AEFB-EB046A812C15}" destId="{3C8849DA-7F98-4C80-A1E2-D6EAB7BA125B}" srcOrd="0" destOrd="0" parTransId="{5E30237A-8A1F-4CDD-AD27-078FDC40241A}" sibTransId="{245EBE48-6B3B-4F81-97F8-1F984D92E39C}"/>
    <dgm:cxn modelId="{79E2F3F9-72AA-4A9F-9041-0326A9C6AF86}" srcId="{319323CB-F0D3-4F00-A50E-A336BD9F4ED8}" destId="{AA831E49-F0E4-4695-934F-97D068078D02}" srcOrd="0" destOrd="0" parTransId="{77B7DFC5-6BE4-4D5F-9DA0-06B821A90E9A}" sibTransId="{583063D1-FF42-4604-B932-4F961BF80F3A}"/>
    <dgm:cxn modelId="{028662FD-1435-4091-8097-33DD89935BC6}" type="presOf" srcId="{319323CB-F0D3-4F00-A50E-A336BD9F4ED8}" destId="{19E9DEB2-6C1C-48E4-954D-45ED1D67A0B7}" srcOrd="0" destOrd="0" presId="urn:microsoft.com/office/officeart/2005/8/layout/hList1"/>
    <dgm:cxn modelId="{4F6BC688-00E2-4155-81FB-00BBA2CFBF6D}" type="presParOf" srcId="{1AA42B6B-05BF-4A9E-B185-2A5B80C353E1}" destId="{4A27DDD6-A77D-4334-B90A-65B780773E90}" srcOrd="0" destOrd="0" presId="urn:microsoft.com/office/officeart/2005/8/layout/hList1"/>
    <dgm:cxn modelId="{7D518F77-073E-4D3C-B91A-789B90F16CE5}" type="presParOf" srcId="{4A27DDD6-A77D-4334-B90A-65B780773E90}" destId="{E41442AB-7BB6-4881-A512-53B62B08E427}" srcOrd="0" destOrd="0" presId="urn:microsoft.com/office/officeart/2005/8/layout/hList1"/>
    <dgm:cxn modelId="{703059DC-5765-4389-A84B-F960965FF7F0}" type="presParOf" srcId="{4A27DDD6-A77D-4334-B90A-65B780773E90}" destId="{3BA0F720-FF2D-4C7D-B559-64C85E7E98A2}" srcOrd="1" destOrd="0" presId="urn:microsoft.com/office/officeart/2005/8/layout/hList1"/>
    <dgm:cxn modelId="{4189C9B2-2FD3-49ED-B858-8F39EC7A432C}" type="presParOf" srcId="{1AA42B6B-05BF-4A9E-B185-2A5B80C353E1}" destId="{12849B65-AAA9-425B-A01F-7092C50E4E65}" srcOrd="1" destOrd="0" presId="urn:microsoft.com/office/officeart/2005/8/layout/hList1"/>
    <dgm:cxn modelId="{4EA5360E-DAE8-490D-BCF8-A27019DAA9EB}" type="presParOf" srcId="{1AA42B6B-05BF-4A9E-B185-2A5B80C353E1}" destId="{A0AF571A-2DE6-4450-AD2E-790E9FEBED0B}" srcOrd="2" destOrd="0" presId="urn:microsoft.com/office/officeart/2005/8/layout/hList1"/>
    <dgm:cxn modelId="{5A3BE9C3-F663-4EEB-83F6-41D4705A3D7B}" type="presParOf" srcId="{A0AF571A-2DE6-4450-AD2E-790E9FEBED0B}" destId="{E22A33B8-B857-454B-BB6A-3D2B5861EF07}" srcOrd="0" destOrd="0" presId="urn:microsoft.com/office/officeart/2005/8/layout/hList1"/>
    <dgm:cxn modelId="{84FDEA84-1F18-4491-87EA-AEC47A8BB5D3}" type="presParOf" srcId="{A0AF571A-2DE6-4450-AD2E-790E9FEBED0B}" destId="{1ADF95D5-B1B3-48C8-86CF-1AD2DEBF6F3B}" srcOrd="1" destOrd="0" presId="urn:microsoft.com/office/officeart/2005/8/layout/hList1"/>
    <dgm:cxn modelId="{A9AFB660-592D-4C59-B31D-D1B4C60C7BB9}" type="presParOf" srcId="{1AA42B6B-05BF-4A9E-B185-2A5B80C353E1}" destId="{16592D37-05A0-4F7B-9282-638E19FA1BC9}" srcOrd="3" destOrd="0" presId="urn:microsoft.com/office/officeart/2005/8/layout/hList1"/>
    <dgm:cxn modelId="{3840E447-7173-4067-B80A-3CC123CC5447}" type="presParOf" srcId="{1AA42B6B-05BF-4A9E-B185-2A5B80C353E1}" destId="{7FCB6564-FA31-49F5-B6B3-B074DDEEC982}" srcOrd="4" destOrd="0" presId="urn:microsoft.com/office/officeart/2005/8/layout/hList1"/>
    <dgm:cxn modelId="{D2534E8C-B2D0-4F6D-A401-EF658B33025F}" type="presParOf" srcId="{7FCB6564-FA31-49F5-B6B3-B074DDEEC982}" destId="{E2A44C9F-54D1-4FCA-BE1A-0DDAF2A0796C}" srcOrd="0" destOrd="0" presId="urn:microsoft.com/office/officeart/2005/8/layout/hList1"/>
    <dgm:cxn modelId="{EEEBB423-383D-48C8-99A2-DC6BDD7EE448}" type="presParOf" srcId="{7FCB6564-FA31-49F5-B6B3-B074DDEEC982}" destId="{28518D65-0EA7-4447-A562-EFA4781B38DE}" srcOrd="1" destOrd="0" presId="urn:microsoft.com/office/officeart/2005/8/layout/hList1"/>
    <dgm:cxn modelId="{D04E072C-BC17-4807-84D8-B95DBADFBC8E}" type="presParOf" srcId="{1AA42B6B-05BF-4A9E-B185-2A5B80C353E1}" destId="{38D44A25-C623-4EE1-A989-B1EAE3F52435}" srcOrd="5" destOrd="0" presId="urn:microsoft.com/office/officeart/2005/8/layout/hList1"/>
    <dgm:cxn modelId="{77B148B4-31D0-4C29-9EEF-B57F80E23005}" type="presParOf" srcId="{1AA42B6B-05BF-4A9E-B185-2A5B80C353E1}" destId="{14011963-7F6C-45F1-8FDA-DC0879B25C58}" srcOrd="6" destOrd="0" presId="urn:microsoft.com/office/officeart/2005/8/layout/hList1"/>
    <dgm:cxn modelId="{8B42292C-928E-460A-8001-048EED8F31BD}" type="presParOf" srcId="{14011963-7F6C-45F1-8FDA-DC0879B25C58}" destId="{19E9DEB2-6C1C-48E4-954D-45ED1D67A0B7}" srcOrd="0" destOrd="0" presId="urn:microsoft.com/office/officeart/2005/8/layout/hList1"/>
    <dgm:cxn modelId="{92146FBD-9FFA-45A8-B62E-D710F78AD240}" type="presParOf" srcId="{14011963-7F6C-45F1-8FDA-DC0879B25C58}" destId="{A085F9FE-6C4E-442E-93A1-79BD0C74C40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CA0E80-E46F-4F95-88E3-BBDB1275F54A}" type="doc">
      <dgm:prSet loTypeId="urn:microsoft.com/office/officeart/2005/8/layout/hList1" loCatId="list" qsTypeId="urn:microsoft.com/office/officeart/2005/8/quickstyle/simple5" qsCatId="simple" csTypeId="urn:microsoft.com/office/officeart/2005/8/colors/accent1_2" csCatId="accent1"/>
      <dgm:spPr/>
      <dgm:t>
        <a:bodyPr/>
        <a:lstStyle/>
        <a:p>
          <a:endParaRPr lang="en-US"/>
        </a:p>
      </dgm:t>
    </dgm:pt>
    <dgm:pt modelId="{EFA59150-8269-467A-8640-A1AAE0EE19A7}">
      <dgm:prSet/>
      <dgm:spPr/>
      <dgm:t>
        <a:bodyPr/>
        <a:lstStyle/>
        <a:p>
          <a:r>
            <a:rPr lang="en-US"/>
            <a:t>1. Cycle time</a:t>
          </a:r>
        </a:p>
      </dgm:t>
    </dgm:pt>
    <dgm:pt modelId="{DF3E5A14-D877-4C67-8262-C86C9346FF09}" type="parTrans" cxnId="{308C7295-E93B-4163-AEE9-3D28A11650DE}">
      <dgm:prSet/>
      <dgm:spPr/>
      <dgm:t>
        <a:bodyPr/>
        <a:lstStyle/>
        <a:p>
          <a:endParaRPr lang="en-US"/>
        </a:p>
      </dgm:t>
    </dgm:pt>
    <dgm:pt modelId="{5FD8DB1E-FE3C-4C10-BD5A-3C06BBCB7F5A}" type="sibTrans" cxnId="{308C7295-E93B-4163-AEE9-3D28A11650DE}">
      <dgm:prSet/>
      <dgm:spPr/>
      <dgm:t>
        <a:bodyPr/>
        <a:lstStyle/>
        <a:p>
          <a:endParaRPr lang="en-US"/>
        </a:p>
      </dgm:t>
    </dgm:pt>
    <dgm:pt modelId="{13F06786-0CCA-45DC-9E6F-8FD0C0A55A40}">
      <dgm:prSet/>
      <dgm:spPr/>
      <dgm:t>
        <a:bodyPr/>
        <a:lstStyle/>
        <a:p>
          <a:r>
            <a:rPr lang="en-US"/>
            <a:t>Cycle time is the speed at which a DevOps team can deliver a functional application, from the moment work begins to when it is providing value to an end user. See how the team at Axway was able to achieve a 26x faster DevOps cycle with GitLab.</a:t>
          </a:r>
        </a:p>
      </dgm:t>
    </dgm:pt>
    <dgm:pt modelId="{A4EC9A94-5F67-4AF5-BCFA-3831387DB13F}" type="parTrans" cxnId="{FD00DD2E-FB3C-4014-8DA5-4306C6F9369C}">
      <dgm:prSet/>
      <dgm:spPr/>
      <dgm:t>
        <a:bodyPr/>
        <a:lstStyle/>
        <a:p>
          <a:endParaRPr lang="en-US"/>
        </a:p>
      </dgm:t>
    </dgm:pt>
    <dgm:pt modelId="{D08392F3-265B-48ED-9AFF-3E8CD0CF966E}" type="sibTrans" cxnId="{FD00DD2E-FB3C-4014-8DA5-4306C6F9369C}">
      <dgm:prSet/>
      <dgm:spPr/>
      <dgm:t>
        <a:bodyPr/>
        <a:lstStyle/>
        <a:p>
          <a:endParaRPr lang="en-US"/>
        </a:p>
      </dgm:t>
    </dgm:pt>
    <dgm:pt modelId="{E5165503-46AA-4F6C-82C0-C2D9E2585E91}">
      <dgm:prSet/>
      <dgm:spPr/>
      <dgm:t>
        <a:bodyPr/>
        <a:lstStyle/>
        <a:p>
          <a:r>
            <a:rPr lang="en-US"/>
            <a:t>2. Time to value</a:t>
          </a:r>
        </a:p>
      </dgm:t>
    </dgm:pt>
    <dgm:pt modelId="{5813530D-9969-405D-9D3F-7FF76B6F6CF6}" type="parTrans" cxnId="{FFD8D545-39BE-433C-B2C3-D4634E5F773D}">
      <dgm:prSet/>
      <dgm:spPr/>
      <dgm:t>
        <a:bodyPr/>
        <a:lstStyle/>
        <a:p>
          <a:endParaRPr lang="en-US"/>
        </a:p>
      </dgm:t>
    </dgm:pt>
    <dgm:pt modelId="{586137B4-9CE1-421B-95DD-2B8CB45E3609}" type="sibTrans" cxnId="{FFD8D545-39BE-433C-B2C3-D4634E5F773D}">
      <dgm:prSet/>
      <dgm:spPr/>
      <dgm:t>
        <a:bodyPr/>
        <a:lstStyle/>
        <a:p>
          <a:endParaRPr lang="en-US"/>
        </a:p>
      </dgm:t>
    </dgm:pt>
    <dgm:pt modelId="{FF4BBBB3-31B7-4C5F-A33D-02D161721EC0}">
      <dgm:prSet/>
      <dgm:spPr/>
      <dgm:t>
        <a:bodyPr/>
        <a:lstStyle/>
        <a:p>
          <a:r>
            <a:rPr lang="en-US"/>
            <a:t>Once code is written, how long before it’s released? This delay from when code is written to running in production is the time to value, and is a bottleneck for many organizations. Continuous delivery as well as examining trends in the QA process can help to overcome this barrier to quick deployments.</a:t>
          </a:r>
        </a:p>
      </dgm:t>
    </dgm:pt>
    <dgm:pt modelId="{2AF8C2E7-99B9-421B-A6D4-D890D65B0EBE}" type="parTrans" cxnId="{3D18ACA3-F78E-4D59-AE1F-EE13C4833A90}">
      <dgm:prSet/>
      <dgm:spPr/>
      <dgm:t>
        <a:bodyPr/>
        <a:lstStyle/>
        <a:p>
          <a:endParaRPr lang="en-US"/>
        </a:p>
      </dgm:t>
    </dgm:pt>
    <dgm:pt modelId="{C8195ED2-688B-4EF4-B824-6640C56525DC}" type="sibTrans" cxnId="{3D18ACA3-F78E-4D59-AE1F-EE13C4833A90}">
      <dgm:prSet/>
      <dgm:spPr/>
      <dgm:t>
        <a:bodyPr/>
        <a:lstStyle/>
        <a:p>
          <a:endParaRPr lang="en-US"/>
        </a:p>
      </dgm:t>
    </dgm:pt>
    <dgm:pt modelId="{A8815E52-0D8D-4088-AA6A-88B6B515831C}">
      <dgm:prSet/>
      <dgm:spPr/>
      <dgm:t>
        <a:bodyPr/>
        <a:lstStyle/>
        <a:p>
          <a:r>
            <a:rPr lang="en-US"/>
            <a:t>3. Uptime, error rate, infrastructure costs</a:t>
          </a:r>
        </a:p>
      </dgm:t>
    </dgm:pt>
    <dgm:pt modelId="{858BA28D-3659-442A-B3DD-C416C7A0C1E5}" type="parTrans" cxnId="{54B229C2-16A4-46C0-8889-EAB66577D3F1}">
      <dgm:prSet/>
      <dgm:spPr/>
      <dgm:t>
        <a:bodyPr/>
        <a:lstStyle/>
        <a:p>
          <a:endParaRPr lang="en-US"/>
        </a:p>
      </dgm:t>
    </dgm:pt>
    <dgm:pt modelId="{17B8001D-287C-4B51-9C52-B4BCFD92F148}" type="sibTrans" cxnId="{54B229C2-16A4-46C0-8889-EAB66577D3F1}">
      <dgm:prSet/>
      <dgm:spPr/>
      <dgm:t>
        <a:bodyPr/>
        <a:lstStyle/>
        <a:p>
          <a:endParaRPr lang="en-US"/>
        </a:p>
      </dgm:t>
    </dgm:pt>
    <dgm:pt modelId="{2BE7C493-9BE1-409D-A61F-7795D8E9677A}">
      <dgm:prSet/>
      <dgm:spPr/>
      <dgm:t>
        <a:bodyPr/>
        <a:lstStyle/>
        <a:p>
          <a:r>
            <a:rPr lang="en-US"/>
            <a:t>Uptime is one of the biggest priorities for the ops team, and with a good CI/CD strategy that automates different processes, they should be able to focus more on that goal. Likewise, error rates and infrastructure costs can be easily measured once CI/CD is put in place. Operations goals are a key indicator of process success.</a:t>
          </a:r>
        </a:p>
      </dgm:t>
    </dgm:pt>
    <dgm:pt modelId="{058CE888-C951-4767-B2B5-E90D7F378FE4}" type="parTrans" cxnId="{F5B12320-E9FD-40A8-A8A5-CE02CA636A5D}">
      <dgm:prSet/>
      <dgm:spPr/>
      <dgm:t>
        <a:bodyPr/>
        <a:lstStyle/>
        <a:p>
          <a:endParaRPr lang="en-US"/>
        </a:p>
      </dgm:t>
    </dgm:pt>
    <dgm:pt modelId="{F8B2045A-F027-4AE4-800E-AC991BBE20AA}" type="sibTrans" cxnId="{F5B12320-E9FD-40A8-A8A5-CE02CA636A5D}">
      <dgm:prSet/>
      <dgm:spPr/>
      <dgm:t>
        <a:bodyPr/>
        <a:lstStyle/>
        <a:p>
          <a:endParaRPr lang="en-US"/>
        </a:p>
      </dgm:t>
    </dgm:pt>
    <dgm:pt modelId="{9BA0C744-0A2D-4991-8028-46D905E120C8}">
      <dgm:prSet/>
      <dgm:spPr/>
      <dgm:t>
        <a:bodyPr/>
        <a:lstStyle/>
        <a:p>
          <a:r>
            <a:rPr lang="en-US"/>
            <a:t>4. Team retention rate</a:t>
          </a:r>
        </a:p>
      </dgm:t>
    </dgm:pt>
    <dgm:pt modelId="{6EAB703F-CD9B-4AA4-A785-0253E8E1FB00}" type="parTrans" cxnId="{14E6E0E3-BA78-4753-82CD-C37836A6EC51}">
      <dgm:prSet/>
      <dgm:spPr/>
      <dgm:t>
        <a:bodyPr/>
        <a:lstStyle/>
        <a:p>
          <a:endParaRPr lang="en-US"/>
        </a:p>
      </dgm:t>
    </dgm:pt>
    <dgm:pt modelId="{C5BDD6A6-2E48-4546-A4DE-6B6ADC2B0B29}" type="sibTrans" cxnId="{14E6E0E3-BA78-4753-82CD-C37836A6EC51}">
      <dgm:prSet/>
      <dgm:spPr/>
      <dgm:t>
        <a:bodyPr/>
        <a:lstStyle/>
        <a:p>
          <a:endParaRPr lang="en-US"/>
        </a:p>
      </dgm:t>
    </dgm:pt>
    <dgm:pt modelId="{60AFA037-9BB0-47E2-94D1-737462A14D83}">
      <dgm:prSet/>
      <dgm:spPr/>
      <dgm:t>
        <a:bodyPr/>
        <a:lstStyle/>
        <a:p>
          <a:r>
            <a:rPr lang="en-US"/>
            <a:t>Happy developers stick around, so looking at retention rates is a reliable way to gauge how well new </a:t>
          </a:r>
        </a:p>
      </dgm:t>
    </dgm:pt>
    <dgm:pt modelId="{7CB22600-3F5D-445B-BC25-4F14F7AFB85B}" type="parTrans" cxnId="{BAE474FE-B5E1-45B6-940D-C81CE47EA66F}">
      <dgm:prSet/>
      <dgm:spPr/>
      <dgm:t>
        <a:bodyPr/>
        <a:lstStyle/>
        <a:p>
          <a:endParaRPr lang="en-US"/>
        </a:p>
      </dgm:t>
    </dgm:pt>
    <dgm:pt modelId="{906E00C0-7F5D-4347-A0C6-DF990B1D79B6}" type="sibTrans" cxnId="{BAE474FE-B5E1-45B6-940D-C81CE47EA66F}">
      <dgm:prSet/>
      <dgm:spPr/>
      <dgm:t>
        <a:bodyPr/>
        <a:lstStyle/>
        <a:p>
          <a:endParaRPr lang="en-US"/>
        </a:p>
      </dgm:t>
    </dgm:pt>
    <dgm:pt modelId="{CB33B37E-3D97-4A3B-8229-3B5C0E72E5DA}">
      <dgm:prSet/>
      <dgm:spPr/>
      <dgm:t>
        <a:bodyPr/>
        <a:lstStyle/>
        <a:p>
          <a:r>
            <a:rPr lang="en-US"/>
            <a:t>processes and applications are working for the team. It might be tough for developers to speak up if they don’t like how things are going, but looking at retention rates can be one step in identifying potential problems.The benefits of a good CI/CD strategy are felt throughout an organization: From HR to operations, teams work better and achieve goals. In such a competitive development landscape, having the right CI/CD in place gives any company an edge.</a:t>
          </a:r>
        </a:p>
      </dgm:t>
    </dgm:pt>
    <dgm:pt modelId="{07A3233F-E927-40B6-B337-912A16F83E8F}" type="parTrans" cxnId="{227CBE52-032F-4727-B323-A9BEFCB02ED1}">
      <dgm:prSet/>
      <dgm:spPr/>
      <dgm:t>
        <a:bodyPr/>
        <a:lstStyle/>
        <a:p>
          <a:endParaRPr lang="en-US"/>
        </a:p>
      </dgm:t>
    </dgm:pt>
    <dgm:pt modelId="{95DB0858-1E51-42B3-AE5D-B4D48D4E492E}" type="sibTrans" cxnId="{227CBE52-032F-4727-B323-A9BEFCB02ED1}">
      <dgm:prSet/>
      <dgm:spPr/>
      <dgm:t>
        <a:bodyPr/>
        <a:lstStyle/>
        <a:p>
          <a:endParaRPr lang="en-US"/>
        </a:p>
      </dgm:t>
    </dgm:pt>
    <dgm:pt modelId="{00E0958B-AF99-4A4D-94C6-3C5FE8B59667}" type="pres">
      <dgm:prSet presAssocID="{90CA0E80-E46F-4F95-88E3-BBDB1275F54A}" presName="Name0" presStyleCnt="0">
        <dgm:presLayoutVars>
          <dgm:dir/>
          <dgm:animLvl val="lvl"/>
          <dgm:resizeHandles val="exact"/>
        </dgm:presLayoutVars>
      </dgm:prSet>
      <dgm:spPr/>
    </dgm:pt>
    <dgm:pt modelId="{0F1D1EDC-8C46-4123-AD7E-7656BC77CD31}" type="pres">
      <dgm:prSet presAssocID="{EFA59150-8269-467A-8640-A1AAE0EE19A7}" presName="composite" presStyleCnt="0"/>
      <dgm:spPr/>
    </dgm:pt>
    <dgm:pt modelId="{8D59501B-4582-49E2-883B-64A314609971}" type="pres">
      <dgm:prSet presAssocID="{EFA59150-8269-467A-8640-A1AAE0EE19A7}" presName="parTx" presStyleLbl="alignNode1" presStyleIdx="0" presStyleCnt="4">
        <dgm:presLayoutVars>
          <dgm:chMax val="0"/>
          <dgm:chPref val="0"/>
          <dgm:bulletEnabled val="1"/>
        </dgm:presLayoutVars>
      </dgm:prSet>
      <dgm:spPr/>
    </dgm:pt>
    <dgm:pt modelId="{7A19D3A2-EC14-4A74-8B0F-F96A29B6946B}" type="pres">
      <dgm:prSet presAssocID="{EFA59150-8269-467A-8640-A1AAE0EE19A7}" presName="desTx" presStyleLbl="alignAccFollowNode1" presStyleIdx="0" presStyleCnt="4">
        <dgm:presLayoutVars>
          <dgm:bulletEnabled val="1"/>
        </dgm:presLayoutVars>
      </dgm:prSet>
      <dgm:spPr/>
    </dgm:pt>
    <dgm:pt modelId="{78BE4030-860A-4BA7-AE67-B3EBF0C8174F}" type="pres">
      <dgm:prSet presAssocID="{5FD8DB1E-FE3C-4C10-BD5A-3C06BBCB7F5A}" presName="space" presStyleCnt="0"/>
      <dgm:spPr/>
    </dgm:pt>
    <dgm:pt modelId="{FB346BE9-157C-46BA-BC40-543548E43606}" type="pres">
      <dgm:prSet presAssocID="{E5165503-46AA-4F6C-82C0-C2D9E2585E91}" presName="composite" presStyleCnt="0"/>
      <dgm:spPr/>
    </dgm:pt>
    <dgm:pt modelId="{F51312B4-F4C6-42AA-876C-1DC0D6741447}" type="pres">
      <dgm:prSet presAssocID="{E5165503-46AA-4F6C-82C0-C2D9E2585E91}" presName="parTx" presStyleLbl="alignNode1" presStyleIdx="1" presStyleCnt="4">
        <dgm:presLayoutVars>
          <dgm:chMax val="0"/>
          <dgm:chPref val="0"/>
          <dgm:bulletEnabled val="1"/>
        </dgm:presLayoutVars>
      </dgm:prSet>
      <dgm:spPr/>
    </dgm:pt>
    <dgm:pt modelId="{92BFDA70-A88E-4A27-B087-0188CF84B1AF}" type="pres">
      <dgm:prSet presAssocID="{E5165503-46AA-4F6C-82C0-C2D9E2585E91}" presName="desTx" presStyleLbl="alignAccFollowNode1" presStyleIdx="1" presStyleCnt="4">
        <dgm:presLayoutVars>
          <dgm:bulletEnabled val="1"/>
        </dgm:presLayoutVars>
      </dgm:prSet>
      <dgm:spPr/>
    </dgm:pt>
    <dgm:pt modelId="{0DDDB570-ABF2-4937-9F7E-B95E208643B1}" type="pres">
      <dgm:prSet presAssocID="{586137B4-9CE1-421B-95DD-2B8CB45E3609}" presName="space" presStyleCnt="0"/>
      <dgm:spPr/>
    </dgm:pt>
    <dgm:pt modelId="{B4620639-CB5C-4047-ADD3-06398DD8A724}" type="pres">
      <dgm:prSet presAssocID="{A8815E52-0D8D-4088-AA6A-88B6B515831C}" presName="composite" presStyleCnt="0"/>
      <dgm:spPr/>
    </dgm:pt>
    <dgm:pt modelId="{092A5867-F39B-48C3-81CE-2898F58B0AFD}" type="pres">
      <dgm:prSet presAssocID="{A8815E52-0D8D-4088-AA6A-88B6B515831C}" presName="parTx" presStyleLbl="alignNode1" presStyleIdx="2" presStyleCnt="4">
        <dgm:presLayoutVars>
          <dgm:chMax val="0"/>
          <dgm:chPref val="0"/>
          <dgm:bulletEnabled val="1"/>
        </dgm:presLayoutVars>
      </dgm:prSet>
      <dgm:spPr/>
    </dgm:pt>
    <dgm:pt modelId="{6EB0BE60-6433-422C-A021-BB7E49AC0861}" type="pres">
      <dgm:prSet presAssocID="{A8815E52-0D8D-4088-AA6A-88B6B515831C}" presName="desTx" presStyleLbl="alignAccFollowNode1" presStyleIdx="2" presStyleCnt="4">
        <dgm:presLayoutVars>
          <dgm:bulletEnabled val="1"/>
        </dgm:presLayoutVars>
      </dgm:prSet>
      <dgm:spPr/>
    </dgm:pt>
    <dgm:pt modelId="{E4967031-DFFD-49E7-A872-735EA95DBD1E}" type="pres">
      <dgm:prSet presAssocID="{17B8001D-287C-4B51-9C52-B4BCFD92F148}" presName="space" presStyleCnt="0"/>
      <dgm:spPr/>
    </dgm:pt>
    <dgm:pt modelId="{6FB75177-5892-4722-95E6-95BB5295679A}" type="pres">
      <dgm:prSet presAssocID="{9BA0C744-0A2D-4991-8028-46D905E120C8}" presName="composite" presStyleCnt="0"/>
      <dgm:spPr/>
    </dgm:pt>
    <dgm:pt modelId="{9129F087-4D4B-4554-874C-BC34DA60F5DA}" type="pres">
      <dgm:prSet presAssocID="{9BA0C744-0A2D-4991-8028-46D905E120C8}" presName="parTx" presStyleLbl="alignNode1" presStyleIdx="3" presStyleCnt="4">
        <dgm:presLayoutVars>
          <dgm:chMax val="0"/>
          <dgm:chPref val="0"/>
          <dgm:bulletEnabled val="1"/>
        </dgm:presLayoutVars>
      </dgm:prSet>
      <dgm:spPr/>
    </dgm:pt>
    <dgm:pt modelId="{1B8644D2-EA15-45CB-B632-29DC791EAF74}" type="pres">
      <dgm:prSet presAssocID="{9BA0C744-0A2D-4991-8028-46D905E120C8}" presName="desTx" presStyleLbl="alignAccFollowNode1" presStyleIdx="3" presStyleCnt="4">
        <dgm:presLayoutVars>
          <dgm:bulletEnabled val="1"/>
        </dgm:presLayoutVars>
      </dgm:prSet>
      <dgm:spPr/>
    </dgm:pt>
  </dgm:ptLst>
  <dgm:cxnLst>
    <dgm:cxn modelId="{42E25504-22A9-42AA-9BEA-632B6F1EC1EC}" type="presOf" srcId="{90CA0E80-E46F-4F95-88E3-BBDB1275F54A}" destId="{00E0958B-AF99-4A4D-94C6-3C5FE8B59667}" srcOrd="0" destOrd="0" presId="urn:microsoft.com/office/officeart/2005/8/layout/hList1"/>
    <dgm:cxn modelId="{F5B12320-E9FD-40A8-A8A5-CE02CA636A5D}" srcId="{A8815E52-0D8D-4088-AA6A-88B6B515831C}" destId="{2BE7C493-9BE1-409D-A61F-7795D8E9677A}" srcOrd="0" destOrd="0" parTransId="{058CE888-C951-4767-B2B5-E90D7F378FE4}" sibTransId="{F8B2045A-F027-4AE4-800E-AC991BBE20AA}"/>
    <dgm:cxn modelId="{FD00DD2E-FB3C-4014-8DA5-4306C6F9369C}" srcId="{EFA59150-8269-467A-8640-A1AAE0EE19A7}" destId="{13F06786-0CCA-45DC-9E6F-8FD0C0A55A40}" srcOrd="0" destOrd="0" parTransId="{A4EC9A94-5F67-4AF5-BCFA-3831387DB13F}" sibTransId="{D08392F3-265B-48ED-9AFF-3E8CD0CF966E}"/>
    <dgm:cxn modelId="{FFD8D545-39BE-433C-B2C3-D4634E5F773D}" srcId="{90CA0E80-E46F-4F95-88E3-BBDB1275F54A}" destId="{E5165503-46AA-4F6C-82C0-C2D9E2585E91}" srcOrd="1" destOrd="0" parTransId="{5813530D-9969-405D-9D3F-7FF76B6F6CF6}" sibTransId="{586137B4-9CE1-421B-95DD-2B8CB45E3609}"/>
    <dgm:cxn modelId="{09E6F56C-978E-4EF4-BEE0-9C38613BDD5C}" type="presOf" srcId="{13F06786-0CCA-45DC-9E6F-8FD0C0A55A40}" destId="{7A19D3A2-EC14-4A74-8B0F-F96A29B6946B}" srcOrd="0" destOrd="0" presId="urn:microsoft.com/office/officeart/2005/8/layout/hList1"/>
    <dgm:cxn modelId="{1F89AF71-D52C-47B3-83C9-41A89E9A1F28}" type="presOf" srcId="{E5165503-46AA-4F6C-82C0-C2D9E2585E91}" destId="{F51312B4-F4C6-42AA-876C-1DC0D6741447}" srcOrd="0" destOrd="0" presId="urn:microsoft.com/office/officeart/2005/8/layout/hList1"/>
    <dgm:cxn modelId="{227CBE52-032F-4727-B323-A9BEFCB02ED1}" srcId="{9BA0C744-0A2D-4991-8028-46D905E120C8}" destId="{CB33B37E-3D97-4A3B-8229-3B5C0E72E5DA}" srcOrd="1" destOrd="0" parTransId="{07A3233F-E927-40B6-B337-912A16F83E8F}" sibTransId="{95DB0858-1E51-42B3-AE5D-B4D48D4E492E}"/>
    <dgm:cxn modelId="{C8F26191-3DF2-42D5-BFF5-E98DA7A7F046}" type="presOf" srcId="{60AFA037-9BB0-47E2-94D1-737462A14D83}" destId="{1B8644D2-EA15-45CB-B632-29DC791EAF74}" srcOrd="0" destOrd="0" presId="urn:microsoft.com/office/officeart/2005/8/layout/hList1"/>
    <dgm:cxn modelId="{308C7295-E93B-4163-AEE9-3D28A11650DE}" srcId="{90CA0E80-E46F-4F95-88E3-BBDB1275F54A}" destId="{EFA59150-8269-467A-8640-A1AAE0EE19A7}" srcOrd="0" destOrd="0" parTransId="{DF3E5A14-D877-4C67-8262-C86C9346FF09}" sibTransId="{5FD8DB1E-FE3C-4C10-BD5A-3C06BBCB7F5A}"/>
    <dgm:cxn modelId="{BE2AC895-D6F5-4714-9D68-3B36466F538F}" type="presOf" srcId="{EFA59150-8269-467A-8640-A1AAE0EE19A7}" destId="{8D59501B-4582-49E2-883B-64A314609971}" srcOrd="0" destOrd="0" presId="urn:microsoft.com/office/officeart/2005/8/layout/hList1"/>
    <dgm:cxn modelId="{B5789699-A64F-414C-AAB4-145D7E5EB054}" type="presOf" srcId="{9BA0C744-0A2D-4991-8028-46D905E120C8}" destId="{9129F087-4D4B-4554-874C-BC34DA60F5DA}" srcOrd="0" destOrd="0" presId="urn:microsoft.com/office/officeart/2005/8/layout/hList1"/>
    <dgm:cxn modelId="{3D18ACA3-F78E-4D59-AE1F-EE13C4833A90}" srcId="{E5165503-46AA-4F6C-82C0-C2D9E2585E91}" destId="{FF4BBBB3-31B7-4C5F-A33D-02D161721EC0}" srcOrd="0" destOrd="0" parTransId="{2AF8C2E7-99B9-421B-A6D4-D890D65B0EBE}" sibTransId="{C8195ED2-688B-4EF4-B824-6640C56525DC}"/>
    <dgm:cxn modelId="{54B229C2-16A4-46C0-8889-EAB66577D3F1}" srcId="{90CA0E80-E46F-4F95-88E3-BBDB1275F54A}" destId="{A8815E52-0D8D-4088-AA6A-88B6B515831C}" srcOrd="2" destOrd="0" parTransId="{858BA28D-3659-442A-B3DD-C416C7A0C1E5}" sibTransId="{17B8001D-287C-4B51-9C52-B4BCFD92F148}"/>
    <dgm:cxn modelId="{B080EFD4-2B9F-40A8-B081-99F3386FFC71}" type="presOf" srcId="{CB33B37E-3D97-4A3B-8229-3B5C0E72E5DA}" destId="{1B8644D2-EA15-45CB-B632-29DC791EAF74}" srcOrd="0" destOrd="1" presId="urn:microsoft.com/office/officeart/2005/8/layout/hList1"/>
    <dgm:cxn modelId="{14E6E0E3-BA78-4753-82CD-C37836A6EC51}" srcId="{90CA0E80-E46F-4F95-88E3-BBDB1275F54A}" destId="{9BA0C744-0A2D-4991-8028-46D905E120C8}" srcOrd="3" destOrd="0" parTransId="{6EAB703F-CD9B-4AA4-A785-0253E8E1FB00}" sibTransId="{C5BDD6A6-2E48-4546-A4DE-6B6ADC2B0B29}"/>
    <dgm:cxn modelId="{277E2EE8-07EA-43FB-87DF-D554A3F6C4A1}" type="presOf" srcId="{FF4BBBB3-31B7-4C5F-A33D-02D161721EC0}" destId="{92BFDA70-A88E-4A27-B087-0188CF84B1AF}" srcOrd="0" destOrd="0" presId="urn:microsoft.com/office/officeart/2005/8/layout/hList1"/>
    <dgm:cxn modelId="{26127DF3-1C92-4290-9579-C4E811B6B61B}" type="presOf" srcId="{A8815E52-0D8D-4088-AA6A-88B6B515831C}" destId="{092A5867-F39B-48C3-81CE-2898F58B0AFD}" srcOrd="0" destOrd="0" presId="urn:microsoft.com/office/officeart/2005/8/layout/hList1"/>
    <dgm:cxn modelId="{5DC08AFB-422F-4900-ACAF-ABE52A4AFF03}" type="presOf" srcId="{2BE7C493-9BE1-409D-A61F-7795D8E9677A}" destId="{6EB0BE60-6433-422C-A021-BB7E49AC0861}" srcOrd="0" destOrd="0" presId="urn:microsoft.com/office/officeart/2005/8/layout/hList1"/>
    <dgm:cxn modelId="{BAE474FE-B5E1-45B6-940D-C81CE47EA66F}" srcId="{9BA0C744-0A2D-4991-8028-46D905E120C8}" destId="{60AFA037-9BB0-47E2-94D1-737462A14D83}" srcOrd="0" destOrd="0" parTransId="{7CB22600-3F5D-445B-BC25-4F14F7AFB85B}" sibTransId="{906E00C0-7F5D-4347-A0C6-DF990B1D79B6}"/>
    <dgm:cxn modelId="{E474F19C-0852-482B-8F66-B8A9AA1DA847}" type="presParOf" srcId="{00E0958B-AF99-4A4D-94C6-3C5FE8B59667}" destId="{0F1D1EDC-8C46-4123-AD7E-7656BC77CD31}" srcOrd="0" destOrd="0" presId="urn:microsoft.com/office/officeart/2005/8/layout/hList1"/>
    <dgm:cxn modelId="{460C6F99-6C97-42EE-8DD9-83F3D4037F0C}" type="presParOf" srcId="{0F1D1EDC-8C46-4123-AD7E-7656BC77CD31}" destId="{8D59501B-4582-49E2-883B-64A314609971}" srcOrd="0" destOrd="0" presId="urn:microsoft.com/office/officeart/2005/8/layout/hList1"/>
    <dgm:cxn modelId="{D0D613E5-0700-47DB-BE23-9D94C83B3B92}" type="presParOf" srcId="{0F1D1EDC-8C46-4123-AD7E-7656BC77CD31}" destId="{7A19D3A2-EC14-4A74-8B0F-F96A29B6946B}" srcOrd="1" destOrd="0" presId="urn:microsoft.com/office/officeart/2005/8/layout/hList1"/>
    <dgm:cxn modelId="{5407D065-DFC1-4206-815F-176BC64BA253}" type="presParOf" srcId="{00E0958B-AF99-4A4D-94C6-3C5FE8B59667}" destId="{78BE4030-860A-4BA7-AE67-B3EBF0C8174F}" srcOrd="1" destOrd="0" presId="urn:microsoft.com/office/officeart/2005/8/layout/hList1"/>
    <dgm:cxn modelId="{2FA0498D-AA80-4452-8A6C-4FF721BF5B58}" type="presParOf" srcId="{00E0958B-AF99-4A4D-94C6-3C5FE8B59667}" destId="{FB346BE9-157C-46BA-BC40-543548E43606}" srcOrd="2" destOrd="0" presId="urn:microsoft.com/office/officeart/2005/8/layout/hList1"/>
    <dgm:cxn modelId="{89E0BDE5-8110-430A-B2DA-C6DF355C51A3}" type="presParOf" srcId="{FB346BE9-157C-46BA-BC40-543548E43606}" destId="{F51312B4-F4C6-42AA-876C-1DC0D6741447}" srcOrd="0" destOrd="0" presId="urn:microsoft.com/office/officeart/2005/8/layout/hList1"/>
    <dgm:cxn modelId="{3C677AD5-C76A-4D66-9560-06C8412BE892}" type="presParOf" srcId="{FB346BE9-157C-46BA-BC40-543548E43606}" destId="{92BFDA70-A88E-4A27-B087-0188CF84B1AF}" srcOrd="1" destOrd="0" presId="urn:microsoft.com/office/officeart/2005/8/layout/hList1"/>
    <dgm:cxn modelId="{B2E5F9EF-C043-45CB-B8FC-3B35493FF931}" type="presParOf" srcId="{00E0958B-AF99-4A4D-94C6-3C5FE8B59667}" destId="{0DDDB570-ABF2-4937-9F7E-B95E208643B1}" srcOrd="3" destOrd="0" presId="urn:microsoft.com/office/officeart/2005/8/layout/hList1"/>
    <dgm:cxn modelId="{14FEE90F-FF85-46A6-927D-C022079C4055}" type="presParOf" srcId="{00E0958B-AF99-4A4D-94C6-3C5FE8B59667}" destId="{B4620639-CB5C-4047-ADD3-06398DD8A724}" srcOrd="4" destOrd="0" presId="urn:microsoft.com/office/officeart/2005/8/layout/hList1"/>
    <dgm:cxn modelId="{AFE7CB5F-DB74-4F67-A945-E3080E685F32}" type="presParOf" srcId="{B4620639-CB5C-4047-ADD3-06398DD8A724}" destId="{092A5867-F39B-48C3-81CE-2898F58B0AFD}" srcOrd="0" destOrd="0" presId="urn:microsoft.com/office/officeart/2005/8/layout/hList1"/>
    <dgm:cxn modelId="{F1F3534A-6692-4971-9041-71AD922CBF9E}" type="presParOf" srcId="{B4620639-CB5C-4047-ADD3-06398DD8A724}" destId="{6EB0BE60-6433-422C-A021-BB7E49AC0861}" srcOrd="1" destOrd="0" presId="urn:microsoft.com/office/officeart/2005/8/layout/hList1"/>
    <dgm:cxn modelId="{E2EDC9A4-CEC8-4B7C-A26A-670C2AA8FBF4}" type="presParOf" srcId="{00E0958B-AF99-4A4D-94C6-3C5FE8B59667}" destId="{E4967031-DFFD-49E7-A872-735EA95DBD1E}" srcOrd="5" destOrd="0" presId="urn:microsoft.com/office/officeart/2005/8/layout/hList1"/>
    <dgm:cxn modelId="{7287B74E-DE22-4520-96F3-F1AD20DF696E}" type="presParOf" srcId="{00E0958B-AF99-4A4D-94C6-3C5FE8B59667}" destId="{6FB75177-5892-4722-95E6-95BB5295679A}" srcOrd="6" destOrd="0" presId="urn:microsoft.com/office/officeart/2005/8/layout/hList1"/>
    <dgm:cxn modelId="{01F2F0A9-5324-4896-A3A8-BB8FA8957234}" type="presParOf" srcId="{6FB75177-5892-4722-95E6-95BB5295679A}" destId="{9129F087-4D4B-4554-874C-BC34DA60F5DA}" srcOrd="0" destOrd="0" presId="urn:microsoft.com/office/officeart/2005/8/layout/hList1"/>
    <dgm:cxn modelId="{A461FC75-279E-4C72-B6DE-E941CF72F6E0}" type="presParOf" srcId="{6FB75177-5892-4722-95E6-95BB5295679A}" destId="{1B8644D2-EA15-45CB-B632-29DC791EAF7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277E51-7B1E-4476-9A01-F90EF2AE7532}">
      <dsp:nvSpPr>
        <dsp:cNvPr id="0" name=""/>
        <dsp:cNvSpPr/>
      </dsp:nvSpPr>
      <dsp:spPr>
        <a:xfrm>
          <a:off x="3143" y="93393"/>
          <a:ext cx="3064668" cy="62412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a:t>1. A large portion of IT budget is spent on undifferentiated engineering</a:t>
          </a:r>
        </a:p>
      </dsp:txBody>
      <dsp:txXfrm>
        <a:off x="3143" y="93393"/>
        <a:ext cx="3064668" cy="624122"/>
      </dsp:txXfrm>
    </dsp:sp>
    <dsp:sp modelId="{C7E026C8-AB38-48A5-82B8-D7C2A9A394E2}">
      <dsp:nvSpPr>
        <dsp:cNvPr id="0" name=""/>
        <dsp:cNvSpPr/>
      </dsp:nvSpPr>
      <dsp:spPr>
        <a:xfrm>
          <a:off x="3143" y="717515"/>
          <a:ext cx="3064668" cy="30387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Opportunity costs play a much larger role in the development process than we realize. Organizations can only afford so many engineers at one time, and systems that require extensive maintenance means fewer engineers are working on revenue-generating projects. This will lead to slower innovation and slower growth in the long term. Undifferentiated engineering means too many individuals are having to focus on one thing – maintenance.</a:t>
          </a:r>
        </a:p>
      </dsp:txBody>
      <dsp:txXfrm>
        <a:off x="3143" y="717515"/>
        <a:ext cx="3064668" cy="3038715"/>
      </dsp:txXfrm>
    </dsp:sp>
    <dsp:sp modelId="{FC5CC6B9-3B95-4541-9C02-03ADBEAA3BF4}">
      <dsp:nvSpPr>
        <dsp:cNvPr id="0" name=""/>
        <dsp:cNvSpPr/>
      </dsp:nvSpPr>
      <dsp:spPr>
        <a:xfrm>
          <a:off x="3496865" y="93393"/>
          <a:ext cx="3064668" cy="62412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a:t>2. Delayed (and even unrealized) revenue</a:t>
          </a:r>
        </a:p>
      </dsp:txBody>
      <dsp:txXfrm>
        <a:off x="3496865" y="93393"/>
        <a:ext cx="3064668" cy="624122"/>
      </dsp:txXfrm>
    </dsp:sp>
    <dsp:sp modelId="{8F869265-DE61-4935-9953-AB57C698016C}">
      <dsp:nvSpPr>
        <dsp:cNvPr id="0" name=""/>
        <dsp:cNvSpPr/>
      </dsp:nvSpPr>
      <dsp:spPr>
        <a:xfrm>
          <a:off x="3496865" y="717515"/>
          <a:ext cx="3064668" cy="30387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a:t>This is the impact of lost opportunity costs. When there are too many dependencies, too many handoffs, and too many manual tasks, it causes delays between when code is written and when the business gets value from that code. In worst cases, code is written and the business never gets any value from it at all. Code can sit in limbo waiting for others to manually test it, and by the time it’s finally reviewed it’s already irrelevant. The opportunity cost essentially doubles: Engineers were paid to work on code that never deployed, and the business loses out on revenue the code could have generated.</a:t>
          </a:r>
        </a:p>
      </dsp:txBody>
      <dsp:txXfrm>
        <a:off x="3496865" y="717515"/>
        <a:ext cx="3064668" cy="3038715"/>
      </dsp:txXfrm>
    </dsp:sp>
    <dsp:sp modelId="{58195BF2-E3F4-44CD-9DBA-ABC83B227D94}">
      <dsp:nvSpPr>
        <dsp:cNvPr id="0" name=""/>
        <dsp:cNvSpPr/>
      </dsp:nvSpPr>
      <dsp:spPr>
        <a:xfrm>
          <a:off x="6990588" y="93393"/>
          <a:ext cx="3064668" cy="62412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a:t>3. Lower developer productivity, lower developer happiness, and less reliable software</a:t>
          </a:r>
        </a:p>
      </dsp:txBody>
      <dsp:txXfrm>
        <a:off x="6990588" y="93393"/>
        <a:ext cx="3064668" cy="624122"/>
      </dsp:txXfrm>
    </dsp:sp>
    <dsp:sp modelId="{925A07FE-1A42-4160-9A00-49E46FEA842C}">
      <dsp:nvSpPr>
        <dsp:cNvPr id="0" name=""/>
        <dsp:cNvSpPr/>
      </dsp:nvSpPr>
      <dsp:spPr>
        <a:xfrm>
          <a:off x="6990588" y="717515"/>
          <a:ext cx="3064668" cy="30387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a:t>Downtime = lost revenue. To avoid that dreaded downtime, developers are spending time working on infrastructure and configuration, and they’re also not spending that time delivering business logic. In both cases, they’re being less productive and working outside of their core competencies. Developer hiring and retention will inevitably suffer. Uptime and resiliency are also affected because people who aren’t domain experts are put in charge of determining infrastructure. It’s a self-fulfilling prophecy.</a:t>
          </a:r>
        </a:p>
      </dsp:txBody>
      <dsp:txXfrm>
        <a:off x="6990588" y="717515"/>
        <a:ext cx="3064668" cy="30387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1C0B9-4DD8-40DE-8EE1-86BAE96BEA54}">
      <dsp:nvSpPr>
        <dsp:cNvPr id="0" name=""/>
        <dsp:cNvSpPr/>
      </dsp:nvSpPr>
      <dsp:spPr>
        <a:xfrm>
          <a:off x="3143" y="187883"/>
          <a:ext cx="3064668" cy="7117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1. More engineers are working on the app instead of maintenance</a:t>
          </a:r>
        </a:p>
      </dsp:txBody>
      <dsp:txXfrm>
        <a:off x="3143" y="187883"/>
        <a:ext cx="3064668" cy="711700"/>
      </dsp:txXfrm>
    </dsp:sp>
    <dsp:sp modelId="{D6F57729-D55B-4C45-B89B-CAFADE459B92}">
      <dsp:nvSpPr>
        <dsp:cNvPr id="0" name=""/>
        <dsp:cNvSpPr/>
      </dsp:nvSpPr>
      <dsp:spPr>
        <a:xfrm>
          <a:off x="3143" y="899584"/>
          <a:ext cx="3064668" cy="276215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The organization has the right amount of developers devoted to driving business value and spends more time on innovation instead of undifferentiated heavy lifting. Less of the budget is spent on activities that don’t generate revenue.</a:t>
          </a:r>
        </a:p>
      </dsp:txBody>
      <dsp:txXfrm>
        <a:off x="3143" y="899584"/>
        <a:ext cx="3064668" cy="2762156"/>
      </dsp:txXfrm>
    </dsp:sp>
    <dsp:sp modelId="{B7E5C7E3-2644-49F2-89B3-BBEA14C1E88B}">
      <dsp:nvSpPr>
        <dsp:cNvPr id="0" name=""/>
        <dsp:cNvSpPr/>
      </dsp:nvSpPr>
      <dsp:spPr>
        <a:xfrm>
          <a:off x="3496865" y="187883"/>
          <a:ext cx="3064668" cy="7117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2. Developers see their code in production quickly</a:t>
          </a:r>
        </a:p>
      </dsp:txBody>
      <dsp:txXfrm>
        <a:off x="3496865" y="187883"/>
        <a:ext cx="3064668" cy="711700"/>
      </dsp:txXfrm>
    </dsp:sp>
    <dsp:sp modelId="{AC9DBCC6-702C-49C3-A82E-E9C1A83C6205}">
      <dsp:nvSpPr>
        <dsp:cNvPr id="0" name=""/>
        <dsp:cNvSpPr/>
      </dsp:nvSpPr>
      <dsp:spPr>
        <a:xfrm>
          <a:off x="3496865" y="899584"/>
          <a:ext cx="3064668" cy="276215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Infrastructure and deployment are fully automated. Everyone loves to see the output of their work, developers especially, and the business gets to see the benefits of this code right away. Deploying smaller chunks of code is less risky when developers can take advantage of test automation, so they have less overhead and coordination with a QA team forced to test manually.</a:t>
          </a:r>
        </a:p>
      </dsp:txBody>
      <dsp:txXfrm>
        <a:off x="3496865" y="899584"/>
        <a:ext cx="3064668" cy="2762156"/>
      </dsp:txXfrm>
    </dsp:sp>
    <dsp:sp modelId="{C7CB6F9D-69E3-46D5-BCE8-16F5286CA3BD}">
      <dsp:nvSpPr>
        <dsp:cNvPr id="0" name=""/>
        <dsp:cNvSpPr/>
      </dsp:nvSpPr>
      <dsp:spPr>
        <a:xfrm>
          <a:off x="6990588" y="187883"/>
          <a:ext cx="3064668" cy="7117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3. Developers are focused on solving business problems </a:t>
          </a:r>
        </a:p>
      </dsp:txBody>
      <dsp:txXfrm>
        <a:off x="6990588" y="187883"/>
        <a:ext cx="3064668" cy="711700"/>
      </dsp:txXfrm>
    </dsp:sp>
    <dsp:sp modelId="{4772AB2E-73F5-4866-91BD-76F7A317CECC}">
      <dsp:nvSpPr>
        <dsp:cNvPr id="0" name=""/>
        <dsp:cNvSpPr/>
      </dsp:nvSpPr>
      <dsp:spPr>
        <a:xfrm>
          <a:off x="6990588" y="899584"/>
          <a:ext cx="3064668" cy="276215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Code is written to be environment and cloud agnostic. Development teams own the uptime of their own services, but they are fully supported by the ops team. Ops owns the infrastructure, dev owns the service, and both teams can work according to their strengths</a:t>
          </a:r>
        </a:p>
      </dsp:txBody>
      <dsp:txXfrm>
        <a:off x="6990588" y="899584"/>
        <a:ext cx="3064668" cy="27621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442AB-7BB6-4881-A512-53B62B08E427}">
      <dsp:nvSpPr>
        <dsp:cNvPr id="0" name=""/>
        <dsp:cNvSpPr/>
      </dsp:nvSpPr>
      <dsp:spPr>
        <a:xfrm>
          <a:off x="3781" y="89457"/>
          <a:ext cx="2273944" cy="71159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1. Increased speed of innovation and ability to compete in the marketplace</a:t>
          </a:r>
        </a:p>
      </dsp:txBody>
      <dsp:txXfrm>
        <a:off x="3781" y="89457"/>
        <a:ext cx="2273944" cy="711599"/>
      </dsp:txXfrm>
    </dsp:sp>
    <dsp:sp modelId="{3BA0F720-FF2D-4C7D-B559-64C85E7E98A2}">
      <dsp:nvSpPr>
        <dsp:cNvPr id="0" name=""/>
        <dsp:cNvSpPr/>
      </dsp:nvSpPr>
      <dsp:spPr>
        <a:xfrm>
          <a:off x="3781" y="801056"/>
          <a:ext cx="2273944" cy="29591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a:t>Two identical companies: One implements CI/CD technology and the other doesn’t. Who do you think deploys applications faster? While this seems like a silly comparison, because of course the company with more automation deploys faster, there are organizations out there still convinced they don’t need CI/CD because they’re not looking at their competition. Organizations that understand the importance of CI/CD are setting the pace of innovation for everyone else.</a:t>
          </a:r>
        </a:p>
      </dsp:txBody>
      <dsp:txXfrm>
        <a:off x="3781" y="801056"/>
        <a:ext cx="2273944" cy="2959110"/>
      </dsp:txXfrm>
    </dsp:sp>
    <dsp:sp modelId="{E22A33B8-B857-454B-BB6A-3D2B5861EF07}">
      <dsp:nvSpPr>
        <dsp:cNvPr id="0" name=""/>
        <dsp:cNvSpPr/>
      </dsp:nvSpPr>
      <dsp:spPr>
        <a:xfrm>
          <a:off x="2596078" y="89457"/>
          <a:ext cx="2273944" cy="71159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2. Code in production is making money instead of sitting in a queue waiting to be deployed</a:t>
          </a:r>
        </a:p>
      </dsp:txBody>
      <dsp:txXfrm>
        <a:off x="2596078" y="89457"/>
        <a:ext cx="2273944" cy="711599"/>
      </dsp:txXfrm>
    </dsp:sp>
    <dsp:sp modelId="{1ADF95D5-B1B3-48C8-86CF-1AD2DEBF6F3B}">
      <dsp:nvSpPr>
        <dsp:cNvPr id="0" name=""/>
        <dsp:cNvSpPr/>
      </dsp:nvSpPr>
      <dsp:spPr>
        <a:xfrm>
          <a:off x="2596078" y="801056"/>
          <a:ext cx="2273944" cy="29591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a:t>Organizations that have implemented CI/CD are making revenue on the features they deploy, not waiting for a manual check to see if the code is up to par. They already know the code is good because they have tests that are automated, and continuous delivery means that code can be deployed at any time. They’ve removed human error and delays from the process.</a:t>
          </a:r>
        </a:p>
      </dsp:txBody>
      <dsp:txXfrm>
        <a:off x="2596078" y="801056"/>
        <a:ext cx="2273944" cy="2959110"/>
      </dsp:txXfrm>
    </dsp:sp>
    <dsp:sp modelId="{E2A44C9F-54D1-4FCA-BE1A-0DDAF2A0796C}">
      <dsp:nvSpPr>
        <dsp:cNvPr id="0" name=""/>
        <dsp:cNvSpPr/>
      </dsp:nvSpPr>
      <dsp:spPr>
        <a:xfrm>
          <a:off x="5188376" y="89457"/>
          <a:ext cx="2273944" cy="71159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3. Ability to attract and retain talent</a:t>
          </a:r>
        </a:p>
      </dsp:txBody>
      <dsp:txXfrm>
        <a:off x="5188376" y="89457"/>
        <a:ext cx="2273944" cy="711599"/>
      </dsp:txXfrm>
    </dsp:sp>
    <dsp:sp modelId="{28518D65-0EA7-4447-A562-EFA4781B38DE}">
      <dsp:nvSpPr>
        <dsp:cNvPr id="0" name=""/>
        <dsp:cNvSpPr/>
      </dsp:nvSpPr>
      <dsp:spPr>
        <a:xfrm>
          <a:off x="5188376" y="801056"/>
          <a:ext cx="2273944" cy="29591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a:t>Engineers that can focus on what they’re best at will be happier and more productive, and that has a far-reaching impact. Turnover can be expensive and disruptive. A good CI/CD strategy means engineers can work on important projects and not worry about time-consuming manual tasks. They can also work confidently knowing that errors are caught automatically, not right before deployment. This kind of cooperative engineering culture inevitably attracts talent.</a:t>
          </a:r>
        </a:p>
      </dsp:txBody>
      <dsp:txXfrm>
        <a:off x="5188376" y="801056"/>
        <a:ext cx="2273944" cy="2959110"/>
      </dsp:txXfrm>
    </dsp:sp>
    <dsp:sp modelId="{19E9DEB2-6C1C-48E4-954D-45ED1D67A0B7}">
      <dsp:nvSpPr>
        <dsp:cNvPr id="0" name=""/>
        <dsp:cNvSpPr/>
      </dsp:nvSpPr>
      <dsp:spPr>
        <a:xfrm>
          <a:off x="7780673" y="89457"/>
          <a:ext cx="2273944" cy="71159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4. Higher quality code and operations due to specialization</a:t>
          </a:r>
        </a:p>
      </dsp:txBody>
      <dsp:txXfrm>
        <a:off x="7780673" y="89457"/>
        <a:ext cx="2273944" cy="711599"/>
      </dsp:txXfrm>
    </dsp:sp>
    <dsp:sp modelId="{A085F9FE-6C4E-442E-93A1-79BD0C74C402}">
      <dsp:nvSpPr>
        <dsp:cNvPr id="0" name=""/>
        <dsp:cNvSpPr/>
      </dsp:nvSpPr>
      <dsp:spPr>
        <a:xfrm>
          <a:off x="7780673" y="801056"/>
          <a:ext cx="2273944" cy="29591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a:t>Dev can focus on dev. Ops can focus on ops. Bad code rarely makes it to production because testing is automated. Developers can focus on the code rather than the production environment, and operations doesn’t have to feel like a gatekeeper or a barrier. Both teams can work to their strengths, and automated handoffs make for seamless processes. This kind of cooperation makes DevOps possible.</a:t>
          </a:r>
        </a:p>
      </dsp:txBody>
      <dsp:txXfrm>
        <a:off x="7780673" y="801056"/>
        <a:ext cx="2273944" cy="29591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9501B-4582-49E2-883B-64A314609971}">
      <dsp:nvSpPr>
        <dsp:cNvPr id="0" name=""/>
        <dsp:cNvSpPr/>
      </dsp:nvSpPr>
      <dsp:spPr>
        <a:xfrm>
          <a:off x="3781" y="242873"/>
          <a:ext cx="2273944" cy="365697"/>
        </a:xfrm>
        <a:prstGeom prst="rect">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w="6350" cap="flat" cmpd="sng" algn="ctr">
          <a:solidFill>
            <a:schemeClr val="accent1">
              <a:hueOff val="0"/>
              <a:satOff val="0"/>
              <a:lumOff val="0"/>
              <a:alphaOff val="0"/>
            </a:schemeClr>
          </a:solidFill>
          <a:prstDash val="solid"/>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1">
          <a:scrgbClr r="0" g="0" b="0"/>
        </a:lnRef>
        <a:fillRef idx="3">
          <a:scrgbClr r="0" g="0" b="0"/>
        </a:fillRef>
        <a:effectRef idx="3">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en-US" sz="1000" kern="1200"/>
            <a:t>1. Cycle time</a:t>
          </a:r>
        </a:p>
      </dsp:txBody>
      <dsp:txXfrm>
        <a:off x="3781" y="242873"/>
        <a:ext cx="2273944" cy="365697"/>
      </dsp:txXfrm>
    </dsp:sp>
    <dsp:sp modelId="{7A19D3A2-EC14-4A74-8B0F-F96A29B6946B}">
      <dsp:nvSpPr>
        <dsp:cNvPr id="0" name=""/>
        <dsp:cNvSpPr/>
      </dsp:nvSpPr>
      <dsp:spPr>
        <a:xfrm>
          <a:off x="3781" y="608570"/>
          <a:ext cx="2273944" cy="299818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ln>
        <a:effectLst>
          <a:outerShdw blurRad="38100" dist="12700" dir="5400000" algn="ctr" rotWithShape="0">
            <a:srgbClr val="000000">
              <a:alpha val="63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en-US" sz="1000" kern="1200"/>
            <a:t>Cycle time is the speed at which a DevOps team can deliver a functional application, from the moment work begins to when it is providing value to an end user. See how the team at Axway was able to achieve a 26x faster DevOps cycle with GitLab.</a:t>
          </a:r>
        </a:p>
      </dsp:txBody>
      <dsp:txXfrm>
        <a:off x="3781" y="608570"/>
        <a:ext cx="2273944" cy="2998180"/>
      </dsp:txXfrm>
    </dsp:sp>
    <dsp:sp modelId="{F51312B4-F4C6-42AA-876C-1DC0D6741447}">
      <dsp:nvSpPr>
        <dsp:cNvPr id="0" name=""/>
        <dsp:cNvSpPr/>
      </dsp:nvSpPr>
      <dsp:spPr>
        <a:xfrm>
          <a:off x="2596078" y="242873"/>
          <a:ext cx="2273944" cy="365697"/>
        </a:xfrm>
        <a:prstGeom prst="rect">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w="6350" cap="flat" cmpd="sng" algn="ctr">
          <a:solidFill>
            <a:schemeClr val="accent1">
              <a:hueOff val="0"/>
              <a:satOff val="0"/>
              <a:lumOff val="0"/>
              <a:alphaOff val="0"/>
            </a:schemeClr>
          </a:solidFill>
          <a:prstDash val="solid"/>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1">
          <a:scrgbClr r="0" g="0" b="0"/>
        </a:lnRef>
        <a:fillRef idx="3">
          <a:scrgbClr r="0" g="0" b="0"/>
        </a:fillRef>
        <a:effectRef idx="3">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en-US" sz="1000" kern="1200"/>
            <a:t>2. Time to value</a:t>
          </a:r>
        </a:p>
      </dsp:txBody>
      <dsp:txXfrm>
        <a:off x="2596078" y="242873"/>
        <a:ext cx="2273944" cy="365697"/>
      </dsp:txXfrm>
    </dsp:sp>
    <dsp:sp modelId="{92BFDA70-A88E-4A27-B087-0188CF84B1AF}">
      <dsp:nvSpPr>
        <dsp:cNvPr id="0" name=""/>
        <dsp:cNvSpPr/>
      </dsp:nvSpPr>
      <dsp:spPr>
        <a:xfrm>
          <a:off x="2596078" y="608570"/>
          <a:ext cx="2273944" cy="299818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ln>
        <a:effectLst>
          <a:outerShdw blurRad="38100" dist="12700" dir="5400000" algn="ctr" rotWithShape="0">
            <a:srgbClr val="000000">
              <a:alpha val="63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en-US" sz="1000" kern="1200"/>
            <a:t>Once code is written, how long before it’s released? This delay from when code is written to running in production is the time to value, and is a bottleneck for many organizations. Continuous delivery as well as examining trends in the QA process can help to overcome this barrier to quick deployments.</a:t>
          </a:r>
        </a:p>
      </dsp:txBody>
      <dsp:txXfrm>
        <a:off x="2596078" y="608570"/>
        <a:ext cx="2273944" cy="2998180"/>
      </dsp:txXfrm>
    </dsp:sp>
    <dsp:sp modelId="{092A5867-F39B-48C3-81CE-2898F58B0AFD}">
      <dsp:nvSpPr>
        <dsp:cNvPr id="0" name=""/>
        <dsp:cNvSpPr/>
      </dsp:nvSpPr>
      <dsp:spPr>
        <a:xfrm>
          <a:off x="5188376" y="242873"/>
          <a:ext cx="2273944" cy="365697"/>
        </a:xfrm>
        <a:prstGeom prst="rect">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w="6350" cap="flat" cmpd="sng" algn="ctr">
          <a:solidFill>
            <a:schemeClr val="accent1">
              <a:hueOff val="0"/>
              <a:satOff val="0"/>
              <a:lumOff val="0"/>
              <a:alphaOff val="0"/>
            </a:schemeClr>
          </a:solidFill>
          <a:prstDash val="solid"/>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1">
          <a:scrgbClr r="0" g="0" b="0"/>
        </a:lnRef>
        <a:fillRef idx="3">
          <a:scrgbClr r="0" g="0" b="0"/>
        </a:fillRef>
        <a:effectRef idx="3">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en-US" sz="1000" kern="1200"/>
            <a:t>3. Uptime, error rate, infrastructure costs</a:t>
          </a:r>
        </a:p>
      </dsp:txBody>
      <dsp:txXfrm>
        <a:off x="5188376" y="242873"/>
        <a:ext cx="2273944" cy="365697"/>
      </dsp:txXfrm>
    </dsp:sp>
    <dsp:sp modelId="{6EB0BE60-6433-422C-A021-BB7E49AC0861}">
      <dsp:nvSpPr>
        <dsp:cNvPr id="0" name=""/>
        <dsp:cNvSpPr/>
      </dsp:nvSpPr>
      <dsp:spPr>
        <a:xfrm>
          <a:off x="5188376" y="608570"/>
          <a:ext cx="2273944" cy="299818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ln>
        <a:effectLst>
          <a:outerShdw blurRad="38100" dist="12700" dir="5400000" algn="ctr" rotWithShape="0">
            <a:srgbClr val="000000">
              <a:alpha val="63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en-US" sz="1000" kern="1200"/>
            <a:t>Uptime is one of the biggest priorities for the ops team, and with a good CI/CD strategy that automates different processes, they should be able to focus more on that goal. Likewise, error rates and infrastructure costs can be easily measured once CI/CD is put in place. Operations goals are a key indicator of process success.</a:t>
          </a:r>
        </a:p>
      </dsp:txBody>
      <dsp:txXfrm>
        <a:off x="5188376" y="608570"/>
        <a:ext cx="2273944" cy="2998180"/>
      </dsp:txXfrm>
    </dsp:sp>
    <dsp:sp modelId="{9129F087-4D4B-4554-874C-BC34DA60F5DA}">
      <dsp:nvSpPr>
        <dsp:cNvPr id="0" name=""/>
        <dsp:cNvSpPr/>
      </dsp:nvSpPr>
      <dsp:spPr>
        <a:xfrm>
          <a:off x="7780673" y="242873"/>
          <a:ext cx="2273944" cy="365697"/>
        </a:xfrm>
        <a:prstGeom prst="rect">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w="6350" cap="flat" cmpd="sng" algn="ctr">
          <a:solidFill>
            <a:schemeClr val="accent1">
              <a:hueOff val="0"/>
              <a:satOff val="0"/>
              <a:lumOff val="0"/>
              <a:alphaOff val="0"/>
            </a:schemeClr>
          </a:solidFill>
          <a:prstDash val="solid"/>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1">
          <a:scrgbClr r="0" g="0" b="0"/>
        </a:lnRef>
        <a:fillRef idx="3">
          <a:scrgbClr r="0" g="0" b="0"/>
        </a:fillRef>
        <a:effectRef idx="3">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en-US" sz="1000" kern="1200"/>
            <a:t>4. Team retention rate</a:t>
          </a:r>
        </a:p>
      </dsp:txBody>
      <dsp:txXfrm>
        <a:off x="7780673" y="242873"/>
        <a:ext cx="2273944" cy="365697"/>
      </dsp:txXfrm>
    </dsp:sp>
    <dsp:sp modelId="{1B8644D2-EA15-45CB-B632-29DC791EAF74}">
      <dsp:nvSpPr>
        <dsp:cNvPr id="0" name=""/>
        <dsp:cNvSpPr/>
      </dsp:nvSpPr>
      <dsp:spPr>
        <a:xfrm>
          <a:off x="7780673" y="608570"/>
          <a:ext cx="2273944" cy="299818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ln>
        <a:effectLst>
          <a:outerShdw blurRad="38100" dist="12700" dir="5400000" algn="ctr" rotWithShape="0">
            <a:srgbClr val="000000">
              <a:alpha val="63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en-US" sz="1000" kern="1200"/>
            <a:t>Happy developers stick around, so looking at retention rates is a reliable way to gauge how well new </a:t>
          </a:r>
        </a:p>
        <a:p>
          <a:pPr marL="57150" lvl="1" indent="-57150" algn="l" defTabSz="444500">
            <a:lnSpc>
              <a:spcPct val="90000"/>
            </a:lnSpc>
            <a:spcBef>
              <a:spcPct val="0"/>
            </a:spcBef>
            <a:spcAft>
              <a:spcPct val="15000"/>
            </a:spcAft>
            <a:buChar char="•"/>
          </a:pPr>
          <a:r>
            <a:rPr lang="en-US" sz="1000" kern="1200"/>
            <a:t>processes and applications are working for the team. It might be tough for developers to speak up if they don’t like how things are going, but looking at retention rates can be one step in identifying potential problems.The benefits of a good CI/CD strategy are felt throughout an organization: From HR to operations, teams work better and achieve goals. In such a competitive development landscape, having the right CI/CD in place gives any company an edge.</a:t>
          </a:r>
        </a:p>
      </dsp:txBody>
      <dsp:txXfrm>
        <a:off x="7780673" y="608570"/>
        <a:ext cx="2273944" cy="29981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11/30/2021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11/30/2021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11/30/2021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11/30/2021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11/30/2021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CI/CD</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chor="ctr">
            <a:normAutofit/>
          </a:bodyPr>
          <a:lstStyle/>
          <a:p>
            <a:r>
              <a:rPr lang="en-US">
                <a:effectLst/>
              </a:rPr>
              <a:t>What are the business impacts of poor CI/CD?</a:t>
            </a:r>
          </a:p>
        </p:txBody>
      </p:sp>
      <p:graphicFrame>
        <p:nvGraphicFramePr>
          <p:cNvPr id="12" name="Content Placeholder 3">
            <a:extLst>
              <a:ext uri="{FF2B5EF4-FFF2-40B4-BE49-F238E27FC236}">
                <a16:creationId xmlns:a16="http://schemas.microsoft.com/office/drawing/2014/main" id="{3FAE5EC8-E0F1-4EB6-84BC-791A966C89CD}"/>
              </a:ext>
            </a:extLst>
          </p:cNvPr>
          <p:cNvGraphicFramePr>
            <a:graphicFrameLocks noGrp="1"/>
          </p:cNvGraphicFramePr>
          <p:nvPr>
            <p:ph idx="1"/>
            <p:extLst>
              <p:ext uri="{D42A27DB-BD31-4B8C-83A1-F6EECF244321}">
                <p14:modId xmlns:p14="http://schemas.microsoft.com/office/powerpoint/2010/main" val="1756929851"/>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8739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chor="ctr">
            <a:normAutofit/>
          </a:bodyPr>
          <a:lstStyle/>
          <a:p>
            <a:r>
              <a:rPr lang="en-US">
                <a:effectLst/>
              </a:rPr>
              <a:t>What does it look like if a magic wand were to solve it today?</a:t>
            </a:r>
          </a:p>
        </p:txBody>
      </p:sp>
      <p:graphicFrame>
        <p:nvGraphicFramePr>
          <p:cNvPr id="6" name="Content Placeholder 3">
            <a:extLst>
              <a:ext uri="{FF2B5EF4-FFF2-40B4-BE49-F238E27FC236}">
                <a16:creationId xmlns:a16="http://schemas.microsoft.com/office/drawing/2014/main" id="{CF95604E-51ED-4F6F-AE29-6D2B66B64C48}"/>
              </a:ext>
            </a:extLst>
          </p:cNvPr>
          <p:cNvGraphicFramePr>
            <a:graphicFrameLocks noGrp="1"/>
          </p:cNvGraphicFramePr>
          <p:nvPr>
            <p:ph idx="1"/>
            <p:extLst>
              <p:ext uri="{D42A27DB-BD31-4B8C-83A1-F6EECF244321}">
                <p14:modId xmlns:p14="http://schemas.microsoft.com/office/powerpoint/2010/main" val="4040841045"/>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7014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chor="ctr">
            <a:normAutofit/>
          </a:bodyPr>
          <a:lstStyle/>
          <a:p>
            <a:r>
              <a:rPr lang="en-US">
                <a:effectLst/>
              </a:rPr>
              <a:t>What are some of the benefits of a good CI/CD strategy?</a:t>
            </a:r>
          </a:p>
        </p:txBody>
      </p:sp>
      <p:graphicFrame>
        <p:nvGraphicFramePr>
          <p:cNvPr id="6" name="Content Placeholder 3">
            <a:extLst>
              <a:ext uri="{FF2B5EF4-FFF2-40B4-BE49-F238E27FC236}">
                <a16:creationId xmlns:a16="http://schemas.microsoft.com/office/drawing/2014/main" id="{83AA0635-4785-4933-857F-2FB97F7D564B}"/>
              </a:ext>
            </a:extLst>
          </p:cNvPr>
          <p:cNvGraphicFramePr>
            <a:graphicFrameLocks noGrp="1"/>
          </p:cNvGraphicFramePr>
          <p:nvPr>
            <p:ph idx="1"/>
            <p:extLst>
              <p:ext uri="{D42A27DB-BD31-4B8C-83A1-F6EECF244321}">
                <p14:modId xmlns:p14="http://schemas.microsoft.com/office/powerpoint/2010/main" val="1175939410"/>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2206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chor="ctr">
            <a:normAutofit/>
          </a:bodyPr>
          <a:lstStyle/>
          <a:p>
            <a:r>
              <a:rPr lang="en-US">
                <a:effectLst/>
              </a:rPr>
              <a:t>How would you measure success?</a:t>
            </a:r>
            <a:endParaRPr lang="en-US"/>
          </a:p>
        </p:txBody>
      </p:sp>
      <p:graphicFrame>
        <p:nvGraphicFramePr>
          <p:cNvPr id="6" name="Content Placeholder 3">
            <a:extLst>
              <a:ext uri="{FF2B5EF4-FFF2-40B4-BE49-F238E27FC236}">
                <a16:creationId xmlns:a16="http://schemas.microsoft.com/office/drawing/2014/main" id="{4F70FF14-37FC-41F5-A502-14FA93E3D5D9}"/>
              </a:ext>
            </a:extLst>
          </p:cNvPr>
          <p:cNvGraphicFramePr>
            <a:graphicFrameLocks noGrp="1"/>
          </p:cNvGraphicFramePr>
          <p:nvPr>
            <p:ph idx="1"/>
            <p:extLst>
              <p:ext uri="{D42A27DB-BD31-4B8C-83A1-F6EECF244321}">
                <p14:modId xmlns:p14="http://schemas.microsoft.com/office/powerpoint/2010/main" val="1004089728"/>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10984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{6A0F8DEB-8903-44FE-A43D-7CAB4D9C12C3}tf78438558_win32</Template>
  <TotalTime>32</TotalTime>
  <Words>1194</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Century Gothic</vt:lpstr>
      <vt:lpstr>Garamond</vt:lpstr>
      <vt:lpstr>SavonVTI</vt:lpstr>
      <vt:lpstr>CI/CD</vt:lpstr>
      <vt:lpstr>What are the business impacts of poor CI/CD?</vt:lpstr>
      <vt:lpstr>What does it look like if a magic wand were to solve it today?</vt:lpstr>
      <vt:lpstr>What are some of the benefits of a good CI/CD strategy?</vt:lpstr>
      <vt:lpstr>How would you measure success?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Craig Bath</dc:creator>
  <cp:lastModifiedBy>Craig Bath</cp:lastModifiedBy>
  <cp:revision>5</cp:revision>
  <dcterms:created xsi:type="dcterms:W3CDTF">2021-11-30T23:13:33Z</dcterms:created>
  <dcterms:modified xsi:type="dcterms:W3CDTF">2021-11-30T23:45:48Z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