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7"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2" autoAdjust="0"/>
    <p:restoredTop sz="94619" autoAdjust="0"/>
  </p:normalViewPr>
  <p:slideViewPr>
    <p:cSldViewPr snapToGrid="0">
      <p:cViewPr varScale="1">
        <p:scale>
          <a:sx n="72" d="100"/>
          <a:sy n="72" d="100"/>
        </p:scale>
        <p:origin x="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81012C-AE7A-4812-92C2-0E35DB1E51DD}" type="doc">
      <dgm:prSet loTypeId="urn:microsoft.com/office/officeart/2005/8/layout/hList1" loCatId="list" qsTypeId="urn:microsoft.com/office/officeart/2005/8/quickstyle/simple2" qsCatId="simple" csTypeId="urn:microsoft.com/office/officeart/2005/8/colors/accent1_2" csCatId="accent1" phldr="1"/>
      <dgm:spPr/>
      <dgm:t>
        <a:bodyPr/>
        <a:lstStyle/>
        <a:p>
          <a:endParaRPr lang="en-US"/>
        </a:p>
      </dgm:t>
    </dgm:pt>
    <dgm:pt modelId="{1687C481-BEC8-4676-BDB8-765E9BD06B11}">
      <dgm:prSet/>
      <dgm:spPr/>
      <dgm:t>
        <a:bodyPr/>
        <a:lstStyle/>
        <a:p>
          <a:r>
            <a:rPr lang="en-US" dirty="0"/>
            <a:t>1. Budget is spent on non-deliverable work</a:t>
          </a:r>
        </a:p>
      </dgm:t>
    </dgm:pt>
    <dgm:pt modelId="{9FA19999-07B1-4508-8310-03AFA8EA1959}" type="parTrans" cxnId="{84908568-622E-4CDA-851F-FD826D40E73E}">
      <dgm:prSet/>
      <dgm:spPr/>
      <dgm:t>
        <a:bodyPr/>
        <a:lstStyle/>
        <a:p>
          <a:endParaRPr lang="en-US"/>
        </a:p>
      </dgm:t>
    </dgm:pt>
    <dgm:pt modelId="{29366AE9-4B61-4515-9527-39953DA0F78F}" type="sibTrans" cxnId="{84908568-622E-4CDA-851F-FD826D40E73E}">
      <dgm:prSet/>
      <dgm:spPr/>
      <dgm:t>
        <a:bodyPr/>
        <a:lstStyle/>
        <a:p>
          <a:endParaRPr lang="en-US"/>
        </a:p>
      </dgm:t>
    </dgm:pt>
    <dgm:pt modelId="{85B87ABD-9505-4C2F-977B-F2589DD5DDE3}">
      <dgm:prSet/>
      <dgm:spPr/>
      <dgm:t>
        <a:bodyPr/>
        <a:lstStyle/>
        <a:p>
          <a:r>
            <a:rPr lang="en-US" dirty="0"/>
            <a:t>2. Delayed Delivery</a:t>
          </a:r>
        </a:p>
      </dgm:t>
    </dgm:pt>
    <dgm:pt modelId="{7372C256-D723-4964-9A97-EF008261E1EE}" type="parTrans" cxnId="{4DC9BDD5-4AE4-4013-BC26-583BADC33B23}">
      <dgm:prSet/>
      <dgm:spPr/>
      <dgm:t>
        <a:bodyPr/>
        <a:lstStyle/>
        <a:p>
          <a:endParaRPr lang="en-US"/>
        </a:p>
      </dgm:t>
    </dgm:pt>
    <dgm:pt modelId="{916FF8DA-6EA6-4E75-8370-5C0AA7834FDA}" type="sibTrans" cxnId="{4DC9BDD5-4AE4-4013-BC26-583BADC33B23}">
      <dgm:prSet/>
      <dgm:spPr/>
      <dgm:t>
        <a:bodyPr/>
        <a:lstStyle/>
        <a:p>
          <a:endParaRPr lang="en-US"/>
        </a:p>
      </dgm:t>
    </dgm:pt>
    <dgm:pt modelId="{9145580E-0EB4-4E8B-B077-26BE4AE9F466}">
      <dgm:prSet/>
      <dgm:spPr/>
      <dgm:t>
        <a:bodyPr/>
        <a:lstStyle/>
        <a:p>
          <a:r>
            <a:rPr lang="en-US" dirty="0"/>
            <a:t>3. Lower developer productivity &amp; retention</a:t>
          </a:r>
        </a:p>
      </dgm:t>
    </dgm:pt>
    <dgm:pt modelId="{530D1D43-C84C-4080-973C-DB40049F06DE}" type="parTrans" cxnId="{08CB218F-131F-4FD0-A4A5-8D05C8C2B8C5}">
      <dgm:prSet/>
      <dgm:spPr/>
      <dgm:t>
        <a:bodyPr/>
        <a:lstStyle/>
        <a:p>
          <a:endParaRPr lang="en-US"/>
        </a:p>
      </dgm:t>
    </dgm:pt>
    <dgm:pt modelId="{97A6D5E6-F19E-451D-8BB7-DDFDC74FE78A}" type="sibTrans" cxnId="{08CB218F-131F-4FD0-A4A5-8D05C8C2B8C5}">
      <dgm:prSet/>
      <dgm:spPr/>
      <dgm:t>
        <a:bodyPr/>
        <a:lstStyle/>
        <a:p>
          <a:endParaRPr lang="en-US"/>
        </a:p>
      </dgm:t>
    </dgm:pt>
    <dgm:pt modelId="{9D09BE02-BE9F-40F0-9CFB-A259FDEE38BB}">
      <dgm:prSet/>
      <dgm:spPr/>
      <dgm:t>
        <a:bodyPr/>
        <a:lstStyle/>
        <a:p>
          <a:r>
            <a:rPr lang="en-US" dirty="0"/>
            <a:t>Developer hiring and retention will inevitably suffer as a result of developers focus being away from code related to business logic. </a:t>
          </a:r>
        </a:p>
      </dgm:t>
    </dgm:pt>
    <dgm:pt modelId="{65A8F6A1-C90D-42D0-92EE-74F401933932}" type="parTrans" cxnId="{AE9B313E-31A7-481A-BA6C-FB9379EA12F1}">
      <dgm:prSet/>
      <dgm:spPr/>
      <dgm:t>
        <a:bodyPr/>
        <a:lstStyle/>
        <a:p>
          <a:endParaRPr lang="en-US"/>
        </a:p>
      </dgm:t>
    </dgm:pt>
    <dgm:pt modelId="{018652A0-2169-4190-B863-705863CE3429}" type="sibTrans" cxnId="{AE9B313E-31A7-481A-BA6C-FB9379EA12F1}">
      <dgm:prSet/>
      <dgm:spPr/>
      <dgm:t>
        <a:bodyPr/>
        <a:lstStyle/>
        <a:p>
          <a:endParaRPr lang="en-US"/>
        </a:p>
      </dgm:t>
    </dgm:pt>
    <dgm:pt modelId="{1DC7F014-EF89-4769-BDBD-7E675AF8598C}">
      <dgm:prSet/>
      <dgm:spPr/>
      <dgm:t>
        <a:bodyPr/>
        <a:lstStyle/>
        <a:p>
          <a:r>
            <a:rPr lang="en-US" dirty="0"/>
            <a:t>When thee are too many dependencies across teams and manual tasks delays and mistakes inevitably come into play.</a:t>
          </a:r>
        </a:p>
      </dgm:t>
    </dgm:pt>
    <dgm:pt modelId="{C785258F-C938-488D-A231-2B20AA012A6B}" type="parTrans" cxnId="{5C840D18-3F91-47D1-B3AA-ED6D5A8A5403}">
      <dgm:prSet/>
      <dgm:spPr/>
      <dgm:t>
        <a:bodyPr/>
        <a:lstStyle/>
        <a:p>
          <a:endParaRPr lang="en-US"/>
        </a:p>
      </dgm:t>
    </dgm:pt>
    <dgm:pt modelId="{3991CF43-35B1-418B-A1FF-1ABB839EEEA5}" type="sibTrans" cxnId="{5C840D18-3F91-47D1-B3AA-ED6D5A8A5403}">
      <dgm:prSet/>
      <dgm:spPr/>
      <dgm:t>
        <a:bodyPr/>
        <a:lstStyle/>
        <a:p>
          <a:endParaRPr lang="en-US"/>
        </a:p>
      </dgm:t>
    </dgm:pt>
    <dgm:pt modelId="{327344A0-FE77-438F-8E37-3ACFD438617E}">
      <dgm:prSet/>
      <dgm:spPr/>
      <dgm:t>
        <a:bodyPr/>
        <a:lstStyle/>
        <a:p>
          <a:r>
            <a:rPr lang="en-US" dirty="0"/>
            <a:t>This results is net new features for clients being delayed as well as any bug fixes being implemented asap. </a:t>
          </a:r>
        </a:p>
      </dgm:t>
    </dgm:pt>
    <dgm:pt modelId="{71283054-FAAD-487A-9640-1389C8EA9DFE}" type="parTrans" cxnId="{C0372D73-4926-4634-B85C-078D91112231}">
      <dgm:prSet/>
      <dgm:spPr/>
      <dgm:t>
        <a:bodyPr/>
        <a:lstStyle/>
        <a:p>
          <a:endParaRPr lang="en-US"/>
        </a:p>
      </dgm:t>
    </dgm:pt>
    <dgm:pt modelId="{8DBEF198-F38B-4F85-88C6-68810D56F203}" type="sibTrans" cxnId="{C0372D73-4926-4634-B85C-078D91112231}">
      <dgm:prSet/>
      <dgm:spPr/>
      <dgm:t>
        <a:bodyPr/>
        <a:lstStyle/>
        <a:p>
          <a:endParaRPr lang="en-US"/>
        </a:p>
      </dgm:t>
    </dgm:pt>
    <dgm:pt modelId="{3CE4F3D5-244D-473C-949F-98659CDDFE44}">
      <dgm:prSet/>
      <dgm:spPr/>
      <dgm:t>
        <a:bodyPr/>
        <a:lstStyle/>
        <a:p>
          <a:r>
            <a:rPr lang="en-US" dirty="0"/>
            <a:t>The more time our engineers spend performing tasks to get their code into production is less time spent creating deliverable work for clients</a:t>
          </a:r>
        </a:p>
      </dgm:t>
    </dgm:pt>
    <dgm:pt modelId="{617608D0-CC85-4381-BF2A-DDF3268ACFB0}" type="parTrans" cxnId="{338AB7EF-1CDD-433A-BC7B-DDA9D8C50F01}">
      <dgm:prSet/>
      <dgm:spPr/>
      <dgm:t>
        <a:bodyPr/>
        <a:lstStyle/>
        <a:p>
          <a:endParaRPr lang="en-US"/>
        </a:p>
      </dgm:t>
    </dgm:pt>
    <dgm:pt modelId="{F19ADA4B-1849-4BAE-BCD2-8D314E1ABBCA}" type="sibTrans" cxnId="{338AB7EF-1CDD-433A-BC7B-DDA9D8C50F01}">
      <dgm:prSet/>
      <dgm:spPr/>
      <dgm:t>
        <a:bodyPr/>
        <a:lstStyle/>
        <a:p>
          <a:endParaRPr lang="en-US"/>
        </a:p>
      </dgm:t>
    </dgm:pt>
    <dgm:pt modelId="{BCB94731-9A60-466E-850C-558901E30182}">
      <dgm:prSet/>
      <dgm:spPr/>
      <dgm:t>
        <a:bodyPr/>
        <a:lstStyle/>
        <a:p>
          <a:r>
            <a:rPr lang="en-US" dirty="0"/>
            <a:t>This is even more prevalent in smaller teams where our lead engineers usually become the go to people to resolve integration and deployment issues, which is valuable time away from development</a:t>
          </a:r>
        </a:p>
      </dgm:t>
    </dgm:pt>
    <dgm:pt modelId="{B3294826-3327-4A4A-AB55-7D93F91F4BE4}" type="parTrans" cxnId="{C9BF5E9F-FDE1-4C2C-9213-DB39FBC6F630}">
      <dgm:prSet/>
      <dgm:spPr/>
      <dgm:t>
        <a:bodyPr/>
        <a:lstStyle/>
        <a:p>
          <a:endParaRPr lang="en-US"/>
        </a:p>
      </dgm:t>
    </dgm:pt>
    <dgm:pt modelId="{C19ACC08-478B-4D67-91C1-7C523A0EAA8A}" type="sibTrans" cxnId="{C9BF5E9F-FDE1-4C2C-9213-DB39FBC6F630}">
      <dgm:prSet/>
      <dgm:spPr/>
      <dgm:t>
        <a:bodyPr/>
        <a:lstStyle/>
        <a:p>
          <a:endParaRPr lang="en-US"/>
        </a:p>
      </dgm:t>
    </dgm:pt>
    <dgm:pt modelId="{204595C4-901D-443F-A08B-CDE8BA952F16}" type="pres">
      <dgm:prSet presAssocID="{3C81012C-AE7A-4812-92C2-0E35DB1E51DD}" presName="Name0" presStyleCnt="0">
        <dgm:presLayoutVars>
          <dgm:dir/>
          <dgm:animLvl val="lvl"/>
          <dgm:resizeHandles val="exact"/>
        </dgm:presLayoutVars>
      </dgm:prSet>
      <dgm:spPr/>
    </dgm:pt>
    <dgm:pt modelId="{74052DA5-96E2-4412-ADAD-7817B166A208}" type="pres">
      <dgm:prSet presAssocID="{1687C481-BEC8-4676-BDB8-765E9BD06B11}" presName="composite" presStyleCnt="0"/>
      <dgm:spPr/>
    </dgm:pt>
    <dgm:pt modelId="{1B277E51-7B1E-4476-9A01-F90EF2AE7532}" type="pres">
      <dgm:prSet presAssocID="{1687C481-BEC8-4676-BDB8-765E9BD06B11}" presName="parTx" presStyleLbl="alignNode1" presStyleIdx="0" presStyleCnt="3">
        <dgm:presLayoutVars>
          <dgm:chMax val="0"/>
          <dgm:chPref val="0"/>
          <dgm:bulletEnabled val="1"/>
        </dgm:presLayoutVars>
      </dgm:prSet>
      <dgm:spPr/>
    </dgm:pt>
    <dgm:pt modelId="{C7E026C8-AB38-48A5-82B8-D7C2A9A394E2}" type="pres">
      <dgm:prSet presAssocID="{1687C481-BEC8-4676-BDB8-765E9BD06B11}" presName="desTx" presStyleLbl="alignAccFollowNode1" presStyleIdx="0" presStyleCnt="3">
        <dgm:presLayoutVars>
          <dgm:bulletEnabled val="1"/>
        </dgm:presLayoutVars>
      </dgm:prSet>
      <dgm:spPr/>
    </dgm:pt>
    <dgm:pt modelId="{43F5FAF6-12D6-45D0-963C-C379E8BFBF14}" type="pres">
      <dgm:prSet presAssocID="{29366AE9-4B61-4515-9527-39953DA0F78F}" presName="space" presStyleCnt="0"/>
      <dgm:spPr/>
    </dgm:pt>
    <dgm:pt modelId="{9369FB4A-2B10-4F34-BB52-281B1B730FF0}" type="pres">
      <dgm:prSet presAssocID="{85B87ABD-9505-4C2F-977B-F2589DD5DDE3}" presName="composite" presStyleCnt="0"/>
      <dgm:spPr/>
    </dgm:pt>
    <dgm:pt modelId="{FC5CC6B9-3B95-4541-9C02-03ADBEAA3BF4}" type="pres">
      <dgm:prSet presAssocID="{85B87ABD-9505-4C2F-977B-F2589DD5DDE3}" presName="parTx" presStyleLbl="alignNode1" presStyleIdx="1" presStyleCnt="3">
        <dgm:presLayoutVars>
          <dgm:chMax val="0"/>
          <dgm:chPref val="0"/>
          <dgm:bulletEnabled val="1"/>
        </dgm:presLayoutVars>
      </dgm:prSet>
      <dgm:spPr/>
    </dgm:pt>
    <dgm:pt modelId="{8F869265-DE61-4935-9953-AB57C698016C}" type="pres">
      <dgm:prSet presAssocID="{85B87ABD-9505-4C2F-977B-F2589DD5DDE3}" presName="desTx" presStyleLbl="alignAccFollowNode1" presStyleIdx="1" presStyleCnt="3">
        <dgm:presLayoutVars>
          <dgm:bulletEnabled val="1"/>
        </dgm:presLayoutVars>
      </dgm:prSet>
      <dgm:spPr/>
    </dgm:pt>
    <dgm:pt modelId="{70D8E962-BCE4-47C3-A4CD-E97CB2185AA8}" type="pres">
      <dgm:prSet presAssocID="{916FF8DA-6EA6-4E75-8370-5C0AA7834FDA}" presName="space" presStyleCnt="0"/>
      <dgm:spPr/>
    </dgm:pt>
    <dgm:pt modelId="{D370663C-99C5-4ABA-9717-FC87993281EC}" type="pres">
      <dgm:prSet presAssocID="{9145580E-0EB4-4E8B-B077-26BE4AE9F466}" presName="composite" presStyleCnt="0"/>
      <dgm:spPr/>
    </dgm:pt>
    <dgm:pt modelId="{58195BF2-E3F4-44CD-9DBA-ABC83B227D94}" type="pres">
      <dgm:prSet presAssocID="{9145580E-0EB4-4E8B-B077-26BE4AE9F466}" presName="parTx" presStyleLbl="alignNode1" presStyleIdx="2" presStyleCnt="3">
        <dgm:presLayoutVars>
          <dgm:chMax val="0"/>
          <dgm:chPref val="0"/>
          <dgm:bulletEnabled val="1"/>
        </dgm:presLayoutVars>
      </dgm:prSet>
      <dgm:spPr/>
    </dgm:pt>
    <dgm:pt modelId="{925A07FE-1A42-4160-9A00-49E46FEA842C}" type="pres">
      <dgm:prSet presAssocID="{9145580E-0EB4-4E8B-B077-26BE4AE9F466}" presName="desTx" presStyleLbl="alignAccFollowNode1" presStyleIdx="2" presStyleCnt="3">
        <dgm:presLayoutVars>
          <dgm:bulletEnabled val="1"/>
        </dgm:presLayoutVars>
      </dgm:prSet>
      <dgm:spPr/>
    </dgm:pt>
  </dgm:ptLst>
  <dgm:cxnLst>
    <dgm:cxn modelId="{5C840D18-3F91-47D1-B3AA-ED6D5A8A5403}" srcId="{85B87ABD-9505-4C2F-977B-F2589DD5DDE3}" destId="{1DC7F014-EF89-4769-BDBD-7E675AF8598C}" srcOrd="0" destOrd="0" parTransId="{C785258F-C938-488D-A231-2B20AA012A6B}" sibTransId="{3991CF43-35B1-418B-A1FF-1ABB839EEEA5}"/>
    <dgm:cxn modelId="{678FCC2E-E6A3-4DB9-ADAB-DD43CA1EF2F4}" type="presOf" srcId="{1687C481-BEC8-4676-BDB8-765E9BD06B11}" destId="{1B277E51-7B1E-4476-9A01-F90EF2AE7532}" srcOrd="0" destOrd="0" presId="urn:microsoft.com/office/officeart/2005/8/layout/hList1"/>
    <dgm:cxn modelId="{AE9B313E-31A7-481A-BA6C-FB9379EA12F1}" srcId="{9145580E-0EB4-4E8B-B077-26BE4AE9F466}" destId="{9D09BE02-BE9F-40F0-9CFB-A259FDEE38BB}" srcOrd="0" destOrd="0" parTransId="{65A8F6A1-C90D-42D0-92EE-74F401933932}" sibTransId="{018652A0-2169-4190-B863-705863CE3429}"/>
    <dgm:cxn modelId="{F802413F-3D75-493A-B14F-8F63E0098C02}" type="presOf" srcId="{327344A0-FE77-438F-8E37-3ACFD438617E}" destId="{8F869265-DE61-4935-9953-AB57C698016C}" srcOrd="0" destOrd="1" presId="urn:microsoft.com/office/officeart/2005/8/layout/hList1"/>
    <dgm:cxn modelId="{55C96862-52B2-44D8-9C9C-C27C65868980}" type="presOf" srcId="{3C81012C-AE7A-4812-92C2-0E35DB1E51DD}" destId="{204595C4-901D-443F-A08B-CDE8BA952F16}" srcOrd="0" destOrd="0" presId="urn:microsoft.com/office/officeart/2005/8/layout/hList1"/>
    <dgm:cxn modelId="{0C01D145-3654-4ED9-9DE8-A8F907A3B46B}" type="presOf" srcId="{9D09BE02-BE9F-40F0-9CFB-A259FDEE38BB}" destId="{925A07FE-1A42-4160-9A00-49E46FEA842C}" srcOrd="0" destOrd="0" presId="urn:microsoft.com/office/officeart/2005/8/layout/hList1"/>
    <dgm:cxn modelId="{84908568-622E-4CDA-851F-FD826D40E73E}" srcId="{3C81012C-AE7A-4812-92C2-0E35DB1E51DD}" destId="{1687C481-BEC8-4676-BDB8-765E9BD06B11}" srcOrd="0" destOrd="0" parTransId="{9FA19999-07B1-4508-8310-03AFA8EA1959}" sibTransId="{29366AE9-4B61-4515-9527-39953DA0F78F}"/>
    <dgm:cxn modelId="{C0372D73-4926-4634-B85C-078D91112231}" srcId="{85B87ABD-9505-4C2F-977B-F2589DD5DDE3}" destId="{327344A0-FE77-438F-8E37-3ACFD438617E}" srcOrd="1" destOrd="0" parTransId="{71283054-FAAD-487A-9640-1389C8EA9DFE}" sibTransId="{8DBEF198-F38B-4F85-88C6-68810D56F203}"/>
    <dgm:cxn modelId="{08CB218F-131F-4FD0-A4A5-8D05C8C2B8C5}" srcId="{3C81012C-AE7A-4812-92C2-0E35DB1E51DD}" destId="{9145580E-0EB4-4E8B-B077-26BE4AE9F466}" srcOrd="2" destOrd="0" parTransId="{530D1D43-C84C-4080-973C-DB40049F06DE}" sibTransId="{97A6D5E6-F19E-451D-8BB7-DDFDC74FE78A}"/>
    <dgm:cxn modelId="{C9BF5E9F-FDE1-4C2C-9213-DB39FBC6F630}" srcId="{1687C481-BEC8-4676-BDB8-765E9BD06B11}" destId="{BCB94731-9A60-466E-850C-558901E30182}" srcOrd="1" destOrd="0" parTransId="{B3294826-3327-4A4A-AB55-7D93F91F4BE4}" sibTransId="{C19ACC08-478B-4D67-91C1-7C523A0EAA8A}"/>
    <dgm:cxn modelId="{72479CC0-721B-4650-A039-376FDEF22F63}" type="presOf" srcId="{9145580E-0EB4-4E8B-B077-26BE4AE9F466}" destId="{58195BF2-E3F4-44CD-9DBA-ABC83B227D94}" srcOrd="0" destOrd="0" presId="urn:microsoft.com/office/officeart/2005/8/layout/hList1"/>
    <dgm:cxn modelId="{252FCDC5-B50B-4D64-8CE6-E6B1AA4B134E}" type="presOf" srcId="{1DC7F014-EF89-4769-BDBD-7E675AF8598C}" destId="{8F869265-DE61-4935-9953-AB57C698016C}" srcOrd="0" destOrd="0" presId="urn:microsoft.com/office/officeart/2005/8/layout/hList1"/>
    <dgm:cxn modelId="{4DC9BDD5-4AE4-4013-BC26-583BADC33B23}" srcId="{3C81012C-AE7A-4812-92C2-0E35DB1E51DD}" destId="{85B87ABD-9505-4C2F-977B-F2589DD5DDE3}" srcOrd="1" destOrd="0" parTransId="{7372C256-D723-4964-9A97-EF008261E1EE}" sibTransId="{916FF8DA-6EA6-4E75-8370-5C0AA7834FDA}"/>
    <dgm:cxn modelId="{0066FFE6-2755-4D47-8486-61D658D5B080}" type="presOf" srcId="{3CE4F3D5-244D-473C-949F-98659CDDFE44}" destId="{C7E026C8-AB38-48A5-82B8-D7C2A9A394E2}" srcOrd="0" destOrd="0" presId="urn:microsoft.com/office/officeart/2005/8/layout/hList1"/>
    <dgm:cxn modelId="{1A8824E9-A0EB-40D8-A444-39394EFC1084}" type="presOf" srcId="{BCB94731-9A60-466E-850C-558901E30182}" destId="{C7E026C8-AB38-48A5-82B8-D7C2A9A394E2}" srcOrd="0" destOrd="1" presId="urn:microsoft.com/office/officeart/2005/8/layout/hList1"/>
    <dgm:cxn modelId="{338AB7EF-1CDD-433A-BC7B-DDA9D8C50F01}" srcId="{1687C481-BEC8-4676-BDB8-765E9BD06B11}" destId="{3CE4F3D5-244D-473C-949F-98659CDDFE44}" srcOrd="0" destOrd="0" parTransId="{617608D0-CC85-4381-BF2A-DDF3268ACFB0}" sibTransId="{F19ADA4B-1849-4BAE-BCD2-8D314E1ABBCA}"/>
    <dgm:cxn modelId="{3409BEFC-B02E-4ECE-8BC2-95E7288B781C}" type="presOf" srcId="{85B87ABD-9505-4C2F-977B-F2589DD5DDE3}" destId="{FC5CC6B9-3B95-4541-9C02-03ADBEAA3BF4}" srcOrd="0" destOrd="0" presId="urn:microsoft.com/office/officeart/2005/8/layout/hList1"/>
    <dgm:cxn modelId="{FF0DBE61-0383-4530-996B-396F4F186753}" type="presParOf" srcId="{204595C4-901D-443F-A08B-CDE8BA952F16}" destId="{74052DA5-96E2-4412-ADAD-7817B166A208}" srcOrd="0" destOrd="0" presId="urn:microsoft.com/office/officeart/2005/8/layout/hList1"/>
    <dgm:cxn modelId="{A93ECB45-9535-4778-83AA-8A2E38E97E84}" type="presParOf" srcId="{74052DA5-96E2-4412-ADAD-7817B166A208}" destId="{1B277E51-7B1E-4476-9A01-F90EF2AE7532}" srcOrd="0" destOrd="0" presId="urn:microsoft.com/office/officeart/2005/8/layout/hList1"/>
    <dgm:cxn modelId="{FFE38C13-EA5D-4E38-BD57-B6F264218260}" type="presParOf" srcId="{74052DA5-96E2-4412-ADAD-7817B166A208}" destId="{C7E026C8-AB38-48A5-82B8-D7C2A9A394E2}" srcOrd="1" destOrd="0" presId="urn:microsoft.com/office/officeart/2005/8/layout/hList1"/>
    <dgm:cxn modelId="{55750155-F439-4E3E-B62C-E3B4C4854948}" type="presParOf" srcId="{204595C4-901D-443F-A08B-CDE8BA952F16}" destId="{43F5FAF6-12D6-45D0-963C-C379E8BFBF14}" srcOrd="1" destOrd="0" presId="urn:microsoft.com/office/officeart/2005/8/layout/hList1"/>
    <dgm:cxn modelId="{D0A3547B-5642-425D-B186-771148674720}" type="presParOf" srcId="{204595C4-901D-443F-A08B-CDE8BA952F16}" destId="{9369FB4A-2B10-4F34-BB52-281B1B730FF0}" srcOrd="2" destOrd="0" presId="urn:microsoft.com/office/officeart/2005/8/layout/hList1"/>
    <dgm:cxn modelId="{C1D71712-416C-4EA2-8620-5568983F09A8}" type="presParOf" srcId="{9369FB4A-2B10-4F34-BB52-281B1B730FF0}" destId="{FC5CC6B9-3B95-4541-9C02-03ADBEAA3BF4}" srcOrd="0" destOrd="0" presId="urn:microsoft.com/office/officeart/2005/8/layout/hList1"/>
    <dgm:cxn modelId="{C2B7ABB8-EB9C-4AED-9621-D4D993073D28}" type="presParOf" srcId="{9369FB4A-2B10-4F34-BB52-281B1B730FF0}" destId="{8F869265-DE61-4935-9953-AB57C698016C}" srcOrd="1" destOrd="0" presId="urn:microsoft.com/office/officeart/2005/8/layout/hList1"/>
    <dgm:cxn modelId="{DCF34DFA-E1D0-49F9-825A-2FB46C3DBB7B}" type="presParOf" srcId="{204595C4-901D-443F-A08B-CDE8BA952F16}" destId="{70D8E962-BCE4-47C3-A4CD-E97CB2185AA8}" srcOrd="3" destOrd="0" presId="urn:microsoft.com/office/officeart/2005/8/layout/hList1"/>
    <dgm:cxn modelId="{675BD46B-AE88-4C9F-A971-03FE28B2FCD9}" type="presParOf" srcId="{204595C4-901D-443F-A08B-CDE8BA952F16}" destId="{D370663C-99C5-4ABA-9717-FC87993281EC}" srcOrd="4" destOrd="0" presId="urn:microsoft.com/office/officeart/2005/8/layout/hList1"/>
    <dgm:cxn modelId="{3EF5C4BB-FC47-46FB-A3FC-7DD5CEFCE491}" type="presParOf" srcId="{D370663C-99C5-4ABA-9717-FC87993281EC}" destId="{58195BF2-E3F4-44CD-9DBA-ABC83B227D94}" srcOrd="0" destOrd="0" presId="urn:microsoft.com/office/officeart/2005/8/layout/hList1"/>
    <dgm:cxn modelId="{DA76A962-6C02-4529-8870-D89149207071}" type="presParOf" srcId="{D370663C-99C5-4ABA-9717-FC87993281EC}" destId="{925A07FE-1A42-4160-9A00-49E46FEA842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31BFAC-B07D-457D-AEFB-EB046A812C15}" type="doc">
      <dgm:prSet loTypeId="urn:microsoft.com/office/officeart/2005/8/layout/hList1" loCatId="list" qsTypeId="urn:microsoft.com/office/officeart/2005/8/quickstyle/simple2" qsCatId="simple" csTypeId="urn:microsoft.com/office/officeart/2005/8/colors/accent1_2" csCatId="accent1" phldr="1"/>
      <dgm:spPr/>
      <dgm:t>
        <a:bodyPr/>
        <a:lstStyle/>
        <a:p>
          <a:endParaRPr lang="en-US"/>
        </a:p>
      </dgm:t>
    </dgm:pt>
    <dgm:pt modelId="{3C8849DA-7F98-4C80-A1E2-D6EAB7BA125B}">
      <dgm:prSet/>
      <dgm:spPr/>
      <dgm:t>
        <a:bodyPr/>
        <a:lstStyle/>
        <a:p>
          <a:r>
            <a:rPr lang="en-US"/>
            <a:t>1. Increased speed of innovation and ability to compete in the marketplace</a:t>
          </a:r>
        </a:p>
      </dgm:t>
    </dgm:pt>
    <dgm:pt modelId="{5E30237A-8A1F-4CDD-AD27-078FDC40241A}" type="parTrans" cxnId="{A88520F2-3663-4F6E-B32C-2AC637FB302B}">
      <dgm:prSet/>
      <dgm:spPr/>
      <dgm:t>
        <a:bodyPr/>
        <a:lstStyle/>
        <a:p>
          <a:endParaRPr lang="en-US"/>
        </a:p>
      </dgm:t>
    </dgm:pt>
    <dgm:pt modelId="{245EBE48-6B3B-4F81-97F8-1F984D92E39C}" type="sibTrans" cxnId="{A88520F2-3663-4F6E-B32C-2AC637FB302B}">
      <dgm:prSet/>
      <dgm:spPr/>
      <dgm:t>
        <a:bodyPr/>
        <a:lstStyle/>
        <a:p>
          <a:endParaRPr lang="en-US"/>
        </a:p>
      </dgm:t>
    </dgm:pt>
    <dgm:pt modelId="{4B24D298-4AB7-4BA5-BF84-F397EF2B2347}">
      <dgm:prSet/>
      <dgm:spPr/>
      <dgm:t>
        <a:bodyPr/>
        <a:lstStyle/>
        <a:p>
          <a:r>
            <a:rPr lang="en-US" dirty="0"/>
            <a:t>The  more automation involved in the </a:t>
          </a:r>
          <a:r>
            <a:rPr lang="en-US" dirty="0" err="1"/>
            <a:t>intgegration</a:t>
          </a:r>
          <a:r>
            <a:rPr lang="en-US" dirty="0"/>
            <a:t> and deployment of code means faster turnaround times to get new business ideas into the hands of client</a:t>
          </a:r>
        </a:p>
      </dgm:t>
    </dgm:pt>
    <dgm:pt modelId="{5512589D-4686-414B-A1A1-004C2A67511D}" type="parTrans" cxnId="{A6B67042-5111-442C-A33C-BEF37D3D8FEE}">
      <dgm:prSet/>
      <dgm:spPr/>
      <dgm:t>
        <a:bodyPr/>
        <a:lstStyle/>
        <a:p>
          <a:endParaRPr lang="en-US"/>
        </a:p>
      </dgm:t>
    </dgm:pt>
    <dgm:pt modelId="{0B86FAD4-763B-4E89-82D7-7F98D08B0DA1}" type="sibTrans" cxnId="{A6B67042-5111-442C-A33C-BEF37D3D8FEE}">
      <dgm:prSet/>
      <dgm:spPr/>
      <dgm:t>
        <a:bodyPr/>
        <a:lstStyle/>
        <a:p>
          <a:endParaRPr lang="en-US"/>
        </a:p>
      </dgm:t>
    </dgm:pt>
    <dgm:pt modelId="{465EDECA-01D6-42A9-9D37-14A39C4978C4}">
      <dgm:prSet/>
      <dgm:spPr/>
      <dgm:t>
        <a:bodyPr/>
        <a:lstStyle/>
        <a:p>
          <a:r>
            <a:rPr lang="en-US" dirty="0"/>
            <a:t>2. Separation </a:t>
          </a:r>
          <a:r>
            <a:rPr lang="en-US" dirty="0" err="1"/>
            <a:t>fo</a:t>
          </a:r>
          <a:r>
            <a:rPr lang="en-US" dirty="0"/>
            <a:t> deployments from releases</a:t>
          </a:r>
        </a:p>
      </dgm:t>
    </dgm:pt>
    <dgm:pt modelId="{521386C4-B8FE-4AFF-AF5B-6AC27E8DB0AF}" type="parTrans" cxnId="{DF3178A7-50A5-475D-8E2A-D0AD6CAE18C6}">
      <dgm:prSet/>
      <dgm:spPr/>
      <dgm:t>
        <a:bodyPr/>
        <a:lstStyle/>
        <a:p>
          <a:endParaRPr lang="en-US"/>
        </a:p>
      </dgm:t>
    </dgm:pt>
    <dgm:pt modelId="{D7679D07-8525-40AA-B735-F7A3D5062DCE}" type="sibTrans" cxnId="{DF3178A7-50A5-475D-8E2A-D0AD6CAE18C6}">
      <dgm:prSet/>
      <dgm:spPr/>
      <dgm:t>
        <a:bodyPr/>
        <a:lstStyle/>
        <a:p>
          <a:endParaRPr lang="en-US"/>
        </a:p>
      </dgm:t>
    </dgm:pt>
    <dgm:pt modelId="{3D970709-F3DF-44DD-AFC2-73626EA37023}">
      <dgm:prSet/>
      <dgm:spPr/>
      <dgm:t>
        <a:bodyPr/>
        <a:lstStyle/>
        <a:p>
          <a:r>
            <a:rPr lang="en-US" dirty="0"/>
            <a:t>With good automation we can facilitate business </a:t>
          </a:r>
          <a:r>
            <a:rPr lang="en-US" dirty="0" err="1"/>
            <a:t>stakeholderto</a:t>
          </a:r>
          <a:r>
            <a:rPr lang="en-US" dirty="0"/>
            <a:t> rollout features when they are ready and teston a group of users prior to rollout</a:t>
          </a:r>
        </a:p>
      </dgm:t>
    </dgm:pt>
    <dgm:pt modelId="{116AECD0-BAB0-4188-AA5D-4D24A1E2B666}" type="parTrans" cxnId="{72877D31-80F8-4815-B27E-C76556DF4B50}">
      <dgm:prSet/>
      <dgm:spPr/>
      <dgm:t>
        <a:bodyPr/>
        <a:lstStyle/>
        <a:p>
          <a:endParaRPr lang="en-US"/>
        </a:p>
      </dgm:t>
    </dgm:pt>
    <dgm:pt modelId="{164012D9-384A-434F-B413-A4978C1E4980}" type="sibTrans" cxnId="{72877D31-80F8-4815-B27E-C76556DF4B50}">
      <dgm:prSet/>
      <dgm:spPr/>
      <dgm:t>
        <a:bodyPr/>
        <a:lstStyle/>
        <a:p>
          <a:endParaRPr lang="en-US"/>
        </a:p>
      </dgm:t>
    </dgm:pt>
    <dgm:pt modelId="{59906FCF-A081-4E07-95D6-597744B6A559}">
      <dgm:prSet/>
      <dgm:spPr/>
      <dgm:t>
        <a:bodyPr/>
        <a:lstStyle/>
        <a:p>
          <a:r>
            <a:rPr lang="en-US"/>
            <a:t>3. Ability to attract and retain talent</a:t>
          </a:r>
        </a:p>
      </dgm:t>
    </dgm:pt>
    <dgm:pt modelId="{3212D140-9461-4EC0-97C4-41C534B67999}" type="parTrans" cxnId="{10FC5364-18A4-4D91-8E22-BFF0576F425A}">
      <dgm:prSet/>
      <dgm:spPr/>
      <dgm:t>
        <a:bodyPr/>
        <a:lstStyle/>
        <a:p>
          <a:endParaRPr lang="en-US"/>
        </a:p>
      </dgm:t>
    </dgm:pt>
    <dgm:pt modelId="{367A2E9B-FC2F-48E1-989E-CADE27487974}" type="sibTrans" cxnId="{10FC5364-18A4-4D91-8E22-BFF0576F425A}">
      <dgm:prSet/>
      <dgm:spPr/>
      <dgm:t>
        <a:bodyPr/>
        <a:lstStyle/>
        <a:p>
          <a:endParaRPr lang="en-US"/>
        </a:p>
      </dgm:t>
    </dgm:pt>
    <dgm:pt modelId="{4AC02778-CB32-48BF-AFCD-5104DC733B65}">
      <dgm:prSet/>
      <dgm:spPr/>
      <dgm:t>
        <a:bodyPr/>
        <a:lstStyle/>
        <a:p>
          <a:r>
            <a:rPr lang="en-US" dirty="0"/>
            <a:t>Engineers that can focus on what they’re best at will be happier and more productive, and that has a far-reaching impact. Turnover can be expensive and disruptive. A good CI/CD strategy means engineers can work on important projects and not worry about time-consuming manual tasks. They can also work confidently knowing that errors are caught automatically, not right before deployment. This kind of cooperative engineering culture inevitably attracts talent.</a:t>
          </a:r>
        </a:p>
      </dgm:t>
    </dgm:pt>
    <dgm:pt modelId="{69FB5892-403C-4B55-91E8-AEA164E5955B}" type="parTrans" cxnId="{FD728399-8168-48BD-97E0-41A516944AE9}">
      <dgm:prSet/>
      <dgm:spPr/>
      <dgm:t>
        <a:bodyPr/>
        <a:lstStyle/>
        <a:p>
          <a:endParaRPr lang="en-US"/>
        </a:p>
      </dgm:t>
    </dgm:pt>
    <dgm:pt modelId="{A92529FD-7579-4AD3-BC54-355FE027754C}" type="sibTrans" cxnId="{FD728399-8168-48BD-97E0-41A516944AE9}">
      <dgm:prSet/>
      <dgm:spPr/>
      <dgm:t>
        <a:bodyPr/>
        <a:lstStyle/>
        <a:p>
          <a:endParaRPr lang="en-US"/>
        </a:p>
      </dgm:t>
    </dgm:pt>
    <dgm:pt modelId="{319323CB-F0D3-4F00-A50E-A336BD9F4ED8}">
      <dgm:prSet/>
      <dgm:spPr/>
      <dgm:t>
        <a:bodyPr/>
        <a:lstStyle/>
        <a:p>
          <a:r>
            <a:rPr lang="en-US"/>
            <a:t>4. Higher quality code and operations due to specialization</a:t>
          </a:r>
        </a:p>
      </dgm:t>
    </dgm:pt>
    <dgm:pt modelId="{BF75D518-A79A-47A9-B152-5A23BFC7C6F5}" type="parTrans" cxnId="{DEDA368C-AD80-4205-B266-5A02211E519A}">
      <dgm:prSet/>
      <dgm:spPr/>
      <dgm:t>
        <a:bodyPr/>
        <a:lstStyle/>
        <a:p>
          <a:endParaRPr lang="en-US"/>
        </a:p>
      </dgm:t>
    </dgm:pt>
    <dgm:pt modelId="{816B872A-A21A-4E9D-B5C1-81A5FB9740D4}" type="sibTrans" cxnId="{DEDA368C-AD80-4205-B266-5A02211E519A}">
      <dgm:prSet/>
      <dgm:spPr/>
      <dgm:t>
        <a:bodyPr/>
        <a:lstStyle/>
        <a:p>
          <a:endParaRPr lang="en-US"/>
        </a:p>
      </dgm:t>
    </dgm:pt>
    <dgm:pt modelId="{AA831E49-F0E4-4695-934F-97D068078D02}">
      <dgm:prSet/>
      <dgm:spPr/>
      <dgm:t>
        <a:bodyPr/>
        <a:lstStyle/>
        <a:p>
          <a:r>
            <a:rPr lang="en-US" dirty="0"/>
            <a:t>Dev can focus on dev. Ops can focus on ops. Bad code rarely makes it to production because testing is automated. Developers can focus on the code rather than the production environment, and operations doesn’t have to feel like a gatekeeper or a </a:t>
          </a:r>
          <a:r>
            <a:rPr lang="en-US" dirty="0" err="1"/>
            <a:t>barrie</a:t>
          </a:r>
          <a:endParaRPr lang="en-US" dirty="0"/>
        </a:p>
      </dgm:t>
    </dgm:pt>
    <dgm:pt modelId="{77B7DFC5-6BE4-4D5F-9DA0-06B821A90E9A}" type="parTrans" cxnId="{79E2F3F9-72AA-4A9F-9041-0326A9C6AF86}">
      <dgm:prSet/>
      <dgm:spPr/>
      <dgm:t>
        <a:bodyPr/>
        <a:lstStyle/>
        <a:p>
          <a:endParaRPr lang="en-US"/>
        </a:p>
      </dgm:t>
    </dgm:pt>
    <dgm:pt modelId="{583063D1-FF42-4604-B932-4F961BF80F3A}" type="sibTrans" cxnId="{79E2F3F9-72AA-4A9F-9041-0326A9C6AF86}">
      <dgm:prSet/>
      <dgm:spPr/>
      <dgm:t>
        <a:bodyPr/>
        <a:lstStyle/>
        <a:p>
          <a:endParaRPr lang="en-US"/>
        </a:p>
      </dgm:t>
    </dgm:pt>
    <dgm:pt modelId="{1AA42B6B-05BF-4A9E-B185-2A5B80C353E1}" type="pres">
      <dgm:prSet presAssocID="{4531BFAC-B07D-457D-AEFB-EB046A812C15}" presName="Name0" presStyleCnt="0">
        <dgm:presLayoutVars>
          <dgm:dir/>
          <dgm:animLvl val="lvl"/>
          <dgm:resizeHandles val="exact"/>
        </dgm:presLayoutVars>
      </dgm:prSet>
      <dgm:spPr/>
    </dgm:pt>
    <dgm:pt modelId="{4A27DDD6-A77D-4334-B90A-65B780773E90}" type="pres">
      <dgm:prSet presAssocID="{3C8849DA-7F98-4C80-A1E2-D6EAB7BA125B}" presName="composite" presStyleCnt="0"/>
      <dgm:spPr/>
    </dgm:pt>
    <dgm:pt modelId="{E41442AB-7BB6-4881-A512-53B62B08E427}" type="pres">
      <dgm:prSet presAssocID="{3C8849DA-7F98-4C80-A1E2-D6EAB7BA125B}" presName="parTx" presStyleLbl="alignNode1" presStyleIdx="0" presStyleCnt="4">
        <dgm:presLayoutVars>
          <dgm:chMax val="0"/>
          <dgm:chPref val="0"/>
          <dgm:bulletEnabled val="1"/>
        </dgm:presLayoutVars>
      </dgm:prSet>
      <dgm:spPr/>
    </dgm:pt>
    <dgm:pt modelId="{3BA0F720-FF2D-4C7D-B559-64C85E7E98A2}" type="pres">
      <dgm:prSet presAssocID="{3C8849DA-7F98-4C80-A1E2-D6EAB7BA125B}" presName="desTx" presStyleLbl="alignAccFollowNode1" presStyleIdx="0" presStyleCnt="4">
        <dgm:presLayoutVars>
          <dgm:bulletEnabled val="1"/>
        </dgm:presLayoutVars>
      </dgm:prSet>
      <dgm:spPr/>
    </dgm:pt>
    <dgm:pt modelId="{12849B65-AAA9-425B-A01F-7092C50E4E65}" type="pres">
      <dgm:prSet presAssocID="{245EBE48-6B3B-4F81-97F8-1F984D92E39C}" presName="space" presStyleCnt="0"/>
      <dgm:spPr/>
    </dgm:pt>
    <dgm:pt modelId="{A0AF571A-2DE6-4450-AD2E-790E9FEBED0B}" type="pres">
      <dgm:prSet presAssocID="{465EDECA-01D6-42A9-9D37-14A39C4978C4}" presName="composite" presStyleCnt="0"/>
      <dgm:spPr/>
    </dgm:pt>
    <dgm:pt modelId="{E22A33B8-B857-454B-BB6A-3D2B5861EF07}" type="pres">
      <dgm:prSet presAssocID="{465EDECA-01D6-42A9-9D37-14A39C4978C4}" presName="parTx" presStyleLbl="alignNode1" presStyleIdx="1" presStyleCnt="4">
        <dgm:presLayoutVars>
          <dgm:chMax val="0"/>
          <dgm:chPref val="0"/>
          <dgm:bulletEnabled val="1"/>
        </dgm:presLayoutVars>
      </dgm:prSet>
      <dgm:spPr/>
    </dgm:pt>
    <dgm:pt modelId="{1ADF95D5-B1B3-48C8-86CF-1AD2DEBF6F3B}" type="pres">
      <dgm:prSet presAssocID="{465EDECA-01D6-42A9-9D37-14A39C4978C4}" presName="desTx" presStyleLbl="alignAccFollowNode1" presStyleIdx="1" presStyleCnt="4">
        <dgm:presLayoutVars>
          <dgm:bulletEnabled val="1"/>
        </dgm:presLayoutVars>
      </dgm:prSet>
      <dgm:spPr/>
    </dgm:pt>
    <dgm:pt modelId="{16592D37-05A0-4F7B-9282-638E19FA1BC9}" type="pres">
      <dgm:prSet presAssocID="{D7679D07-8525-40AA-B735-F7A3D5062DCE}" presName="space" presStyleCnt="0"/>
      <dgm:spPr/>
    </dgm:pt>
    <dgm:pt modelId="{7FCB6564-FA31-49F5-B6B3-B074DDEEC982}" type="pres">
      <dgm:prSet presAssocID="{59906FCF-A081-4E07-95D6-597744B6A559}" presName="composite" presStyleCnt="0"/>
      <dgm:spPr/>
    </dgm:pt>
    <dgm:pt modelId="{E2A44C9F-54D1-4FCA-BE1A-0DDAF2A0796C}" type="pres">
      <dgm:prSet presAssocID="{59906FCF-A081-4E07-95D6-597744B6A559}" presName="parTx" presStyleLbl="alignNode1" presStyleIdx="2" presStyleCnt="4">
        <dgm:presLayoutVars>
          <dgm:chMax val="0"/>
          <dgm:chPref val="0"/>
          <dgm:bulletEnabled val="1"/>
        </dgm:presLayoutVars>
      </dgm:prSet>
      <dgm:spPr/>
    </dgm:pt>
    <dgm:pt modelId="{28518D65-0EA7-4447-A562-EFA4781B38DE}" type="pres">
      <dgm:prSet presAssocID="{59906FCF-A081-4E07-95D6-597744B6A559}" presName="desTx" presStyleLbl="alignAccFollowNode1" presStyleIdx="2" presStyleCnt="4">
        <dgm:presLayoutVars>
          <dgm:bulletEnabled val="1"/>
        </dgm:presLayoutVars>
      </dgm:prSet>
      <dgm:spPr/>
    </dgm:pt>
    <dgm:pt modelId="{38D44A25-C623-4EE1-A989-B1EAE3F52435}" type="pres">
      <dgm:prSet presAssocID="{367A2E9B-FC2F-48E1-989E-CADE27487974}" presName="space" presStyleCnt="0"/>
      <dgm:spPr/>
    </dgm:pt>
    <dgm:pt modelId="{14011963-7F6C-45F1-8FDA-DC0879B25C58}" type="pres">
      <dgm:prSet presAssocID="{319323CB-F0D3-4F00-A50E-A336BD9F4ED8}" presName="composite" presStyleCnt="0"/>
      <dgm:spPr/>
    </dgm:pt>
    <dgm:pt modelId="{19E9DEB2-6C1C-48E4-954D-45ED1D67A0B7}" type="pres">
      <dgm:prSet presAssocID="{319323CB-F0D3-4F00-A50E-A336BD9F4ED8}" presName="parTx" presStyleLbl="alignNode1" presStyleIdx="3" presStyleCnt="4">
        <dgm:presLayoutVars>
          <dgm:chMax val="0"/>
          <dgm:chPref val="0"/>
          <dgm:bulletEnabled val="1"/>
        </dgm:presLayoutVars>
      </dgm:prSet>
      <dgm:spPr/>
    </dgm:pt>
    <dgm:pt modelId="{A085F9FE-6C4E-442E-93A1-79BD0C74C402}" type="pres">
      <dgm:prSet presAssocID="{319323CB-F0D3-4F00-A50E-A336BD9F4ED8}" presName="desTx" presStyleLbl="alignAccFollowNode1" presStyleIdx="3" presStyleCnt="4">
        <dgm:presLayoutVars>
          <dgm:bulletEnabled val="1"/>
        </dgm:presLayoutVars>
      </dgm:prSet>
      <dgm:spPr/>
    </dgm:pt>
  </dgm:ptLst>
  <dgm:cxnLst>
    <dgm:cxn modelId="{B0460D08-C3CC-4DAF-9A17-D4DDFB1402D2}" type="presOf" srcId="{3C8849DA-7F98-4C80-A1E2-D6EAB7BA125B}" destId="{E41442AB-7BB6-4881-A512-53B62B08E427}" srcOrd="0" destOrd="0" presId="urn:microsoft.com/office/officeart/2005/8/layout/hList1"/>
    <dgm:cxn modelId="{72877D31-80F8-4815-B27E-C76556DF4B50}" srcId="{465EDECA-01D6-42A9-9D37-14A39C4978C4}" destId="{3D970709-F3DF-44DD-AFC2-73626EA37023}" srcOrd="0" destOrd="0" parTransId="{116AECD0-BAB0-4188-AA5D-4D24A1E2B666}" sibTransId="{164012D9-384A-434F-B413-A4978C1E4980}"/>
    <dgm:cxn modelId="{A6B67042-5111-442C-A33C-BEF37D3D8FEE}" srcId="{3C8849DA-7F98-4C80-A1E2-D6EAB7BA125B}" destId="{4B24D298-4AB7-4BA5-BF84-F397EF2B2347}" srcOrd="0" destOrd="0" parTransId="{5512589D-4686-414B-A1A1-004C2A67511D}" sibTransId="{0B86FAD4-763B-4E89-82D7-7F98D08B0DA1}"/>
    <dgm:cxn modelId="{10FC5364-18A4-4D91-8E22-BFF0576F425A}" srcId="{4531BFAC-B07D-457D-AEFB-EB046A812C15}" destId="{59906FCF-A081-4E07-95D6-597744B6A559}" srcOrd="2" destOrd="0" parTransId="{3212D140-9461-4EC0-97C4-41C534B67999}" sibTransId="{367A2E9B-FC2F-48E1-989E-CADE27487974}"/>
    <dgm:cxn modelId="{C1D5A24D-0E11-4550-9F4C-E6431F9467C5}" type="presOf" srcId="{59906FCF-A081-4E07-95D6-597744B6A559}" destId="{E2A44C9F-54D1-4FCA-BE1A-0DDAF2A0796C}" srcOrd="0" destOrd="0" presId="urn:microsoft.com/office/officeart/2005/8/layout/hList1"/>
    <dgm:cxn modelId="{94D4A252-ABE6-4915-911D-DA0C80185BE6}" type="presOf" srcId="{465EDECA-01D6-42A9-9D37-14A39C4978C4}" destId="{E22A33B8-B857-454B-BB6A-3D2B5861EF07}" srcOrd="0" destOrd="0" presId="urn:microsoft.com/office/officeart/2005/8/layout/hList1"/>
    <dgm:cxn modelId="{85D8755A-7924-4777-AF29-7510A6323A52}" type="presOf" srcId="{AA831E49-F0E4-4695-934F-97D068078D02}" destId="{A085F9FE-6C4E-442E-93A1-79BD0C74C402}" srcOrd="0" destOrd="0" presId="urn:microsoft.com/office/officeart/2005/8/layout/hList1"/>
    <dgm:cxn modelId="{6E58D57D-4220-48C2-9725-024D392499FC}" type="presOf" srcId="{4531BFAC-B07D-457D-AEFB-EB046A812C15}" destId="{1AA42B6B-05BF-4A9E-B185-2A5B80C353E1}" srcOrd="0" destOrd="0" presId="urn:microsoft.com/office/officeart/2005/8/layout/hList1"/>
    <dgm:cxn modelId="{DA09937E-973A-45FF-8463-EA83BFD92A2A}" type="presOf" srcId="{3D970709-F3DF-44DD-AFC2-73626EA37023}" destId="{1ADF95D5-B1B3-48C8-86CF-1AD2DEBF6F3B}" srcOrd="0" destOrd="0" presId="urn:microsoft.com/office/officeart/2005/8/layout/hList1"/>
    <dgm:cxn modelId="{DEDA368C-AD80-4205-B266-5A02211E519A}" srcId="{4531BFAC-B07D-457D-AEFB-EB046A812C15}" destId="{319323CB-F0D3-4F00-A50E-A336BD9F4ED8}" srcOrd="3" destOrd="0" parTransId="{BF75D518-A79A-47A9-B152-5A23BFC7C6F5}" sibTransId="{816B872A-A21A-4E9D-B5C1-81A5FB9740D4}"/>
    <dgm:cxn modelId="{FD728399-8168-48BD-97E0-41A516944AE9}" srcId="{59906FCF-A081-4E07-95D6-597744B6A559}" destId="{4AC02778-CB32-48BF-AFCD-5104DC733B65}" srcOrd="0" destOrd="0" parTransId="{69FB5892-403C-4B55-91E8-AEA164E5955B}" sibTransId="{A92529FD-7579-4AD3-BC54-355FE027754C}"/>
    <dgm:cxn modelId="{DF3178A7-50A5-475D-8E2A-D0AD6CAE18C6}" srcId="{4531BFAC-B07D-457D-AEFB-EB046A812C15}" destId="{465EDECA-01D6-42A9-9D37-14A39C4978C4}" srcOrd="1" destOrd="0" parTransId="{521386C4-B8FE-4AFF-AF5B-6AC27E8DB0AF}" sibTransId="{D7679D07-8525-40AA-B735-F7A3D5062DCE}"/>
    <dgm:cxn modelId="{B0A918C3-8A93-4A15-8587-EF858A030DA5}" type="presOf" srcId="{4AC02778-CB32-48BF-AFCD-5104DC733B65}" destId="{28518D65-0EA7-4447-A562-EFA4781B38DE}" srcOrd="0" destOrd="0" presId="urn:microsoft.com/office/officeart/2005/8/layout/hList1"/>
    <dgm:cxn modelId="{258130D5-3680-4659-A305-5A4A63EC2964}" type="presOf" srcId="{4B24D298-4AB7-4BA5-BF84-F397EF2B2347}" destId="{3BA0F720-FF2D-4C7D-B559-64C85E7E98A2}" srcOrd="0" destOrd="0" presId="urn:microsoft.com/office/officeart/2005/8/layout/hList1"/>
    <dgm:cxn modelId="{A88520F2-3663-4F6E-B32C-2AC637FB302B}" srcId="{4531BFAC-B07D-457D-AEFB-EB046A812C15}" destId="{3C8849DA-7F98-4C80-A1E2-D6EAB7BA125B}" srcOrd="0" destOrd="0" parTransId="{5E30237A-8A1F-4CDD-AD27-078FDC40241A}" sibTransId="{245EBE48-6B3B-4F81-97F8-1F984D92E39C}"/>
    <dgm:cxn modelId="{79E2F3F9-72AA-4A9F-9041-0326A9C6AF86}" srcId="{319323CB-F0D3-4F00-A50E-A336BD9F4ED8}" destId="{AA831E49-F0E4-4695-934F-97D068078D02}" srcOrd="0" destOrd="0" parTransId="{77B7DFC5-6BE4-4D5F-9DA0-06B821A90E9A}" sibTransId="{583063D1-FF42-4604-B932-4F961BF80F3A}"/>
    <dgm:cxn modelId="{028662FD-1435-4091-8097-33DD89935BC6}" type="presOf" srcId="{319323CB-F0D3-4F00-A50E-A336BD9F4ED8}" destId="{19E9DEB2-6C1C-48E4-954D-45ED1D67A0B7}" srcOrd="0" destOrd="0" presId="urn:microsoft.com/office/officeart/2005/8/layout/hList1"/>
    <dgm:cxn modelId="{4F6BC688-00E2-4155-81FB-00BBA2CFBF6D}" type="presParOf" srcId="{1AA42B6B-05BF-4A9E-B185-2A5B80C353E1}" destId="{4A27DDD6-A77D-4334-B90A-65B780773E90}" srcOrd="0" destOrd="0" presId="urn:microsoft.com/office/officeart/2005/8/layout/hList1"/>
    <dgm:cxn modelId="{7D518F77-073E-4D3C-B91A-789B90F16CE5}" type="presParOf" srcId="{4A27DDD6-A77D-4334-B90A-65B780773E90}" destId="{E41442AB-7BB6-4881-A512-53B62B08E427}" srcOrd="0" destOrd="0" presId="urn:microsoft.com/office/officeart/2005/8/layout/hList1"/>
    <dgm:cxn modelId="{703059DC-5765-4389-A84B-F960965FF7F0}" type="presParOf" srcId="{4A27DDD6-A77D-4334-B90A-65B780773E90}" destId="{3BA0F720-FF2D-4C7D-B559-64C85E7E98A2}" srcOrd="1" destOrd="0" presId="urn:microsoft.com/office/officeart/2005/8/layout/hList1"/>
    <dgm:cxn modelId="{4189C9B2-2FD3-49ED-B858-8F39EC7A432C}" type="presParOf" srcId="{1AA42B6B-05BF-4A9E-B185-2A5B80C353E1}" destId="{12849B65-AAA9-425B-A01F-7092C50E4E65}" srcOrd="1" destOrd="0" presId="urn:microsoft.com/office/officeart/2005/8/layout/hList1"/>
    <dgm:cxn modelId="{4EA5360E-DAE8-490D-BCF8-A27019DAA9EB}" type="presParOf" srcId="{1AA42B6B-05BF-4A9E-B185-2A5B80C353E1}" destId="{A0AF571A-2DE6-4450-AD2E-790E9FEBED0B}" srcOrd="2" destOrd="0" presId="urn:microsoft.com/office/officeart/2005/8/layout/hList1"/>
    <dgm:cxn modelId="{5A3BE9C3-F663-4EEB-83F6-41D4705A3D7B}" type="presParOf" srcId="{A0AF571A-2DE6-4450-AD2E-790E9FEBED0B}" destId="{E22A33B8-B857-454B-BB6A-3D2B5861EF07}" srcOrd="0" destOrd="0" presId="urn:microsoft.com/office/officeart/2005/8/layout/hList1"/>
    <dgm:cxn modelId="{84FDEA84-1F18-4491-87EA-AEC47A8BB5D3}" type="presParOf" srcId="{A0AF571A-2DE6-4450-AD2E-790E9FEBED0B}" destId="{1ADF95D5-B1B3-48C8-86CF-1AD2DEBF6F3B}" srcOrd="1" destOrd="0" presId="urn:microsoft.com/office/officeart/2005/8/layout/hList1"/>
    <dgm:cxn modelId="{A9AFB660-592D-4C59-B31D-D1B4C60C7BB9}" type="presParOf" srcId="{1AA42B6B-05BF-4A9E-B185-2A5B80C353E1}" destId="{16592D37-05A0-4F7B-9282-638E19FA1BC9}" srcOrd="3" destOrd="0" presId="urn:microsoft.com/office/officeart/2005/8/layout/hList1"/>
    <dgm:cxn modelId="{3840E447-7173-4067-B80A-3CC123CC5447}" type="presParOf" srcId="{1AA42B6B-05BF-4A9E-B185-2A5B80C353E1}" destId="{7FCB6564-FA31-49F5-B6B3-B074DDEEC982}" srcOrd="4" destOrd="0" presId="urn:microsoft.com/office/officeart/2005/8/layout/hList1"/>
    <dgm:cxn modelId="{D2534E8C-B2D0-4F6D-A401-EF658B33025F}" type="presParOf" srcId="{7FCB6564-FA31-49F5-B6B3-B074DDEEC982}" destId="{E2A44C9F-54D1-4FCA-BE1A-0DDAF2A0796C}" srcOrd="0" destOrd="0" presId="urn:microsoft.com/office/officeart/2005/8/layout/hList1"/>
    <dgm:cxn modelId="{EEEBB423-383D-48C8-99A2-DC6BDD7EE448}" type="presParOf" srcId="{7FCB6564-FA31-49F5-B6B3-B074DDEEC982}" destId="{28518D65-0EA7-4447-A562-EFA4781B38DE}" srcOrd="1" destOrd="0" presId="urn:microsoft.com/office/officeart/2005/8/layout/hList1"/>
    <dgm:cxn modelId="{D04E072C-BC17-4807-84D8-B95DBADFBC8E}" type="presParOf" srcId="{1AA42B6B-05BF-4A9E-B185-2A5B80C353E1}" destId="{38D44A25-C623-4EE1-A989-B1EAE3F52435}" srcOrd="5" destOrd="0" presId="urn:microsoft.com/office/officeart/2005/8/layout/hList1"/>
    <dgm:cxn modelId="{77B148B4-31D0-4C29-9EEF-B57F80E23005}" type="presParOf" srcId="{1AA42B6B-05BF-4A9E-B185-2A5B80C353E1}" destId="{14011963-7F6C-45F1-8FDA-DC0879B25C58}" srcOrd="6" destOrd="0" presId="urn:microsoft.com/office/officeart/2005/8/layout/hList1"/>
    <dgm:cxn modelId="{8B42292C-928E-460A-8001-048EED8F31BD}" type="presParOf" srcId="{14011963-7F6C-45F1-8FDA-DC0879B25C58}" destId="{19E9DEB2-6C1C-48E4-954D-45ED1D67A0B7}" srcOrd="0" destOrd="0" presId="urn:microsoft.com/office/officeart/2005/8/layout/hList1"/>
    <dgm:cxn modelId="{92146FBD-9FFA-45A8-B62E-D710F78AD240}" type="presParOf" srcId="{14011963-7F6C-45F1-8FDA-DC0879B25C58}" destId="{A085F9FE-6C4E-442E-93A1-79BD0C74C40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CA0E80-E46F-4F95-88E3-BBDB1275F54A}"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en-US"/>
        </a:p>
      </dgm:t>
    </dgm:pt>
    <dgm:pt modelId="{EFA59150-8269-467A-8640-A1AAE0EE19A7}">
      <dgm:prSet/>
      <dgm:spPr/>
      <dgm:t>
        <a:bodyPr/>
        <a:lstStyle/>
        <a:p>
          <a:r>
            <a:rPr lang="en-US"/>
            <a:t>1. Cycle time</a:t>
          </a:r>
        </a:p>
      </dgm:t>
    </dgm:pt>
    <dgm:pt modelId="{DF3E5A14-D877-4C67-8262-C86C9346FF09}" type="parTrans" cxnId="{308C7295-E93B-4163-AEE9-3D28A11650DE}">
      <dgm:prSet/>
      <dgm:spPr/>
      <dgm:t>
        <a:bodyPr/>
        <a:lstStyle/>
        <a:p>
          <a:endParaRPr lang="en-US"/>
        </a:p>
      </dgm:t>
    </dgm:pt>
    <dgm:pt modelId="{5FD8DB1E-FE3C-4C10-BD5A-3C06BBCB7F5A}" type="sibTrans" cxnId="{308C7295-E93B-4163-AEE9-3D28A11650DE}">
      <dgm:prSet/>
      <dgm:spPr/>
      <dgm:t>
        <a:bodyPr/>
        <a:lstStyle/>
        <a:p>
          <a:endParaRPr lang="en-US"/>
        </a:p>
      </dgm:t>
    </dgm:pt>
    <dgm:pt modelId="{13F06786-0CCA-45DC-9E6F-8FD0C0A55A40}">
      <dgm:prSet/>
      <dgm:spPr/>
      <dgm:t>
        <a:bodyPr/>
        <a:lstStyle/>
        <a:p>
          <a:r>
            <a:rPr lang="en-US" dirty="0"/>
            <a:t>Cycle time is the speed at which a DevOps team can deliver a functional application, from the moment work begins to when it is providing value to an end user. </a:t>
          </a:r>
        </a:p>
      </dgm:t>
    </dgm:pt>
    <dgm:pt modelId="{A4EC9A94-5F67-4AF5-BCFA-3831387DB13F}" type="parTrans" cxnId="{FD00DD2E-FB3C-4014-8DA5-4306C6F9369C}">
      <dgm:prSet/>
      <dgm:spPr/>
      <dgm:t>
        <a:bodyPr/>
        <a:lstStyle/>
        <a:p>
          <a:endParaRPr lang="en-US"/>
        </a:p>
      </dgm:t>
    </dgm:pt>
    <dgm:pt modelId="{D08392F3-265B-48ED-9AFF-3E8CD0CF966E}" type="sibTrans" cxnId="{FD00DD2E-FB3C-4014-8DA5-4306C6F9369C}">
      <dgm:prSet/>
      <dgm:spPr/>
      <dgm:t>
        <a:bodyPr/>
        <a:lstStyle/>
        <a:p>
          <a:endParaRPr lang="en-US"/>
        </a:p>
      </dgm:t>
    </dgm:pt>
    <dgm:pt modelId="{E5165503-46AA-4F6C-82C0-C2D9E2585E91}">
      <dgm:prSet/>
      <dgm:spPr/>
      <dgm:t>
        <a:bodyPr/>
        <a:lstStyle/>
        <a:p>
          <a:r>
            <a:rPr lang="en-US"/>
            <a:t>2. Time to value</a:t>
          </a:r>
        </a:p>
      </dgm:t>
    </dgm:pt>
    <dgm:pt modelId="{5813530D-9969-405D-9D3F-7FF76B6F6CF6}" type="parTrans" cxnId="{FFD8D545-39BE-433C-B2C3-D4634E5F773D}">
      <dgm:prSet/>
      <dgm:spPr/>
      <dgm:t>
        <a:bodyPr/>
        <a:lstStyle/>
        <a:p>
          <a:endParaRPr lang="en-US"/>
        </a:p>
      </dgm:t>
    </dgm:pt>
    <dgm:pt modelId="{586137B4-9CE1-421B-95DD-2B8CB45E3609}" type="sibTrans" cxnId="{FFD8D545-39BE-433C-B2C3-D4634E5F773D}">
      <dgm:prSet/>
      <dgm:spPr/>
      <dgm:t>
        <a:bodyPr/>
        <a:lstStyle/>
        <a:p>
          <a:endParaRPr lang="en-US"/>
        </a:p>
      </dgm:t>
    </dgm:pt>
    <dgm:pt modelId="{FF4BBBB3-31B7-4C5F-A33D-02D161721EC0}">
      <dgm:prSet/>
      <dgm:spPr/>
      <dgm:t>
        <a:bodyPr/>
        <a:lstStyle/>
        <a:p>
          <a:r>
            <a:rPr lang="en-US"/>
            <a:t>Once code is written, how long before it’s released? This delay from when code is written to running in production is the time to value, and is a bottleneck for many organizations. Continuous delivery as well as examining trends in the QA process can help to overcome this barrier to quick deployments.</a:t>
          </a:r>
        </a:p>
      </dgm:t>
    </dgm:pt>
    <dgm:pt modelId="{2AF8C2E7-99B9-421B-A6D4-D890D65B0EBE}" type="parTrans" cxnId="{3D18ACA3-F78E-4D59-AE1F-EE13C4833A90}">
      <dgm:prSet/>
      <dgm:spPr/>
      <dgm:t>
        <a:bodyPr/>
        <a:lstStyle/>
        <a:p>
          <a:endParaRPr lang="en-US"/>
        </a:p>
      </dgm:t>
    </dgm:pt>
    <dgm:pt modelId="{C8195ED2-688B-4EF4-B824-6640C56525DC}" type="sibTrans" cxnId="{3D18ACA3-F78E-4D59-AE1F-EE13C4833A90}">
      <dgm:prSet/>
      <dgm:spPr/>
      <dgm:t>
        <a:bodyPr/>
        <a:lstStyle/>
        <a:p>
          <a:endParaRPr lang="en-US"/>
        </a:p>
      </dgm:t>
    </dgm:pt>
    <dgm:pt modelId="{A8815E52-0D8D-4088-AA6A-88B6B515831C}">
      <dgm:prSet/>
      <dgm:spPr/>
      <dgm:t>
        <a:bodyPr/>
        <a:lstStyle/>
        <a:p>
          <a:r>
            <a:rPr lang="en-US"/>
            <a:t>3. Uptime, error rate, infrastructure costs</a:t>
          </a:r>
        </a:p>
      </dgm:t>
    </dgm:pt>
    <dgm:pt modelId="{858BA28D-3659-442A-B3DD-C416C7A0C1E5}" type="parTrans" cxnId="{54B229C2-16A4-46C0-8889-EAB66577D3F1}">
      <dgm:prSet/>
      <dgm:spPr/>
      <dgm:t>
        <a:bodyPr/>
        <a:lstStyle/>
        <a:p>
          <a:endParaRPr lang="en-US"/>
        </a:p>
      </dgm:t>
    </dgm:pt>
    <dgm:pt modelId="{17B8001D-287C-4B51-9C52-B4BCFD92F148}" type="sibTrans" cxnId="{54B229C2-16A4-46C0-8889-EAB66577D3F1}">
      <dgm:prSet/>
      <dgm:spPr/>
      <dgm:t>
        <a:bodyPr/>
        <a:lstStyle/>
        <a:p>
          <a:endParaRPr lang="en-US"/>
        </a:p>
      </dgm:t>
    </dgm:pt>
    <dgm:pt modelId="{2BE7C493-9BE1-409D-A61F-7795D8E9677A}">
      <dgm:prSet/>
      <dgm:spPr/>
      <dgm:t>
        <a:bodyPr/>
        <a:lstStyle/>
        <a:p>
          <a:r>
            <a:rPr lang="en-US" dirty="0"/>
            <a:t>Uptime is one of the biggest priorities for the ops team, and with a good CI/CD strategy that automates different processes, they should be able to focus more on that goal. Likewise, error rates and infrastructure costs can be easily measured once CI/CD is put in place. Operations goals are a key indicator of process success.</a:t>
          </a:r>
        </a:p>
      </dgm:t>
    </dgm:pt>
    <dgm:pt modelId="{058CE888-C951-4767-B2B5-E90D7F378FE4}" type="parTrans" cxnId="{F5B12320-E9FD-40A8-A8A5-CE02CA636A5D}">
      <dgm:prSet/>
      <dgm:spPr/>
      <dgm:t>
        <a:bodyPr/>
        <a:lstStyle/>
        <a:p>
          <a:endParaRPr lang="en-US"/>
        </a:p>
      </dgm:t>
    </dgm:pt>
    <dgm:pt modelId="{F8B2045A-F027-4AE4-800E-AC991BBE20AA}" type="sibTrans" cxnId="{F5B12320-E9FD-40A8-A8A5-CE02CA636A5D}">
      <dgm:prSet/>
      <dgm:spPr/>
      <dgm:t>
        <a:bodyPr/>
        <a:lstStyle/>
        <a:p>
          <a:endParaRPr lang="en-US"/>
        </a:p>
      </dgm:t>
    </dgm:pt>
    <dgm:pt modelId="{9BA0C744-0A2D-4991-8028-46D905E120C8}">
      <dgm:prSet/>
      <dgm:spPr/>
      <dgm:t>
        <a:bodyPr/>
        <a:lstStyle/>
        <a:p>
          <a:r>
            <a:rPr lang="en-US"/>
            <a:t>4. Team retention rate</a:t>
          </a:r>
        </a:p>
      </dgm:t>
    </dgm:pt>
    <dgm:pt modelId="{6EAB703F-CD9B-4AA4-A785-0253E8E1FB00}" type="parTrans" cxnId="{14E6E0E3-BA78-4753-82CD-C37836A6EC51}">
      <dgm:prSet/>
      <dgm:spPr/>
      <dgm:t>
        <a:bodyPr/>
        <a:lstStyle/>
        <a:p>
          <a:endParaRPr lang="en-US"/>
        </a:p>
      </dgm:t>
    </dgm:pt>
    <dgm:pt modelId="{C5BDD6A6-2E48-4546-A4DE-6B6ADC2B0B29}" type="sibTrans" cxnId="{14E6E0E3-BA78-4753-82CD-C37836A6EC51}">
      <dgm:prSet/>
      <dgm:spPr/>
      <dgm:t>
        <a:bodyPr/>
        <a:lstStyle/>
        <a:p>
          <a:endParaRPr lang="en-US"/>
        </a:p>
      </dgm:t>
    </dgm:pt>
    <dgm:pt modelId="{60AFA037-9BB0-47E2-94D1-737462A14D83}">
      <dgm:prSet/>
      <dgm:spPr/>
      <dgm:t>
        <a:bodyPr/>
        <a:lstStyle/>
        <a:p>
          <a:r>
            <a:rPr lang="en-US" dirty="0"/>
            <a:t>Developers who are able to focus on their primary role, writing code, are much more likely to stick around.</a:t>
          </a:r>
        </a:p>
      </dgm:t>
    </dgm:pt>
    <dgm:pt modelId="{7CB22600-3F5D-445B-BC25-4F14F7AFB85B}" type="parTrans" cxnId="{BAE474FE-B5E1-45B6-940D-C81CE47EA66F}">
      <dgm:prSet/>
      <dgm:spPr/>
      <dgm:t>
        <a:bodyPr/>
        <a:lstStyle/>
        <a:p>
          <a:endParaRPr lang="en-US"/>
        </a:p>
      </dgm:t>
    </dgm:pt>
    <dgm:pt modelId="{906E00C0-7F5D-4347-A0C6-DF990B1D79B6}" type="sibTrans" cxnId="{BAE474FE-B5E1-45B6-940D-C81CE47EA66F}">
      <dgm:prSet/>
      <dgm:spPr/>
      <dgm:t>
        <a:bodyPr/>
        <a:lstStyle/>
        <a:p>
          <a:endParaRPr lang="en-US"/>
        </a:p>
      </dgm:t>
    </dgm:pt>
    <dgm:pt modelId="{4D306959-2012-4685-8396-E8F0C19AF2B6}">
      <dgm:prSet/>
      <dgm:spPr/>
      <dgm:t>
        <a:bodyPr/>
        <a:lstStyle/>
        <a:p>
          <a:r>
            <a:rPr lang="en-US" dirty="0"/>
            <a:t>Building a time with a high retention ate allows us to delivery bigger </a:t>
          </a:r>
          <a:r>
            <a:rPr lang="en-US" dirty="0" err="1"/>
            <a:t>andbetter</a:t>
          </a:r>
          <a:r>
            <a:rPr lang="en-US" dirty="0"/>
            <a:t> features as we have a team with years of experience in our product and product domain.</a:t>
          </a:r>
        </a:p>
      </dgm:t>
    </dgm:pt>
    <dgm:pt modelId="{6D07832E-E743-4F46-9DC3-FC9442910589}" type="parTrans" cxnId="{15C13855-95FC-4784-AE14-ED0B542B8038}">
      <dgm:prSet/>
      <dgm:spPr/>
    </dgm:pt>
    <dgm:pt modelId="{76A4D309-BCA2-4F71-AAE0-697D67B51139}" type="sibTrans" cxnId="{15C13855-95FC-4784-AE14-ED0B542B8038}">
      <dgm:prSet/>
      <dgm:spPr/>
    </dgm:pt>
    <dgm:pt modelId="{00E0958B-AF99-4A4D-94C6-3C5FE8B59667}" type="pres">
      <dgm:prSet presAssocID="{90CA0E80-E46F-4F95-88E3-BBDB1275F54A}" presName="Name0" presStyleCnt="0">
        <dgm:presLayoutVars>
          <dgm:dir/>
          <dgm:animLvl val="lvl"/>
          <dgm:resizeHandles val="exact"/>
        </dgm:presLayoutVars>
      </dgm:prSet>
      <dgm:spPr/>
    </dgm:pt>
    <dgm:pt modelId="{0F1D1EDC-8C46-4123-AD7E-7656BC77CD31}" type="pres">
      <dgm:prSet presAssocID="{EFA59150-8269-467A-8640-A1AAE0EE19A7}" presName="composite" presStyleCnt="0"/>
      <dgm:spPr/>
    </dgm:pt>
    <dgm:pt modelId="{8D59501B-4582-49E2-883B-64A314609971}" type="pres">
      <dgm:prSet presAssocID="{EFA59150-8269-467A-8640-A1AAE0EE19A7}" presName="parTx" presStyleLbl="alignNode1" presStyleIdx="0" presStyleCnt="4">
        <dgm:presLayoutVars>
          <dgm:chMax val="0"/>
          <dgm:chPref val="0"/>
          <dgm:bulletEnabled val="1"/>
        </dgm:presLayoutVars>
      </dgm:prSet>
      <dgm:spPr/>
    </dgm:pt>
    <dgm:pt modelId="{7A19D3A2-EC14-4A74-8B0F-F96A29B6946B}" type="pres">
      <dgm:prSet presAssocID="{EFA59150-8269-467A-8640-A1AAE0EE19A7}" presName="desTx" presStyleLbl="alignAccFollowNode1" presStyleIdx="0" presStyleCnt="4">
        <dgm:presLayoutVars>
          <dgm:bulletEnabled val="1"/>
        </dgm:presLayoutVars>
      </dgm:prSet>
      <dgm:spPr/>
    </dgm:pt>
    <dgm:pt modelId="{78BE4030-860A-4BA7-AE67-B3EBF0C8174F}" type="pres">
      <dgm:prSet presAssocID="{5FD8DB1E-FE3C-4C10-BD5A-3C06BBCB7F5A}" presName="space" presStyleCnt="0"/>
      <dgm:spPr/>
    </dgm:pt>
    <dgm:pt modelId="{FB346BE9-157C-46BA-BC40-543548E43606}" type="pres">
      <dgm:prSet presAssocID="{E5165503-46AA-4F6C-82C0-C2D9E2585E91}" presName="composite" presStyleCnt="0"/>
      <dgm:spPr/>
    </dgm:pt>
    <dgm:pt modelId="{F51312B4-F4C6-42AA-876C-1DC0D6741447}" type="pres">
      <dgm:prSet presAssocID="{E5165503-46AA-4F6C-82C0-C2D9E2585E91}" presName="parTx" presStyleLbl="alignNode1" presStyleIdx="1" presStyleCnt="4">
        <dgm:presLayoutVars>
          <dgm:chMax val="0"/>
          <dgm:chPref val="0"/>
          <dgm:bulletEnabled val="1"/>
        </dgm:presLayoutVars>
      </dgm:prSet>
      <dgm:spPr/>
    </dgm:pt>
    <dgm:pt modelId="{92BFDA70-A88E-4A27-B087-0188CF84B1AF}" type="pres">
      <dgm:prSet presAssocID="{E5165503-46AA-4F6C-82C0-C2D9E2585E91}" presName="desTx" presStyleLbl="alignAccFollowNode1" presStyleIdx="1" presStyleCnt="4">
        <dgm:presLayoutVars>
          <dgm:bulletEnabled val="1"/>
        </dgm:presLayoutVars>
      </dgm:prSet>
      <dgm:spPr/>
    </dgm:pt>
    <dgm:pt modelId="{0DDDB570-ABF2-4937-9F7E-B95E208643B1}" type="pres">
      <dgm:prSet presAssocID="{586137B4-9CE1-421B-95DD-2B8CB45E3609}" presName="space" presStyleCnt="0"/>
      <dgm:spPr/>
    </dgm:pt>
    <dgm:pt modelId="{B4620639-CB5C-4047-ADD3-06398DD8A724}" type="pres">
      <dgm:prSet presAssocID="{A8815E52-0D8D-4088-AA6A-88B6B515831C}" presName="composite" presStyleCnt="0"/>
      <dgm:spPr/>
    </dgm:pt>
    <dgm:pt modelId="{092A5867-F39B-48C3-81CE-2898F58B0AFD}" type="pres">
      <dgm:prSet presAssocID="{A8815E52-0D8D-4088-AA6A-88B6B515831C}" presName="parTx" presStyleLbl="alignNode1" presStyleIdx="2" presStyleCnt="4">
        <dgm:presLayoutVars>
          <dgm:chMax val="0"/>
          <dgm:chPref val="0"/>
          <dgm:bulletEnabled val="1"/>
        </dgm:presLayoutVars>
      </dgm:prSet>
      <dgm:spPr/>
    </dgm:pt>
    <dgm:pt modelId="{6EB0BE60-6433-422C-A021-BB7E49AC0861}" type="pres">
      <dgm:prSet presAssocID="{A8815E52-0D8D-4088-AA6A-88B6B515831C}" presName="desTx" presStyleLbl="alignAccFollowNode1" presStyleIdx="2" presStyleCnt="4">
        <dgm:presLayoutVars>
          <dgm:bulletEnabled val="1"/>
        </dgm:presLayoutVars>
      </dgm:prSet>
      <dgm:spPr/>
    </dgm:pt>
    <dgm:pt modelId="{E4967031-DFFD-49E7-A872-735EA95DBD1E}" type="pres">
      <dgm:prSet presAssocID="{17B8001D-287C-4B51-9C52-B4BCFD92F148}" presName="space" presStyleCnt="0"/>
      <dgm:spPr/>
    </dgm:pt>
    <dgm:pt modelId="{6FB75177-5892-4722-95E6-95BB5295679A}" type="pres">
      <dgm:prSet presAssocID="{9BA0C744-0A2D-4991-8028-46D905E120C8}" presName="composite" presStyleCnt="0"/>
      <dgm:spPr/>
    </dgm:pt>
    <dgm:pt modelId="{9129F087-4D4B-4554-874C-BC34DA60F5DA}" type="pres">
      <dgm:prSet presAssocID="{9BA0C744-0A2D-4991-8028-46D905E120C8}" presName="parTx" presStyleLbl="alignNode1" presStyleIdx="3" presStyleCnt="4">
        <dgm:presLayoutVars>
          <dgm:chMax val="0"/>
          <dgm:chPref val="0"/>
          <dgm:bulletEnabled val="1"/>
        </dgm:presLayoutVars>
      </dgm:prSet>
      <dgm:spPr/>
    </dgm:pt>
    <dgm:pt modelId="{1B8644D2-EA15-45CB-B632-29DC791EAF74}" type="pres">
      <dgm:prSet presAssocID="{9BA0C744-0A2D-4991-8028-46D905E120C8}" presName="desTx" presStyleLbl="alignAccFollowNode1" presStyleIdx="3" presStyleCnt="4">
        <dgm:presLayoutVars>
          <dgm:bulletEnabled val="1"/>
        </dgm:presLayoutVars>
      </dgm:prSet>
      <dgm:spPr/>
    </dgm:pt>
  </dgm:ptLst>
  <dgm:cxnLst>
    <dgm:cxn modelId="{42E25504-22A9-42AA-9BEA-632B6F1EC1EC}" type="presOf" srcId="{90CA0E80-E46F-4F95-88E3-BBDB1275F54A}" destId="{00E0958B-AF99-4A4D-94C6-3C5FE8B59667}" srcOrd="0" destOrd="0" presId="urn:microsoft.com/office/officeart/2005/8/layout/hList1"/>
    <dgm:cxn modelId="{F5B12320-E9FD-40A8-A8A5-CE02CA636A5D}" srcId="{A8815E52-0D8D-4088-AA6A-88B6B515831C}" destId="{2BE7C493-9BE1-409D-A61F-7795D8E9677A}" srcOrd="0" destOrd="0" parTransId="{058CE888-C951-4767-B2B5-E90D7F378FE4}" sibTransId="{F8B2045A-F027-4AE4-800E-AC991BBE20AA}"/>
    <dgm:cxn modelId="{FD00DD2E-FB3C-4014-8DA5-4306C6F9369C}" srcId="{EFA59150-8269-467A-8640-A1AAE0EE19A7}" destId="{13F06786-0CCA-45DC-9E6F-8FD0C0A55A40}" srcOrd="0" destOrd="0" parTransId="{A4EC9A94-5F67-4AF5-BCFA-3831387DB13F}" sibTransId="{D08392F3-265B-48ED-9AFF-3E8CD0CF966E}"/>
    <dgm:cxn modelId="{4ADE9335-0FEB-404D-90B2-FCCA3FFE0614}" type="presOf" srcId="{4D306959-2012-4685-8396-E8F0C19AF2B6}" destId="{1B8644D2-EA15-45CB-B632-29DC791EAF74}" srcOrd="0" destOrd="1" presId="urn:microsoft.com/office/officeart/2005/8/layout/hList1"/>
    <dgm:cxn modelId="{FFD8D545-39BE-433C-B2C3-D4634E5F773D}" srcId="{90CA0E80-E46F-4F95-88E3-BBDB1275F54A}" destId="{E5165503-46AA-4F6C-82C0-C2D9E2585E91}" srcOrd="1" destOrd="0" parTransId="{5813530D-9969-405D-9D3F-7FF76B6F6CF6}" sibTransId="{586137B4-9CE1-421B-95DD-2B8CB45E3609}"/>
    <dgm:cxn modelId="{09E6F56C-978E-4EF4-BEE0-9C38613BDD5C}" type="presOf" srcId="{13F06786-0CCA-45DC-9E6F-8FD0C0A55A40}" destId="{7A19D3A2-EC14-4A74-8B0F-F96A29B6946B}" srcOrd="0" destOrd="0" presId="urn:microsoft.com/office/officeart/2005/8/layout/hList1"/>
    <dgm:cxn modelId="{1F89AF71-D52C-47B3-83C9-41A89E9A1F28}" type="presOf" srcId="{E5165503-46AA-4F6C-82C0-C2D9E2585E91}" destId="{F51312B4-F4C6-42AA-876C-1DC0D6741447}" srcOrd="0" destOrd="0" presId="urn:microsoft.com/office/officeart/2005/8/layout/hList1"/>
    <dgm:cxn modelId="{15C13855-95FC-4784-AE14-ED0B542B8038}" srcId="{9BA0C744-0A2D-4991-8028-46D905E120C8}" destId="{4D306959-2012-4685-8396-E8F0C19AF2B6}" srcOrd="1" destOrd="0" parTransId="{6D07832E-E743-4F46-9DC3-FC9442910589}" sibTransId="{76A4D309-BCA2-4F71-AAE0-697D67B51139}"/>
    <dgm:cxn modelId="{C8F26191-3DF2-42D5-BFF5-E98DA7A7F046}" type="presOf" srcId="{60AFA037-9BB0-47E2-94D1-737462A14D83}" destId="{1B8644D2-EA15-45CB-B632-29DC791EAF74}" srcOrd="0" destOrd="0" presId="urn:microsoft.com/office/officeart/2005/8/layout/hList1"/>
    <dgm:cxn modelId="{308C7295-E93B-4163-AEE9-3D28A11650DE}" srcId="{90CA0E80-E46F-4F95-88E3-BBDB1275F54A}" destId="{EFA59150-8269-467A-8640-A1AAE0EE19A7}" srcOrd="0" destOrd="0" parTransId="{DF3E5A14-D877-4C67-8262-C86C9346FF09}" sibTransId="{5FD8DB1E-FE3C-4C10-BD5A-3C06BBCB7F5A}"/>
    <dgm:cxn modelId="{BE2AC895-D6F5-4714-9D68-3B36466F538F}" type="presOf" srcId="{EFA59150-8269-467A-8640-A1AAE0EE19A7}" destId="{8D59501B-4582-49E2-883B-64A314609971}" srcOrd="0" destOrd="0" presId="urn:microsoft.com/office/officeart/2005/8/layout/hList1"/>
    <dgm:cxn modelId="{B5789699-A64F-414C-AAB4-145D7E5EB054}" type="presOf" srcId="{9BA0C744-0A2D-4991-8028-46D905E120C8}" destId="{9129F087-4D4B-4554-874C-BC34DA60F5DA}" srcOrd="0" destOrd="0" presId="urn:microsoft.com/office/officeart/2005/8/layout/hList1"/>
    <dgm:cxn modelId="{3D18ACA3-F78E-4D59-AE1F-EE13C4833A90}" srcId="{E5165503-46AA-4F6C-82C0-C2D9E2585E91}" destId="{FF4BBBB3-31B7-4C5F-A33D-02D161721EC0}" srcOrd="0" destOrd="0" parTransId="{2AF8C2E7-99B9-421B-A6D4-D890D65B0EBE}" sibTransId="{C8195ED2-688B-4EF4-B824-6640C56525DC}"/>
    <dgm:cxn modelId="{54B229C2-16A4-46C0-8889-EAB66577D3F1}" srcId="{90CA0E80-E46F-4F95-88E3-BBDB1275F54A}" destId="{A8815E52-0D8D-4088-AA6A-88B6B515831C}" srcOrd="2" destOrd="0" parTransId="{858BA28D-3659-442A-B3DD-C416C7A0C1E5}" sibTransId="{17B8001D-287C-4B51-9C52-B4BCFD92F148}"/>
    <dgm:cxn modelId="{14E6E0E3-BA78-4753-82CD-C37836A6EC51}" srcId="{90CA0E80-E46F-4F95-88E3-BBDB1275F54A}" destId="{9BA0C744-0A2D-4991-8028-46D905E120C8}" srcOrd="3" destOrd="0" parTransId="{6EAB703F-CD9B-4AA4-A785-0253E8E1FB00}" sibTransId="{C5BDD6A6-2E48-4546-A4DE-6B6ADC2B0B29}"/>
    <dgm:cxn modelId="{277E2EE8-07EA-43FB-87DF-D554A3F6C4A1}" type="presOf" srcId="{FF4BBBB3-31B7-4C5F-A33D-02D161721EC0}" destId="{92BFDA70-A88E-4A27-B087-0188CF84B1AF}" srcOrd="0" destOrd="0" presId="urn:microsoft.com/office/officeart/2005/8/layout/hList1"/>
    <dgm:cxn modelId="{26127DF3-1C92-4290-9579-C4E811B6B61B}" type="presOf" srcId="{A8815E52-0D8D-4088-AA6A-88B6B515831C}" destId="{092A5867-F39B-48C3-81CE-2898F58B0AFD}" srcOrd="0" destOrd="0" presId="urn:microsoft.com/office/officeart/2005/8/layout/hList1"/>
    <dgm:cxn modelId="{5DC08AFB-422F-4900-ACAF-ABE52A4AFF03}" type="presOf" srcId="{2BE7C493-9BE1-409D-A61F-7795D8E9677A}" destId="{6EB0BE60-6433-422C-A021-BB7E49AC0861}" srcOrd="0" destOrd="0" presId="urn:microsoft.com/office/officeart/2005/8/layout/hList1"/>
    <dgm:cxn modelId="{BAE474FE-B5E1-45B6-940D-C81CE47EA66F}" srcId="{9BA0C744-0A2D-4991-8028-46D905E120C8}" destId="{60AFA037-9BB0-47E2-94D1-737462A14D83}" srcOrd="0" destOrd="0" parTransId="{7CB22600-3F5D-445B-BC25-4F14F7AFB85B}" sibTransId="{906E00C0-7F5D-4347-A0C6-DF990B1D79B6}"/>
    <dgm:cxn modelId="{E474F19C-0852-482B-8F66-B8A9AA1DA847}" type="presParOf" srcId="{00E0958B-AF99-4A4D-94C6-3C5FE8B59667}" destId="{0F1D1EDC-8C46-4123-AD7E-7656BC77CD31}" srcOrd="0" destOrd="0" presId="urn:microsoft.com/office/officeart/2005/8/layout/hList1"/>
    <dgm:cxn modelId="{460C6F99-6C97-42EE-8DD9-83F3D4037F0C}" type="presParOf" srcId="{0F1D1EDC-8C46-4123-AD7E-7656BC77CD31}" destId="{8D59501B-4582-49E2-883B-64A314609971}" srcOrd="0" destOrd="0" presId="urn:microsoft.com/office/officeart/2005/8/layout/hList1"/>
    <dgm:cxn modelId="{D0D613E5-0700-47DB-BE23-9D94C83B3B92}" type="presParOf" srcId="{0F1D1EDC-8C46-4123-AD7E-7656BC77CD31}" destId="{7A19D3A2-EC14-4A74-8B0F-F96A29B6946B}" srcOrd="1" destOrd="0" presId="urn:microsoft.com/office/officeart/2005/8/layout/hList1"/>
    <dgm:cxn modelId="{5407D065-DFC1-4206-815F-176BC64BA253}" type="presParOf" srcId="{00E0958B-AF99-4A4D-94C6-3C5FE8B59667}" destId="{78BE4030-860A-4BA7-AE67-B3EBF0C8174F}" srcOrd="1" destOrd="0" presId="urn:microsoft.com/office/officeart/2005/8/layout/hList1"/>
    <dgm:cxn modelId="{2FA0498D-AA80-4452-8A6C-4FF721BF5B58}" type="presParOf" srcId="{00E0958B-AF99-4A4D-94C6-3C5FE8B59667}" destId="{FB346BE9-157C-46BA-BC40-543548E43606}" srcOrd="2" destOrd="0" presId="urn:microsoft.com/office/officeart/2005/8/layout/hList1"/>
    <dgm:cxn modelId="{89E0BDE5-8110-430A-B2DA-C6DF355C51A3}" type="presParOf" srcId="{FB346BE9-157C-46BA-BC40-543548E43606}" destId="{F51312B4-F4C6-42AA-876C-1DC0D6741447}" srcOrd="0" destOrd="0" presId="urn:microsoft.com/office/officeart/2005/8/layout/hList1"/>
    <dgm:cxn modelId="{3C677AD5-C76A-4D66-9560-06C8412BE892}" type="presParOf" srcId="{FB346BE9-157C-46BA-BC40-543548E43606}" destId="{92BFDA70-A88E-4A27-B087-0188CF84B1AF}" srcOrd="1" destOrd="0" presId="urn:microsoft.com/office/officeart/2005/8/layout/hList1"/>
    <dgm:cxn modelId="{B2E5F9EF-C043-45CB-B8FC-3B35493FF931}" type="presParOf" srcId="{00E0958B-AF99-4A4D-94C6-3C5FE8B59667}" destId="{0DDDB570-ABF2-4937-9F7E-B95E208643B1}" srcOrd="3" destOrd="0" presId="urn:microsoft.com/office/officeart/2005/8/layout/hList1"/>
    <dgm:cxn modelId="{14FEE90F-FF85-46A6-927D-C022079C4055}" type="presParOf" srcId="{00E0958B-AF99-4A4D-94C6-3C5FE8B59667}" destId="{B4620639-CB5C-4047-ADD3-06398DD8A724}" srcOrd="4" destOrd="0" presId="urn:microsoft.com/office/officeart/2005/8/layout/hList1"/>
    <dgm:cxn modelId="{AFE7CB5F-DB74-4F67-A945-E3080E685F32}" type="presParOf" srcId="{B4620639-CB5C-4047-ADD3-06398DD8A724}" destId="{092A5867-F39B-48C3-81CE-2898F58B0AFD}" srcOrd="0" destOrd="0" presId="urn:microsoft.com/office/officeart/2005/8/layout/hList1"/>
    <dgm:cxn modelId="{F1F3534A-6692-4971-9041-71AD922CBF9E}" type="presParOf" srcId="{B4620639-CB5C-4047-ADD3-06398DD8A724}" destId="{6EB0BE60-6433-422C-A021-BB7E49AC0861}" srcOrd="1" destOrd="0" presId="urn:microsoft.com/office/officeart/2005/8/layout/hList1"/>
    <dgm:cxn modelId="{E2EDC9A4-CEC8-4B7C-A26A-670C2AA8FBF4}" type="presParOf" srcId="{00E0958B-AF99-4A4D-94C6-3C5FE8B59667}" destId="{E4967031-DFFD-49E7-A872-735EA95DBD1E}" srcOrd="5" destOrd="0" presId="urn:microsoft.com/office/officeart/2005/8/layout/hList1"/>
    <dgm:cxn modelId="{7287B74E-DE22-4520-96F3-F1AD20DF696E}" type="presParOf" srcId="{00E0958B-AF99-4A4D-94C6-3C5FE8B59667}" destId="{6FB75177-5892-4722-95E6-95BB5295679A}" srcOrd="6" destOrd="0" presId="urn:microsoft.com/office/officeart/2005/8/layout/hList1"/>
    <dgm:cxn modelId="{01F2F0A9-5324-4896-A3A8-BB8FA8957234}" type="presParOf" srcId="{6FB75177-5892-4722-95E6-95BB5295679A}" destId="{9129F087-4D4B-4554-874C-BC34DA60F5DA}" srcOrd="0" destOrd="0" presId="urn:microsoft.com/office/officeart/2005/8/layout/hList1"/>
    <dgm:cxn modelId="{A461FC75-279E-4C72-B6DE-E941CF72F6E0}" type="presParOf" srcId="{6FB75177-5892-4722-95E6-95BB5295679A}" destId="{1B8644D2-EA15-45CB-B632-29DC791EAF7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277E51-7B1E-4476-9A01-F90EF2AE7532}">
      <dsp:nvSpPr>
        <dsp:cNvPr id="0" name=""/>
        <dsp:cNvSpPr/>
      </dsp:nvSpPr>
      <dsp:spPr>
        <a:xfrm>
          <a:off x="3143" y="246841"/>
          <a:ext cx="3064668" cy="55604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1. Budget is spent on non-deliverable work</a:t>
          </a:r>
        </a:p>
      </dsp:txBody>
      <dsp:txXfrm>
        <a:off x="3143" y="246841"/>
        <a:ext cx="3064668" cy="556041"/>
      </dsp:txXfrm>
    </dsp:sp>
    <dsp:sp modelId="{C7E026C8-AB38-48A5-82B8-D7C2A9A394E2}">
      <dsp:nvSpPr>
        <dsp:cNvPr id="0" name=""/>
        <dsp:cNvSpPr/>
      </dsp:nvSpPr>
      <dsp:spPr>
        <a:xfrm>
          <a:off x="3143" y="802882"/>
          <a:ext cx="3064668" cy="27999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The more time our engineers spend performing tasks to get their code into production is less time spent creating deliverable work for clients</a:t>
          </a:r>
        </a:p>
        <a:p>
          <a:pPr marL="114300" lvl="1" indent="-114300" algn="l" defTabSz="666750">
            <a:lnSpc>
              <a:spcPct val="90000"/>
            </a:lnSpc>
            <a:spcBef>
              <a:spcPct val="0"/>
            </a:spcBef>
            <a:spcAft>
              <a:spcPct val="15000"/>
            </a:spcAft>
            <a:buChar char="•"/>
          </a:pPr>
          <a:r>
            <a:rPr lang="en-US" sz="1500" kern="1200" dirty="0"/>
            <a:t>This is even more prevalent in smaller teams where our lead engineers usually become the go to people to resolve integration and deployment issues, which is valuable time away from development</a:t>
          </a:r>
        </a:p>
      </dsp:txBody>
      <dsp:txXfrm>
        <a:off x="3143" y="802882"/>
        <a:ext cx="3064668" cy="2799900"/>
      </dsp:txXfrm>
    </dsp:sp>
    <dsp:sp modelId="{FC5CC6B9-3B95-4541-9C02-03ADBEAA3BF4}">
      <dsp:nvSpPr>
        <dsp:cNvPr id="0" name=""/>
        <dsp:cNvSpPr/>
      </dsp:nvSpPr>
      <dsp:spPr>
        <a:xfrm>
          <a:off x="3496865" y="246841"/>
          <a:ext cx="3064668" cy="55604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2. Delayed Delivery</a:t>
          </a:r>
        </a:p>
      </dsp:txBody>
      <dsp:txXfrm>
        <a:off x="3496865" y="246841"/>
        <a:ext cx="3064668" cy="556041"/>
      </dsp:txXfrm>
    </dsp:sp>
    <dsp:sp modelId="{8F869265-DE61-4935-9953-AB57C698016C}">
      <dsp:nvSpPr>
        <dsp:cNvPr id="0" name=""/>
        <dsp:cNvSpPr/>
      </dsp:nvSpPr>
      <dsp:spPr>
        <a:xfrm>
          <a:off x="3496865" y="802882"/>
          <a:ext cx="3064668" cy="27999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When thee are too many dependencies across teams and manual tasks delays and mistakes inevitably come into play.</a:t>
          </a:r>
        </a:p>
        <a:p>
          <a:pPr marL="114300" lvl="1" indent="-114300" algn="l" defTabSz="666750">
            <a:lnSpc>
              <a:spcPct val="90000"/>
            </a:lnSpc>
            <a:spcBef>
              <a:spcPct val="0"/>
            </a:spcBef>
            <a:spcAft>
              <a:spcPct val="15000"/>
            </a:spcAft>
            <a:buChar char="•"/>
          </a:pPr>
          <a:r>
            <a:rPr lang="en-US" sz="1500" kern="1200" dirty="0"/>
            <a:t>This results is net new features for clients being delayed as well as any bug fixes being implemented asap. </a:t>
          </a:r>
        </a:p>
      </dsp:txBody>
      <dsp:txXfrm>
        <a:off x="3496865" y="802882"/>
        <a:ext cx="3064668" cy="2799900"/>
      </dsp:txXfrm>
    </dsp:sp>
    <dsp:sp modelId="{58195BF2-E3F4-44CD-9DBA-ABC83B227D94}">
      <dsp:nvSpPr>
        <dsp:cNvPr id="0" name=""/>
        <dsp:cNvSpPr/>
      </dsp:nvSpPr>
      <dsp:spPr>
        <a:xfrm>
          <a:off x="6990588" y="246841"/>
          <a:ext cx="3064668" cy="55604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3. Lower developer productivity &amp; retention</a:t>
          </a:r>
        </a:p>
      </dsp:txBody>
      <dsp:txXfrm>
        <a:off x="6990588" y="246841"/>
        <a:ext cx="3064668" cy="556041"/>
      </dsp:txXfrm>
    </dsp:sp>
    <dsp:sp modelId="{925A07FE-1A42-4160-9A00-49E46FEA842C}">
      <dsp:nvSpPr>
        <dsp:cNvPr id="0" name=""/>
        <dsp:cNvSpPr/>
      </dsp:nvSpPr>
      <dsp:spPr>
        <a:xfrm>
          <a:off x="6990588" y="802882"/>
          <a:ext cx="3064668" cy="27999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Developer hiring and retention will inevitably suffer as a result of developers focus being away from code related to business logic. </a:t>
          </a:r>
        </a:p>
      </dsp:txBody>
      <dsp:txXfrm>
        <a:off x="6990588" y="802882"/>
        <a:ext cx="3064668" cy="27999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442AB-7BB6-4881-A512-53B62B08E427}">
      <dsp:nvSpPr>
        <dsp:cNvPr id="0" name=""/>
        <dsp:cNvSpPr/>
      </dsp:nvSpPr>
      <dsp:spPr>
        <a:xfrm>
          <a:off x="3781" y="185320"/>
          <a:ext cx="2273944" cy="55761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1. Increased speed of innovation and ability to compete in the marketplace</a:t>
          </a:r>
        </a:p>
      </dsp:txBody>
      <dsp:txXfrm>
        <a:off x="3781" y="185320"/>
        <a:ext cx="2273944" cy="557616"/>
      </dsp:txXfrm>
    </dsp:sp>
    <dsp:sp modelId="{3BA0F720-FF2D-4C7D-B559-64C85E7E98A2}">
      <dsp:nvSpPr>
        <dsp:cNvPr id="0" name=""/>
        <dsp:cNvSpPr/>
      </dsp:nvSpPr>
      <dsp:spPr>
        <a:xfrm>
          <a:off x="3781" y="742936"/>
          <a:ext cx="2273944" cy="292136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The  more automation involved in the </a:t>
          </a:r>
          <a:r>
            <a:rPr lang="en-US" sz="1100" kern="1200" dirty="0" err="1"/>
            <a:t>intgegration</a:t>
          </a:r>
          <a:r>
            <a:rPr lang="en-US" sz="1100" kern="1200" dirty="0"/>
            <a:t> and deployment of code means faster turnaround times to get new business ideas into the hands of client</a:t>
          </a:r>
        </a:p>
      </dsp:txBody>
      <dsp:txXfrm>
        <a:off x="3781" y="742936"/>
        <a:ext cx="2273944" cy="2921366"/>
      </dsp:txXfrm>
    </dsp:sp>
    <dsp:sp modelId="{E22A33B8-B857-454B-BB6A-3D2B5861EF07}">
      <dsp:nvSpPr>
        <dsp:cNvPr id="0" name=""/>
        <dsp:cNvSpPr/>
      </dsp:nvSpPr>
      <dsp:spPr>
        <a:xfrm>
          <a:off x="2596078" y="185320"/>
          <a:ext cx="2273944" cy="55761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2. Separation </a:t>
          </a:r>
          <a:r>
            <a:rPr lang="en-US" sz="1100" kern="1200" dirty="0" err="1"/>
            <a:t>fo</a:t>
          </a:r>
          <a:r>
            <a:rPr lang="en-US" sz="1100" kern="1200" dirty="0"/>
            <a:t> deployments from releases</a:t>
          </a:r>
        </a:p>
      </dsp:txBody>
      <dsp:txXfrm>
        <a:off x="2596078" y="185320"/>
        <a:ext cx="2273944" cy="557616"/>
      </dsp:txXfrm>
    </dsp:sp>
    <dsp:sp modelId="{1ADF95D5-B1B3-48C8-86CF-1AD2DEBF6F3B}">
      <dsp:nvSpPr>
        <dsp:cNvPr id="0" name=""/>
        <dsp:cNvSpPr/>
      </dsp:nvSpPr>
      <dsp:spPr>
        <a:xfrm>
          <a:off x="2596078" y="742936"/>
          <a:ext cx="2273944" cy="292136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With good automation we can facilitate business </a:t>
          </a:r>
          <a:r>
            <a:rPr lang="en-US" sz="1100" kern="1200" dirty="0" err="1"/>
            <a:t>stakeholderto</a:t>
          </a:r>
          <a:r>
            <a:rPr lang="en-US" sz="1100" kern="1200" dirty="0"/>
            <a:t> rollout features when they are ready and teston a group of users prior to rollout</a:t>
          </a:r>
        </a:p>
      </dsp:txBody>
      <dsp:txXfrm>
        <a:off x="2596078" y="742936"/>
        <a:ext cx="2273944" cy="2921366"/>
      </dsp:txXfrm>
    </dsp:sp>
    <dsp:sp modelId="{E2A44C9F-54D1-4FCA-BE1A-0DDAF2A0796C}">
      <dsp:nvSpPr>
        <dsp:cNvPr id="0" name=""/>
        <dsp:cNvSpPr/>
      </dsp:nvSpPr>
      <dsp:spPr>
        <a:xfrm>
          <a:off x="5188376" y="185320"/>
          <a:ext cx="2273944" cy="55761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3. Ability to attract and retain talent</a:t>
          </a:r>
        </a:p>
      </dsp:txBody>
      <dsp:txXfrm>
        <a:off x="5188376" y="185320"/>
        <a:ext cx="2273944" cy="557616"/>
      </dsp:txXfrm>
    </dsp:sp>
    <dsp:sp modelId="{28518D65-0EA7-4447-A562-EFA4781B38DE}">
      <dsp:nvSpPr>
        <dsp:cNvPr id="0" name=""/>
        <dsp:cNvSpPr/>
      </dsp:nvSpPr>
      <dsp:spPr>
        <a:xfrm>
          <a:off x="5188376" y="742936"/>
          <a:ext cx="2273944" cy="292136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Engineers that can focus on what they’re best at will be happier and more productive, and that has a far-reaching impact. Turnover can be expensive and disruptive. A good CI/CD strategy means engineers can work on important projects and not worry about time-consuming manual tasks. They can also work confidently knowing that errors are caught automatically, not right before deployment. This kind of cooperative engineering culture inevitably attracts talent.</a:t>
          </a:r>
        </a:p>
      </dsp:txBody>
      <dsp:txXfrm>
        <a:off x="5188376" y="742936"/>
        <a:ext cx="2273944" cy="2921366"/>
      </dsp:txXfrm>
    </dsp:sp>
    <dsp:sp modelId="{19E9DEB2-6C1C-48E4-954D-45ED1D67A0B7}">
      <dsp:nvSpPr>
        <dsp:cNvPr id="0" name=""/>
        <dsp:cNvSpPr/>
      </dsp:nvSpPr>
      <dsp:spPr>
        <a:xfrm>
          <a:off x="7780673" y="185320"/>
          <a:ext cx="2273944" cy="55761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4. Higher quality code and operations due to specialization</a:t>
          </a:r>
        </a:p>
      </dsp:txBody>
      <dsp:txXfrm>
        <a:off x="7780673" y="185320"/>
        <a:ext cx="2273944" cy="557616"/>
      </dsp:txXfrm>
    </dsp:sp>
    <dsp:sp modelId="{A085F9FE-6C4E-442E-93A1-79BD0C74C402}">
      <dsp:nvSpPr>
        <dsp:cNvPr id="0" name=""/>
        <dsp:cNvSpPr/>
      </dsp:nvSpPr>
      <dsp:spPr>
        <a:xfrm>
          <a:off x="7780673" y="742936"/>
          <a:ext cx="2273944" cy="292136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Dev can focus on dev. Ops can focus on ops. Bad code rarely makes it to production because testing is automated. Developers can focus on the code rather than the production environment, and operations doesn’t have to feel like a gatekeeper or a </a:t>
          </a:r>
          <a:r>
            <a:rPr lang="en-US" sz="1100" kern="1200" dirty="0" err="1"/>
            <a:t>barrie</a:t>
          </a:r>
          <a:endParaRPr lang="en-US" sz="1100" kern="1200" dirty="0"/>
        </a:p>
      </dsp:txBody>
      <dsp:txXfrm>
        <a:off x="7780673" y="742936"/>
        <a:ext cx="2273944" cy="29213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59501B-4582-49E2-883B-64A314609971}">
      <dsp:nvSpPr>
        <dsp:cNvPr id="0" name=""/>
        <dsp:cNvSpPr/>
      </dsp:nvSpPr>
      <dsp:spPr>
        <a:xfrm>
          <a:off x="3781" y="225469"/>
          <a:ext cx="2273944" cy="474745"/>
        </a:xfrm>
        <a:prstGeom prst="rect">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w="6350" cap="flat" cmpd="sng" algn="ctr">
          <a:solidFill>
            <a:schemeClr val="accent1">
              <a:hueOff val="0"/>
              <a:satOff val="0"/>
              <a:lumOff val="0"/>
              <a:alphaOff val="0"/>
            </a:schemeClr>
          </a:solidFill>
          <a:prstDash val="solid"/>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1">
          <a:scrgbClr r="0" g="0" b="0"/>
        </a:lnRef>
        <a:fillRef idx="3">
          <a:scrgbClr r="0" g="0" b="0"/>
        </a:fillRef>
        <a:effectRef idx="3">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a:t>1. Cycle time</a:t>
          </a:r>
        </a:p>
      </dsp:txBody>
      <dsp:txXfrm>
        <a:off x="3781" y="225469"/>
        <a:ext cx="2273944" cy="474745"/>
      </dsp:txXfrm>
    </dsp:sp>
    <dsp:sp modelId="{7A19D3A2-EC14-4A74-8B0F-F96A29B6946B}">
      <dsp:nvSpPr>
        <dsp:cNvPr id="0" name=""/>
        <dsp:cNvSpPr/>
      </dsp:nvSpPr>
      <dsp:spPr>
        <a:xfrm>
          <a:off x="3781" y="700215"/>
          <a:ext cx="2273944" cy="292393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ln>
        <a:effectLst>
          <a:outerShdw blurRad="38100" dist="12700" dir="5400000" algn="ctr" rotWithShape="0">
            <a:srgbClr val="000000">
              <a:alpha val="63000"/>
            </a:srgbClr>
          </a:outerShdw>
        </a:effectLst>
      </dsp:spPr>
      <dsp:style>
        <a:lnRef idx="1">
          <a:scrgbClr r="0" g="0" b="0"/>
        </a:lnRef>
        <a:fillRef idx="1">
          <a:scrgbClr r="0" g="0" b="0"/>
        </a:fillRef>
        <a:effectRef idx="2">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dirty="0"/>
            <a:t>Cycle time is the speed at which a DevOps team can deliver a functional application, from the moment work begins to when it is providing value to an end user. </a:t>
          </a:r>
        </a:p>
      </dsp:txBody>
      <dsp:txXfrm>
        <a:off x="3781" y="700215"/>
        <a:ext cx="2273944" cy="2923939"/>
      </dsp:txXfrm>
    </dsp:sp>
    <dsp:sp modelId="{F51312B4-F4C6-42AA-876C-1DC0D6741447}">
      <dsp:nvSpPr>
        <dsp:cNvPr id="0" name=""/>
        <dsp:cNvSpPr/>
      </dsp:nvSpPr>
      <dsp:spPr>
        <a:xfrm>
          <a:off x="2596078" y="225469"/>
          <a:ext cx="2273944" cy="474745"/>
        </a:xfrm>
        <a:prstGeom prst="rect">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w="6350" cap="flat" cmpd="sng" algn="ctr">
          <a:solidFill>
            <a:schemeClr val="accent1">
              <a:hueOff val="0"/>
              <a:satOff val="0"/>
              <a:lumOff val="0"/>
              <a:alphaOff val="0"/>
            </a:schemeClr>
          </a:solidFill>
          <a:prstDash val="solid"/>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1">
          <a:scrgbClr r="0" g="0" b="0"/>
        </a:lnRef>
        <a:fillRef idx="3">
          <a:scrgbClr r="0" g="0" b="0"/>
        </a:fillRef>
        <a:effectRef idx="3">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a:t>2. Time to value</a:t>
          </a:r>
        </a:p>
      </dsp:txBody>
      <dsp:txXfrm>
        <a:off x="2596078" y="225469"/>
        <a:ext cx="2273944" cy="474745"/>
      </dsp:txXfrm>
    </dsp:sp>
    <dsp:sp modelId="{92BFDA70-A88E-4A27-B087-0188CF84B1AF}">
      <dsp:nvSpPr>
        <dsp:cNvPr id="0" name=""/>
        <dsp:cNvSpPr/>
      </dsp:nvSpPr>
      <dsp:spPr>
        <a:xfrm>
          <a:off x="2596078" y="700215"/>
          <a:ext cx="2273944" cy="292393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ln>
        <a:effectLst>
          <a:outerShdw blurRad="38100" dist="12700" dir="5400000" algn="ctr" rotWithShape="0">
            <a:srgbClr val="000000">
              <a:alpha val="63000"/>
            </a:srgbClr>
          </a:outerShdw>
        </a:effectLst>
      </dsp:spPr>
      <dsp:style>
        <a:lnRef idx="1">
          <a:scrgbClr r="0" g="0" b="0"/>
        </a:lnRef>
        <a:fillRef idx="1">
          <a:scrgbClr r="0" g="0" b="0"/>
        </a:fillRef>
        <a:effectRef idx="2">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a:t>Once code is written, how long before it’s released? This delay from when code is written to running in production is the time to value, and is a bottleneck for many organizations. Continuous delivery as well as examining trends in the QA process can help to overcome this barrier to quick deployments.</a:t>
          </a:r>
        </a:p>
      </dsp:txBody>
      <dsp:txXfrm>
        <a:off x="2596078" y="700215"/>
        <a:ext cx="2273944" cy="2923939"/>
      </dsp:txXfrm>
    </dsp:sp>
    <dsp:sp modelId="{092A5867-F39B-48C3-81CE-2898F58B0AFD}">
      <dsp:nvSpPr>
        <dsp:cNvPr id="0" name=""/>
        <dsp:cNvSpPr/>
      </dsp:nvSpPr>
      <dsp:spPr>
        <a:xfrm>
          <a:off x="5188376" y="225469"/>
          <a:ext cx="2273944" cy="474745"/>
        </a:xfrm>
        <a:prstGeom prst="rect">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w="6350" cap="flat" cmpd="sng" algn="ctr">
          <a:solidFill>
            <a:schemeClr val="accent1">
              <a:hueOff val="0"/>
              <a:satOff val="0"/>
              <a:lumOff val="0"/>
              <a:alphaOff val="0"/>
            </a:schemeClr>
          </a:solidFill>
          <a:prstDash val="solid"/>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1">
          <a:scrgbClr r="0" g="0" b="0"/>
        </a:lnRef>
        <a:fillRef idx="3">
          <a:scrgbClr r="0" g="0" b="0"/>
        </a:fillRef>
        <a:effectRef idx="3">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a:t>3. Uptime, error rate, infrastructure costs</a:t>
          </a:r>
        </a:p>
      </dsp:txBody>
      <dsp:txXfrm>
        <a:off x="5188376" y="225469"/>
        <a:ext cx="2273944" cy="474745"/>
      </dsp:txXfrm>
    </dsp:sp>
    <dsp:sp modelId="{6EB0BE60-6433-422C-A021-BB7E49AC0861}">
      <dsp:nvSpPr>
        <dsp:cNvPr id="0" name=""/>
        <dsp:cNvSpPr/>
      </dsp:nvSpPr>
      <dsp:spPr>
        <a:xfrm>
          <a:off x="5188376" y="700215"/>
          <a:ext cx="2273944" cy="292393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ln>
        <a:effectLst>
          <a:outerShdw blurRad="38100" dist="12700" dir="5400000" algn="ctr" rotWithShape="0">
            <a:srgbClr val="000000">
              <a:alpha val="63000"/>
            </a:srgbClr>
          </a:outerShdw>
        </a:effectLst>
      </dsp:spPr>
      <dsp:style>
        <a:lnRef idx="1">
          <a:scrgbClr r="0" g="0" b="0"/>
        </a:lnRef>
        <a:fillRef idx="1">
          <a:scrgbClr r="0" g="0" b="0"/>
        </a:fillRef>
        <a:effectRef idx="2">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dirty="0"/>
            <a:t>Uptime is one of the biggest priorities for the ops team, and with a good CI/CD strategy that automates different processes, they should be able to focus more on that goal. Likewise, error rates and infrastructure costs can be easily measured once CI/CD is put in place. Operations goals are a key indicator of process success.</a:t>
          </a:r>
        </a:p>
      </dsp:txBody>
      <dsp:txXfrm>
        <a:off x="5188376" y="700215"/>
        <a:ext cx="2273944" cy="2923939"/>
      </dsp:txXfrm>
    </dsp:sp>
    <dsp:sp modelId="{9129F087-4D4B-4554-874C-BC34DA60F5DA}">
      <dsp:nvSpPr>
        <dsp:cNvPr id="0" name=""/>
        <dsp:cNvSpPr/>
      </dsp:nvSpPr>
      <dsp:spPr>
        <a:xfrm>
          <a:off x="7780673" y="225469"/>
          <a:ext cx="2273944" cy="474745"/>
        </a:xfrm>
        <a:prstGeom prst="rect">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w="6350" cap="flat" cmpd="sng" algn="ctr">
          <a:solidFill>
            <a:schemeClr val="accent1">
              <a:hueOff val="0"/>
              <a:satOff val="0"/>
              <a:lumOff val="0"/>
              <a:alphaOff val="0"/>
            </a:schemeClr>
          </a:solidFill>
          <a:prstDash val="solid"/>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1">
          <a:scrgbClr r="0" g="0" b="0"/>
        </a:lnRef>
        <a:fillRef idx="3">
          <a:scrgbClr r="0" g="0" b="0"/>
        </a:fillRef>
        <a:effectRef idx="3">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a:t>4. Team retention rate</a:t>
          </a:r>
        </a:p>
      </dsp:txBody>
      <dsp:txXfrm>
        <a:off x="7780673" y="225469"/>
        <a:ext cx="2273944" cy="474745"/>
      </dsp:txXfrm>
    </dsp:sp>
    <dsp:sp modelId="{1B8644D2-EA15-45CB-B632-29DC791EAF74}">
      <dsp:nvSpPr>
        <dsp:cNvPr id="0" name=""/>
        <dsp:cNvSpPr/>
      </dsp:nvSpPr>
      <dsp:spPr>
        <a:xfrm>
          <a:off x="7780673" y="700215"/>
          <a:ext cx="2273944" cy="292393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ln>
        <a:effectLst>
          <a:outerShdw blurRad="38100" dist="12700" dir="5400000" algn="ctr" rotWithShape="0">
            <a:srgbClr val="000000">
              <a:alpha val="63000"/>
            </a:srgbClr>
          </a:outerShdw>
        </a:effectLst>
      </dsp:spPr>
      <dsp:style>
        <a:lnRef idx="1">
          <a:scrgbClr r="0" g="0" b="0"/>
        </a:lnRef>
        <a:fillRef idx="1">
          <a:scrgbClr r="0" g="0" b="0"/>
        </a:fillRef>
        <a:effectRef idx="2">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dirty="0"/>
            <a:t>Developers who are able to focus on their primary role, writing code, are much more likely to stick around.</a:t>
          </a:r>
        </a:p>
        <a:p>
          <a:pPr marL="114300" lvl="1" indent="-114300" algn="l" defTabSz="577850">
            <a:lnSpc>
              <a:spcPct val="90000"/>
            </a:lnSpc>
            <a:spcBef>
              <a:spcPct val="0"/>
            </a:spcBef>
            <a:spcAft>
              <a:spcPct val="15000"/>
            </a:spcAft>
            <a:buChar char="•"/>
          </a:pPr>
          <a:r>
            <a:rPr lang="en-US" sz="1300" kern="1200" dirty="0"/>
            <a:t>Building a time with a high retention ate allows us to delivery bigger </a:t>
          </a:r>
          <a:r>
            <a:rPr lang="en-US" sz="1300" kern="1200" dirty="0" err="1"/>
            <a:t>andbetter</a:t>
          </a:r>
          <a:r>
            <a:rPr lang="en-US" sz="1300" kern="1200" dirty="0"/>
            <a:t> features as we have a team with years of experience in our product and product domain.</a:t>
          </a:r>
        </a:p>
      </dsp:txBody>
      <dsp:txXfrm>
        <a:off x="7780673" y="700215"/>
        <a:ext cx="2273944" cy="292393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11/30/2021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11/30/2021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11/30/2021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11/30/2021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11/30/2021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CI/CD</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chor="ctr">
            <a:normAutofit/>
          </a:bodyPr>
          <a:lstStyle/>
          <a:p>
            <a:r>
              <a:rPr lang="en-US" dirty="0">
                <a:effectLst/>
              </a:rPr>
              <a:t>What is happening now without CI/CD?</a:t>
            </a:r>
          </a:p>
        </p:txBody>
      </p:sp>
      <p:graphicFrame>
        <p:nvGraphicFramePr>
          <p:cNvPr id="12" name="Content Placeholder 3">
            <a:extLst>
              <a:ext uri="{FF2B5EF4-FFF2-40B4-BE49-F238E27FC236}">
                <a16:creationId xmlns:a16="http://schemas.microsoft.com/office/drawing/2014/main" id="{3FAE5EC8-E0F1-4EB6-84BC-791A966C89CD}"/>
              </a:ext>
            </a:extLst>
          </p:cNvPr>
          <p:cNvGraphicFramePr>
            <a:graphicFrameLocks noGrp="1"/>
          </p:cNvGraphicFramePr>
          <p:nvPr>
            <p:ph idx="1"/>
            <p:extLst>
              <p:ext uri="{D42A27DB-BD31-4B8C-83A1-F6EECF244321}">
                <p14:modId xmlns:p14="http://schemas.microsoft.com/office/powerpoint/2010/main" val="1163613164"/>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8739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chor="ctr">
            <a:normAutofit/>
          </a:bodyPr>
          <a:lstStyle/>
          <a:p>
            <a:r>
              <a:rPr lang="en-US" dirty="0">
                <a:effectLst/>
              </a:rPr>
              <a:t>What are the benefits of good CI/CD?</a:t>
            </a:r>
          </a:p>
        </p:txBody>
      </p:sp>
      <p:graphicFrame>
        <p:nvGraphicFramePr>
          <p:cNvPr id="6" name="Content Placeholder 3">
            <a:extLst>
              <a:ext uri="{FF2B5EF4-FFF2-40B4-BE49-F238E27FC236}">
                <a16:creationId xmlns:a16="http://schemas.microsoft.com/office/drawing/2014/main" id="{83AA0635-4785-4933-857F-2FB97F7D564B}"/>
              </a:ext>
            </a:extLst>
          </p:cNvPr>
          <p:cNvGraphicFramePr>
            <a:graphicFrameLocks noGrp="1"/>
          </p:cNvGraphicFramePr>
          <p:nvPr>
            <p:ph idx="1"/>
            <p:extLst>
              <p:ext uri="{D42A27DB-BD31-4B8C-83A1-F6EECF244321}">
                <p14:modId xmlns:p14="http://schemas.microsoft.com/office/powerpoint/2010/main" val="2703896215"/>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2206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chor="ctr">
            <a:normAutofit/>
          </a:bodyPr>
          <a:lstStyle/>
          <a:p>
            <a:r>
              <a:rPr lang="en-US">
                <a:effectLst/>
              </a:rPr>
              <a:t>How would you measure success?</a:t>
            </a:r>
            <a:endParaRPr lang="en-US"/>
          </a:p>
        </p:txBody>
      </p:sp>
      <p:graphicFrame>
        <p:nvGraphicFramePr>
          <p:cNvPr id="6" name="Content Placeholder 3">
            <a:extLst>
              <a:ext uri="{FF2B5EF4-FFF2-40B4-BE49-F238E27FC236}">
                <a16:creationId xmlns:a16="http://schemas.microsoft.com/office/drawing/2014/main" id="{4F70FF14-37FC-41F5-A502-14FA93E3D5D9}"/>
              </a:ext>
            </a:extLst>
          </p:cNvPr>
          <p:cNvGraphicFramePr>
            <a:graphicFrameLocks noGrp="1"/>
          </p:cNvGraphicFramePr>
          <p:nvPr>
            <p:ph idx="1"/>
            <p:extLst>
              <p:ext uri="{D42A27DB-BD31-4B8C-83A1-F6EECF244321}">
                <p14:modId xmlns:p14="http://schemas.microsoft.com/office/powerpoint/2010/main" val="2456420024"/>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10984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{6A0F8DEB-8903-44FE-A43D-7CAB4D9C12C3}tf78438558_win32</Template>
  <TotalTime>402</TotalTime>
  <Words>606</Words>
  <Application>Microsoft Office PowerPoint</Application>
  <PresentationFormat>Widescreen</PresentationFormat>
  <Paragraphs>29</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Century Gothic</vt:lpstr>
      <vt:lpstr>Garamond</vt:lpstr>
      <vt:lpstr>SavonVTI</vt:lpstr>
      <vt:lpstr>CI/CD</vt:lpstr>
      <vt:lpstr>What is happening now without CI/CD?</vt:lpstr>
      <vt:lpstr>What are the benefits of good CI/CD?</vt:lpstr>
      <vt:lpstr>How would you measure success?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Craig Bath</dc:creator>
  <cp:lastModifiedBy>Craig Bath</cp:lastModifiedBy>
  <cp:revision>10</cp:revision>
  <dcterms:created xsi:type="dcterms:W3CDTF">2021-11-30T23:13:33Z</dcterms:created>
  <dcterms:modified xsi:type="dcterms:W3CDTF">2021-12-01T05:55:36Z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