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4"/>
  </p:sldMasterIdLst>
  <p:notesMasterIdLst>
    <p:notesMasterId r:id="rId59"/>
  </p:notesMasterIdLst>
  <p:handoutMasterIdLst>
    <p:handoutMasterId r:id="rId60"/>
  </p:handoutMasterIdLst>
  <p:sldIdLst>
    <p:sldId id="263" r:id="rId5"/>
    <p:sldId id="262" r:id="rId6"/>
    <p:sldId id="266" r:id="rId7"/>
    <p:sldId id="331" r:id="rId8"/>
    <p:sldId id="317" r:id="rId9"/>
    <p:sldId id="332" r:id="rId10"/>
    <p:sldId id="265" r:id="rId11"/>
    <p:sldId id="338" r:id="rId12"/>
    <p:sldId id="298" r:id="rId13"/>
    <p:sldId id="274" r:id="rId14"/>
    <p:sldId id="333" r:id="rId15"/>
    <p:sldId id="334" r:id="rId16"/>
    <p:sldId id="350" r:id="rId17"/>
    <p:sldId id="336" r:id="rId18"/>
    <p:sldId id="277" r:id="rId19"/>
    <p:sldId id="312" r:id="rId20"/>
    <p:sldId id="342" r:id="rId21"/>
    <p:sldId id="348" r:id="rId22"/>
    <p:sldId id="343" r:id="rId23"/>
    <p:sldId id="344" r:id="rId24"/>
    <p:sldId id="345" r:id="rId25"/>
    <p:sldId id="346" r:id="rId26"/>
    <p:sldId id="347" r:id="rId27"/>
    <p:sldId id="361" r:id="rId28"/>
    <p:sldId id="352" r:id="rId29"/>
    <p:sldId id="351" r:id="rId30"/>
    <p:sldId id="349" r:id="rId31"/>
    <p:sldId id="278" r:id="rId32"/>
    <p:sldId id="335" r:id="rId33"/>
    <p:sldId id="273" r:id="rId34"/>
    <p:sldId id="275" r:id="rId35"/>
    <p:sldId id="324" r:id="rId36"/>
    <p:sldId id="276" r:id="rId37"/>
    <p:sldId id="339" r:id="rId38"/>
    <p:sldId id="340" r:id="rId39"/>
    <p:sldId id="279" r:id="rId40"/>
    <p:sldId id="337" r:id="rId41"/>
    <p:sldId id="354" r:id="rId42"/>
    <p:sldId id="362" r:id="rId43"/>
    <p:sldId id="318" r:id="rId44"/>
    <p:sldId id="357" r:id="rId45"/>
    <p:sldId id="358" r:id="rId46"/>
    <p:sldId id="356" r:id="rId47"/>
    <p:sldId id="359" r:id="rId48"/>
    <p:sldId id="364" r:id="rId49"/>
    <p:sldId id="365" r:id="rId50"/>
    <p:sldId id="366" r:id="rId51"/>
    <p:sldId id="367" r:id="rId52"/>
    <p:sldId id="368" r:id="rId53"/>
    <p:sldId id="369" r:id="rId54"/>
    <p:sldId id="370" r:id="rId55"/>
    <p:sldId id="360" r:id="rId56"/>
    <p:sldId id="363" r:id="rId57"/>
    <p:sldId id="260" r:id="rId58"/>
  </p:sldIdLst>
  <p:sldSz cx="9144000" cy="5143500" type="screen16x9"/>
  <p:notesSz cx="6858000" cy="9144000"/>
  <p:defaultTextStyle>
    <a:defPPr>
      <a:defRPr lang="sv-S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2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0433"/>
    <a:srgbClr val="FF876F"/>
    <a:srgbClr val="EDF4F4"/>
    <a:srgbClr val="C7ECDC"/>
    <a:srgbClr val="CCEBED"/>
    <a:srgbClr val="FFDDD6"/>
    <a:srgbClr val="666666"/>
    <a:srgbClr val="DDDEE0"/>
    <a:srgbClr val="FFE7C2"/>
    <a:srgbClr val="FFC6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70" autoAdjust="0"/>
    <p:restoredTop sz="96192" autoAdjust="0"/>
  </p:normalViewPr>
  <p:slideViewPr>
    <p:cSldViewPr>
      <p:cViewPr varScale="1">
        <p:scale>
          <a:sx n="175" d="100"/>
          <a:sy n="175" d="100"/>
        </p:scale>
        <p:origin x="160" y="264"/>
      </p:cViewPr>
      <p:guideLst>
        <p:guide orient="horz" pos="622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6" d="100"/>
          <a:sy n="96" d="100"/>
        </p:scale>
        <p:origin x="355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61" Type="http://schemas.openxmlformats.org/officeDocument/2006/relationships/presProps" Target="pres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>
            <a:extLst>
              <a:ext uri="{FF2B5EF4-FFF2-40B4-BE49-F238E27FC236}">
                <a16:creationId xmlns:a16="http://schemas.microsoft.com/office/drawing/2014/main" id="{6818A54A-96AB-47F2-9FE3-5AA7C5EE68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077C3AE1-DBA2-4DA9-A7CE-D2A621C810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5F06C-14D9-45DF-81A5-F25F8ECA9886}" type="datetimeFigureOut">
              <a:rPr lang="sv-SE" smtClean="0"/>
              <a:t>2024-03-18</a:t>
            </a:fld>
            <a:endParaRPr lang="sv-SE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6FB76FC6-F54A-4120-9B8F-E28E2A08E52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4D9B89EF-3F47-4486-BAA9-AF9A8BE096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7CC5D8-C806-4BBF-A442-91371CDD1BC5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02378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sv-SE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sv-SE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sv-SE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4F6DBA7-38D3-4FF9-B176-AA5B07999DDF}" type="slidenum">
              <a:rPr lang="sv-SE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939290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tart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Logotype Karolinska Institutet.">
            <a:extLst>
              <a:ext uri="{FF2B5EF4-FFF2-40B4-BE49-F238E27FC236}">
                <a16:creationId xmlns:a16="http://schemas.microsoft.com/office/drawing/2014/main" id="{5C58A32B-CE37-00A7-BB2A-05D502F7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1478" y="262850"/>
            <a:ext cx="1691680" cy="704867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45332"/>
            <a:ext cx="7772400" cy="857250"/>
          </a:xfrm>
        </p:spPr>
        <p:txBody>
          <a:bodyPr anchor="ctr"/>
          <a:lstStyle>
            <a:lvl1pPr>
              <a:defRPr sz="3200" kern="1200" spc="-8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sv-SE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553444"/>
            <a:ext cx="7772400" cy="1314450"/>
          </a:xfrm>
        </p:spPr>
        <p:txBody>
          <a:bodyPr/>
          <a:lstStyle>
            <a:lvl1pPr marL="0" indent="0">
              <a:buFont typeface="Wingdings" charset="2"/>
              <a:buNone/>
              <a:defRPr sz="1800" spc="-2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GB" noProof="0"/>
              <a:t>Click to edit Master subtitle style</a:t>
            </a:r>
            <a:endParaRPr lang="sv-SE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Logotype Karolinska Institutet.">
            <a:extLst>
              <a:ext uri="{FF2B5EF4-FFF2-40B4-BE49-F238E27FC236}">
                <a16:creationId xmlns:a16="http://schemas.microsoft.com/office/drawing/2014/main" id="{7AC1AD67-1AF6-B109-ABEC-31FF3DEF0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96951" y="1915479"/>
            <a:ext cx="3150096" cy="131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46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 and tex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Logotype Karolinska Institutet.">
            <a:extLst>
              <a:ext uri="{FF2B5EF4-FFF2-40B4-BE49-F238E27FC236}">
                <a16:creationId xmlns:a16="http://schemas.microsoft.com/office/drawing/2014/main" id="{1A2DD4E6-57FC-99BA-083F-4F5711AA3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96951" y="1915479"/>
            <a:ext cx="3150096" cy="1312540"/>
          </a:xfrm>
          <a:prstGeom prst="rect">
            <a:avLst/>
          </a:prstGeom>
        </p:spPr>
      </p:pic>
      <p:sp>
        <p:nvSpPr>
          <p:cNvPr id="3" name="Platshållare för text 9">
            <a:extLst>
              <a:ext uri="{FF2B5EF4-FFF2-40B4-BE49-F238E27FC236}">
                <a16:creationId xmlns:a16="http://schemas.microsoft.com/office/drawing/2014/main" id="{28D153B6-736E-604E-CC38-30ABDB63468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5971" y="4299942"/>
            <a:ext cx="8564501" cy="578499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3686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slide">
    <p:bg>
      <p:bgPr>
        <a:solidFill>
          <a:srgbClr val="ED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45332"/>
            <a:ext cx="7772400" cy="857250"/>
          </a:xfrm>
        </p:spPr>
        <p:txBody>
          <a:bodyPr anchor="ctr"/>
          <a:lstStyle>
            <a:lvl1pPr>
              <a:defRPr sz="3200" spc="-50" baseline="0">
                <a:solidFill>
                  <a:srgbClr val="4F0433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sv-SE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553444"/>
            <a:ext cx="7772400" cy="1314450"/>
          </a:xfrm>
        </p:spPr>
        <p:txBody>
          <a:bodyPr/>
          <a:lstStyle>
            <a:lvl1pPr marL="0" indent="0">
              <a:buFont typeface="Wingdings" charset="2"/>
              <a:buNone/>
              <a:defRPr sz="1800" spc="-20" baseline="0">
                <a:solidFill>
                  <a:srgbClr val="4F0433"/>
                </a:solidFill>
              </a:defRPr>
            </a:lvl1pPr>
          </a:lstStyle>
          <a:p>
            <a:pPr lvl="0"/>
            <a:r>
              <a:rPr lang="en-GB" noProof="0"/>
              <a:t>Click to edit Master subtitle style</a:t>
            </a:r>
            <a:endParaRPr lang="sv-SE" noProof="0" dirty="0"/>
          </a:p>
        </p:txBody>
      </p:sp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C603663C-E919-D6CC-C27C-A79DE2DB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23447" y="5350510"/>
            <a:ext cx="36000" cy="171450"/>
          </a:xfrm>
        </p:spPr>
        <p:txBody>
          <a:bodyPr/>
          <a:lstStyle>
            <a:lvl1pPr>
              <a:defRPr sz="100"/>
            </a:lvl1pPr>
          </a:lstStyle>
          <a:p>
            <a:r>
              <a:rPr lang="sv-SE"/>
              <a:t>2024-03-19</a:t>
            </a:r>
            <a:endParaRPr lang="sv-SE" dirty="0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1FA1C1BD-68FB-23DB-D315-C1BD71765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5983" y="5352628"/>
            <a:ext cx="36000" cy="171450"/>
          </a:xfrm>
        </p:spPr>
        <p:txBody>
          <a:bodyPr/>
          <a:lstStyle>
            <a:lvl1pPr>
              <a:defRPr sz="100"/>
            </a:lvl1pPr>
          </a:lstStyle>
          <a:p>
            <a:r>
              <a:rPr lang="sv-SE"/>
              <a:t>rickard.strandberg@ki.se</a:t>
            </a:r>
            <a:endParaRPr lang="sv-SE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ABE92261-4993-1D09-0281-AF1AAACCC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99847" y="5350510"/>
            <a:ext cx="36000" cy="171450"/>
          </a:xfrm>
        </p:spPr>
        <p:txBody>
          <a:bodyPr/>
          <a:lstStyle>
            <a:lvl1pPr>
              <a:defRPr sz="100"/>
            </a:lvl1pPr>
          </a:lstStyle>
          <a:p>
            <a:fld id="{B5C8723E-5A40-4F9A-B83B-0F0B7FEF2706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33792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5971" y="339502"/>
            <a:ext cx="8632045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aseline="0"/>
            </a:lvl1pPr>
          </a:lstStyle>
          <a:p>
            <a:pPr lvl="0"/>
            <a:r>
              <a:rPr lang="en-GB"/>
              <a:t>Click to edit Master title style</a:t>
            </a:r>
            <a:endParaRPr lang="sv-SE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56774" y="1402829"/>
            <a:ext cx="8631243" cy="3190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2" name="Platshållare för sidfot 2">
            <a:extLst>
              <a:ext uri="{FF2B5EF4-FFF2-40B4-BE49-F238E27FC236}">
                <a16:creationId xmlns:a16="http://schemas.microsoft.com/office/drawing/2014/main" id="{009749DF-7E5C-713A-D45D-D9653C97CE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983" y="4790351"/>
            <a:ext cx="2227785" cy="1714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tabLst/>
              <a:defRPr sz="800">
                <a:solidFill>
                  <a:srgbClr val="4F0433"/>
                </a:solidFill>
                <a:latin typeface="+mn-lt"/>
              </a:defRPr>
            </a:lvl1pPr>
          </a:lstStyle>
          <a:p>
            <a:r>
              <a:rPr lang="sv-SE"/>
              <a:t>rickard.strandberg@ki.se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2024-03-19</a:t>
            </a:r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859C56-CB7E-413F-8971-4226A1EF6823}" type="slidenum">
              <a:rPr lang="sv-SE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126329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+ 2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ED75CC17-B226-9EC7-7062-ECD0FA0657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55971" y="339502"/>
            <a:ext cx="8632045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sv-SE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73CEA02-8FD8-B27D-7351-D598B5116632}"/>
              </a:ext>
            </a:extLst>
          </p:cNvPr>
          <p:cNvSpPr>
            <a:spLocks noGrp="1" noChangeArrowheads="1"/>
          </p:cNvSpPr>
          <p:nvPr>
            <p:ph idx="13"/>
          </p:nvPr>
        </p:nvSpPr>
        <p:spPr bwMode="auto">
          <a:xfrm>
            <a:off x="256774" y="1402829"/>
            <a:ext cx="4170039" cy="3190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711200" y="1403857"/>
            <a:ext cx="4170040" cy="3189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2" name="Platshållare för sidfot 2">
            <a:extLst>
              <a:ext uri="{FF2B5EF4-FFF2-40B4-BE49-F238E27FC236}">
                <a16:creationId xmlns:a16="http://schemas.microsoft.com/office/drawing/2014/main" id="{BBC55AFF-EEAC-CC84-7EDE-436AC101B9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983" y="4790351"/>
            <a:ext cx="2227785" cy="1714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tabLst/>
              <a:defRPr sz="800">
                <a:solidFill>
                  <a:srgbClr val="4F0433"/>
                </a:solidFill>
                <a:latin typeface="+mn-lt"/>
              </a:defRPr>
            </a:lvl1pPr>
          </a:lstStyle>
          <a:p>
            <a:r>
              <a:rPr lang="sv-SE"/>
              <a:t>rickard.strandberg@ki.se</a:t>
            </a:r>
            <a:endParaRPr lang="sv-SE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2024-03-19</a:t>
            </a:r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9C98C6-00F0-4387-A9BA-FB521E0564CA}" type="slidenum">
              <a:rPr lang="sv-SE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6848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A0504E30-026F-2F4E-8AA4-42B2AD69F80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the first or second icon in the second row of icons to insert an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038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1 content and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>
            <a:extLst>
              <a:ext uri="{FF2B5EF4-FFF2-40B4-BE49-F238E27FC236}">
                <a16:creationId xmlns:a16="http://schemas.microsoft.com/office/drawing/2014/main" id="{6C309769-9796-3F4C-16EC-30D95F7272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55971" y="339502"/>
            <a:ext cx="8632045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sv-SE"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0AA63C4E-0A70-530E-97DF-2D2B5352F878}"/>
              </a:ext>
            </a:extLst>
          </p:cNvPr>
          <p:cNvSpPr>
            <a:spLocks noGrp="1" noChangeArrowheads="1"/>
          </p:cNvSpPr>
          <p:nvPr>
            <p:ph idx="15"/>
          </p:nvPr>
        </p:nvSpPr>
        <p:spPr bwMode="auto">
          <a:xfrm>
            <a:off x="256774" y="1402829"/>
            <a:ext cx="4170039" cy="3190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932F5674-CEDF-3242-F062-BFE26C95349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711200" y="1404631"/>
            <a:ext cx="4170040" cy="318838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Click the first or second icon in the second row of icons to insert an image</a:t>
            </a:r>
            <a:endParaRPr lang="en-GB" dirty="0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B1D2BA1C-0344-BC2E-84D4-95E7F2FD7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983" y="4790351"/>
            <a:ext cx="2227785" cy="1714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tabLst/>
              <a:defRPr sz="800">
                <a:solidFill>
                  <a:srgbClr val="4F0433"/>
                </a:solidFill>
                <a:latin typeface="+mn-lt"/>
              </a:defRPr>
            </a:lvl1pPr>
          </a:lstStyle>
          <a:p>
            <a:r>
              <a:rPr lang="sv-SE"/>
              <a:t>rickard.strandberg@ki.se</a:t>
            </a:r>
            <a:endParaRPr lang="sv-SE" dirty="0"/>
          </a:p>
        </p:txBody>
      </p:sp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2024-03-19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B570BB-7289-4069-9D4A-2FAE4107D42A}" type="slidenum">
              <a:rPr lang="sv-SE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27238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>
            <a:extLst>
              <a:ext uri="{FF2B5EF4-FFF2-40B4-BE49-F238E27FC236}">
                <a16:creationId xmlns:a16="http://schemas.microsoft.com/office/drawing/2014/main" id="{6AB09F81-3DF8-1100-91E4-2C19199093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55971" y="339502"/>
            <a:ext cx="8632045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sv-SE" dirty="0"/>
          </a:p>
        </p:txBody>
      </p:sp>
      <p:sp>
        <p:nvSpPr>
          <p:cNvPr id="8" name="Platshållare för innehåll 7">
            <a:extLst>
              <a:ext uri="{FF2B5EF4-FFF2-40B4-BE49-F238E27FC236}">
                <a16:creationId xmlns:a16="http://schemas.microsoft.com/office/drawing/2014/main" id="{FFBD3AD7-6C44-F3A0-2593-5418DFBAB09D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55971" y="1401312"/>
            <a:ext cx="4170038" cy="3193712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i="0" u="none" strike="noStrike" baseline="0" dirty="0">
                <a:solidFill>
                  <a:srgbClr val="000000"/>
                </a:solidFill>
                <a:latin typeface="DM Sans" pitchFamily="2" charset="0"/>
              </a:rPr>
              <a:t>Click the first or second icon in the second row of icons to insert an image</a:t>
            </a:r>
            <a:endParaRPr lang="en-GB" b="0" i="0" u="none" strike="noStrike" baseline="0" dirty="0">
              <a:solidFill>
                <a:srgbClr val="000000"/>
              </a:solidFill>
              <a:latin typeface="DM Sans" pitchFamily="2" charset="0"/>
            </a:endParaRP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5F22D20B-A38A-2C1F-3498-AC2B7335FC0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711200" y="1404631"/>
            <a:ext cx="4170040" cy="318838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Click the first or second icon in the second row of icons to insert an image</a:t>
            </a:r>
            <a:endParaRPr lang="en-GB" dirty="0"/>
          </a:p>
        </p:txBody>
      </p:sp>
      <p:sp>
        <p:nvSpPr>
          <p:cNvPr id="2" name="Platshållare för sidfot 2">
            <a:extLst>
              <a:ext uri="{FF2B5EF4-FFF2-40B4-BE49-F238E27FC236}">
                <a16:creationId xmlns:a16="http://schemas.microsoft.com/office/drawing/2014/main" id="{372DAC4F-41A4-C8F3-1E26-84893299D9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983" y="4790351"/>
            <a:ext cx="2227785" cy="1714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tabLst/>
              <a:defRPr sz="800">
                <a:solidFill>
                  <a:srgbClr val="4F0433"/>
                </a:solidFill>
                <a:latin typeface="+mn-lt"/>
              </a:defRPr>
            </a:lvl1pPr>
          </a:lstStyle>
          <a:p>
            <a:r>
              <a:rPr lang="sv-SE"/>
              <a:t>rickard.strandberg@ki.se</a:t>
            </a:r>
            <a:endParaRPr lang="sv-SE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2024-03-19</a:t>
            </a:r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E6EECC-44D8-4442-87AA-D47F74CC81A2}" type="slidenum">
              <a:rPr lang="sv-SE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57994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2 images m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 dirty="0"/>
          </a:p>
        </p:txBody>
      </p:sp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BA1DA48D-062A-3C0F-2375-4EA717C42C58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255971" y="1401312"/>
            <a:ext cx="4170038" cy="2520145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i="0" u="none" strike="noStrike" baseline="0" dirty="0">
                <a:solidFill>
                  <a:srgbClr val="000000"/>
                </a:solidFill>
                <a:latin typeface="DM Sans" pitchFamily="2" charset="0"/>
              </a:rPr>
              <a:t>Click the first or second icon in the second row of icons to insert an image</a:t>
            </a:r>
            <a:endParaRPr lang="en-GB" dirty="0"/>
          </a:p>
        </p:txBody>
      </p:sp>
      <p:sp>
        <p:nvSpPr>
          <p:cNvPr id="10" name="Platshållare för text 9"/>
          <p:cNvSpPr>
            <a:spLocks noGrp="1"/>
          </p:cNvSpPr>
          <p:nvPr>
            <p:ph type="body" sz="quarter" idx="15"/>
          </p:nvPr>
        </p:nvSpPr>
        <p:spPr>
          <a:xfrm>
            <a:off x="255971" y="4016459"/>
            <a:ext cx="4170039" cy="578499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Platshållare för innehåll 8">
            <a:extLst>
              <a:ext uri="{FF2B5EF4-FFF2-40B4-BE49-F238E27FC236}">
                <a16:creationId xmlns:a16="http://schemas.microsoft.com/office/drawing/2014/main" id="{33CB555F-D425-F70E-7236-981C45B2BAFA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711200" y="1404632"/>
            <a:ext cx="4170040" cy="2516826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i="0" u="none" strike="noStrike" baseline="0" dirty="0">
                <a:solidFill>
                  <a:srgbClr val="000000"/>
                </a:solidFill>
                <a:latin typeface="DM Sans" pitchFamily="2" charset="0"/>
              </a:rPr>
              <a:t>Click the first or second icon in the second row of icons to insert an image</a:t>
            </a:r>
            <a:endParaRPr lang="en-GB" b="0" i="0" u="none" strike="noStrike" baseline="0" dirty="0">
              <a:solidFill>
                <a:srgbClr val="000000"/>
              </a:solidFill>
              <a:latin typeface="DM Sans" pitchFamily="2" charset="0"/>
            </a:endParaRPr>
          </a:p>
        </p:txBody>
      </p:sp>
      <p:sp>
        <p:nvSpPr>
          <p:cNvPr id="11" name="Platshållare för text 9"/>
          <p:cNvSpPr>
            <a:spLocks noGrp="1"/>
          </p:cNvSpPr>
          <p:nvPr>
            <p:ph type="body" sz="quarter" idx="16"/>
          </p:nvPr>
        </p:nvSpPr>
        <p:spPr>
          <a:xfrm>
            <a:off x="4711200" y="4016459"/>
            <a:ext cx="4170039" cy="574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Platshållare för sidfot 2">
            <a:extLst>
              <a:ext uri="{FF2B5EF4-FFF2-40B4-BE49-F238E27FC236}">
                <a16:creationId xmlns:a16="http://schemas.microsoft.com/office/drawing/2014/main" id="{D069920A-1206-9BEB-B428-2FE026E7B3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983" y="4790351"/>
            <a:ext cx="2227785" cy="1714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tabLst/>
              <a:defRPr sz="800">
                <a:solidFill>
                  <a:srgbClr val="4F0433"/>
                </a:solidFill>
                <a:latin typeface="+mn-lt"/>
              </a:defRPr>
            </a:lvl1pPr>
          </a:lstStyle>
          <a:p>
            <a:r>
              <a:rPr lang="sv-SE"/>
              <a:t>rickard.strandberg@ki.se</a:t>
            </a:r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2024-03-19</a:t>
            </a:r>
            <a:endParaRPr lang="sv-SE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723E-5A40-4F9A-B83B-0F0B7FEF2706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01580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5971" y="339502"/>
            <a:ext cx="8632045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aseline="0"/>
            </a:lvl1pPr>
          </a:lstStyle>
          <a:p>
            <a:pPr lvl="0"/>
            <a:r>
              <a:rPr lang="en-GB"/>
              <a:t>Click to edit Master title style</a:t>
            </a:r>
            <a:endParaRPr lang="sv-SE" dirty="0"/>
          </a:p>
        </p:txBody>
      </p:sp>
      <p:sp>
        <p:nvSpPr>
          <p:cNvPr id="2" name="Platshållare för sidfot 2">
            <a:extLst>
              <a:ext uri="{FF2B5EF4-FFF2-40B4-BE49-F238E27FC236}">
                <a16:creationId xmlns:a16="http://schemas.microsoft.com/office/drawing/2014/main" id="{009749DF-7E5C-713A-D45D-D9653C97CE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983" y="4790351"/>
            <a:ext cx="2227785" cy="1714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tabLst/>
              <a:defRPr sz="800">
                <a:solidFill>
                  <a:srgbClr val="4F0433"/>
                </a:solidFill>
                <a:latin typeface="+mn-lt"/>
              </a:defRPr>
            </a:lvl1pPr>
          </a:lstStyle>
          <a:p>
            <a:r>
              <a:rPr lang="sv-SE"/>
              <a:t>rickard.strandberg@ki.se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2024-03-19</a:t>
            </a:r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859C56-CB7E-413F-8971-4226A1EF6823}" type="slidenum">
              <a:rPr lang="sv-SE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166402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5983" y="339502"/>
            <a:ext cx="8625257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/>
              <a:t>Klicka här för att ändra format på bakgrundsrubriken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5983" y="1402830"/>
            <a:ext cx="8630513" cy="3185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C2080A6F-57B1-B9B7-BFFB-9C38D4F13F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983" y="4790351"/>
            <a:ext cx="2227785" cy="1714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tabLst/>
              <a:defRPr sz="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sv-SE"/>
              <a:t>rickard.strandberg@ki.se</a:t>
            </a:r>
            <a:endParaRPr lang="sv-SE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3447" y="4788233"/>
            <a:ext cx="19050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sv-SE"/>
              <a:t>2024-03-19</a:t>
            </a:r>
            <a:endParaRPr lang="sv-SE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99847" y="4788233"/>
            <a:ext cx="6858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b="0">
                <a:solidFill>
                  <a:schemeClr val="accent1"/>
                </a:solidFill>
                <a:latin typeface="+mn-lt"/>
              </a:defRPr>
            </a:lvl1pPr>
          </a:lstStyle>
          <a:p>
            <a:fld id="{B5C8723E-5A40-4F9A-B83B-0F0B7FEF2706}" type="slidenum">
              <a:rPr lang="sv-SE" smtClean="0"/>
              <a:pPr/>
              <a:t>‹#›</a:t>
            </a:fld>
            <a:endParaRPr lang="sv-S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2" r:id="rId4"/>
    <p:sldLayoutId id="2147483654" r:id="rId5"/>
    <p:sldLayoutId id="2147483655" r:id="rId6"/>
    <p:sldLayoutId id="2147483657" r:id="rId7"/>
    <p:sldLayoutId id="2147483658" r:id="rId8"/>
    <p:sldLayoutId id="2147483663" r:id="rId9"/>
    <p:sldLayoutId id="2147483659" r:id="rId10"/>
    <p:sldLayoutId id="2147483662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0" spc="-50" baseline="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buChar char="à"/>
        <a:defRPr sz="1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1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buChar char="à"/>
        <a:defRPr sz="12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defRPr sz="1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40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250195B-8A87-0659-1403-6E7233781A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CBB Workshop:</a:t>
            </a:r>
            <a:br>
              <a:rPr lang="en-GB" dirty="0"/>
            </a:br>
            <a:r>
              <a:rPr lang="en-GB" dirty="0"/>
              <a:t>Introduction to Survival Analysis</a:t>
            </a:r>
            <a:br>
              <a:rPr lang="en-GB" dirty="0"/>
            </a:br>
            <a:r>
              <a:rPr lang="en-GB" sz="2400" dirty="0"/>
              <a:t>with Practical Applications in R</a:t>
            </a:r>
            <a:endParaRPr lang="en-GB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1B4D2C54-6FB1-D0FC-01BE-847D5965E8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3723878"/>
            <a:ext cx="7772400" cy="1314450"/>
          </a:xfrm>
        </p:spPr>
        <p:txBody>
          <a:bodyPr/>
          <a:lstStyle/>
          <a:p>
            <a:r>
              <a:rPr lang="en-GB" dirty="0"/>
              <a:t>Rickard Strandberg &amp; Davide </a:t>
            </a:r>
            <a:r>
              <a:rPr lang="en-GB" dirty="0" err="1"/>
              <a:t>Valentini</a:t>
            </a:r>
            <a:endParaRPr lang="en-GB" dirty="0"/>
          </a:p>
          <a:p>
            <a:r>
              <a:rPr lang="en-GB" dirty="0" err="1"/>
              <a:t>Center</a:t>
            </a:r>
            <a:r>
              <a:rPr lang="en-GB" dirty="0"/>
              <a:t> for Bioinformatics and Biostatistics</a:t>
            </a:r>
          </a:p>
          <a:p>
            <a:r>
              <a:rPr lang="en-GB" dirty="0"/>
              <a:t>2024-03-19</a:t>
            </a:r>
          </a:p>
        </p:txBody>
      </p:sp>
    </p:spTree>
    <p:extLst>
      <p:ext uri="{BB962C8B-B14F-4D97-AF65-F5344CB8AC3E}">
        <p14:creationId xmlns:p14="http://schemas.microsoft.com/office/powerpoint/2010/main" val="1099428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401E2-B389-742B-E523-A09E2ABDB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Censoring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ED46C-0CA3-6D02-3D4C-2EA5DC2BA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E" dirty="0"/>
              <a:t>We don’t observe events for everyone</a:t>
            </a:r>
          </a:p>
          <a:p>
            <a:pPr lvl="1"/>
            <a:r>
              <a:rPr lang="en-SE" dirty="0"/>
              <a:t>We end the follow-up at some point</a:t>
            </a:r>
          </a:p>
          <a:p>
            <a:pPr lvl="1"/>
            <a:r>
              <a:rPr lang="en-SE" dirty="0"/>
              <a:t>(Given enough time, would everyone have the event?)</a:t>
            </a:r>
          </a:p>
          <a:p>
            <a:endParaRPr lang="en-SE" dirty="0"/>
          </a:p>
          <a:p>
            <a:r>
              <a:rPr lang="en-SE" b="1" dirty="0">
                <a:solidFill>
                  <a:schemeClr val="accent3"/>
                </a:solidFill>
              </a:rPr>
              <a:t>“Censored at time </a:t>
            </a:r>
            <a:r>
              <a:rPr lang="en-SE" b="1" i="1" dirty="0">
                <a:solidFill>
                  <a:schemeClr val="accent3"/>
                </a:solidFill>
              </a:rPr>
              <a:t>t”</a:t>
            </a:r>
            <a:r>
              <a:rPr lang="en-SE" dirty="0"/>
              <a:t> = event occurs sometime after </a:t>
            </a:r>
            <a:r>
              <a:rPr lang="en-SE" i="1" dirty="0"/>
              <a:t>t</a:t>
            </a:r>
          </a:p>
          <a:p>
            <a:pPr lvl="1"/>
            <a:r>
              <a:rPr lang="en-SE" i="1" dirty="0"/>
              <a:t>i.e. we didn’t observe it </a:t>
            </a:r>
            <a:r>
              <a:rPr lang="en-SE" i="1" u="sng" dirty="0"/>
              <a:t>yet</a:t>
            </a:r>
          </a:p>
          <a:p>
            <a:pPr lvl="1"/>
            <a:r>
              <a:rPr lang="en-SE" i="1" dirty="0"/>
              <a:t>a.k.a. “lost to follow-up”</a:t>
            </a:r>
          </a:p>
          <a:p>
            <a:pPr marL="457200" lvl="1" indent="0">
              <a:buNone/>
            </a:pPr>
            <a:endParaRPr lang="en-SE" u="sng" dirty="0"/>
          </a:p>
          <a:p>
            <a:endParaRPr lang="en-SE" i="1" dirty="0"/>
          </a:p>
          <a:p>
            <a:endParaRPr lang="en-SE" i="1" dirty="0"/>
          </a:p>
          <a:p>
            <a:endParaRPr lang="en-SE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6FB0B-7CFF-6491-75D8-0DEADB9C9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2024-03-19</a:t>
            </a:r>
            <a:endParaRPr lang="sv-S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AC6600-0E2C-4743-4837-F4E5958278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rickard.strandberg@ki.se</a:t>
            </a:r>
            <a:endParaRPr lang="sv-S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CC733A7-B501-0957-F5A3-9F1F64145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9C56-CB7E-413F-8971-4226A1EF6823}" type="slidenum">
              <a:rPr lang="sv-SE" smtClean="0"/>
              <a:pPr/>
              <a:t>10</a:t>
            </a:fld>
            <a:endParaRPr lang="sv-SE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191C3CA-6469-E30C-78E8-77C5C18C8C32}"/>
              </a:ext>
            </a:extLst>
          </p:cNvPr>
          <p:cNvCxnSpPr/>
          <p:nvPr/>
        </p:nvCxnSpPr>
        <p:spPr bwMode="auto">
          <a:xfrm>
            <a:off x="5486578" y="3579862"/>
            <a:ext cx="1746034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diamon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1FD42A-B041-D70C-DE1A-0C389D18680D}"/>
              </a:ext>
            </a:extLst>
          </p:cNvPr>
          <p:cNvCxnSpPr/>
          <p:nvPr/>
        </p:nvCxnSpPr>
        <p:spPr bwMode="auto">
          <a:xfrm>
            <a:off x="5486578" y="3723878"/>
            <a:ext cx="2178082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diamon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60C356-0212-FAFA-B463-90BC00384765}"/>
              </a:ext>
            </a:extLst>
          </p:cNvPr>
          <p:cNvCxnSpPr/>
          <p:nvPr/>
        </p:nvCxnSpPr>
        <p:spPr bwMode="auto">
          <a:xfrm>
            <a:off x="5492153" y="3867894"/>
            <a:ext cx="2520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diamon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950A1D0-9637-66A1-7D10-F7C4CFFA07D0}"/>
              </a:ext>
            </a:extLst>
          </p:cNvPr>
          <p:cNvCxnSpPr/>
          <p:nvPr/>
        </p:nvCxnSpPr>
        <p:spPr bwMode="auto">
          <a:xfrm>
            <a:off x="5486578" y="4083918"/>
            <a:ext cx="29365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1439CEA-0296-C4AE-9963-53C8B0DC6704}"/>
              </a:ext>
            </a:extLst>
          </p:cNvPr>
          <p:cNvSpPr txBox="1"/>
          <p:nvPr/>
        </p:nvSpPr>
        <p:spPr>
          <a:xfrm>
            <a:off x="6639487" y="4135656"/>
            <a:ext cx="503664" cy="261610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SE" sz="1100" dirty="0">
                <a:latin typeface="+mn-lt"/>
              </a:rPr>
              <a:t>Time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245ABA-477A-1E18-345B-27E44CA898E9}"/>
              </a:ext>
            </a:extLst>
          </p:cNvPr>
          <p:cNvCxnSpPr/>
          <p:nvPr/>
        </p:nvCxnSpPr>
        <p:spPr bwMode="auto">
          <a:xfrm>
            <a:off x="5486578" y="3435846"/>
            <a:ext cx="1385994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diamon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19FC3D1-E1CE-EBE9-0A8B-67C7CA0F6589}"/>
              </a:ext>
            </a:extLst>
          </p:cNvPr>
          <p:cNvCxnSpPr/>
          <p:nvPr/>
        </p:nvCxnSpPr>
        <p:spPr bwMode="auto">
          <a:xfrm>
            <a:off x="5486578" y="3291830"/>
            <a:ext cx="1385994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diamon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16409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FAA0B-1782-BE23-B1A7-5D1C6385C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749F7-F872-29B2-0A34-A2C784AB3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E" dirty="0"/>
              <a:t>We don’t observe events for everyone</a:t>
            </a:r>
          </a:p>
          <a:p>
            <a:pPr lvl="1"/>
            <a:r>
              <a:rPr lang="en-SE" dirty="0"/>
              <a:t>We end the follow-up at some point</a:t>
            </a:r>
          </a:p>
          <a:p>
            <a:pPr lvl="1"/>
            <a:r>
              <a:rPr lang="en-SE" dirty="0"/>
              <a:t>(Given enough time, would everyone have the event?)</a:t>
            </a:r>
          </a:p>
          <a:p>
            <a:endParaRPr lang="en-SE" dirty="0"/>
          </a:p>
          <a:p>
            <a:r>
              <a:rPr lang="en-SE" b="1" dirty="0">
                <a:solidFill>
                  <a:schemeClr val="accent3"/>
                </a:solidFill>
              </a:rPr>
              <a:t>“Censored at time </a:t>
            </a:r>
            <a:r>
              <a:rPr lang="en-SE" b="1" i="1" dirty="0">
                <a:solidFill>
                  <a:schemeClr val="accent3"/>
                </a:solidFill>
              </a:rPr>
              <a:t>t”</a:t>
            </a:r>
            <a:r>
              <a:rPr lang="en-SE" dirty="0"/>
              <a:t> = event occurs sometime after </a:t>
            </a:r>
            <a:r>
              <a:rPr lang="en-SE" i="1" dirty="0"/>
              <a:t>t</a:t>
            </a:r>
          </a:p>
          <a:p>
            <a:pPr lvl="1"/>
            <a:r>
              <a:rPr lang="en-SE" i="1" dirty="0"/>
              <a:t>i.e. we didn’t observe it </a:t>
            </a:r>
            <a:r>
              <a:rPr lang="en-SE" i="1" u="sng" dirty="0"/>
              <a:t>yet</a:t>
            </a:r>
          </a:p>
          <a:p>
            <a:pPr lvl="1"/>
            <a:r>
              <a:rPr lang="en-SE" i="1" dirty="0"/>
              <a:t>a.k.a. “lost to follow-up”</a:t>
            </a:r>
          </a:p>
          <a:p>
            <a:endParaRPr lang="en-SE" dirty="0"/>
          </a:p>
          <a:p>
            <a:r>
              <a:rPr lang="en-SE" dirty="0"/>
              <a:t>Often due to inclusion/recruitment over </a:t>
            </a:r>
            <a:br>
              <a:rPr lang="en-SE" dirty="0"/>
            </a:br>
            <a:r>
              <a:rPr lang="en-SE" dirty="0"/>
              <a:t>time and with a fixed end date</a:t>
            </a:r>
          </a:p>
          <a:p>
            <a:pPr lvl="1"/>
            <a:endParaRPr lang="en-SE" u="sng" dirty="0"/>
          </a:p>
          <a:p>
            <a:endParaRPr lang="en-SE" i="1" dirty="0"/>
          </a:p>
          <a:p>
            <a:endParaRPr lang="en-SE" i="1" dirty="0"/>
          </a:p>
          <a:p>
            <a:endParaRPr lang="en-SE" i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21BBEE-DB57-2417-77FE-1D3213AC8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Censoring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92C48-CAB6-A645-41AB-6855A74CC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2024-03-19</a:t>
            </a:r>
            <a:endParaRPr lang="sv-S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36CEA16-8D17-835F-1D4F-CED4A8463A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rickard.strandberg@ki.se</a:t>
            </a:r>
            <a:endParaRPr lang="sv-S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BE03296-FA22-F9F0-F3A8-7357E96C3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9C56-CB7E-413F-8971-4226A1EF6823}" type="slidenum">
              <a:rPr lang="sv-SE" smtClean="0"/>
              <a:pPr/>
              <a:t>11</a:t>
            </a:fld>
            <a:endParaRPr lang="sv-S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43126A-F99E-58BC-8254-1D97F6E8BEE3}"/>
              </a:ext>
            </a:extLst>
          </p:cNvPr>
          <p:cNvSpPr/>
          <p:nvPr/>
        </p:nvSpPr>
        <p:spPr bwMode="auto">
          <a:xfrm>
            <a:off x="5796136" y="3219822"/>
            <a:ext cx="1241978" cy="936104"/>
          </a:xfrm>
          <a:prstGeom prst="rect">
            <a:avLst/>
          </a:prstGeom>
          <a:solidFill>
            <a:schemeClr val="accent1">
              <a:alpha val="2213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D497478-5BAA-D075-D74A-BADB5A0D7473}"/>
              </a:ext>
            </a:extLst>
          </p:cNvPr>
          <p:cNvCxnSpPr/>
          <p:nvPr/>
        </p:nvCxnSpPr>
        <p:spPr bwMode="auto">
          <a:xfrm>
            <a:off x="8321991" y="3219822"/>
            <a:ext cx="0" cy="115212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3">
                <a:alpha val="37349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F43716E-52E3-B057-D1BA-8A4F5AC53563}"/>
              </a:ext>
            </a:extLst>
          </p:cNvPr>
          <p:cNvCxnSpPr/>
          <p:nvPr/>
        </p:nvCxnSpPr>
        <p:spPr bwMode="auto">
          <a:xfrm>
            <a:off x="6575957" y="3723878"/>
            <a:ext cx="1746034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diamon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DD5012-EF9D-FC16-6829-2563E2AA2D63}"/>
              </a:ext>
            </a:extLst>
          </p:cNvPr>
          <p:cNvCxnSpPr/>
          <p:nvPr/>
        </p:nvCxnSpPr>
        <p:spPr bwMode="auto">
          <a:xfrm>
            <a:off x="6143909" y="3867894"/>
            <a:ext cx="2178082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diamon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30779E8-830D-4307-7B09-F539E65CE121}"/>
              </a:ext>
            </a:extLst>
          </p:cNvPr>
          <p:cNvCxnSpPr/>
          <p:nvPr/>
        </p:nvCxnSpPr>
        <p:spPr bwMode="auto">
          <a:xfrm>
            <a:off x="5801711" y="4011910"/>
            <a:ext cx="2520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diamon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7AC6320-1FB7-4302-C2FA-7D7DA7496C13}"/>
              </a:ext>
            </a:extLst>
          </p:cNvPr>
          <p:cNvCxnSpPr/>
          <p:nvPr/>
        </p:nvCxnSpPr>
        <p:spPr bwMode="auto">
          <a:xfrm>
            <a:off x="5796136" y="4227934"/>
            <a:ext cx="29365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1974D87-CB4B-FF8C-C019-9939D79965AF}"/>
              </a:ext>
            </a:extLst>
          </p:cNvPr>
          <p:cNvSpPr txBox="1"/>
          <p:nvPr/>
        </p:nvSpPr>
        <p:spPr>
          <a:xfrm>
            <a:off x="6949045" y="4279672"/>
            <a:ext cx="494046" cy="261610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SE" sz="1100" dirty="0">
                <a:latin typeface="+mn-lt"/>
              </a:rPr>
              <a:t>Date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B9129B1-9920-E620-816F-605AAA148C2E}"/>
              </a:ext>
            </a:extLst>
          </p:cNvPr>
          <p:cNvCxnSpPr/>
          <p:nvPr/>
        </p:nvCxnSpPr>
        <p:spPr bwMode="auto">
          <a:xfrm>
            <a:off x="6935997" y="3579862"/>
            <a:ext cx="1385994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diamon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D6831D9-3FB9-6501-84BC-F51D47CB73DB}"/>
              </a:ext>
            </a:extLst>
          </p:cNvPr>
          <p:cNvCxnSpPr/>
          <p:nvPr/>
        </p:nvCxnSpPr>
        <p:spPr bwMode="auto">
          <a:xfrm>
            <a:off x="6935997" y="3435846"/>
            <a:ext cx="1385994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diamon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98460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2DE0-914A-D15D-034F-9E0A954D0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Person-Time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EF1F1-9126-EBBA-2D1B-CB675F96A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E" dirty="0"/>
              <a:t>Due to different censoring patterns between patients, it is difficult</a:t>
            </a:r>
          </a:p>
          <a:p>
            <a:pPr marL="0" indent="0">
              <a:buNone/>
            </a:pPr>
            <a:endParaRPr lang="en-SE" dirty="0"/>
          </a:p>
          <a:p>
            <a:r>
              <a:rPr lang="en-SE" dirty="0"/>
              <a:t>Censored observations are still informative. </a:t>
            </a:r>
          </a:p>
          <a:p>
            <a:endParaRPr lang="en-SE" dirty="0"/>
          </a:p>
          <a:p>
            <a:r>
              <a:rPr lang="en-SE" dirty="0"/>
              <a:t>Example: Cancer recurrence after 5 years (“cancer-free”)</a:t>
            </a:r>
          </a:p>
          <a:p>
            <a:endParaRPr lang="en-S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8913E7-0B4F-59BB-BC49-04827494D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rickard.strandberg@ki.se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3A92C-8C66-967C-3974-1E768C2D5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2024-03-19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FCE14-5D03-0112-EDF9-C79A73E7F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9C56-CB7E-413F-8971-4226A1EF6823}" type="slidenum">
              <a:rPr lang="sv-SE" smtClean="0"/>
              <a:pPr/>
              <a:t>12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59851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35BC-C32B-036C-DA8C-57384029F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Now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E1FFE-BBAB-3A46-2297-F4FE11652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E" dirty="0"/>
              <a:t>We now know how the data is structured</a:t>
            </a:r>
          </a:p>
          <a:p>
            <a:r>
              <a:rPr lang="en-SE" b="1" dirty="0">
                <a:solidFill>
                  <a:schemeClr val="accent3"/>
                </a:solidFill>
              </a:rPr>
              <a:t>What do we want to know?</a:t>
            </a:r>
          </a:p>
          <a:p>
            <a:r>
              <a:rPr lang="en-SE" dirty="0"/>
              <a:t>In a typical non-survival analysis:</a:t>
            </a:r>
          </a:p>
          <a:p>
            <a:pPr>
              <a:buFont typeface="+mj-lt"/>
              <a:buAutoNum type="alphaLcParenR"/>
            </a:pPr>
            <a:r>
              <a:rPr lang="en-SE" dirty="0"/>
              <a:t>Summary statistics (mean/median, proportions) including</a:t>
            </a:r>
          </a:p>
          <a:p>
            <a:pPr lvl="1"/>
            <a:r>
              <a:rPr lang="en-SE" dirty="0"/>
              <a:t>standard errors (confidence intervals) </a:t>
            </a:r>
          </a:p>
          <a:p>
            <a:pPr lvl="1"/>
            <a:r>
              <a:rPr lang="en-SE" dirty="0"/>
              <a:t>comparisons between groups (graphically or with statistical tests)</a:t>
            </a:r>
          </a:p>
          <a:p>
            <a:pPr>
              <a:buFont typeface="+mj-lt"/>
              <a:buAutoNum type="alphaLcParenR"/>
            </a:pPr>
            <a:r>
              <a:rPr lang="en-SE" dirty="0"/>
              <a:t>Proper regression model</a:t>
            </a:r>
          </a:p>
          <a:p>
            <a:pPr lvl="1">
              <a:buFont typeface="+mj-lt"/>
              <a:buAutoNum type="alphaLcParenR"/>
            </a:pPr>
            <a:r>
              <a:rPr lang="en-SE" dirty="0"/>
              <a:t>Mulitvariate model</a:t>
            </a:r>
          </a:p>
          <a:p>
            <a:pPr lvl="1">
              <a:buFont typeface="+mj-lt"/>
              <a:buAutoNum type="alphaLcParenR"/>
            </a:pPr>
            <a:r>
              <a:rPr lang="en-SE" dirty="0"/>
              <a:t>Effect sizes (mean differences, odds ratios, etc.) and confidence intervals</a:t>
            </a:r>
          </a:p>
          <a:p>
            <a:pPr lvl="1">
              <a:buFont typeface="+mj-lt"/>
              <a:buAutoNum type="alphaLcParenR"/>
            </a:pPr>
            <a:r>
              <a:rPr lang="en-SE" dirty="0"/>
              <a:t>Statistical tests for association wi</a:t>
            </a:r>
            <a:r>
              <a:rPr lang="en-GB" dirty="0" err="1"/>
              <a:t>th</a:t>
            </a:r>
            <a:r>
              <a:rPr lang="en-SE" dirty="0"/>
              <a:t> the outcome</a:t>
            </a:r>
          </a:p>
          <a:p>
            <a:pPr>
              <a:buFont typeface="+mj-lt"/>
              <a:buAutoNum type="alphaLcParenR"/>
            </a:pPr>
            <a:endParaRPr lang="en-SE" dirty="0"/>
          </a:p>
          <a:p>
            <a:pPr>
              <a:buFont typeface="+mj-lt"/>
              <a:buAutoNum type="alphaLcParenR"/>
            </a:pPr>
            <a:endParaRPr lang="en-S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799E92-F7E5-2C33-EFD3-86387984C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rickard.strandberg@ki.se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10002-5DD4-D842-BD43-94E31FA99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2024-03-19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52657-4D86-9AB0-8CC1-EDE4EC977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9C56-CB7E-413F-8971-4226A1EF6823}" type="slidenum">
              <a:rPr lang="sv-SE" smtClean="0"/>
              <a:pPr/>
              <a:t>13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91564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3315D-23C6-05B4-7313-0C176B0D5B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E" dirty="0"/>
              <a:t>The Survival Function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F7B307-0BDD-E4B4-E70D-3AA0AE4242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1235C-41C2-9DEA-1A76-BDFC166C9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2024-03-19</a:t>
            </a:r>
            <a:endParaRPr lang="sv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8567C-36DB-1D42-5C66-B3710192B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rickard.strandberg@ki.se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E86B9-3B24-8E08-953E-FC493CF49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723E-5A40-4F9A-B83B-0F0B7FEF2706}" type="slidenum">
              <a:rPr lang="sv-SE" smtClean="0"/>
              <a:pPr/>
              <a:t>14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68552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33729-781F-7076-F245-11EAC2077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The Survival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E33C98-7BD5-5DEA-8630-20B01EB07E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E" dirty="0"/>
                  <a:t>If we measure the time to event, a reasonable question might be:</a:t>
                </a:r>
              </a:p>
              <a:p>
                <a:r>
                  <a:rPr lang="en-SE" i="1" dirty="0">
                    <a:solidFill>
                      <a:schemeClr val="accent3"/>
                    </a:solidFill>
                  </a:rPr>
                  <a:t>“What is the probability of not having the event by time t?”</a:t>
                </a:r>
                <a:r>
                  <a:rPr lang="en-SE" dirty="0"/>
                  <a:t> </a:t>
                </a:r>
                <a:br>
                  <a:rPr lang="en-SE" dirty="0"/>
                </a:br>
                <a:r>
                  <a:rPr lang="en-SE" dirty="0"/>
                  <a:t>or</a:t>
                </a:r>
                <a:br>
                  <a:rPr lang="en-SE" dirty="0"/>
                </a:br>
                <a:r>
                  <a:rPr lang="en-SE" i="1" dirty="0">
                    <a:solidFill>
                      <a:schemeClr val="accent3"/>
                    </a:solidFill>
                  </a:rPr>
                  <a:t>“What proportion of the population will not have the event by time t?”</a:t>
                </a:r>
              </a:p>
              <a:p>
                <a:endParaRPr lang="en-SE" dirty="0"/>
              </a:p>
              <a:p>
                <a:r>
                  <a:rPr lang="en-SE" dirty="0"/>
                  <a:t>The survival function </a:t>
                </a:r>
                <a:r>
                  <a:rPr lang="en-SE" dirty="0">
                    <a:solidFill>
                      <a:schemeClr val="accent3"/>
                    </a:solidFill>
                  </a:rPr>
                  <a:t>S(t): The probability of being event-free by time </a:t>
                </a:r>
                <a:r>
                  <a:rPr lang="en-SE" i="1" dirty="0">
                    <a:solidFill>
                      <a:schemeClr val="accent3"/>
                    </a:solidFill>
                  </a:rPr>
                  <a:t>t</a:t>
                </a:r>
              </a:p>
              <a:p>
                <a:r>
                  <a:rPr lang="en-SE" dirty="0"/>
                  <a:t>It’s a probability which decreases over time</a:t>
                </a:r>
              </a:p>
              <a:p>
                <a:endParaRPr lang="en-SE" dirty="0"/>
              </a:p>
              <a:p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sv-SE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sv-SE" b="0" i="1" dirty="0"/>
                  <a:t>	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     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sv-SE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sv-SE" b="0" i="1" dirty="0"/>
              </a:p>
              <a:p>
                <a:endParaRPr lang="sv-SE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E33C98-7BD5-5DEA-8630-20B01EB07E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1" t="-79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52853E-B86B-B094-ACC2-863AB5C0B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2024-03-19</a:t>
            </a:r>
            <a:endParaRPr lang="sv-S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4317C1B-26E7-D1E8-CDF1-3380586362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rickard.strandberg@ki.se</a:t>
            </a:r>
            <a:endParaRPr lang="sv-S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3B1E175-F0A8-9010-9243-60662FBF7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9C56-CB7E-413F-8971-4226A1EF6823}" type="slidenum">
              <a:rPr lang="sv-SE" smtClean="0"/>
              <a:pPr/>
              <a:t>15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44158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33729-781F-7076-F245-11EAC2077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Kaplan-Meier Estimate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33C98-7BD5-5DEA-8630-20B01EB07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971" y="1275606"/>
            <a:ext cx="8631243" cy="3190191"/>
          </a:xfrm>
        </p:spPr>
        <p:txBody>
          <a:bodyPr/>
          <a:lstStyle/>
          <a:p>
            <a:r>
              <a:rPr lang="en-SE" dirty="0"/>
              <a:t>Kaplan-Meier estimate of the survival function (with 95% confidence int.)</a:t>
            </a:r>
          </a:p>
          <a:p>
            <a:endParaRPr lang="en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52853E-B86B-B094-ACC2-863AB5C0B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2024-03-19</a:t>
            </a:r>
            <a:endParaRPr lang="sv-S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4317C1B-26E7-D1E8-CDF1-3380586362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rickard.strandberg@ki.se</a:t>
            </a:r>
            <a:endParaRPr lang="sv-S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3B1E175-F0A8-9010-9243-60662FBF7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9C56-CB7E-413F-8971-4226A1EF6823}" type="slidenum">
              <a:rPr lang="sv-SE" smtClean="0"/>
              <a:pPr/>
              <a:t>16</a:t>
            </a:fld>
            <a:endParaRPr lang="sv-SE" dirty="0"/>
          </a:p>
        </p:txBody>
      </p:sp>
      <p:pic>
        <p:nvPicPr>
          <p:cNvPr id="13" name="Picture 12" descr="A graph showing a line&#10;&#10;Description automatically generated">
            <a:extLst>
              <a:ext uri="{FF2B5EF4-FFF2-40B4-BE49-F238E27FC236}">
                <a16:creationId xmlns:a16="http://schemas.microsoft.com/office/drawing/2014/main" id="{7378D891-1A4F-4DD6-FD22-F029F8595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92" y="1852850"/>
            <a:ext cx="7772400" cy="277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880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3D1751-8CB9-03D8-37A2-B57C6C0291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48216-93FC-2328-185A-47A37E7A2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Calculating the Survival Function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F78DF4-B643-39C4-C578-F4744465B8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rickard.strandberg@ki.se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BDC9C-202C-3E2A-420E-138E5BC5B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2024-03-19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0F13-D6AE-9483-931E-A06A8E4E3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9C56-CB7E-413F-8971-4226A1EF6823}" type="slidenum">
              <a:rPr lang="sv-SE" smtClean="0"/>
              <a:pPr/>
              <a:t>17</a:t>
            </a:fld>
            <a:endParaRPr lang="sv-SE" dirty="0"/>
          </a:p>
        </p:txBody>
      </p:sp>
      <p:pic>
        <p:nvPicPr>
          <p:cNvPr id="24" name="Picture 23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0DFA2DF5-EEC7-3395-2547-2FB759FB0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70" y="1196752"/>
            <a:ext cx="4467685" cy="1780406"/>
          </a:xfrm>
          <a:prstGeom prst="rect">
            <a:avLst/>
          </a:prstGeom>
        </p:spPr>
      </p:pic>
      <p:pic>
        <p:nvPicPr>
          <p:cNvPr id="27" name="Picture 26" descr="A graph with a line graph&#10;&#10;Description automatically generated">
            <a:extLst>
              <a:ext uri="{FF2B5EF4-FFF2-40B4-BE49-F238E27FC236}">
                <a16:creationId xmlns:a16="http://schemas.microsoft.com/office/drawing/2014/main" id="{48134E5D-6741-AAA7-530D-D28F3C42A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71" y="3003799"/>
            <a:ext cx="4474354" cy="1780406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B791F24C-79A0-2D97-BEA8-3CD64EAA9159}"/>
              </a:ext>
            </a:extLst>
          </p:cNvPr>
          <p:cNvSpPr/>
          <p:nvPr/>
        </p:nvSpPr>
        <p:spPr bwMode="auto">
          <a:xfrm>
            <a:off x="971600" y="3003799"/>
            <a:ext cx="3752055" cy="144015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7D9ABC-5F6E-70B5-5D07-39B2C03B32F4}"/>
              </a:ext>
            </a:extLst>
          </p:cNvPr>
          <p:cNvSpPr txBox="1"/>
          <p:nvPr/>
        </p:nvSpPr>
        <p:spPr>
          <a:xfrm>
            <a:off x="5004048" y="1275606"/>
            <a:ext cx="3883968" cy="707694"/>
          </a:xfrm>
          <a:prstGeom prst="rect">
            <a:avLst/>
          </a:prstGeom>
          <a:noFill/>
          <a:ln w="63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sv-SE" sz="1400" b="0" i="1" dirty="0" err="1">
                <a:latin typeface="Cambria Math" panose="02040503050406030204" pitchFamily="18" charset="0"/>
              </a:rPr>
              <a:t>Survival</a:t>
            </a:r>
            <a:r>
              <a:rPr lang="sv-SE" sz="1400" b="0" i="1" dirty="0">
                <a:latin typeface="Cambria Math" panose="02040503050406030204" pitchFamily="18" charset="0"/>
              </a:rPr>
              <a:t> </a:t>
            </a:r>
            <a:r>
              <a:rPr lang="sv-SE" sz="1400" b="0" i="1" dirty="0" err="1">
                <a:latin typeface="Cambria Math" panose="02040503050406030204" pitchFamily="18" charset="0"/>
              </a:rPr>
              <a:t>calculation</a:t>
            </a:r>
            <a:r>
              <a:rPr lang="sv-SE" sz="1400" b="0" i="1" dirty="0">
                <a:latin typeface="Cambria Math" panose="02040503050406030204" pitchFamily="18" charset="0"/>
              </a:rPr>
              <a:t>: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sv-SE" sz="14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2379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D84C9-039A-BBC4-12C4-ABB8FE39C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B33A6-1274-4E1A-D6DA-209458DD6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Calculating the Survival Function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646ADB-ED54-0CAC-30DB-EA329D9889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rickard.strandberg@ki.se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22BBF-93E3-7575-0D8A-F3BDD72AA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2024-03-19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6B43E-A8C4-76DD-F3BA-A302D66DF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9C56-CB7E-413F-8971-4226A1EF6823}" type="slidenum">
              <a:rPr lang="sv-SE" smtClean="0"/>
              <a:pPr/>
              <a:t>18</a:t>
            </a:fld>
            <a:endParaRPr lang="sv-SE" dirty="0"/>
          </a:p>
        </p:txBody>
      </p:sp>
      <p:pic>
        <p:nvPicPr>
          <p:cNvPr id="24" name="Picture 23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F3BBAAFA-F56A-9991-7F6B-B0CDCA0EA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70" y="1196752"/>
            <a:ext cx="4467685" cy="1780406"/>
          </a:xfrm>
          <a:prstGeom prst="rect">
            <a:avLst/>
          </a:prstGeom>
        </p:spPr>
      </p:pic>
      <p:pic>
        <p:nvPicPr>
          <p:cNvPr id="27" name="Picture 26" descr="A graph with a line graph&#10;&#10;Description automatically generated">
            <a:extLst>
              <a:ext uri="{FF2B5EF4-FFF2-40B4-BE49-F238E27FC236}">
                <a16:creationId xmlns:a16="http://schemas.microsoft.com/office/drawing/2014/main" id="{742831C3-022A-CC6E-F05F-A6D9E9FA8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71" y="3003799"/>
            <a:ext cx="4474354" cy="1780406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D4DDB1F-D173-D46A-6C2C-26DF41AEC104}"/>
              </a:ext>
            </a:extLst>
          </p:cNvPr>
          <p:cNvSpPr/>
          <p:nvPr/>
        </p:nvSpPr>
        <p:spPr bwMode="auto">
          <a:xfrm>
            <a:off x="971600" y="3003799"/>
            <a:ext cx="3752055" cy="144015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DE49A77-9008-B3C1-6678-629D7FD03A89}"/>
                  </a:ext>
                </a:extLst>
              </p:cNvPr>
              <p:cNvSpPr txBox="1"/>
              <p:nvPr/>
            </p:nvSpPr>
            <p:spPr>
              <a:xfrm>
                <a:off x="5004048" y="1275606"/>
                <a:ext cx="3883968" cy="836255"/>
              </a:xfrm>
              <a:prstGeom prst="rect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sv-SE" sz="1400" b="0" i="1" dirty="0" err="1">
                    <a:latin typeface="Cambria Math" panose="02040503050406030204" pitchFamily="18" charset="0"/>
                  </a:rPr>
                  <a:t>Survival</a:t>
                </a:r>
                <a:r>
                  <a:rPr lang="sv-SE" sz="1400" b="0" i="1" dirty="0">
                    <a:latin typeface="Cambria Math" panose="02040503050406030204" pitchFamily="18" charset="0"/>
                  </a:rPr>
                  <a:t> </a:t>
                </a:r>
                <a:r>
                  <a:rPr lang="sv-SE" sz="1400" b="0" i="1" dirty="0" err="1">
                    <a:latin typeface="Cambria Math" panose="02040503050406030204" pitchFamily="18" charset="0"/>
                  </a:rPr>
                  <a:t>calculation</a:t>
                </a:r>
                <a:r>
                  <a:rPr lang="sv-SE" sz="1400" b="0" i="1" dirty="0">
                    <a:latin typeface="Cambria Math" panose="02040503050406030204" pitchFamily="18" charset="0"/>
                  </a:rPr>
                  <a:t>:</a:t>
                </a:r>
              </a:p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sv-SE" sz="14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sv-SE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sv-SE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sz="1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sv-SE" sz="1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sv-SE" sz="1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sv-SE" sz="1400" b="0" dirty="0">
                  <a:latin typeface="+mn-lt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DE49A77-9008-B3C1-6678-629D7FD03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1275606"/>
                <a:ext cx="3883968" cy="836255"/>
              </a:xfrm>
              <a:prstGeom prst="rect">
                <a:avLst/>
              </a:prstGeom>
              <a:blipFill>
                <a:blip r:embed="rId4"/>
                <a:stretch>
                  <a:fillRect l="-651"/>
                </a:stretch>
              </a:blipFill>
              <a:ln w="63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0583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E69AE-A129-DBA8-752E-3015D8582E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C05B3-03CB-6BFB-6FA3-44AB21C4A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Calculating the Survival Function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3EEED1-AFC3-21AA-C716-3C5D397AD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rickard.strandberg@ki.se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443749-EE64-C63C-5871-9F4396A28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2024-03-19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FD06C-594A-1772-8E04-104AF6A50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9C56-CB7E-413F-8971-4226A1EF6823}" type="slidenum">
              <a:rPr lang="sv-SE" smtClean="0"/>
              <a:pPr/>
              <a:t>19</a:t>
            </a:fld>
            <a:endParaRPr lang="sv-SE" dirty="0"/>
          </a:p>
        </p:txBody>
      </p:sp>
      <p:pic>
        <p:nvPicPr>
          <p:cNvPr id="24" name="Picture 23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A90FD09A-51B9-53FC-F510-19FCB909B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70" y="1196752"/>
            <a:ext cx="4467685" cy="1780406"/>
          </a:xfrm>
          <a:prstGeom prst="rect">
            <a:avLst/>
          </a:prstGeom>
        </p:spPr>
      </p:pic>
      <p:pic>
        <p:nvPicPr>
          <p:cNvPr id="27" name="Picture 26" descr="A graph with a line graph&#10;&#10;Description automatically generated">
            <a:extLst>
              <a:ext uri="{FF2B5EF4-FFF2-40B4-BE49-F238E27FC236}">
                <a16:creationId xmlns:a16="http://schemas.microsoft.com/office/drawing/2014/main" id="{1CD06998-C5F5-2905-8DF0-1C2366C31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71" y="3003799"/>
            <a:ext cx="4474354" cy="1780406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B4A43F9-EEBA-9E23-EDB6-FE8697A240E2}"/>
              </a:ext>
            </a:extLst>
          </p:cNvPr>
          <p:cNvSpPr/>
          <p:nvPr/>
        </p:nvSpPr>
        <p:spPr bwMode="auto">
          <a:xfrm>
            <a:off x="1259632" y="3003799"/>
            <a:ext cx="3464023" cy="144015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767AF6A-B12A-F14A-0AD2-89A92E17D0E9}"/>
                  </a:ext>
                </a:extLst>
              </p:cNvPr>
              <p:cNvSpPr txBox="1"/>
              <p:nvPr/>
            </p:nvSpPr>
            <p:spPr>
              <a:xfrm>
                <a:off x="5004048" y="1275606"/>
                <a:ext cx="3883968" cy="1295226"/>
              </a:xfrm>
              <a:prstGeom prst="rect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sv-SE" sz="1400" b="0" i="1" dirty="0" err="1">
                    <a:latin typeface="Cambria Math" panose="02040503050406030204" pitchFamily="18" charset="0"/>
                  </a:rPr>
                  <a:t>Survival</a:t>
                </a:r>
                <a:r>
                  <a:rPr lang="sv-SE" sz="1400" b="0" i="1" dirty="0">
                    <a:latin typeface="Cambria Math" panose="02040503050406030204" pitchFamily="18" charset="0"/>
                  </a:rPr>
                  <a:t> </a:t>
                </a:r>
                <a:r>
                  <a:rPr lang="sv-SE" sz="1400" b="0" i="1" dirty="0" err="1">
                    <a:latin typeface="Cambria Math" panose="02040503050406030204" pitchFamily="18" charset="0"/>
                  </a:rPr>
                  <a:t>calculation</a:t>
                </a:r>
                <a:r>
                  <a:rPr lang="sv-SE" sz="1400" b="0" i="1" dirty="0">
                    <a:latin typeface="Cambria Math" panose="02040503050406030204" pitchFamily="18" charset="0"/>
                  </a:rPr>
                  <a:t>:</a:t>
                </a:r>
              </a:p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sv-SE" sz="14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sv-SE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sv-SE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sz="1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sv-SE" sz="1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sv-SE" sz="1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sv-SE" sz="1400" b="0" dirty="0">
                  <a:latin typeface="+mn-lt"/>
                </a:endParaRPr>
              </a:p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sv-SE" sz="14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sv-SE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sv-SE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sz="1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sv-SE" sz="1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sv-SE" sz="1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SE" sz="1400" b="0" dirty="0">
                  <a:latin typeface="+mn-lt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767AF6A-B12A-F14A-0AD2-89A92E17D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1275606"/>
                <a:ext cx="3883968" cy="1295226"/>
              </a:xfrm>
              <a:prstGeom prst="rect">
                <a:avLst/>
              </a:prstGeom>
              <a:blipFill>
                <a:blip r:embed="rId4"/>
                <a:stretch>
                  <a:fillRect l="-651"/>
                </a:stretch>
              </a:blipFill>
              <a:ln w="63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5326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03C3E5F-B287-11FB-CBF7-AB879771A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06374D1-728D-DD7F-07C6-3445A7B6C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Session 13:00-14:00</a:t>
            </a:r>
          </a:p>
          <a:p>
            <a:pPr lvl="1"/>
            <a:r>
              <a:rPr lang="en-GB" dirty="0"/>
              <a:t>The basics of survival analysis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Coffee Break 14:00-14:30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sz="1800" dirty="0"/>
              <a:t>2</a:t>
            </a:r>
            <a:r>
              <a:rPr lang="en-GB" sz="1800" baseline="30000" dirty="0"/>
              <a:t>nd</a:t>
            </a:r>
            <a:r>
              <a:rPr lang="en-GB" sz="1800" dirty="0"/>
              <a:t> Session 14:30-16:00</a:t>
            </a:r>
          </a:p>
          <a:p>
            <a:pPr lvl="1"/>
            <a:r>
              <a:rPr lang="en-GB" dirty="0"/>
              <a:t>Practical application in R </a:t>
            </a:r>
          </a:p>
          <a:p>
            <a:pPr lvl="1"/>
            <a:r>
              <a:rPr lang="en-GB" dirty="0"/>
              <a:t>examples, graphics, and exercises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A1EE999-BA1C-822F-993D-4740F020B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2024-03-19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094A9B2-2073-B308-7E32-BDBCF8F3F2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rickard.strandberg@ki.se</a:t>
            </a:r>
            <a:endParaRPr lang="sv-S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70C6DDA-6E3A-DEB4-9715-22E2C5297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9C56-CB7E-413F-8971-4226A1EF6823}" type="slidenum">
              <a:rPr lang="sv-SE" smtClean="0"/>
              <a:pPr/>
              <a:t>2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47030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457A67-EBD0-957D-A7AA-95EB5F52D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EF0E0-7569-4604-21D9-CE65DFBF7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Calculating the Survival Function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3DCC1-0E5E-97C5-234E-816DE6BB9D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rickard.strandberg@ki.se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8A3F42-C2B9-AD03-8976-C9F6DFB4A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2024-03-19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74959-B04A-8E01-3BF4-AD0E39C9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9C56-CB7E-413F-8971-4226A1EF6823}" type="slidenum">
              <a:rPr lang="sv-SE" smtClean="0"/>
              <a:pPr/>
              <a:t>20</a:t>
            </a:fld>
            <a:endParaRPr lang="sv-SE" dirty="0"/>
          </a:p>
        </p:txBody>
      </p:sp>
      <p:pic>
        <p:nvPicPr>
          <p:cNvPr id="24" name="Picture 23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D77EA6E8-5230-CE30-211C-4A6CC7CCB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70" y="1196752"/>
            <a:ext cx="4467685" cy="1780406"/>
          </a:xfrm>
          <a:prstGeom prst="rect">
            <a:avLst/>
          </a:prstGeom>
        </p:spPr>
      </p:pic>
      <p:pic>
        <p:nvPicPr>
          <p:cNvPr id="27" name="Picture 26" descr="A graph with a line graph&#10;&#10;Description automatically generated">
            <a:extLst>
              <a:ext uri="{FF2B5EF4-FFF2-40B4-BE49-F238E27FC236}">
                <a16:creationId xmlns:a16="http://schemas.microsoft.com/office/drawing/2014/main" id="{6B56BE2B-F87E-533C-1930-D38E9D990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71" y="3003799"/>
            <a:ext cx="4474354" cy="1780406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AEC7956E-770F-D93B-1F27-A05C623768CB}"/>
              </a:ext>
            </a:extLst>
          </p:cNvPr>
          <p:cNvSpPr/>
          <p:nvPr/>
        </p:nvSpPr>
        <p:spPr bwMode="auto">
          <a:xfrm>
            <a:off x="2267744" y="3003799"/>
            <a:ext cx="2455911" cy="144015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87C8691-3C37-2830-EA03-565D978ED9FA}"/>
                  </a:ext>
                </a:extLst>
              </p:cNvPr>
              <p:cNvSpPr txBox="1"/>
              <p:nvPr/>
            </p:nvSpPr>
            <p:spPr>
              <a:xfrm>
                <a:off x="5004048" y="1275606"/>
                <a:ext cx="3883968" cy="1754198"/>
              </a:xfrm>
              <a:prstGeom prst="rect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sv-SE" sz="1400" b="0" i="1" dirty="0" err="1">
                    <a:latin typeface="Cambria Math" panose="02040503050406030204" pitchFamily="18" charset="0"/>
                  </a:rPr>
                  <a:t>Survival</a:t>
                </a:r>
                <a:r>
                  <a:rPr lang="sv-SE" sz="1400" b="0" i="1" dirty="0">
                    <a:latin typeface="Cambria Math" panose="02040503050406030204" pitchFamily="18" charset="0"/>
                  </a:rPr>
                  <a:t> </a:t>
                </a:r>
                <a:r>
                  <a:rPr lang="sv-SE" sz="1400" b="0" i="1" dirty="0" err="1">
                    <a:latin typeface="Cambria Math" panose="02040503050406030204" pitchFamily="18" charset="0"/>
                  </a:rPr>
                  <a:t>calculation</a:t>
                </a:r>
                <a:r>
                  <a:rPr lang="sv-SE" sz="1400" b="0" i="1" dirty="0">
                    <a:latin typeface="Cambria Math" panose="02040503050406030204" pitchFamily="18" charset="0"/>
                  </a:rPr>
                  <a:t>:</a:t>
                </a:r>
              </a:p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sv-SE" sz="14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sv-SE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sv-SE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sz="1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sv-SE" sz="1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sv-SE" sz="1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sv-SE" sz="1400" b="0" dirty="0">
                  <a:latin typeface="+mn-lt"/>
                </a:endParaRPr>
              </a:p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sv-SE" sz="14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sv-SE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sv-SE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sz="1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sv-SE" sz="1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sv-SE" sz="1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SE" sz="1400" b="0" dirty="0">
                  <a:latin typeface="+mn-lt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sv-SE" sz="14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sv-SE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sv-SE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sz="1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sv-SE" sz="1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sv-SE" sz="1400" b="0" i="1" smtClean="0">
                        <a:latin typeface="Cambria Math" panose="02040503050406030204" pitchFamily="18" charset="0"/>
                      </a:rPr>
                      <m:t>=0.9</m:t>
                    </m:r>
                  </m:oMath>
                </a14:m>
                <a:endParaRPr lang="sv-SE" sz="1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87C8691-3C37-2830-EA03-565D978ED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1275606"/>
                <a:ext cx="3883968" cy="1754198"/>
              </a:xfrm>
              <a:prstGeom prst="rect">
                <a:avLst/>
              </a:prstGeom>
              <a:blipFill>
                <a:blip r:embed="rId4"/>
                <a:stretch>
                  <a:fillRect l="-651"/>
                </a:stretch>
              </a:blipFill>
              <a:ln w="63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5182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60F243-76C1-5810-0DA4-67D3BCA7A4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53555-D23B-1AF5-77CA-9225E6F8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Calculating the Survival Function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A159A4-F696-5E37-DE49-41EDA03FD7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rickard.strandberg@ki.se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D4778D-55ED-B674-051B-2534DBFFB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2024-03-19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DDDFE-CDD5-E6A4-1D00-BF0B0DDE7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9C56-CB7E-413F-8971-4226A1EF6823}" type="slidenum">
              <a:rPr lang="sv-SE" smtClean="0"/>
              <a:pPr/>
              <a:t>21</a:t>
            </a:fld>
            <a:endParaRPr lang="sv-SE" dirty="0"/>
          </a:p>
        </p:txBody>
      </p:sp>
      <p:pic>
        <p:nvPicPr>
          <p:cNvPr id="24" name="Picture 23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91C9B5DB-47A6-736B-F5BA-7281DE065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70" y="1196752"/>
            <a:ext cx="4467685" cy="1780406"/>
          </a:xfrm>
          <a:prstGeom prst="rect">
            <a:avLst/>
          </a:prstGeom>
        </p:spPr>
      </p:pic>
      <p:pic>
        <p:nvPicPr>
          <p:cNvPr id="27" name="Picture 26" descr="A graph with a line graph&#10;&#10;Description automatically generated">
            <a:extLst>
              <a:ext uri="{FF2B5EF4-FFF2-40B4-BE49-F238E27FC236}">
                <a16:creationId xmlns:a16="http://schemas.microsoft.com/office/drawing/2014/main" id="{2B430C7D-DAE2-857E-841B-DA9E17D44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71" y="3003799"/>
            <a:ext cx="4474354" cy="1780406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16C923C-1AA0-C862-3D2C-5068C842DAD0}"/>
              </a:ext>
            </a:extLst>
          </p:cNvPr>
          <p:cNvSpPr/>
          <p:nvPr/>
        </p:nvSpPr>
        <p:spPr bwMode="auto">
          <a:xfrm>
            <a:off x="2915816" y="3003799"/>
            <a:ext cx="1807839" cy="144015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127E65E-865A-3CEE-B9EE-B96BE339C766}"/>
                  </a:ext>
                </a:extLst>
              </p:cNvPr>
              <p:cNvSpPr txBox="1"/>
              <p:nvPr/>
            </p:nvSpPr>
            <p:spPr>
              <a:xfrm>
                <a:off x="5004048" y="1275606"/>
                <a:ext cx="3883968" cy="2212913"/>
              </a:xfrm>
              <a:prstGeom prst="rect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sv-SE" sz="1400" b="0" i="1" dirty="0">
                    <a:latin typeface="Cambria Math" panose="02040503050406030204" pitchFamily="18" charset="0"/>
                  </a:rPr>
                  <a:t>Survival </a:t>
                </a:r>
                <a:r>
                  <a:rPr lang="sv-SE" sz="1400" b="0" i="1" dirty="0" err="1">
                    <a:latin typeface="Cambria Math" panose="02040503050406030204" pitchFamily="18" charset="0"/>
                  </a:rPr>
                  <a:t>calculation</a:t>
                </a:r>
                <a:r>
                  <a:rPr lang="sv-SE" sz="1400" b="0" i="1" dirty="0">
                    <a:latin typeface="Cambria Math" panose="02040503050406030204" pitchFamily="18" charset="0"/>
                  </a:rPr>
                  <a:t>:</a:t>
                </a:r>
              </a:p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sv-SE" sz="14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sv-SE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sv-SE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sz="1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sv-SE" sz="1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sv-SE" sz="1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sv-SE" sz="1400" b="0" dirty="0">
                  <a:latin typeface="+mn-lt"/>
                </a:endParaRPr>
              </a:p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sv-SE" sz="14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sv-SE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sv-SE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sz="1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sv-SE" sz="1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sv-SE" sz="1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SE" sz="1400" b="0" dirty="0">
                  <a:latin typeface="+mn-lt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sv-SE" sz="14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sv-SE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sv-SE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sz="1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sv-SE" sz="1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sv-SE" sz="1400" b="0" i="1" smtClean="0">
                        <a:latin typeface="Cambria Math" panose="02040503050406030204" pitchFamily="18" charset="0"/>
                      </a:rPr>
                      <m:t>=0.9</m:t>
                    </m:r>
                  </m:oMath>
                </a14:m>
                <a:endParaRPr lang="sv-SE" sz="14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sv-SE" sz="1400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sv-S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400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sv-SE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1400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sv-S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400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sv-SE" sz="1400" i="1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sv-S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sz="1400" i="1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sv-SE" sz="1400" i="1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sv-SE" sz="1400" i="1">
                        <a:latin typeface="Cambria Math" panose="02040503050406030204" pitchFamily="18" charset="0"/>
                      </a:rPr>
                      <m:t>=0.9⋅0.</m:t>
                    </m:r>
                    <m:r>
                      <a:rPr lang="sv-SE" sz="1400" b="0" i="1" smtClean="0">
                        <a:latin typeface="Cambria Math" panose="02040503050406030204" pitchFamily="18" charset="0"/>
                      </a:rPr>
                      <m:t>89</m:t>
                    </m:r>
                    <m:r>
                      <a:rPr lang="sv-SE" sz="1400" i="1">
                        <a:latin typeface="Cambria Math" panose="02040503050406030204" pitchFamily="18" charset="0"/>
                      </a:rPr>
                      <m:t>=0.8</m:t>
                    </m:r>
                  </m:oMath>
                </a14:m>
                <a:endParaRPr lang="sv-SE" sz="1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127E65E-865A-3CEE-B9EE-B96BE339C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1275606"/>
                <a:ext cx="3883968" cy="2212913"/>
              </a:xfrm>
              <a:prstGeom prst="rect">
                <a:avLst/>
              </a:prstGeom>
              <a:blipFill>
                <a:blip r:embed="rId4"/>
                <a:stretch>
                  <a:fillRect l="-651"/>
                </a:stretch>
              </a:blipFill>
              <a:ln w="63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3486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9226AF-5571-B729-0226-427B17C09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25602-7D61-7F95-43EA-C0C1954F8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Calculating the Survival Function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58291D-51A7-5135-E9A8-23C7803F21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rickard.strandberg@ki.se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3AF06-6509-0421-BD9C-B1942FAC0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2024-03-19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FEBF5-037C-CF3A-1BA2-0FBFA1EE2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9C56-CB7E-413F-8971-4226A1EF6823}" type="slidenum">
              <a:rPr lang="sv-SE" smtClean="0"/>
              <a:pPr/>
              <a:t>22</a:t>
            </a:fld>
            <a:endParaRPr lang="sv-SE" dirty="0"/>
          </a:p>
        </p:txBody>
      </p:sp>
      <p:pic>
        <p:nvPicPr>
          <p:cNvPr id="24" name="Picture 23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488DA5D7-777C-10F3-8155-A63947499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70" y="1196752"/>
            <a:ext cx="4467685" cy="1780406"/>
          </a:xfrm>
          <a:prstGeom prst="rect">
            <a:avLst/>
          </a:prstGeom>
        </p:spPr>
      </p:pic>
      <p:pic>
        <p:nvPicPr>
          <p:cNvPr id="27" name="Picture 26" descr="A graph with a line graph&#10;&#10;Description automatically generated">
            <a:extLst>
              <a:ext uri="{FF2B5EF4-FFF2-40B4-BE49-F238E27FC236}">
                <a16:creationId xmlns:a16="http://schemas.microsoft.com/office/drawing/2014/main" id="{7B727108-248D-4071-512E-E2F8A9687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71" y="3003799"/>
            <a:ext cx="4474354" cy="1780406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478F9C61-7BA0-0054-CDBD-398D10E4F970}"/>
              </a:ext>
            </a:extLst>
          </p:cNvPr>
          <p:cNvSpPr/>
          <p:nvPr/>
        </p:nvSpPr>
        <p:spPr bwMode="auto">
          <a:xfrm>
            <a:off x="3563888" y="3003799"/>
            <a:ext cx="1159767" cy="144015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FDF1FA0-F87D-8C20-293D-6F38513ECC21}"/>
                  </a:ext>
                </a:extLst>
              </p:cNvPr>
              <p:cNvSpPr txBox="1"/>
              <p:nvPr/>
            </p:nvSpPr>
            <p:spPr>
              <a:xfrm>
                <a:off x="5004048" y="1275606"/>
                <a:ext cx="3883968" cy="2676117"/>
              </a:xfrm>
              <a:prstGeom prst="rect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sv-SE" sz="1400" b="0" i="1" dirty="0">
                    <a:latin typeface="Cambria Math" panose="02040503050406030204" pitchFamily="18" charset="0"/>
                  </a:rPr>
                  <a:t>Survival </a:t>
                </a:r>
                <a:r>
                  <a:rPr lang="sv-SE" sz="1400" b="0" i="1" dirty="0" err="1">
                    <a:latin typeface="Cambria Math" panose="02040503050406030204" pitchFamily="18" charset="0"/>
                  </a:rPr>
                  <a:t>calculation</a:t>
                </a:r>
                <a:r>
                  <a:rPr lang="sv-SE" sz="1400" b="0" i="1" dirty="0">
                    <a:latin typeface="Cambria Math" panose="02040503050406030204" pitchFamily="18" charset="0"/>
                  </a:rPr>
                  <a:t>:</a:t>
                </a:r>
              </a:p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sv-SE" sz="14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sv-SE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sv-SE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sz="1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sv-SE" sz="1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sv-SE" sz="1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sv-SE" sz="1400" b="0" dirty="0">
                  <a:latin typeface="+mn-lt"/>
                </a:endParaRPr>
              </a:p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sv-SE" sz="14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sv-SE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sv-SE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sz="1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sv-SE" sz="1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sv-SE" sz="1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SE" sz="1400" b="0" dirty="0">
                  <a:latin typeface="+mn-lt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sv-SE" sz="14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sv-SE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sv-SE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sz="1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sv-SE" sz="1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sv-SE" sz="1400" b="0" i="1" smtClean="0">
                        <a:latin typeface="Cambria Math" panose="02040503050406030204" pitchFamily="18" charset="0"/>
                      </a:rPr>
                      <m:t>=0.9</m:t>
                    </m:r>
                  </m:oMath>
                </a14:m>
                <a:endParaRPr lang="sv-SE" sz="14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sv-SE" sz="1400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sv-S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400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sv-SE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1400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sv-S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400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sv-SE" sz="1400" i="1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sv-S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sz="1400" i="1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sv-SE" sz="1400" i="1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sv-SE" sz="1400" i="1">
                        <a:latin typeface="Cambria Math" panose="02040503050406030204" pitchFamily="18" charset="0"/>
                      </a:rPr>
                      <m:t>=0.9⋅0.</m:t>
                    </m:r>
                    <m:r>
                      <a:rPr lang="sv-SE" sz="1400" b="0" i="1" smtClean="0">
                        <a:latin typeface="Cambria Math" panose="02040503050406030204" pitchFamily="18" charset="0"/>
                      </a:rPr>
                      <m:t>89</m:t>
                    </m:r>
                    <m:r>
                      <a:rPr lang="sv-SE" sz="1400" i="1">
                        <a:latin typeface="Cambria Math" panose="02040503050406030204" pitchFamily="18" charset="0"/>
                      </a:rPr>
                      <m:t>=0.8</m:t>
                    </m:r>
                  </m:oMath>
                </a14:m>
                <a:endParaRPr lang="sv-SE" sz="14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sv-SE" sz="1400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sv-S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400" i="1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  <m:r>
                      <a:rPr lang="sv-SE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1400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sv-S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400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sv-SE" sz="1400" i="1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sv-S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sz="1400" i="1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sv-SE" sz="1400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sv-SE" sz="1400" i="1">
                        <a:latin typeface="Cambria Math" panose="02040503050406030204" pitchFamily="18" charset="0"/>
                      </a:rPr>
                      <m:t>=0.8⋅0.83=0.67</m:t>
                    </m:r>
                  </m:oMath>
                </a14:m>
                <a:endParaRPr lang="sv-SE" sz="1400" b="0" dirty="0">
                  <a:latin typeface="+mn-lt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FDF1FA0-F87D-8C20-293D-6F38513EC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1275606"/>
                <a:ext cx="3883968" cy="2676117"/>
              </a:xfrm>
              <a:prstGeom prst="rect">
                <a:avLst/>
              </a:prstGeom>
              <a:blipFill>
                <a:blip r:embed="rId4"/>
                <a:stretch>
                  <a:fillRect l="-651"/>
                </a:stretch>
              </a:blipFill>
              <a:ln w="63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40890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D1EF9F-F64A-F72C-EDCF-DE60AC3D1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4712D-B5C8-B938-8F80-67E83DB78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Calculating the Survival Function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CCB4C-9608-0C22-6C0C-ADB773D111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rickard.strandberg@ki.se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EBC64-CBF5-DB1D-43FF-29095E638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2024-03-19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1DC13-0526-CFA4-FF41-8B55F3B88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9C56-CB7E-413F-8971-4226A1EF6823}" type="slidenum">
              <a:rPr lang="sv-SE" smtClean="0"/>
              <a:pPr/>
              <a:t>23</a:t>
            </a:fld>
            <a:endParaRPr lang="sv-SE" dirty="0"/>
          </a:p>
        </p:txBody>
      </p:sp>
      <p:pic>
        <p:nvPicPr>
          <p:cNvPr id="24" name="Picture 23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1C9C752D-9E12-F493-6009-5802EBBF0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70" y="1196752"/>
            <a:ext cx="4467685" cy="1780406"/>
          </a:xfrm>
          <a:prstGeom prst="rect">
            <a:avLst/>
          </a:prstGeom>
        </p:spPr>
      </p:pic>
      <p:pic>
        <p:nvPicPr>
          <p:cNvPr id="27" name="Picture 26" descr="A graph with a line graph&#10;&#10;Description automatically generated">
            <a:extLst>
              <a:ext uri="{FF2B5EF4-FFF2-40B4-BE49-F238E27FC236}">
                <a16:creationId xmlns:a16="http://schemas.microsoft.com/office/drawing/2014/main" id="{D1470073-3BB3-D795-A6D6-EDA9403B5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71" y="3003799"/>
            <a:ext cx="4474354" cy="17804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67A9BBD-7F4B-D519-84C8-BB165A818F67}"/>
                  </a:ext>
                </a:extLst>
              </p:cNvPr>
              <p:cNvSpPr txBox="1"/>
              <p:nvPr/>
            </p:nvSpPr>
            <p:spPr>
              <a:xfrm>
                <a:off x="5004048" y="1275606"/>
                <a:ext cx="3883968" cy="3135089"/>
              </a:xfrm>
              <a:prstGeom prst="rect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sv-SE" sz="1400" b="0" i="1" dirty="0">
                    <a:latin typeface="Cambria Math" panose="02040503050406030204" pitchFamily="18" charset="0"/>
                  </a:rPr>
                  <a:t>Survival </a:t>
                </a:r>
                <a:r>
                  <a:rPr lang="sv-SE" sz="1400" b="0" i="1" dirty="0" err="1">
                    <a:latin typeface="Cambria Math" panose="02040503050406030204" pitchFamily="18" charset="0"/>
                  </a:rPr>
                  <a:t>calculation</a:t>
                </a:r>
                <a:r>
                  <a:rPr lang="sv-SE" sz="1400" b="0" i="1" dirty="0">
                    <a:latin typeface="Cambria Math" panose="02040503050406030204" pitchFamily="18" charset="0"/>
                  </a:rPr>
                  <a:t>:</a:t>
                </a:r>
              </a:p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sv-SE" sz="14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sv-SE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sv-SE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sz="1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sv-SE" sz="1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sv-SE" sz="1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sv-SE" sz="1400" b="0" dirty="0">
                  <a:latin typeface="+mn-lt"/>
                </a:endParaRPr>
              </a:p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sv-SE" sz="14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sv-SE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sv-SE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sz="1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sv-SE" sz="1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sv-SE" sz="1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SE" sz="1400" b="0" dirty="0">
                  <a:latin typeface="+mn-lt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sv-SE" sz="14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sv-SE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sv-SE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sz="1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sv-SE" sz="1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sv-SE" sz="1400" b="0" i="1" smtClean="0">
                        <a:latin typeface="Cambria Math" panose="02040503050406030204" pitchFamily="18" charset="0"/>
                      </a:rPr>
                      <m:t>=0.9</m:t>
                    </m:r>
                  </m:oMath>
                </a14:m>
                <a:endParaRPr lang="sv-SE" sz="14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sv-SE" sz="1400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sv-S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400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sv-SE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1400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sv-S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400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sv-SE" sz="1400" i="1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sv-S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sz="1400" i="1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sv-SE" sz="1400" i="1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sv-SE" sz="1400" i="1">
                        <a:latin typeface="Cambria Math" panose="02040503050406030204" pitchFamily="18" charset="0"/>
                      </a:rPr>
                      <m:t>=0.9⋅0.</m:t>
                    </m:r>
                    <m:r>
                      <a:rPr lang="sv-SE" sz="1400" b="0" i="1" smtClean="0">
                        <a:latin typeface="Cambria Math" panose="02040503050406030204" pitchFamily="18" charset="0"/>
                      </a:rPr>
                      <m:t>89</m:t>
                    </m:r>
                    <m:r>
                      <a:rPr lang="sv-SE" sz="1400" i="1">
                        <a:latin typeface="Cambria Math" panose="02040503050406030204" pitchFamily="18" charset="0"/>
                      </a:rPr>
                      <m:t>=0.8</m:t>
                    </m:r>
                  </m:oMath>
                </a14:m>
                <a:endParaRPr lang="sv-SE" sz="14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sv-SE" sz="1400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sv-S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400" i="1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  <m:r>
                      <a:rPr lang="sv-SE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1400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sv-S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400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sv-SE" sz="1400" i="1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sv-S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sz="1400" i="1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sv-SE" sz="1400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sv-SE" sz="1400" i="1">
                        <a:latin typeface="Cambria Math" panose="02040503050406030204" pitchFamily="18" charset="0"/>
                      </a:rPr>
                      <m:t>=0.8⋅0.83=0.67</m:t>
                    </m:r>
                  </m:oMath>
                </a14:m>
                <a:endParaRPr lang="sv-SE" sz="1400" b="0" dirty="0">
                  <a:latin typeface="+mn-lt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sv-SE" sz="14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sv-SE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sv-SE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14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sv-SE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  <m:r>
                      <a:rPr lang="sv-SE" sz="1400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sv-SE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sv-SE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sv-SE" sz="1400" b="0" i="1" smtClean="0">
                        <a:latin typeface="Cambria Math" panose="02040503050406030204" pitchFamily="18" charset="0"/>
                      </a:rPr>
                      <m:t>=0.67⋅0.67=0.44</m:t>
                    </m:r>
                  </m:oMath>
                </a14:m>
                <a:endParaRPr lang="sv-SE" sz="1400" b="0" dirty="0">
                  <a:latin typeface="+mn-lt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67A9BBD-7F4B-D519-84C8-BB165A818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1275606"/>
                <a:ext cx="3883968" cy="3135089"/>
              </a:xfrm>
              <a:prstGeom prst="rect">
                <a:avLst/>
              </a:prstGeom>
              <a:blipFill>
                <a:blip r:embed="rId4"/>
                <a:stretch>
                  <a:fillRect l="-651"/>
                </a:stretch>
              </a:blipFill>
              <a:ln w="63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10676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0992CE-401B-62C3-BA78-89842FECB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08130-17AA-F3E9-7E3C-2CFA911E3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Kaplan-Meier Estimate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B3059-E724-AB5C-DA60-8F73D73A7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971" y="1275606"/>
            <a:ext cx="8631243" cy="3190191"/>
          </a:xfrm>
        </p:spPr>
        <p:txBody>
          <a:bodyPr/>
          <a:lstStyle/>
          <a:p>
            <a:r>
              <a:rPr lang="en-SE" dirty="0"/>
              <a:t>Kaplan-Meier estimate of the survival function (with 95% confidence int.)</a:t>
            </a:r>
          </a:p>
          <a:p>
            <a:endParaRPr lang="en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6E21B-7538-75B8-A07B-9A30A070E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2024-03-19</a:t>
            </a:r>
            <a:endParaRPr lang="sv-S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33D05CC-DC59-8E1D-7B37-C2719F821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rickard.strandberg@ki.se</a:t>
            </a:r>
            <a:endParaRPr lang="sv-S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631C5B4-2C32-DAF9-2F0C-6DB9E7B00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9C56-CB7E-413F-8971-4226A1EF6823}" type="slidenum">
              <a:rPr lang="sv-SE" smtClean="0"/>
              <a:pPr/>
              <a:t>24</a:t>
            </a:fld>
            <a:endParaRPr lang="sv-SE" dirty="0"/>
          </a:p>
        </p:txBody>
      </p:sp>
      <p:pic>
        <p:nvPicPr>
          <p:cNvPr id="13" name="Picture 12" descr="A graph showing a line&#10;&#10;Description automatically generated">
            <a:extLst>
              <a:ext uri="{FF2B5EF4-FFF2-40B4-BE49-F238E27FC236}">
                <a16:creationId xmlns:a16="http://schemas.microsoft.com/office/drawing/2014/main" id="{473790EF-0A25-7BC5-5FFF-EED69DF67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92" y="1852850"/>
            <a:ext cx="7772400" cy="277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7070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5CB379-C0F1-5BDF-767B-153A1DAB80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F8268-DEFE-2C76-07AA-E3279B518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Kaplan-Meier Estimate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717F3-DF4B-E694-C2CF-5D4F15017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971" y="1275606"/>
            <a:ext cx="8631243" cy="3190191"/>
          </a:xfrm>
        </p:spPr>
        <p:txBody>
          <a:bodyPr/>
          <a:lstStyle/>
          <a:p>
            <a:r>
              <a:rPr lang="en-SE" dirty="0"/>
              <a:t>Kaplan-Meier estimate of the survival function (with 95% confidence int.)</a:t>
            </a:r>
          </a:p>
          <a:p>
            <a:endParaRPr lang="en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DB4E7-B8CA-6DE9-1EC7-09796A198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2024-03-19</a:t>
            </a:r>
            <a:endParaRPr lang="sv-S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0916134-9523-B882-DCBA-F5254168BC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rickard.strandberg@ki.se</a:t>
            </a:r>
            <a:endParaRPr lang="sv-S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E97DD3E-8F46-A85B-FA2E-C23B9F57C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9C56-CB7E-413F-8971-4226A1EF6823}" type="slidenum">
              <a:rPr lang="sv-SE" smtClean="0"/>
              <a:pPr/>
              <a:t>25</a:t>
            </a:fld>
            <a:endParaRPr lang="sv-SE" dirty="0"/>
          </a:p>
        </p:txBody>
      </p:sp>
      <p:pic>
        <p:nvPicPr>
          <p:cNvPr id="6" name="Picture 5" descr="A graph showing the growth of a number of times&#10;&#10;Description automatically generated">
            <a:extLst>
              <a:ext uri="{FF2B5EF4-FFF2-40B4-BE49-F238E27FC236}">
                <a16:creationId xmlns:a16="http://schemas.microsoft.com/office/drawing/2014/main" id="{8EC74F68-8809-CE5F-64AC-A1A6B8573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92" y="1829741"/>
            <a:ext cx="7772400" cy="279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058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graph showing the median survival&#10;&#10;Description automatically generated">
            <a:extLst>
              <a:ext uri="{FF2B5EF4-FFF2-40B4-BE49-F238E27FC236}">
                <a16:creationId xmlns:a16="http://schemas.microsoft.com/office/drawing/2014/main" id="{544A1C46-6DBD-F763-8485-72A99D800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07" y="1838612"/>
            <a:ext cx="7772400" cy="2803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FF963D-3DA7-87BB-E33F-D72C66B43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Median survival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C3F67-321E-F537-566E-F0E0C752C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986" y="976654"/>
            <a:ext cx="8631243" cy="3190191"/>
          </a:xfrm>
        </p:spPr>
        <p:txBody>
          <a:bodyPr/>
          <a:lstStyle/>
          <a:p>
            <a:r>
              <a:rPr lang="en-SE" dirty="0"/>
              <a:t>Another interesting statistic could be the </a:t>
            </a:r>
            <a:r>
              <a:rPr lang="en-SE" b="1" dirty="0">
                <a:solidFill>
                  <a:schemeClr val="accent3"/>
                </a:solidFill>
              </a:rPr>
              <a:t>Median Survival Time</a:t>
            </a:r>
            <a:r>
              <a:rPr lang="en-SE" b="1" dirty="0"/>
              <a:t>:</a:t>
            </a:r>
          </a:p>
          <a:p>
            <a:pPr lvl="1"/>
            <a:r>
              <a:rPr lang="en-SE" dirty="0"/>
              <a:t>The time until 50% have experienced the event. </a:t>
            </a:r>
          </a:p>
          <a:p>
            <a:pPr lvl="1"/>
            <a:r>
              <a:rPr lang="en-SE" dirty="0"/>
              <a:t>For which </a:t>
            </a:r>
            <a:r>
              <a:rPr lang="en-SE" i="1" dirty="0"/>
              <a:t>t</a:t>
            </a:r>
            <a:r>
              <a:rPr lang="en-SE" dirty="0"/>
              <a:t> is </a:t>
            </a:r>
            <a:r>
              <a:rPr lang="en-SE" i="1" dirty="0"/>
              <a:t>S(t)=0.5?</a:t>
            </a:r>
            <a:endParaRPr lang="en-S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098A86-8385-18A9-17C6-45D3A9E61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rickard.strandberg@ki.se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6B4DE-DA9D-0CFE-3F2E-4BAD52D2D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2024-03-19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1E91B-4F14-D23A-0D83-4B2346239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9C56-CB7E-413F-8971-4226A1EF6823}" type="slidenum">
              <a:rPr lang="sv-SE" smtClean="0"/>
              <a:pPr/>
              <a:t>26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106690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AE72D-D8CA-0B92-733E-BE6D3DAC2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Comparing Survival Curves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05EED-6E2A-E029-C9DA-7E84E909F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775" y="1402829"/>
            <a:ext cx="3423199" cy="3190191"/>
          </a:xfrm>
        </p:spPr>
        <p:txBody>
          <a:bodyPr/>
          <a:lstStyle/>
          <a:p>
            <a:r>
              <a:rPr lang="en-SE" dirty="0"/>
              <a:t>We can compare survival curves between groups</a:t>
            </a:r>
          </a:p>
          <a:p>
            <a:endParaRPr lang="en-SE" dirty="0"/>
          </a:p>
          <a:p>
            <a:r>
              <a:rPr lang="en-SE" dirty="0"/>
              <a:t>We can do as statistical test—</a:t>
            </a:r>
            <a:r>
              <a:rPr lang="en-SE" b="1" dirty="0">
                <a:solidFill>
                  <a:schemeClr val="accent3"/>
                </a:solidFill>
              </a:rPr>
              <a:t>the log-rank test</a:t>
            </a:r>
            <a:r>
              <a:rPr lang="en-SE" dirty="0"/>
              <a:t>–for difference between the curves</a:t>
            </a:r>
          </a:p>
          <a:p>
            <a:pPr marL="0" indent="0">
              <a:buNone/>
            </a:pPr>
            <a:endParaRPr lang="en-SE" dirty="0"/>
          </a:p>
          <a:p>
            <a:pPr marL="0" indent="0">
              <a:buNone/>
            </a:pPr>
            <a:endParaRPr lang="en-S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9F6938-FEFD-8340-3A7F-05FB0D718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rickard.strandberg@ki.se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B67FC2-2430-B626-3150-B6D3AE64C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2024-03-19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AD44B-4F4A-D740-681B-E4CC698A1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9C56-CB7E-413F-8971-4226A1EF6823}" type="slidenum">
              <a:rPr lang="sv-SE" smtClean="0"/>
              <a:pPr/>
              <a:t>27</a:t>
            </a:fld>
            <a:endParaRPr lang="sv-SE" dirty="0"/>
          </a:p>
        </p:txBody>
      </p:sp>
      <p:pic>
        <p:nvPicPr>
          <p:cNvPr id="8" name="Picture 7" descr="A graph showing a line graph&#10;&#10;Description automatically generated with medium confidence">
            <a:extLst>
              <a:ext uri="{FF2B5EF4-FFF2-40B4-BE49-F238E27FC236}">
                <a16:creationId xmlns:a16="http://schemas.microsoft.com/office/drawing/2014/main" id="{B36FC63B-0C9D-FB3D-08DD-5F5AA468E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974" y="1491630"/>
            <a:ext cx="5207251" cy="280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4110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20DF2-71F9-4FE7-F5B3-A8D98AEC8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The Cumulative Incidence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FA5FB8-FAB8-FF6E-A443-3B621067AA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E" i="1" dirty="0"/>
                  <a:t>“The risk” </a:t>
                </a:r>
              </a:p>
              <a:p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SE" dirty="0"/>
              </a:p>
              <a:p>
                <a:endParaRPr lang="en-SE" dirty="0"/>
              </a:p>
              <a:p>
                <a:r>
                  <a:rPr lang="en-SE" dirty="0"/>
                  <a:t>The proportion who </a:t>
                </a:r>
                <a:r>
                  <a:rPr lang="en-SE" b="1" dirty="0"/>
                  <a:t>have had the event</a:t>
                </a:r>
                <a:r>
                  <a:rPr lang="en-SE" dirty="0"/>
                  <a:t> by </a:t>
                </a:r>
                <a:r>
                  <a:rPr lang="en-SE" i="1" dirty="0"/>
                  <a:t>t</a:t>
                </a:r>
                <a:endParaRPr lang="en-SE" dirty="0"/>
              </a:p>
              <a:p>
                <a:r>
                  <a:rPr lang="en-SE" dirty="0"/>
                  <a:t>or equivalently the probability of having the event by time </a:t>
                </a:r>
                <a:r>
                  <a:rPr lang="en-SE" i="1" dirty="0"/>
                  <a:t>t</a:t>
                </a:r>
              </a:p>
              <a:p>
                <a:endParaRPr lang="en-SE" dirty="0"/>
              </a:p>
              <a:p>
                <a:r>
                  <a:rPr lang="en-SE" dirty="0"/>
                  <a:t>Study Survival or Cumulative Incidence depending on context</a:t>
                </a:r>
              </a:p>
              <a:p>
                <a:pPr lvl="1"/>
                <a:r>
                  <a:rPr lang="en-SE" dirty="0"/>
                  <a:t>Which more interesting: the event-havers or the event-free?</a:t>
                </a:r>
              </a:p>
              <a:p>
                <a:pPr lvl="1"/>
                <a:r>
                  <a:rPr lang="en-SE" dirty="0"/>
                  <a:t>Cancer researchers favor survival (often survival after cancer dx)</a:t>
                </a:r>
              </a:p>
              <a:p>
                <a:pPr lvl="1"/>
                <a:r>
                  <a:rPr lang="en-SE" dirty="0"/>
                  <a:t>Hepatology favors cumulative incidence (who is at greater risk of dx)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FA5FB8-FAB8-FF6E-A443-3B621067AA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1" t="-794" b="-357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63016-0554-4676-C36C-35194B6E4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2024-03-19</a:t>
            </a:r>
            <a:endParaRPr lang="sv-S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BF09BEA-CB84-F9FF-5821-2ADED8BD1B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rickard.strandberg@ki.se</a:t>
            </a:r>
            <a:endParaRPr lang="sv-S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CB1FAB-DBA0-598E-F88D-04D2A35B5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9C56-CB7E-413F-8971-4226A1EF6823}" type="slidenum">
              <a:rPr lang="sv-SE" smtClean="0"/>
              <a:pPr/>
              <a:t>28</a:t>
            </a:fld>
            <a:endParaRPr lang="sv-SE" dirty="0"/>
          </a:p>
        </p:txBody>
      </p:sp>
      <p:pic>
        <p:nvPicPr>
          <p:cNvPr id="6" name="Picture 5" descr="A graph showing the growth of a number of times&#10;&#10;Description automatically generated">
            <a:extLst>
              <a:ext uri="{FF2B5EF4-FFF2-40B4-BE49-F238E27FC236}">
                <a16:creationId xmlns:a16="http://schemas.microsoft.com/office/drawing/2014/main" id="{CFA3D7C9-A59B-B0D9-A374-5EC875BBB2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11"/>
          <a:stretch/>
        </p:blipFill>
        <p:spPr>
          <a:xfrm>
            <a:off x="4305268" y="1059582"/>
            <a:ext cx="3994579" cy="141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4678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B9B935-EC15-10B1-8214-A7CF4A7BD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1FAFE-9B74-7295-4B8C-1EB30720A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714500"/>
            <a:ext cx="7772400" cy="857250"/>
          </a:xfrm>
        </p:spPr>
        <p:txBody>
          <a:bodyPr/>
          <a:lstStyle/>
          <a:p>
            <a:r>
              <a:rPr lang="en-SE" dirty="0"/>
              <a:t>The Hazard Rate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58262-532D-E0CA-630A-BD9F3A894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2024-03-19</a:t>
            </a:r>
            <a:endParaRPr lang="sv-S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421D697-6FCC-D841-EB05-6B30B1A9B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rickard.strandberg@ki.se</a:t>
            </a:r>
            <a:endParaRPr lang="sv-S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89ACFCD-84E9-4964-EC43-1B4BB90D0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723E-5A40-4F9A-B83B-0F0B7FEF2706}" type="slidenum">
              <a:rPr lang="sv-SE" smtClean="0"/>
              <a:pPr/>
              <a:t>29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59265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64E33-5BB1-48A8-DC96-3E40DE37A6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714500"/>
            <a:ext cx="7772400" cy="857250"/>
          </a:xfrm>
        </p:spPr>
        <p:txBody>
          <a:bodyPr/>
          <a:lstStyle/>
          <a:p>
            <a:r>
              <a:rPr lang="en-SE" dirty="0"/>
              <a:t>Introduction to Survival Analysis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23F8C-AF25-A58F-A194-8717F7679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2024-03-19</a:t>
            </a:r>
            <a:endParaRPr lang="sv-S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DC1F9CF-0F39-46C0-371B-4A886FB89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rickard.strandberg@ki.se</a:t>
            </a:r>
            <a:endParaRPr lang="sv-S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CFCF90-79CA-AFC0-3A1A-8EAE704FC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723E-5A40-4F9A-B83B-0F0B7FEF2706}" type="slidenum">
              <a:rPr lang="sv-SE" smtClean="0"/>
              <a:pPr/>
              <a:t>3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423304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4A0F3-D789-8E3B-C7BF-7AB871DBE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Different View: Transition Between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8D083-678A-A540-BD4A-50FC7C590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774" y="1402829"/>
            <a:ext cx="8631243" cy="736873"/>
          </a:xfrm>
        </p:spPr>
        <p:txBody>
          <a:bodyPr/>
          <a:lstStyle/>
          <a:p>
            <a:r>
              <a:rPr lang="en-SE" dirty="0"/>
              <a:t>Subject starts in one state and at some timepoint moves to a different state</a:t>
            </a:r>
          </a:p>
          <a:p>
            <a:endParaRPr lang="en-SE" dirty="0"/>
          </a:p>
          <a:p>
            <a:endParaRPr lang="en-SE" dirty="0"/>
          </a:p>
          <a:p>
            <a:endParaRPr lang="en-SE" dirty="0"/>
          </a:p>
          <a:p>
            <a:endParaRPr lang="en-SE" dirty="0"/>
          </a:p>
          <a:p>
            <a:pPr marL="0" indent="0">
              <a:buNone/>
            </a:pPr>
            <a:endParaRPr lang="en-SE" dirty="0"/>
          </a:p>
          <a:p>
            <a:r>
              <a:rPr lang="en-SE" dirty="0"/>
              <a:t>We study the transition (the arrow)</a:t>
            </a:r>
          </a:p>
          <a:p>
            <a:endParaRPr lang="en-SE" dirty="0"/>
          </a:p>
          <a:p>
            <a:r>
              <a:rPr lang="en-SE" i="1" dirty="0"/>
              <a:t>S(t) </a:t>
            </a:r>
            <a:r>
              <a:rPr lang="en-SE" dirty="0"/>
              <a:t>is the proportion still in the 1st state at time </a:t>
            </a:r>
            <a:r>
              <a:rPr lang="en-SE" i="1" dirty="0"/>
              <a:t>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DA7F30-9B3A-957F-8A15-34DE46971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2024-03-19</a:t>
            </a:r>
            <a:endParaRPr lang="sv-S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D01979-A470-A39B-C39C-00DD9D0E69A9}"/>
              </a:ext>
            </a:extLst>
          </p:cNvPr>
          <p:cNvSpPr txBox="1"/>
          <p:nvPr/>
        </p:nvSpPr>
        <p:spPr>
          <a:xfrm>
            <a:off x="2627784" y="2139702"/>
            <a:ext cx="1008112" cy="36933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E" sz="1800" dirty="0">
                <a:solidFill>
                  <a:schemeClr val="accent1"/>
                </a:solidFill>
                <a:latin typeface="+mn-lt"/>
              </a:rPr>
              <a:t>Alive</a:t>
            </a:r>
            <a:endParaRPr lang="en-SE" sz="14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89FD25-52A5-D254-FEF7-45E620F43D7B}"/>
              </a:ext>
            </a:extLst>
          </p:cNvPr>
          <p:cNvSpPr txBox="1"/>
          <p:nvPr/>
        </p:nvSpPr>
        <p:spPr>
          <a:xfrm>
            <a:off x="4788024" y="2139702"/>
            <a:ext cx="1008112" cy="36933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E" sz="1800" dirty="0">
                <a:solidFill>
                  <a:schemeClr val="accent1"/>
                </a:solidFill>
                <a:latin typeface="+mn-lt"/>
              </a:rPr>
              <a:t>Dead</a:t>
            </a:r>
            <a:endParaRPr lang="en-SE" sz="1400" dirty="0">
              <a:solidFill>
                <a:schemeClr val="accent1"/>
              </a:solidFill>
              <a:latin typeface="+mn-lt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14E42EA-6110-168D-BA3D-554692AD6012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 bwMode="auto">
          <a:xfrm>
            <a:off x="3635896" y="2324368"/>
            <a:ext cx="1152128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7758E16-5BF4-CD68-836C-D39A4C021B27}"/>
              </a:ext>
            </a:extLst>
          </p:cNvPr>
          <p:cNvSpPr txBox="1"/>
          <p:nvPr/>
        </p:nvSpPr>
        <p:spPr>
          <a:xfrm>
            <a:off x="2627784" y="2847253"/>
            <a:ext cx="1008112" cy="36933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E" sz="1800" dirty="0">
                <a:solidFill>
                  <a:schemeClr val="accent1"/>
                </a:solidFill>
                <a:latin typeface="+mn-lt"/>
              </a:rPr>
              <a:t>Healthy</a:t>
            </a:r>
            <a:endParaRPr lang="en-SE" sz="14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FB3A8C-80CF-F7D6-69B6-2187CEA1D173}"/>
              </a:ext>
            </a:extLst>
          </p:cNvPr>
          <p:cNvSpPr txBox="1"/>
          <p:nvPr/>
        </p:nvSpPr>
        <p:spPr>
          <a:xfrm>
            <a:off x="4788024" y="2847253"/>
            <a:ext cx="1008112" cy="36933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E" sz="1800" dirty="0">
                <a:solidFill>
                  <a:schemeClr val="accent1"/>
                </a:solidFill>
                <a:latin typeface="+mn-lt"/>
              </a:rPr>
              <a:t>Sick</a:t>
            </a:r>
            <a:endParaRPr lang="en-SE" sz="1400" dirty="0">
              <a:solidFill>
                <a:schemeClr val="accent1"/>
              </a:solidFill>
              <a:latin typeface="+mn-lt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1AA180-4A31-9D61-A1D6-3E05A1A4B423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 bwMode="auto">
          <a:xfrm>
            <a:off x="3635896" y="3031919"/>
            <a:ext cx="1152128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438E301-5E11-4219-EF67-4B82B8C915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rickard.strandberg@ki.se</a:t>
            </a:r>
            <a:endParaRPr lang="sv-SE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2F3B65E-1D0D-DEDC-B666-13CFB0A89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9C56-CB7E-413F-8971-4226A1EF6823}" type="slidenum">
              <a:rPr lang="sv-SE" smtClean="0"/>
              <a:pPr/>
              <a:t>30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833443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DF423-9AE6-090F-1382-A95F86AFD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The Hazard Rate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4E7FD4-E6C5-8AE7-6596-7609AD3E5A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E" dirty="0"/>
                  <a:t>The rate of transition is determined by the hazard rate</a:t>
                </a:r>
              </a:p>
              <a:p>
                <a:r>
                  <a:rPr lang="en-SE" dirty="0"/>
                  <a:t>Hazard rate function =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E" dirty="0"/>
                  <a:t> </a:t>
                </a:r>
              </a:p>
              <a:p>
                <a:endParaRPr lang="en-SE" dirty="0"/>
              </a:p>
              <a:p>
                <a:endParaRPr lang="en-SE" dirty="0"/>
              </a:p>
              <a:p>
                <a:pPr marL="0" indent="0">
                  <a:buNone/>
                </a:pPr>
                <a:endParaRPr lang="en-SE" dirty="0"/>
              </a:p>
              <a:p>
                <a:r>
                  <a:rPr lang="en-SE" dirty="0"/>
                  <a:t>The hazard is a velocity</a:t>
                </a:r>
              </a:p>
              <a:p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sv-SE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SE" dirty="0"/>
              </a:p>
              <a:p>
                <a:r>
                  <a:rPr lang="en-SE" dirty="0"/>
                  <a:t>Higher hazard rate means both more events over time and events sooner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4E7FD4-E6C5-8AE7-6596-7609AD3E5A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1" t="-79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DFB45B-6569-5B82-BF4A-36AA0E13F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2024-03-19</a:t>
            </a:r>
            <a:endParaRPr lang="sv-S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F63DA3A-312E-7470-124E-69ACE6D082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rickard.strandberg@ki.se</a:t>
            </a:r>
            <a:endParaRPr lang="sv-S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A903DD0-9448-0F0A-9D54-AF2457283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9C56-CB7E-413F-8971-4226A1EF6823}" type="slidenum">
              <a:rPr lang="sv-SE" smtClean="0"/>
              <a:pPr/>
              <a:t>31</a:t>
            </a:fld>
            <a:endParaRPr lang="sv-S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91E1A7-33E4-8497-1CF3-CEB0C4040F3E}"/>
              </a:ext>
            </a:extLst>
          </p:cNvPr>
          <p:cNvSpPr txBox="1"/>
          <p:nvPr/>
        </p:nvSpPr>
        <p:spPr>
          <a:xfrm>
            <a:off x="2771800" y="2455551"/>
            <a:ext cx="1008112" cy="36933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E" sz="1800" dirty="0">
                <a:solidFill>
                  <a:schemeClr val="accent1"/>
                </a:solidFill>
                <a:latin typeface="+mn-lt"/>
              </a:rPr>
              <a:t>Healthy</a:t>
            </a:r>
            <a:endParaRPr lang="en-SE" sz="14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375822-82C0-D6C8-461B-BF2398B770AC}"/>
              </a:ext>
            </a:extLst>
          </p:cNvPr>
          <p:cNvSpPr txBox="1"/>
          <p:nvPr/>
        </p:nvSpPr>
        <p:spPr>
          <a:xfrm>
            <a:off x="4932040" y="2455551"/>
            <a:ext cx="1008112" cy="36933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E" sz="1800" dirty="0">
                <a:solidFill>
                  <a:schemeClr val="accent1"/>
                </a:solidFill>
                <a:latin typeface="+mn-lt"/>
              </a:rPr>
              <a:t>Sick</a:t>
            </a:r>
            <a:endParaRPr lang="en-SE" sz="1400" dirty="0">
              <a:solidFill>
                <a:schemeClr val="accent1"/>
              </a:solidFill>
              <a:latin typeface="+mn-lt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97183D1-F8C6-330F-8BBD-EA05386905C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 bwMode="auto">
          <a:xfrm>
            <a:off x="3779912" y="2640217"/>
            <a:ext cx="1152128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8A10723-A57E-3B96-1A1B-51AB52EB02D0}"/>
                  </a:ext>
                </a:extLst>
              </p:cNvPr>
              <p:cNvSpPr txBox="1"/>
              <p:nvPr/>
            </p:nvSpPr>
            <p:spPr>
              <a:xfrm>
                <a:off x="4074194" y="2509412"/>
                <a:ext cx="480709" cy="26161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1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sv-SE" sz="11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v-SE" sz="11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v-SE" sz="11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E" sz="1400" dirty="0">
                  <a:latin typeface="+mn-lt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8A10723-A57E-3B96-1A1B-51AB52EB0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194" y="2509412"/>
                <a:ext cx="480709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63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62255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A767D-C804-7741-6F6A-E18C02274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Hazard function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B0728-7291-F6A1-52D8-282801395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774" y="1402829"/>
            <a:ext cx="8631243" cy="857251"/>
          </a:xfrm>
        </p:spPr>
        <p:txBody>
          <a:bodyPr/>
          <a:lstStyle/>
          <a:p>
            <a:r>
              <a:rPr lang="en-SE" dirty="0"/>
              <a:t>The Hazard function can look very different depending on the mechanics of the transition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B18CA5-6BF8-12A9-5F04-51AA09DF9F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rickard.strandberg@ki.se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48411-9FE3-0EAB-2CD1-612E6F750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2024-03-19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BE4D2-341C-6160-80EA-75B16D2B4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9C56-CB7E-413F-8971-4226A1EF6823}" type="slidenum">
              <a:rPr lang="sv-SE" smtClean="0"/>
              <a:pPr/>
              <a:t>32</a:t>
            </a:fld>
            <a:endParaRPr lang="sv-SE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28E2DD-E502-82A1-EC73-BFA46A6BA608}"/>
              </a:ext>
            </a:extLst>
          </p:cNvPr>
          <p:cNvSpPr/>
          <p:nvPr/>
        </p:nvSpPr>
        <p:spPr bwMode="auto">
          <a:xfrm>
            <a:off x="902308" y="3692602"/>
            <a:ext cx="2082800" cy="25400"/>
          </a:xfrm>
          <a:custGeom>
            <a:avLst/>
            <a:gdLst>
              <a:gd name="connsiteX0" fmla="*/ 0 w 2082800"/>
              <a:gd name="connsiteY0" fmla="*/ 25400 h 25400"/>
              <a:gd name="connsiteX1" fmla="*/ 2082800 w 2082800"/>
              <a:gd name="connsiteY1" fmla="*/ 0 h 2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82800" h="25400">
                <a:moveTo>
                  <a:pt x="0" y="25400"/>
                </a:moveTo>
                <a:lnTo>
                  <a:pt x="2082800" y="0"/>
                </a:lnTo>
              </a:path>
            </a:pathLst>
          </a:cu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417809F-2D36-867C-4C04-DE0973D84CF5}"/>
              </a:ext>
            </a:extLst>
          </p:cNvPr>
          <p:cNvCxnSpPr/>
          <p:nvPr/>
        </p:nvCxnSpPr>
        <p:spPr bwMode="auto">
          <a:xfrm>
            <a:off x="539552" y="4083918"/>
            <a:ext cx="770485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5EC1C2A-0EBF-9368-9E0A-9065861D609A}"/>
              </a:ext>
            </a:extLst>
          </p:cNvPr>
          <p:cNvSpPr txBox="1"/>
          <p:nvPr/>
        </p:nvSpPr>
        <p:spPr>
          <a:xfrm>
            <a:off x="4096065" y="4282187"/>
            <a:ext cx="591829" cy="307777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SE" sz="1400" dirty="0">
                <a:latin typeface="+mn-lt"/>
              </a:rPr>
              <a:t>Time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B1F3259E-4A36-961A-086F-37EAB7BABDBA}"/>
              </a:ext>
            </a:extLst>
          </p:cNvPr>
          <p:cNvSpPr/>
          <p:nvPr/>
        </p:nvSpPr>
        <p:spPr bwMode="auto">
          <a:xfrm>
            <a:off x="3287079" y="3056074"/>
            <a:ext cx="2209800" cy="936165"/>
          </a:xfrm>
          <a:custGeom>
            <a:avLst/>
            <a:gdLst>
              <a:gd name="connsiteX0" fmla="*/ 0 w 2209800"/>
              <a:gd name="connsiteY0" fmla="*/ 0 h 936165"/>
              <a:gd name="connsiteX1" fmla="*/ 643467 w 2209800"/>
              <a:gd name="connsiteY1" fmla="*/ 795867 h 936165"/>
              <a:gd name="connsiteX2" fmla="*/ 2209800 w 2209800"/>
              <a:gd name="connsiteY2" fmla="*/ 931334 h 936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09800" h="936165">
                <a:moveTo>
                  <a:pt x="0" y="0"/>
                </a:moveTo>
                <a:cubicBezTo>
                  <a:pt x="137583" y="320322"/>
                  <a:pt x="275167" y="640645"/>
                  <a:pt x="643467" y="795867"/>
                </a:cubicBezTo>
                <a:cubicBezTo>
                  <a:pt x="1011767" y="951089"/>
                  <a:pt x="1610783" y="941211"/>
                  <a:pt x="2209800" y="931334"/>
                </a:cubicBezTo>
              </a:path>
            </a:pathLst>
          </a:cu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333C83D-D666-EA5E-8C2A-224634D4525D}"/>
              </a:ext>
            </a:extLst>
          </p:cNvPr>
          <p:cNvCxnSpPr/>
          <p:nvPr/>
        </p:nvCxnSpPr>
        <p:spPr bwMode="auto">
          <a:xfrm flipV="1">
            <a:off x="755576" y="2525469"/>
            <a:ext cx="0" cy="15584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DA3F04A-F10A-5035-F776-FF5F22C5CAF4}"/>
                  </a:ext>
                </a:extLst>
              </p:cNvPr>
              <p:cNvSpPr txBox="1"/>
              <p:nvPr/>
            </p:nvSpPr>
            <p:spPr>
              <a:xfrm>
                <a:off x="299197" y="3219697"/>
                <a:ext cx="480709" cy="26161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1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sv-SE" sz="11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v-SE" sz="11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v-SE" sz="11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E" sz="1400" dirty="0">
                  <a:latin typeface="+mn-lt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DA3F04A-F10A-5035-F776-FF5F22C5C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97" y="3219697"/>
                <a:ext cx="480709" cy="2616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reeform 19">
            <a:extLst>
              <a:ext uri="{FF2B5EF4-FFF2-40B4-BE49-F238E27FC236}">
                <a16:creationId xmlns:a16="http://schemas.microsoft.com/office/drawing/2014/main" id="{B6E86559-5F72-5051-772C-726C3327DC25}"/>
              </a:ext>
            </a:extLst>
          </p:cNvPr>
          <p:cNvSpPr/>
          <p:nvPr/>
        </p:nvSpPr>
        <p:spPr bwMode="auto">
          <a:xfrm>
            <a:off x="5892800" y="3216818"/>
            <a:ext cx="2269067" cy="677849"/>
          </a:xfrm>
          <a:custGeom>
            <a:avLst/>
            <a:gdLst>
              <a:gd name="connsiteX0" fmla="*/ 0 w 2269067"/>
              <a:gd name="connsiteY0" fmla="*/ 677849 h 677849"/>
              <a:gd name="connsiteX1" fmla="*/ 1092200 w 2269067"/>
              <a:gd name="connsiteY1" fmla="*/ 515 h 677849"/>
              <a:gd name="connsiteX2" fmla="*/ 1642533 w 2269067"/>
              <a:gd name="connsiteY2" fmla="*/ 567782 h 677849"/>
              <a:gd name="connsiteX3" fmla="*/ 2269067 w 2269067"/>
              <a:gd name="connsiteY3" fmla="*/ 652449 h 677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067" h="677849">
                <a:moveTo>
                  <a:pt x="0" y="677849"/>
                </a:moveTo>
                <a:cubicBezTo>
                  <a:pt x="409222" y="348354"/>
                  <a:pt x="818445" y="18859"/>
                  <a:pt x="1092200" y="515"/>
                </a:cubicBezTo>
                <a:cubicBezTo>
                  <a:pt x="1365955" y="-17829"/>
                  <a:pt x="1446389" y="459126"/>
                  <a:pt x="1642533" y="567782"/>
                </a:cubicBezTo>
                <a:cubicBezTo>
                  <a:pt x="1838677" y="676438"/>
                  <a:pt x="2269067" y="652449"/>
                  <a:pt x="2269067" y="652449"/>
                </a:cubicBezTo>
              </a:path>
            </a:pathLst>
          </a:cu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8932602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CC9A5-8EF1-8B07-FC12-DEF92AC9C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The Cumulative Hazard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182A52-A0CA-EA1E-31E7-B3B978114A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E" dirty="0"/>
                  <a:t>The total accumulated hazard from </a:t>
                </a:r>
                <a:r>
                  <a:rPr lang="en-SE" i="1" dirty="0"/>
                  <a:t>0</a:t>
                </a:r>
                <a:r>
                  <a:rPr lang="en-SE" dirty="0"/>
                  <a:t> to </a:t>
                </a:r>
                <a:r>
                  <a:rPr lang="en-SE" i="1" dirty="0"/>
                  <a:t>t:</a:t>
                </a:r>
              </a:p>
              <a:p>
                <a:endParaRPr lang="en-SE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</m:e>
                      </m:nary>
                    </m:oMath>
                  </m:oMathPara>
                </a14:m>
                <a:endParaRPr lang="en-SE" i="1" dirty="0"/>
              </a:p>
              <a:p>
                <a:endParaRPr lang="en-SE" dirty="0"/>
              </a:p>
              <a:p>
                <a:r>
                  <a:rPr lang="en-SE" dirty="0"/>
                  <a:t>If the hazard is the velocity, the cumulative hazard is the total distance travelled</a:t>
                </a:r>
              </a:p>
              <a:p>
                <a:r>
                  <a:rPr lang="en-SE" dirty="0"/>
                  <a:t>How much hazard were you exposed to?</a:t>
                </a:r>
              </a:p>
              <a:p>
                <a:pPr lvl="1"/>
                <a:r>
                  <a:rPr lang="en-SE" dirty="0"/>
                  <a:t>A lot over a short time?</a:t>
                </a:r>
              </a:p>
              <a:p>
                <a:pPr lvl="1"/>
                <a:r>
                  <a:rPr lang="en-SE" dirty="0"/>
                  <a:t>A little over a long time?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182A52-A0CA-EA1E-31E7-B3B978114A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1" t="-15079" b="-158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F2289-AA6A-F5F1-449A-A8C8A7A3B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2024-03-19</a:t>
            </a:r>
            <a:endParaRPr lang="sv-S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C4563D4-A837-5285-E650-A259ECC07E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rickard.strandberg@ki.se</a:t>
            </a:r>
            <a:endParaRPr lang="sv-S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571730E-3B18-3255-6E26-08DE0F791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9C56-CB7E-413F-8971-4226A1EF6823}" type="slidenum">
              <a:rPr lang="sv-SE" smtClean="0"/>
              <a:pPr/>
              <a:t>33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157080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6DD19-25F8-D02B-9265-3C02A0AD5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Hazard &amp; Survival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3BC4A-0BBE-1611-EFBA-88F7F1DBA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775" y="1402829"/>
            <a:ext cx="2532434" cy="3190191"/>
          </a:xfrm>
        </p:spPr>
        <p:txBody>
          <a:bodyPr/>
          <a:lstStyle/>
          <a:p>
            <a:r>
              <a:rPr lang="en-SE" dirty="0"/>
              <a:t>How is the hazard function related to the survival function?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B5ACDD-727A-04E6-722E-D6BB70030B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rickard.strandberg@ki.se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A9075-8E74-A5FA-62AB-FEF200327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2024-03-19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FA649-F5B0-0ED6-CA9A-091F442D7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9C56-CB7E-413F-8971-4226A1EF6823}" type="slidenum">
              <a:rPr lang="sv-SE" smtClean="0"/>
              <a:pPr/>
              <a:t>34</a:t>
            </a:fld>
            <a:endParaRPr lang="sv-SE" dirty="0"/>
          </a:p>
        </p:txBody>
      </p:sp>
      <p:pic>
        <p:nvPicPr>
          <p:cNvPr id="10" name="Picture 9" descr="A graph with a green line&#10;&#10;Description automatically generated">
            <a:extLst>
              <a:ext uri="{FF2B5EF4-FFF2-40B4-BE49-F238E27FC236}">
                <a16:creationId xmlns:a16="http://schemas.microsoft.com/office/drawing/2014/main" id="{D4682518-AEBC-FBC5-0C5A-8708B3309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394" y="836550"/>
            <a:ext cx="5690436" cy="17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5492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0FCD48-34C0-B399-A873-ED7AAF85FA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84D53-2758-8D14-325F-C38C697BE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Hazard &amp; Survival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87CF1D-4BA2-3744-A8CE-3895260CD7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6775" y="1402829"/>
                <a:ext cx="2532434" cy="3190191"/>
              </a:xfrm>
            </p:spPr>
            <p:txBody>
              <a:bodyPr/>
              <a:lstStyle/>
              <a:p>
                <a:r>
                  <a:rPr lang="en-SE" dirty="0"/>
                  <a:t>How is the hazard function related to the survival function? </a:t>
                </a:r>
              </a:p>
              <a:p>
                <a:endParaRPr lang="en-SE" dirty="0"/>
              </a:p>
              <a:p>
                <a:endParaRPr lang="en-SE" dirty="0"/>
              </a:p>
              <a:p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87CF1D-4BA2-3744-A8CE-3895260CD7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6775" y="1402829"/>
                <a:ext cx="2532434" cy="3190191"/>
              </a:xfrm>
              <a:blipFill>
                <a:blip r:embed="rId2"/>
                <a:stretch>
                  <a:fillRect l="-1500" t="-794" r="-30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81948-4D9F-347E-C4C5-B33CF0CBF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rickard.strandberg@ki.se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3362D-EBA8-E577-35D5-234C4B97A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2024-03-19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46CD6-9877-DAD8-6A8D-0FBB2BEC0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9C56-CB7E-413F-8971-4226A1EF6823}" type="slidenum">
              <a:rPr lang="sv-SE" smtClean="0"/>
              <a:pPr/>
              <a:t>35</a:t>
            </a:fld>
            <a:endParaRPr lang="sv-SE" dirty="0"/>
          </a:p>
        </p:txBody>
      </p:sp>
      <p:pic>
        <p:nvPicPr>
          <p:cNvPr id="8" name="Picture 7" descr="A graph with a green line and a red line&#10;&#10;Description automatically generated">
            <a:extLst>
              <a:ext uri="{FF2B5EF4-FFF2-40B4-BE49-F238E27FC236}">
                <a16:creationId xmlns:a16="http://schemas.microsoft.com/office/drawing/2014/main" id="{FCADB4BD-5284-6677-32AB-4CAEFC0E3B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947"/>
          <a:stretch/>
        </p:blipFill>
        <p:spPr>
          <a:xfrm>
            <a:off x="2993394" y="2997924"/>
            <a:ext cx="5894948" cy="1735200"/>
          </a:xfrm>
          <a:prstGeom prst="rect">
            <a:avLst/>
          </a:prstGeom>
        </p:spPr>
      </p:pic>
      <p:pic>
        <p:nvPicPr>
          <p:cNvPr id="10" name="Picture 9" descr="A graph with a green line&#10;&#10;Description automatically generated">
            <a:extLst>
              <a:ext uri="{FF2B5EF4-FFF2-40B4-BE49-F238E27FC236}">
                <a16:creationId xmlns:a16="http://schemas.microsoft.com/office/drawing/2014/main" id="{A3B91603-1EED-A276-15A4-225FF8DF38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3394" y="836550"/>
            <a:ext cx="5690436" cy="1735200"/>
          </a:xfrm>
          <a:prstGeom prst="rect">
            <a:avLst/>
          </a:prstGeom>
        </p:spPr>
      </p:pic>
      <p:sp>
        <p:nvSpPr>
          <p:cNvPr id="11" name="Right Arrow 10">
            <a:extLst>
              <a:ext uri="{FF2B5EF4-FFF2-40B4-BE49-F238E27FC236}">
                <a16:creationId xmlns:a16="http://schemas.microsoft.com/office/drawing/2014/main" id="{2C92AEFF-1619-7F8C-DD04-01D243DF18DF}"/>
              </a:ext>
            </a:extLst>
          </p:cNvPr>
          <p:cNvSpPr/>
          <p:nvPr/>
        </p:nvSpPr>
        <p:spPr bwMode="auto">
          <a:xfrm rot="5400000">
            <a:off x="5859454" y="2613454"/>
            <a:ext cx="393107" cy="288032"/>
          </a:xfrm>
          <a:prstGeom prst="rightArrow">
            <a:avLst/>
          </a:prstGeom>
          <a:solidFill>
            <a:schemeClr val="accent3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387421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59C0-1C76-6329-6F81-84B332828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Two Measures of 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FEC46-8372-5ED0-7264-3F53D305D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E" dirty="0"/>
              <a:t>When doing survival analysis, we want to study two quantities:</a:t>
            </a:r>
          </a:p>
          <a:p>
            <a:endParaRPr lang="en-SE" dirty="0"/>
          </a:p>
          <a:p>
            <a:pPr>
              <a:buFont typeface="+mj-lt"/>
              <a:buAutoNum type="arabicPeriod"/>
            </a:pPr>
            <a:r>
              <a:rPr lang="en-SE" dirty="0"/>
              <a:t>The Survival (or Cumulative Incidence) over time for interesting comparisons</a:t>
            </a:r>
          </a:p>
          <a:p>
            <a:pPr lvl="1"/>
            <a:r>
              <a:rPr lang="en-SE" dirty="0"/>
              <a:t>More practical outcome</a:t>
            </a:r>
          </a:p>
          <a:p>
            <a:pPr lvl="2"/>
            <a:r>
              <a:rPr lang="en-SE" dirty="0"/>
              <a:t>e.g. comparison after 5 years </a:t>
            </a:r>
          </a:p>
          <a:p>
            <a:pPr lvl="2"/>
            <a:r>
              <a:rPr lang="en-SE" dirty="0"/>
              <a:t>treatment vs. no treatment</a:t>
            </a:r>
          </a:p>
          <a:p>
            <a:pPr lvl="2"/>
            <a:r>
              <a:rPr lang="en-SE" dirty="0"/>
              <a:t>by smoking and age group (4 comparisons)</a:t>
            </a:r>
          </a:p>
          <a:p>
            <a:pPr>
              <a:buFont typeface="+mj-lt"/>
              <a:buAutoNum type="arabicPeriod"/>
            </a:pPr>
            <a:r>
              <a:rPr lang="en-SE" dirty="0"/>
              <a:t>The Hazard function</a:t>
            </a:r>
          </a:p>
          <a:p>
            <a:pPr lvl="1"/>
            <a:r>
              <a:rPr lang="en-SE" dirty="0"/>
              <a:t>Useful scale for exposure</a:t>
            </a:r>
          </a:p>
          <a:p>
            <a:pPr lvl="1"/>
            <a:r>
              <a:rPr lang="en-SE" dirty="0"/>
              <a:t>e.g. carcinogens for developing cancer</a:t>
            </a:r>
          </a:p>
          <a:p>
            <a:endParaRPr lang="en-SE" dirty="0"/>
          </a:p>
          <a:p>
            <a:endParaRPr lang="en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A4825-A5EA-E5FF-0BBA-CEAFC5399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2024-03-19</a:t>
            </a:r>
            <a:endParaRPr lang="sv-S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33039F7-16A2-5DAF-50C1-37FACB3FC7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rickard.strandberg@ki.se</a:t>
            </a:r>
            <a:endParaRPr lang="sv-S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B241511-9A93-4173-7EB5-EB8E0C215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9C56-CB7E-413F-8971-4226A1EF6823}" type="slidenum">
              <a:rPr lang="sv-SE" smtClean="0"/>
              <a:pPr/>
              <a:t>36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295780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46F817-5481-E748-7E0E-B68AC1EBD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3960A-78F6-6656-A6F6-B7D0CD121F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E" dirty="0"/>
              <a:t>Cox Proportional Hazards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DE99CA-C65F-9710-9278-5C388D584A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2E08B-E43B-6510-06B1-2CD334554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2024-03-19</a:t>
            </a:r>
            <a:endParaRPr lang="sv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BD010-5D89-E279-FDDE-FDEDC7041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rickard.strandberg@ki.se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3B33D-D5D3-D79E-DE08-2666D8F96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723E-5A40-4F9A-B83B-0F0B7FEF2706}" type="slidenum">
              <a:rPr lang="sv-SE" smtClean="0"/>
              <a:pPr/>
              <a:t>37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282783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CA26F-9200-43C0-D0DF-DDF89D793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Proportional Hazards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EF649B-0C2E-ADE2-9591-9779F9E740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rickard.strandberg@ki.se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09E416-B905-4C70-B42B-23D3181A7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2024-03-19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86C48-1CCF-86F8-3876-23A83067B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9C56-CB7E-413F-8971-4226A1EF6823}" type="slidenum">
              <a:rPr lang="sv-SE" smtClean="0"/>
              <a:pPr/>
              <a:t>38</a:t>
            </a:fld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000F583A-7A57-1A5F-479C-B6FEC7EE234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56774" y="1402829"/>
                <a:ext cx="3910695" cy="31901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charset="2"/>
                  <a:buChar char="à"/>
                  <a:defRPr sz="16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charset="2"/>
                  <a:buChar char="à"/>
                  <a:defRPr sz="12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charset="2"/>
                  <a:defRPr sz="18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charset="2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charset="2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charset="2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charset="2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SE" kern="0" dirty="0"/>
                  <a:t>How do we compare hazards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kern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sv-SE" b="0" i="1" kern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sv-SE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kern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SE" kern="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kern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sv-SE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sv-SE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kern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SE" kern="0" dirty="0"/>
                  <a:t>?</a:t>
                </a:r>
              </a:p>
              <a:p>
                <a:endParaRPr lang="en-SE" kern="0" dirty="0"/>
              </a:p>
              <a:p>
                <a:r>
                  <a:rPr lang="en-SE" kern="0" dirty="0"/>
                  <a:t>Hazard ratio: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 b="0" i="0" kern="0" smtClean="0">
                        <a:latin typeface="Cambria Math" panose="02040503050406030204" pitchFamily="18" charset="0"/>
                      </a:rPr>
                      <m:t>HR</m:t>
                    </m:r>
                    <m:d>
                      <m:dPr>
                        <m:ctrlPr>
                          <a:rPr lang="sv-SE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sv-SE" b="0" i="0" kern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sv-SE" b="0" i="1" kern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i="1" kern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sv-SE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 ker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sv-SE" b="0" i="1" kern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sv-SE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i="1" ker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sv-SE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 kern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sv-SE" b="0" i="1" kern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sv-SE" i="1" kern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i="1" kern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</m:oMath>
                </a14:m>
                <a:endParaRPr lang="en-SE" kern="0" dirty="0"/>
              </a:p>
              <a:p>
                <a:endParaRPr lang="en-SE" kern="0" dirty="0"/>
              </a:p>
              <a:p>
                <a:r>
                  <a:rPr lang="en-SE" b="1" kern="0" dirty="0">
                    <a:solidFill>
                      <a:schemeClr val="accent1"/>
                    </a:solidFill>
                  </a:rPr>
                  <a:t>Proportional hazards: </a:t>
                </a:r>
              </a:p>
              <a:p>
                <a:pPr lvl="1"/>
                <a:r>
                  <a:rPr lang="en-SE" kern="0" dirty="0">
                    <a:solidFill>
                      <a:schemeClr val="accent1"/>
                    </a:solidFill>
                  </a:rPr>
                  <a:t>The hazard ratio is constant over time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v-SE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kern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sv-SE" b="0" i="1" kern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sv-SE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 kern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sv-SE" i="1" kern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i="1" kern="0" smtClean="0">
                        <a:latin typeface="Cambria Math" panose="02040503050406030204" pitchFamily="18" charset="0"/>
                      </a:rPr>
                      <m:t>𝐻𝑅</m:t>
                    </m:r>
                    <m:r>
                      <a:rPr lang="sv-SE" i="1" kern="0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sv-SE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ker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sv-SE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v-SE" i="1" ker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v-SE" i="1" ker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sv-SE" i="1" ker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kern="0" dirty="0"/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000F583A-7A57-1A5F-479C-B6FEC7EE2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6774" y="1402829"/>
                <a:ext cx="3910695" cy="3190191"/>
              </a:xfrm>
              <a:prstGeom prst="rect">
                <a:avLst/>
              </a:prstGeom>
              <a:blipFill>
                <a:blip r:embed="rId2"/>
                <a:stretch>
                  <a:fillRect l="-971" t="-79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93815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E21343-884C-7466-4C30-2AB19B40D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8A57F-CB4A-709D-02E0-F27188749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Proportional Hazards</a:t>
            </a:r>
          </a:p>
        </p:txBody>
      </p:sp>
      <p:pic>
        <p:nvPicPr>
          <p:cNvPr id="8" name="Content Placeholder 7" descr="A graph of hazard and time&#10;&#10;Description automatically generated">
            <a:extLst>
              <a:ext uri="{FF2B5EF4-FFF2-40B4-BE49-F238E27FC236}">
                <a16:creationId xmlns:a16="http://schemas.microsoft.com/office/drawing/2014/main" id="{7AFF358B-9246-366D-0F22-232BB62F67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8944" y="750166"/>
            <a:ext cx="4720313" cy="19656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6C87A6-D3EB-97DD-C865-7DAC0D8D4D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rickard.strandberg@ki.se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2C9801-CB9D-8F95-993C-DB652F980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2024-03-19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84D42-7590-D6FE-7A0F-33732836C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9C56-CB7E-413F-8971-4226A1EF6823}" type="slidenum">
              <a:rPr lang="sv-SE" smtClean="0"/>
              <a:pPr/>
              <a:t>39</a:t>
            </a:fld>
            <a:endParaRPr lang="sv-SE" dirty="0"/>
          </a:p>
        </p:txBody>
      </p:sp>
      <p:pic>
        <p:nvPicPr>
          <p:cNvPr id="14" name="Picture 13" descr="A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9C4F0B73-DC33-0480-B63A-4A8CB9A36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418" y="2715766"/>
            <a:ext cx="4720314" cy="19931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2E8A87B0-DD29-B1F1-9F85-DCDCDAA0CA0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56774" y="1402829"/>
                <a:ext cx="3910695" cy="31901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charset="2"/>
                  <a:buChar char="à"/>
                  <a:defRPr sz="16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charset="2"/>
                  <a:buChar char="à"/>
                  <a:defRPr sz="12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charset="2"/>
                  <a:defRPr sz="18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charset="2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charset="2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charset="2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charset="2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SE" kern="0" dirty="0"/>
                  <a:t>How do we compare hazards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kern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sv-SE" b="0" i="1" kern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sv-SE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kern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SE" kern="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kern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sv-SE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sv-SE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kern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SE" kern="0" dirty="0"/>
                  <a:t>?</a:t>
                </a:r>
              </a:p>
              <a:p>
                <a:endParaRPr lang="en-SE" kern="0" dirty="0"/>
              </a:p>
              <a:p>
                <a:r>
                  <a:rPr lang="en-SE" kern="0" dirty="0"/>
                  <a:t>Hazard ratio: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 b="0" i="0" kern="0" smtClean="0">
                        <a:latin typeface="Cambria Math" panose="02040503050406030204" pitchFamily="18" charset="0"/>
                      </a:rPr>
                      <m:t>HR</m:t>
                    </m:r>
                    <m:d>
                      <m:dPr>
                        <m:ctrlPr>
                          <a:rPr lang="sv-SE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sv-SE" b="0" i="0" kern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sv-SE" b="0" i="1" kern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i="1" kern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sv-SE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 ker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sv-SE" b="0" i="1" kern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sv-SE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i="1" ker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sv-SE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 kern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sv-SE" b="0" i="1" kern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sv-SE" i="1" kern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i="1" kern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</m:oMath>
                </a14:m>
                <a:endParaRPr lang="en-SE" kern="0" dirty="0"/>
              </a:p>
              <a:p>
                <a:endParaRPr lang="en-SE" kern="0" dirty="0"/>
              </a:p>
              <a:p>
                <a:r>
                  <a:rPr lang="en-SE" b="1" kern="0" dirty="0">
                    <a:solidFill>
                      <a:schemeClr val="accent1"/>
                    </a:solidFill>
                  </a:rPr>
                  <a:t>Proportional hazards: </a:t>
                </a:r>
              </a:p>
              <a:p>
                <a:pPr lvl="1"/>
                <a:r>
                  <a:rPr lang="en-SE" kern="0" dirty="0">
                    <a:solidFill>
                      <a:schemeClr val="accent1"/>
                    </a:solidFill>
                  </a:rPr>
                  <a:t>The hazard ratio is constant over time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v-SE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kern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sv-SE" b="0" i="1" kern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sv-SE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 kern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sv-SE" i="1" kern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i="1" kern="0" smtClean="0">
                        <a:latin typeface="Cambria Math" panose="02040503050406030204" pitchFamily="18" charset="0"/>
                      </a:rPr>
                      <m:t>𝐻𝑅</m:t>
                    </m:r>
                    <m:r>
                      <a:rPr lang="sv-SE" i="1" kern="0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sv-SE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ker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sv-SE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v-SE" i="1" ker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v-SE" i="1" ker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sv-SE" i="1" ker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kern="0" dirty="0"/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2E8A87B0-DD29-B1F1-9F85-DCDCDAA0C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6774" y="1402829"/>
                <a:ext cx="3910695" cy="3190191"/>
              </a:xfrm>
              <a:prstGeom prst="rect">
                <a:avLst/>
              </a:prstGeom>
              <a:blipFill>
                <a:blip r:embed="rId4"/>
                <a:stretch>
                  <a:fillRect l="-971" t="-79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380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C436C-8958-4C5B-9023-21AB24B2F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BEAC3-8B31-8023-08D9-99ADEAA0B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E" dirty="0"/>
              <a:t>The most important concepts of survival analysis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SE" dirty="0"/>
              <a:t>The type of data we use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SE" dirty="0"/>
              <a:t>The survival function &amp; the cumulative incidence function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SE" dirty="0"/>
              <a:t>The hazard rate function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SE" dirty="0"/>
              <a:t>The Cox proportional hazards regression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39BE00-28C5-AAD8-A5AE-251CF86301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rickard.strandberg@ki.se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15991C-42D3-5556-7F14-584732352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2024-03-19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A2221-BEA8-5389-A503-8BE9CBECE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9C56-CB7E-413F-8971-4226A1EF6823}" type="slidenum">
              <a:rPr lang="sv-SE" smtClean="0"/>
              <a:pPr/>
              <a:t>4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426054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37FA-16C4-0ABB-48A3-F239685FB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Cox Proportional Hazards Regression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1EBF47-AFBD-9E36-5477-C5F06BBC08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E" dirty="0"/>
                  <a:t>The workhorse for inference in survival analysis</a:t>
                </a:r>
              </a:p>
              <a:p>
                <a:endParaRPr lang="en-SE" dirty="0"/>
              </a:p>
              <a:p>
                <a:r>
                  <a:rPr lang="en-SE" dirty="0"/>
                  <a:t>All subjects have an unknown hazard function specific to them</a:t>
                </a:r>
              </a:p>
              <a:p>
                <a:endParaRPr lang="en-SE" dirty="0"/>
              </a:p>
              <a:p>
                <a:r>
                  <a:rPr lang="en-SE" dirty="0"/>
                  <a:t>We impose a rule:</a:t>
                </a:r>
              </a:p>
              <a:p>
                <a:pPr lvl="1"/>
                <a:r>
                  <a:rPr lang="en-SE" dirty="0"/>
                  <a:t>There is a common underlying shape to all the hazards,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1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sv-SE" b="1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d>
                      <m:dPr>
                        <m:ctrlPr>
                          <a:rPr lang="sv-SE" b="1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1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SE" b="1" dirty="0">
                    <a:solidFill>
                      <a:schemeClr val="accent3"/>
                    </a:solidFill>
                  </a:rPr>
                  <a:t> </a:t>
                </a:r>
              </a:p>
              <a:p>
                <a:pPr lvl="1"/>
                <a:r>
                  <a:rPr lang="en-SE" dirty="0"/>
                  <a:t>All subjects’ hazards are then </a:t>
                </a:r>
                <a:r>
                  <a:rPr lang="en-SE" b="1" dirty="0">
                    <a:solidFill>
                      <a:schemeClr val="accent3"/>
                    </a:solidFill>
                  </a:rPr>
                  <a:t>proportional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1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sv-SE" b="1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d>
                      <m:dPr>
                        <m:ctrlPr>
                          <a:rPr lang="sv-SE" b="1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1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SE" b="1" dirty="0">
                    <a:solidFill>
                      <a:schemeClr val="accent3"/>
                    </a:solidFill>
                  </a:rPr>
                  <a:t> </a:t>
                </a:r>
                <a:r>
                  <a:rPr lang="en-SE" dirty="0"/>
                  <a:t>according to their covariates/risk factors</a:t>
                </a:r>
              </a:p>
              <a:p>
                <a:r>
                  <a:rPr lang="en-SE" dirty="0"/>
                  <a:t>Subject </a:t>
                </a:r>
                <a:r>
                  <a:rPr lang="en-SE" i="1" dirty="0"/>
                  <a:t>i</a:t>
                </a:r>
                <a:r>
                  <a:rPr lang="en-SE" dirty="0"/>
                  <a:t>’s hazard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sv-SE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sv-SE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sv-SE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sv-SE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sSub>
                      <m:sSubPr>
                        <m:ctrlPr>
                          <a:rPr lang="sv-SE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sv-SE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SE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1EBF47-AFBD-9E36-5477-C5F06BBC0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1" t="-79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87B32-7226-64A6-E3CA-86DB5BA87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2024-03-19</a:t>
            </a:r>
            <a:endParaRPr lang="sv-S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176C19-FF19-2654-092C-55E9E3B32F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rickard.strandberg@ki.se</a:t>
            </a:r>
            <a:endParaRPr lang="sv-S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FB8B6DB-0D92-5E83-4698-3CBB1103E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9C56-CB7E-413F-8971-4226A1EF6823}" type="slidenum">
              <a:rPr lang="sv-SE" smtClean="0"/>
              <a:pPr/>
              <a:t>40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56410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B81EBE-4E01-E121-B50E-729263229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6760B-8D32-0AF9-1267-783E7B5FE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Cox Proportional Hazards Regression Models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EC2885-DFF9-4285-6C3E-F011BB4C47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E" dirty="0"/>
                  <a:t>Subject </a:t>
                </a:r>
                <a:r>
                  <a:rPr lang="en-SE" i="1" dirty="0"/>
                  <a:t>i</a:t>
                </a:r>
                <a:r>
                  <a:rPr lang="en-SE" dirty="0"/>
                  <a:t>’s hazard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sv-SE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sv-SE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sv-SE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sv-SE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sSub>
                      <m:sSubPr>
                        <m:ctrlPr>
                          <a:rPr lang="sv-SE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sv-SE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SE" dirty="0"/>
              </a:p>
              <a:p>
                <a:pPr marL="0" indent="0">
                  <a:buNone/>
                </a:pPr>
                <a:endParaRPr lang="en-SE" dirty="0"/>
              </a:p>
              <a:p>
                <a:r>
                  <a:rPr lang="en-SE" dirty="0"/>
                  <a:t>Cox regression is regression 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 b="0" i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ln</m:t>
                    </m:r>
                    <m:r>
                      <a:rPr lang="sv-SE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sv-SE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sSub>
                      <m:sSubPr>
                        <m:ctrlPr>
                          <a:rPr lang="sv-SE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sv-SE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sv-SE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E" dirty="0"/>
                  <a:t>:</a:t>
                </a:r>
              </a:p>
              <a:p>
                <a:endParaRPr lang="en-S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v-SE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v-SE" b="0" i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sv-SE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sSub>
                                <m:sSubPr>
                                  <m:ctrlPr>
                                    <a:rPr lang="sv-SE" b="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b="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sv-SE" b="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sv-SE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v-SE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sv-SE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sv-SE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sv-SE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sv-SE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sv-SE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sv-SE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+…</m:t>
                      </m:r>
                      <m:sSub>
                        <m:sSubPr>
                          <m:ctrlPr>
                            <a:rPr lang="sv-SE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sv-SE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sv-SE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SE" b="1" dirty="0">
                  <a:solidFill>
                    <a:schemeClr val="accent3"/>
                  </a:solidFill>
                </a:endParaRPr>
              </a:p>
              <a:p>
                <a:pPr marL="0" indent="0">
                  <a:buNone/>
                </a:pPr>
                <a:endParaRPr lang="en-SE" b="1" dirty="0">
                  <a:solidFill>
                    <a:schemeClr val="accent3"/>
                  </a:solidFill>
                </a:endParaRPr>
              </a:p>
              <a:p>
                <a:r>
                  <a:rPr lang="en-SE" dirty="0"/>
                  <a:t>The β:s are estimated using the time-to-event outcome and the covariates</a:t>
                </a:r>
              </a:p>
              <a:p>
                <a:endParaRPr lang="en-S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SE" dirty="0"/>
                  <a:t> is not estimated! (semi-parametric)</a:t>
                </a:r>
              </a:p>
              <a:p>
                <a:endParaRPr lang="en-SE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EC2885-DFF9-4285-6C3E-F011BB4C47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1" t="-39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9D5067-0B13-9EA4-9AAC-D74BAD37C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2024-03-19</a:t>
            </a:r>
            <a:endParaRPr lang="sv-S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153717D-9DB2-D3AB-4832-93C3B59F74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rickard.strandberg@ki.se</a:t>
            </a:r>
            <a:endParaRPr lang="sv-S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2734A90-6BC9-F454-D60B-2FE922636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9C56-CB7E-413F-8971-4226A1EF6823}" type="slidenum">
              <a:rPr lang="sv-SE" smtClean="0"/>
              <a:pPr/>
              <a:t>41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099401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B7B37-FD57-3BF4-E8B0-D41B9092E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Interpreting Cox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FEABF1-E851-3628-E01E-13B5C098EE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v-SE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v-SE" b="0" i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sv-SE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sSub>
                                <m:sSubPr>
                                  <m:ctrlPr>
                                    <a:rPr lang="sv-SE" b="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b="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sv-SE" b="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sv-SE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v-SE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sv-SE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sv-SE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sv-SE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sv-SE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sv-SE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sv-SE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+…</m:t>
                      </m:r>
                      <m:sSub>
                        <m:sSubPr>
                          <m:ctrlPr>
                            <a:rPr lang="sv-SE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sv-SE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𝑚𝑖</m:t>
                          </m:r>
                        </m:sub>
                      </m:sSub>
                    </m:oMath>
                  </m:oMathPara>
                </a14:m>
                <a:endParaRPr lang="en-SE" b="1" dirty="0">
                  <a:solidFill>
                    <a:schemeClr val="accent3"/>
                  </a:solidFill>
                </a:endParaRPr>
              </a:p>
              <a:p>
                <a:endParaRPr lang="en-SE" dirty="0"/>
              </a:p>
              <a:p>
                <a:r>
                  <a:rPr lang="en-SE" dirty="0"/>
                  <a:t>The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SE" dirty="0"/>
                  <a:t>:s are “</a:t>
                </a:r>
                <a:r>
                  <a:rPr lang="en-SE" i="1" dirty="0"/>
                  <a:t>log-hazard ratios”</a:t>
                </a:r>
                <a:endParaRPr lang="en-SE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p>
                    </m:sSup>
                    <m:r>
                      <a:rPr lang="sv-SE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E" dirty="0"/>
                  <a:t>is the hazard ratio from a 1 unit increase in covariate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SE" dirty="0"/>
              </a:p>
              <a:p>
                <a:pPr lvl="1"/>
                <a:r>
                  <a:rPr lang="en-SE" dirty="0"/>
                  <a:t>Binary (0/1): Change from treatment group 1 to treatment group 2</a:t>
                </a:r>
              </a:p>
              <a:p>
                <a:pPr lvl="1"/>
                <a:r>
                  <a:rPr lang="en-SE" dirty="0"/>
                  <a:t>Continuous: Change in BMI from 25 to 26</a:t>
                </a:r>
              </a:p>
              <a:p>
                <a:pPr lvl="1"/>
                <a:r>
                  <a:rPr lang="en-SE" dirty="0"/>
                  <a:t>Multiplicative, e.g. 2 unit change ⇒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⋅2</m:t>
                        </m:r>
                      </m:sup>
                    </m:sSup>
                  </m:oMath>
                </a14:m>
                <a:r>
                  <a:rPr lang="en-SE" dirty="0"/>
                  <a:t>, etc.</a:t>
                </a:r>
              </a:p>
              <a:p>
                <a:pPr lvl="1"/>
                <a:endParaRPr lang="en-SE" dirty="0"/>
              </a:p>
              <a:p>
                <a:r>
                  <a:rPr lang="en-SE" dirty="0"/>
                  <a:t>Like all other regressions we can get confidence intervals and p-values for each β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FEABF1-E851-3628-E01E-13B5C098EE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1" b="-277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4DD36C-B98C-E37C-494C-50973FAE95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rickard.strandberg@ki.se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9274A5-6AFA-5808-745F-BB50010F4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2024-03-19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818FC-DC66-DD50-3008-C13010CEC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9C56-CB7E-413F-8971-4226A1EF6823}" type="slidenum">
              <a:rPr lang="sv-SE" smtClean="0"/>
              <a:pPr/>
              <a:t>42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466008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43CA2-ECD3-7760-255B-E723B03D8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Example: Primary Biliary Cholangitis &amp; Death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6CF0B-14A9-61B5-7D6E-35C567828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E" dirty="0"/>
              <a:t>PBC: Autoimmune disease destroying the bile ducts in the liver</a:t>
            </a:r>
          </a:p>
          <a:p>
            <a:r>
              <a:rPr lang="en-SE" dirty="0"/>
              <a:t>Causes scarring (fibrosis) ⟹ Cirrhosis ⟹ Liver failure ⟹ Death</a:t>
            </a:r>
          </a:p>
          <a:p>
            <a:endParaRPr lang="en-SE" dirty="0"/>
          </a:p>
          <a:p>
            <a:r>
              <a:rPr lang="en-SE" i="1" dirty="0">
                <a:solidFill>
                  <a:schemeClr val="accent3"/>
                </a:solidFill>
              </a:rPr>
              <a:t>What is your prognosis based on current fibrosis stage (1-4)?</a:t>
            </a:r>
          </a:p>
          <a:p>
            <a:pPr marL="0" indent="0">
              <a:buNone/>
            </a:pPr>
            <a:endParaRPr lang="en-SE" dirty="0"/>
          </a:p>
          <a:p>
            <a:r>
              <a:rPr lang="en-SE" dirty="0"/>
              <a:t>412 PBC patients from the Mayo clinic</a:t>
            </a:r>
          </a:p>
          <a:p>
            <a:r>
              <a:rPr lang="en-SE" u="sng" dirty="0"/>
              <a:t>Stage 1+2:</a:t>
            </a:r>
            <a:r>
              <a:rPr lang="en-SE" dirty="0"/>
              <a:t> 113		</a:t>
            </a:r>
            <a:r>
              <a:rPr lang="en-SE" u="sng" dirty="0"/>
              <a:t>Stage 3:</a:t>
            </a:r>
            <a:r>
              <a:rPr lang="en-SE" dirty="0"/>
              <a:t> 155	</a:t>
            </a:r>
            <a:r>
              <a:rPr lang="en-SE" u="sng" dirty="0"/>
              <a:t>Stage 4 (cirrhosis):</a:t>
            </a:r>
            <a:r>
              <a:rPr lang="en-SE" dirty="0"/>
              <a:t> 144 </a:t>
            </a:r>
          </a:p>
          <a:p>
            <a:r>
              <a:rPr lang="en-SE" dirty="0"/>
              <a:t>182 died or underwent liver transplant over up to 12 years (median 5 years)</a:t>
            </a:r>
          </a:p>
          <a:p>
            <a:endParaRPr lang="en-SE" dirty="0"/>
          </a:p>
          <a:p>
            <a:r>
              <a:rPr lang="en-SE" dirty="0"/>
              <a:t>data(“pbc”, package=“survival”) in 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84C491-286E-CC65-010E-A495B7AD7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rickard.strandberg@ki.se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D3FACA-334C-AE0D-01B0-2A90319B1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2024-03-19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4C98C-AFE7-0391-1CF7-620F4FB6F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9C56-CB7E-413F-8971-4226A1EF6823}" type="slidenum">
              <a:rPr lang="sv-SE" smtClean="0"/>
              <a:pPr/>
              <a:t>43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439696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EC69E-4364-B7DA-59B3-5418CD1B7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Example: Primary Biliary Cholangitis &amp; Death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4ECA0-EB86-5301-BDE5-D3B57C547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971" y="1059582"/>
            <a:ext cx="3811170" cy="3190191"/>
          </a:xfrm>
        </p:spPr>
        <p:txBody>
          <a:bodyPr/>
          <a:lstStyle/>
          <a:p>
            <a:r>
              <a:rPr lang="en-SE" dirty="0"/>
              <a:t>Kaplan-Meier curves:</a:t>
            </a:r>
          </a:p>
          <a:p>
            <a:endParaRPr lang="en-SE" dirty="0"/>
          </a:p>
          <a:p>
            <a:r>
              <a:rPr lang="en-SE" dirty="0"/>
              <a:t>C</a:t>
            </a:r>
            <a:r>
              <a:rPr lang="en-GB" dirty="0"/>
              <a:t>an</a:t>
            </a:r>
            <a:r>
              <a:rPr lang="en-SE" dirty="0"/>
              <a:t> do log-rank test, but…</a:t>
            </a:r>
          </a:p>
          <a:p>
            <a:pPr lvl="1"/>
            <a:r>
              <a:rPr lang="en-SE" dirty="0"/>
              <a:t>Age is potential confounder!</a:t>
            </a:r>
          </a:p>
          <a:p>
            <a:pPr lvl="2"/>
            <a:r>
              <a:rPr lang="en-SE" dirty="0"/>
              <a:t>risk of death</a:t>
            </a:r>
          </a:p>
          <a:p>
            <a:pPr lvl="2"/>
            <a:r>
              <a:rPr lang="en-SE" dirty="0"/>
              <a:t>fibrosis progression (time)</a:t>
            </a:r>
          </a:p>
          <a:p>
            <a:pPr lvl="1"/>
            <a:r>
              <a:rPr lang="en-SE" dirty="0"/>
              <a:t>Overall quantification of the difference</a:t>
            </a:r>
          </a:p>
          <a:p>
            <a:r>
              <a:rPr lang="en-SE" dirty="0"/>
              <a:t>Cox regression let’s us do all this </a:t>
            </a:r>
            <a:r>
              <a:rPr lang="en-SE" b="1" dirty="0"/>
              <a:t>and</a:t>
            </a:r>
            <a:r>
              <a:rPr lang="en-SE" dirty="0"/>
              <a:t> test for differences between stages</a:t>
            </a:r>
          </a:p>
          <a:p>
            <a:endParaRPr lang="en-SE" dirty="0"/>
          </a:p>
          <a:p>
            <a:endParaRPr lang="en-S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2608B6-67B7-2755-01A6-8C769B32AA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rickard.strandberg@ki.se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71DD0-0AFA-DB9D-4578-348E296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2024-03-19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FC4E4-B00B-4C0A-B3CF-C146FF2C5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9C56-CB7E-413F-8971-4226A1EF6823}" type="slidenum">
              <a:rPr lang="sv-SE" smtClean="0"/>
              <a:pPr/>
              <a:t>44</a:t>
            </a:fld>
            <a:endParaRPr lang="sv-SE" dirty="0"/>
          </a:p>
        </p:txBody>
      </p:sp>
      <p:pic>
        <p:nvPicPr>
          <p:cNvPr id="11" name="Picture 10" descr="A graph showing different colored lines&#10;&#10;Description automatically generated">
            <a:extLst>
              <a:ext uri="{FF2B5EF4-FFF2-40B4-BE49-F238E27FC236}">
                <a16:creationId xmlns:a16="http://schemas.microsoft.com/office/drawing/2014/main" id="{D3C0BCB6-6AAC-A24C-F8A5-5DF5621E1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1086531"/>
            <a:ext cx="4960364" cy="343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909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271A7-8EAF-4B4F-3E40-E19085C44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Example: Primary Biliary Cholangitis &amp; Death 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97B3DC-E79A-4AFC-9232-EB647287A7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E" dirty="0"/>
                  <a:t>Cox model: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sv-SE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v-SE" b="0" i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sv-SE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𝐻𝑅</m:t>
                            </m:r>
                          </m:e>
                        </m:d>
                        <m:r>
                          <a:rPr lang="sv-SE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sv-SE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sv-SE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sv-SE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𝑎𝑔𝑒</m:t>
                            </m:r>
                          </m:e>
                        </m:d>
                        <m:r>
                          <a:rPr lang="sv-SE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sv-SE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sv-SE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sv-SE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𝑠𝑒𝑥</m:t>
                            </m:r>
                            <m:r>
                              <a:rPr lang="sv-SE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sv-SE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sv-SE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sv-SE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sv-SE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sv-SE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sv-SE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𝑠𝑡𝑎𝑔𝑒</m:t>
                            </m:r>
                            <m:r>
                              <a:rPr lang="sv-SE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 3</m:t>
                            </m:r>
                          </m:e>
                        </m:d>
                        <m:r>
                          <a:rPr lang="sv-SE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sv-SE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sv-SE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sv-SE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𝑠𝑡𝑎𝑔𝑒</m:t>
                            </m:r>
                            <m:r>
                              <a:rPr lang="sv-SE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 4</m:t>
                            </m:r>
                          </m:e>
                        </m:d>
                      </m:e>
                    </m:func>
                  </m:oMath>
                </a14:m>
                <a:endParaRPr lang="en-SE" dirty="0">
                  <a:solidFill>
                    <a:schemeClr val="accent3"/>
                  </a:solidFill>
                </a:endParaRPr>
              </a:p>
              <a:p>
                <a:pPr marL="0" indent="0">
                  <a:buNone/>
                </a:pPr>
                <a:endParaRPr lang="en-SE" dirty="0">
                  <a:solidFill>
                    <a:schemeClr val="accent3"/>
                  </a:solidFill>
                </a:endParaRPr>
              </a:p>
              <a:p>
                <a:pPr marL="0" indent="0">
                  <a:buNone/>
                </a:pPr>
                <a:r>
                  <a:rPr lang="en-SE" dirty="0">
                    <a:solidFill>
                      <a:schemeClr val="accent3"/>
                    </a:solidFill>
                  </a:rPr>
                  <a:t>         Estimates:  	        	     Hazard Ratios:		           Significance tests:</a:t>
                </a:r>
              </a:p>
              <a:p>
                <a:pPr marL="0" indent="0">
                  <a:buNone/>
                </a:pPr>
                <a:endParaRPr lang="en-SE" dirty="0">
                  <a:solidFill>
                    <a:schemeClr val="accent3"/>
                  </a:solidFill>
                </a:endParaRPr>
              </a:p>
              <a:p>
                <a:pPr marL="0" indent="0">
                  <a:buNone/>
                </a:pPr>
                <a:endParaRPr lang="en-SE" dirty="0">
                  <a:solidFill>
                    <a:schemeClr val="accent3"/>
                  </a:solidFill>
                </a:endParaRPr>
              </a:p>
              <a:p>
                <a:pPr marL="0" indent="0">
                  <a:buNone/>
                </a:pPr>
                <a:endParaRPr lang="en-SE" dirty="0">
                  <a:solidFill>
                    <a:schemeClr val="accent3"/>
                  </a:solidFill>
                </a:endParaRPr>
              </a:p>
              <a:p>
                <a:pPr marL="0" indent="0">
                  <a:buNone/>
                </a:pPr>
                <a:endParaRPr lang="en-SE" dirty="0">
                  <a:solidFill>
                    <a:schemeClr val="accent3"/>
                  </a:solidFill>
                </a:endParaRPr>
              </a:p>
              <a:p>
                <a:pPr marL="0" indent="0">
                  <a:buNone/>
                </a:pPr>
                <a:endParaRPr lang="en-SE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SE" sz="1600" dirty="0">
                  <a:solidFill>
                    <a:schemeClr val="tx1"/>
                  </a:solidFill>
                </a:endParaRPr>
              </a:p>
              <a:p>
                <a:endParaRPr lang="en-SE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97B3DC-E79A-4AFC-9232-EB647287A7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1" t="-39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CABC04-C226-E15B-07AC-ECEF835FDC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rickard.strandberg@ki.se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F712A-95F3-0705-F8F1-736818E19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2024-03-19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97DEC-72BC-651A-FE71-1D536D1A9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9C56-CB7E-413F-8971-4226A1EF6823}" type="slidenum">
              <a:rPr lang="sv-SE" smtClean="0"/>
              <a:pPr/>
              <a:t>45</a:t>
            </a:fld>
            <a:endParaRPr lang="sv-SE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8685E0D-5528-4649-5D84-0C17BC65EEAA}"/>
              </a:ext>
            </a:extLst>
          </p:cNvPr>
          <p:cNvCxnSpPr/>
          <p:nvPr/>
        </p:nvCxnSpPr>
        <p:spPr bwMode="auto">
          <a:xfrm>
            <a:off x="2844000" y="2067694"/>
            <a:ext cx="0" cy="20882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8430691-43E2-3088-0402-BD3C751EA557}"/>
              </a:ext>
            </a:extLst>
          </p:cNvPr>
          <p:cNvCxnSpPr/>
          <p:nvPr/>
        </p:nvCxnSpPr>
        <p:spPr bwMode="auto">
          <a:xfrm>
            <a:off x="6012160" y="2067694"/>
            <a:ext cx="0" cy="20882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9073147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7592AE-BB89-A1A5-8030-29B6FABAC0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361494-6220-A0C6-D4EC-5519CA77B10D}"/>
              </a:ext>
            </a:extLst>
          </p:cNvPr>
          <p:cNvSpPr/>
          <p:nvPr/>
        </p:nvSpPr>
        <p:spPr bwMode="auto">
          <a:xfrm>
            <a:off x="5292080" y="1059582"/>
            <a:ext cx="1512168" cy="802035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5DAC5F-0623-BB55-D00D-EF48A1041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Example: Primary Biliary Cholangitis &amp; Death 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4ADD35-3D99-18DD-503B-381CC3A872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E" dirty="0"/>
                  <a:t>Cox model: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sv-SE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v-SE" b="0" i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sv-SE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𝐻𝑅</m:t>
                            </m:r>
                          </m:e>
                        </m:d>
                        <m:r>
                          <a:rPr lang="sv-SE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sv-SE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sv-SE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sv-SE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𝑎𝑔𝑒</m:t>
                            </m:r>
                          </m:e>
                        </m:d>
                        <m:r>
                          <a:rPr lang="sv-SE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sv-SE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sv-SE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sv-SE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𝑠𝑒𝑥</m:t>
                            </m:r>
                            <m:r>
                              <a:rPr lang="sv-SE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sv-SE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sv-SE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sv-SE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sv-SE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sv-SE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sv-SE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⋅0+</m:t>
                        </m:r>
                        <m:sSub>
                          <m:sSubPr>
                            <m:ctrlPr>
                              <a:rPr lang="sv-SE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sv-SE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sv-SE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⋅0</m:t>
                        </m:r>
                      </m:e>
                    </m:func>
                  </m:oMath>
                </a14:m>
                <a:endParaRPr lang="en-SE" dirty="0">
                  <a:solidFill>
                    <a:schemeClr val="accent3"/>
                  </a:solidFill>
                </a:endParaRPr>
              </a:p>
              <a:p>
                <a:pPr marL="0" indent="0">
                  <a:buNone/>
                </a:pPr>
                <a:endParaRPr lang="en-SE" dirty="0">
                  <a:solidFill>
                    <a:schemeClr val="accent3"/>
                  </a:solidFill>
                </a:endParaRPr>
              </a:p>
              <a:p>
                <a:pPr marL="0" indent="0">
                  <a:buNone/>
                </a:pPr>
                <a:r>
                  <a:rPr lang="en-SE" dirty="0">
                    <a:solidFill>
                      <a:schemeClr val="accent3"/>
                    </a:solidFill>
                  </a:rPr>
                  <a:t>         Estimates:  	        	     Hazard Ratios:		           Significance tests:</a:t>
                </a:r>
              </a:p>
              <a:p>
                <a:pPr marL="0" indent="0">
                  <a:buNone/>
                </a:pPr>
                <a:endParaRPr lang="en-SE" dirty="0">
                  <a:solidFill>
                    <a:schemeClr val="accent3"/>
                  </a:solidFill>
                </a:endParaRPr>
              </a:p>
              <a:p>
                <a:pPr marL="0" indent="0">
                  <a:buNone/>
                </a:pPr>
                <a:endParaRPr lang="en-SE" dirty="0">
                  <a:solidFill>
                    <a:schemeClr val="accent3"/>
                  </a:solidFill>
                </a:endParaRPr>
              </a:p>
              <a:p>
                <a:pPr marL="0" indent="0">
                  <a:buNone/>
                </a:pPr>
                <a:endParaRPr lang="en-SE" dirty="0">
                  <a:solidFill>
                    <a:schemeClr val="accent3"/>
                  </a:solidFill>
                </a:endParaRPr>
              </a:p>
              <a:p>
                <a:pPr marL="0" indent="0">
                  <a:buNone/>
                </a:pPr>
                <a:endParaRPr lang="en-SE" dirty="0">
                  <a:solidFill>
                    <a:schemeClr val="accent3"/>
                  </a:solidFill>
                </a:endParaRPr>
              </a:p>
              <a:p>
                <a:pPr marL="0" indent="0">
                  <a:buNone/>
                </a:pPr>
                <a:endParaRPr lang="en-SE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SE" sz="1600" dirty="0">
                  <a:solidFill>
                    <a:schemeClr val="tx1"/>
                  </a:solidFill>
                </a:endParaRPr>
              </a:p>
              <a:p>
                <a:endParaRPr lang="en-SE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4ADD35-3D99-18DD-503B-381CC3A872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1" t="-39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42B1BB-EF1D-E28F-0958-DCEE8A2F17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rickard.strandberg@ki.se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F742C-F102-B96C-C87B-FA9BD8A64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2024-03-19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0527F-7053-5590-951A-898A0D957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9C56-CB7E-413F-8971-4226A1EF6823}" type="slidenum">
              <a:rPr lang="sv-SE" smtClean="0"/>
              <a:pPr/>
              <a:t>46</a:t>
            </a:fld>
            <a:endParaRPr lang="sv-SE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FD3B042-94D2-EC45-89BC-835EBECF72AF}"/>
              </a:ext>
            </a:extLst>
          </p:cNvPr>
          <p:cNvCxnSpPr/>
          <p:nvPr/>
        </p:nvCxnSpPr>
        <p:spPr bwMode="auto">
          <a:xfrm>
            <a:off x="2844000" y="2067694"/>
            <a:ext cx="0" cy="20882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94FDAEC-4FC8-7C03-E043-64E74B2A8CD7}"/>
              </a:ext>
            </a:extLst>
          </p:cNvPr>
          <p:cNvCxnSpPr/>
          <p:nvPr/>
        </p:nvCxnSpPr>
        <p:spPr bwMode="auto">
          <a:xfrm>
            <a:off x="6012160" y="2067694"/>
            <a:ext cx="0" cy="20882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D0E109F-C45C-2AD4-60B7-1E1FC7132E74}"/>
              </a:ext>
            </a:extLst>
          </p:cNvPr>
          <p:cNvSpPr txBox="1"/>
          <p:nvPr/>
        </p:nvSpPr>
        <p:spPr>
          <a:xfrm>
            <a:off x="5517473" y="1087390"/>
            <a:ext cx="989373" cy="307777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SE" sz="1400" dirty="0">
                <a:latin typeface="+mn-lt"/>
              </a:rPr>
              <a:t>Stage 1-2:</a:t>
            </a:r>
          </a:p>
        </p:txBody>
      </p:sp>
    </p:spTree>
    <p:extLst>
      <p:ext uri="{BB962C8B-B14F-4D97-AF65-F5344CB8AC3E}">
        <p14:creationId xmlns:p14="http://schemas.microsoft.com/office/powerpoint/2010/main" val="29160498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2E5206-EB69-307C-FE9A-7FAED9E09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9DD8675-E81B-EBD6-97ED-7EEED7B1D58F}"/>
              </a:ext>
            </a:extLst>
          </p:cNvPr>
          <p:cNvSpPr/>
          <p:nvPr/>
        </p:nvSpPr>
        <p:spPr bwMode="auto">
          <a:xfrm>
            <a:off x="5292080" y="1059582"/>
            <a:ext cx="1512168" cy="802035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A742DE-986D-C812-02BF-F78342461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Example: Primary Biliary Cholangitis &amp; Death 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945C14-1127-18F0-D648-0F1A8EB9A4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E" dirty="0"/>
                  <a:t>Cox model: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sv-SE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v-SE" b="0" i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sv-SE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𝐻𝑅</m:t>
                            </m:r>
                          </m:e>
                        </m:d>
                        <m:r>
                          <a:rPr lang="sv-SE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sv-SE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sv-SE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sv-SE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𝑎𝑔𝑒</m:t>
                            </m:r>
                          </m:e>
                        </m:d>
                        <m:r>
                          <a:rPr lang="sv-SE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sv-SE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sv-SE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sv-SE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𝑠𝑒𝑥</m:t>
                            </m:r>
                            <m:r>
                              <a:rPr lang="sv-SE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sv-SE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sv-SE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sv-SE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sv-SE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sv-SE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sv-SE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⋅1+</m:t>
                        </m:r>
                        <m:sSub>
                          <m:sSubPr>
                            <m:ctrlPr>
                              <a:rPr lang="sv-SE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sv-SE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sv-SE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⋅0</m:t>
                        </m:r>
                      </m:e>
                    </m:func>
                  </m:oMath>
                </a14:m>
                <a:endParaRPr lang="en-SE" dirty="0">
                  <a:solidFill>
                    <a:schemeClr val="accent3"/>
                  </a:solidFill>
                </a:endParaRPr>
              </a:p>
              <a:p>
                <a:pPr marL="0" indent="0">
                  <a:buNone/>
                </a:pPr>
                <a:endParaRPr lang="en-SE" dirty="0">
                  <a:solidFill>
                    <a:schemeClr val="accent3"/>
                  </a:solidFill>
                </a:endParaRPr>
              </a:p>
              <a:p>
                <a:pPr marL="0" indent="0">
                  <a:buNone/>
                </a:pPr>
                <a:r>
                  <a:rPr lang="en-SE" dirty="0">
                    <a:solidFill>
                      <a:schemeClr val="accent3"/>
                    </a:solidFill>
                  </a:rPr>
                  <a:t>         Estimates:  	        	     Hazard Ratios:		           Significance tests:</a:t>
                </a:r>
              </a:p>
              <a:p>
                <a:pPr marL="0" indent="0">
                  <a:buNone/>
                </a:pPr>
                <a:endParaRPr lang="en-SE" dirty="0">
                  <a:solidFill>
                    <a:schemeClr val="accent3"/>
                  </a:solidFill>
                </a:endParaRPr>
              </a:p>
              <a:p>
                <a:pPr marL="0" indent="0">
                  <a:buNone/>
                </a:pPr>
                <a:endParaRPr lang="en-SE" dirty="0">
                  <a:solidFill>
                    <a:schemeClr val="accent3"/>
                  </a:solidFill>
                </a:endParaRPr>
              </a:p>
              <a:p>
                <a:pPr marL="0" indent="0">
                  <a:buNone/>
                </a:pPr>
                <a:endParaRPr lang="en-SE" dirty="0">
                  <a:solidFill>
                    <a:schemeClr val="accent3"/>
                  </a:solidFill>
                </a:endParaRPr>
              </a:p>
              <a:p>
                <a:pPr marL="0" indent="0">
                  <a:buNone/>
                </a:pPr>
                <a:endParaRPr lang="en-SE" dirty="0">
                  <a:solidFill>
                    <a:schemeClr val="accent3"/>
                  </a:solidFill>
                </a:endParaRPr>
              </a:p>
              <a:p>
                <a:pPr marL="0" indent="0">
                  <a:buNone/>
                </a:pPr>
                <a:endParaRPr lang="en-SE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SE" sz="1600" dirty="0">
                  <a:solidFill>
                    <a:schemeClr val="tx1"/>
                  </a:solidFill>
                </a:endParaRPr>
              </a:p>
              <a:p>
                <a:endParaRPr lang="en-SE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945C14-1127-18F0-D648-0F1A8EB9A4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1" t="-39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BB83CB-DA22-048C-8ED3-E28B0ED5DA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rickard.strandberg@ki.se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92DA3-D97F-342B-6418-D5B42D2A3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2024-03-19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58702-E1CD-657E-138B-0D62D8270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9C56-CB7E-413F-8971-4226A1EF6823}" type="slidenum">
              <a:rPr lang="sv-SE" smtClean="0"/>
              <a:pPr/>
              <a:t>47</a:t>
            </a:fld>
            <a:endParaRPr lang="sv-SE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2E22186-882D-0903-33F2-B9722BE95E85}"/>
              </a:ext>
            </a:extLst>
          </p:cNvPr>
          <p:cNvCxnSpPr/>
          <p:nvPr/>
        </p:nvCxnSpPr>
        <p:spPr bwMode="auto">
          <a:xfrm>
            <a:off x="2844000" y="2067694"/>
            <a:ext cx="0" cy="20882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AC22D60-6E63-9B68-118C-88590FE6ACFB}"/>
              </a:ext>
            </a:extLst>
          </p:cNvPr>
          <p:cNvCxnSpPr/>
          <p:nvPr/>
        </p:nvCxnSpPr>
        <p:spPr bwMode="auto">
          <a:xfrm>
            <a:off x="6012160" y="2067694"/>
            <a:ext cx="0" cy="20882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FDBB301-7DA5-4A22-04CC-012836672302}"/>
              </a:ext>
            </a:extLst>
          </p:cNvPr>
          <p:cNvSpPr txBox="1"/>
          <p:nvPr/>
        </p:nvSpPr>
        <p:spPr>
          <a:xfrm>
            <a:off x="5517473" y="1087390"/>
            <a:ext cx="846707" cy="307777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SE" sz="1400" dirty="0">
                <a:latin typeface="+mn-lt"/>
              </a:rPr>
              <a:t>Stage 3:</a:t>
            </a:r>
          </a:p>
        </p:txBody>
      </p:sp>
    </p:spTree>
    <p:extLst>
      <p:ext uri="{BB962C8B-B14F-4D97-AF65-F5344CB8AC3E}">
        <p14:creationId xmlns:p14="http://schemas.microsoft.com/office/powerpoint/2010/main" val="6120816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C44D9-001A-14A3-C539-249899EC1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F5C227C-2D39-0E74-E34C-06371767372C}"/>
              </a:ext>
            </a:extLst>
          </p:cNvPr>
          <p:cNvSpPr/>
          <p:nvPr/>
        </p:nvSpPr>
        <p:spPr bwMode="auto">
          <a:xfrm>
            <a:off x="5292080" y="1059582"/>
            <a:ext cx="1512168" cy="802035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A4E0B9-4136-EBBB-601B-E0A4A1E56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Example: Primary Biliary Cholangitis &amp; Death 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4D3E6B-8CB5-CEE4-6D2F-6CA84A4D65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E" dirty="0"/>
                  <a:t>Cox model: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sv-SE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v-SE" b="0" i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sv-SE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𝐻𝑅</m:t>
                            </m:r>
                          </m:e>
                        </m:d>
                        <m:r>
                          <a:rPr lang="sv-SE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sv-SE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sv-SE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sv-SE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𝑎𝑔𝑒</m:t>
                            </m:r>
                          </m:e>
                        </m:d>
                        <m:r>
                          <a:rPr lang="sv-SE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sv-SE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sv-SE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sv-SE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𝑠𝑒𝑥</m:t>
                            </m:r>
                            <m:r>
                              <a:rPr lang="sv-SE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sv-SE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sv-SE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sv-SE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sv-SE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sv-SE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sv-SE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⋅0+</m:t>
                        </m:r>
                        <m:sSub>
                          <m:sSubPr>
                            <m:ctrlPr>
                              <a:rPr lang="sv-SE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sv-SE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sv-SE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⋅1</m:t>
                        </m:r>
                      </m:e>
                    </m:func>
                  </m:oMath>
                </a14:m>
                <a:endParaRPr lang="en-SE" dirty="0">
                  <a:solidFill>
                    <a:schemeClr val="accent3"/>
                  </a:solidFill>
                </a:endParaRPr>
              </a:p>
              <a:p>
                <a:pPr marL="0" indent="0">
                  <a:buNone/>
                </a:pPr>
                <a:endParaRPr lang="en-SE" dirty="0">
                  <a:solidFill>
                    <a:schemeClr val="accent3"/>
                  </a:solidFill>
                </a:endParaRPr>
              </a:p>
              <a:p>
                <a:pPr marL="0" indent="0">
                  <a:buNone/>
                </a:pPr>
                <a:r>
                  <a:rPr lang="en-SE" dirty="0">
                    <a:solidFill>
                      <a:schemeClr val="accent3"/>
                    </a:solidFill>
                  </a:rPr>
                  <a:t>         Estimates:  	        	     Hazard Ratios:		           Significance tests:</a:t>
                </a:r>
              </a:p>
              <a:p>
                <a:pPr marL="0" indent="0">
                  <a:buNone/>
                </a:pPr>
                <a:endParaRPr lang="en-SE" dirty="0">
                  <a:solidFill>
                    <a:schemeClr val="accent3"/>
                  </a:solidFill>
                </a:endParaRPr>
              </a:p>
              <a:p>
                <a:pPr marL="0" indent="0">
                  <a:buNone/>
                </a:pPr>
                <a:endParaRPr lang="en-SE" dirty="0">
                  <a:solidFill>
                    <a:schemeClr val="accent3"/>
                  </a:solidFill>
                </a:endParaRPr>
              </a:p>
              <a:p>
                <a:pPr marL="0" indent="0">
                  <a:buNone/>
                </a:pPr>
                <a:endParaRPr lang="en-SE" dirty="0">
                  <a:solidFill>
                    <a:schemeClr val="accent3"/>
                  </a:solidFill>
                </a:endParaRPr>
              </a:p>
              <a:p>
                <a:pPr marL="0" indent="0">
                  <a:buNone/>
                </a:pPr>
                <a:endParaRPr lang="en-SE" dirty="0">
                  <a:solidFill>
                    <a:schemeClr val="accent3"/>
                  </a:solidFill>
                </a:endParaRPr>
              </a:p>
              <a:p>
                <a:pPr marL="0" indent="0">
                  <a:buNone/>
                </a:pPr>
                <a:endParaRPr lang="en-SE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SE" sz="1600" dirty="0">
                  <a:solidFill>
                    <a:schemeClr val="tx1"/>
                  </a:solidFill>
                </a:endParaRPr>
              </a:p>
              <a:p>
                <a:endParaRPr lang="en-SE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4D3E6B-8CB5-CEE4-6D2F-6CA84A4D65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1" t="-39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D7C115-1033-9D14-4069-B5F5D97305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rickard.strandberg@ki.se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19B0C-81F7-97AA-FE13-2E5F569D2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2024-03-19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C85A6-65B8-ACE7-1821-21AEBE077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9C56-CB7E-413F-8971-4226A1EF6823}" type="slidenum">
              <a:rPr lang="sv-SE" smtClean="0"/>
              <a:pPr/>
              <a:t>48</a:t>
            </a:fld>
            <a:endParaRPr lang="sv-SE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3EAAF1-E0F4-E32C-435D-F24003002DC5}"/>
              </a:ext>
            </a:extLst>
          </p:cNvPr>
          <p:cNvCxnSpPr/>
          <p:nvPr/>
        </p:nvCxnSpPr>
        <p:spPr bwMode="auto">
          <a:xfrm>
            <a:off x="2844000" y="2067694"/>
            <a:ext cx="0" cy="20882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54026B0-7AC2-49A4-D231-2AF28621CF5B}"/>
              </a:ext>
            </a:extLst>
          </p:cNvPr>
          <p:cNvCxnSpPr/>
          <p:nvPr/>
        </p:nvCxnSpPr>
        <p:spPr bwMode="auto">
          <a:xfrm>
            <a:off x="6012160" y="2067694"/>
            <a:ext cx="0" cy="20882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7195670-7CE2-7CEE-6248-4C41DE0D95D5}"/>
              </a:ext>
            </a:extLst>
          </p:cNvPr>
          <p:cNvSpPr txBox="1"/>
          <p:nvPr/>
        </p:nvSpPr>
        <p:spPr>
          <a:xfrm>
            <a:off x="5517473" y="1087390"/>
            <a:ext cx="849913" cy="307777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SE" sz="1400" dirty="0">
                <a:latin typeface="+mn-lt"/>
              </a:rPr>
              <a:t>Stage 4:</a:t>
            </a:r>
          </a:p>
        </p:txBody>
      </p:sp>
    </p:spTree>
    <p:extLst>
      <p:ext uri="{BB962C8B-B14F-4D97-AF65-F5344CB8AC3E}">
        <p14:creationId xmlns:p14="http://schemas.microsoft.com/office/powerpoint/2010/main" val="2777303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348575-FEEB-94A9-4F01-04C903CBA1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AAA53-8322-7D13-32CA-4B1C69046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Example: Primary Biliary Cholangitis &amp; Death 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F3FB5B-6BAB-E3B4-67EE-3C2E013046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E" dirty="0"/>
                  <a:t>Cox model: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sv-SE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v-SE" b="0" i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sv-SE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𝐻𝑅</m:t>
                            </m:r>
                          </m:e>
                        </m:d>
                        <m:r>
                          <a:rPr lang="sv-SE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sv-SE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sv-SE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sv-SE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𝑎𝑔𝑒</m:t>
                            </m:r>
                          </m:e>
                        </m:d>
                        <m:r>
                          <a:rPr lang="sv-SE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sv-SE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sv-SE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sv-SE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𝑠𝑒𝑥</m:t>
                            </m:r>
                            <m:r>
                              <a:rPr lang="sv-SE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sv-SE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sv-SE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sv-SE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sv-SE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sv-SE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sv-SE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𝑠𝑡𝑎𝑔𝑒</m:t>
                            </m:r>
                            <m:r>
                              <a:rPr lang="sv-SE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 3</m:t>
                            </m:r>
                          </m:e>
                        </m:d>
                        <m:r>
                          <a:rPr lang="sv-SE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sv-SE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sv-SE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sv-SE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𝑠𝑡𝑎𝑔𝑒</m:t>
                            </m:r>
                            <m:r>
                              <a:rPr lang="sv-SE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 4</m:t>
                            </m:r>
                          </m:e>
                        </m:d>
                      </m:e>
                    </m:func>
                  </m:oMath>
                </a14:m>
                <a:endParaRPr lang="en-SE" dirty="0">
                  <a:solidFill>
                    <a:schemeClr val="accent3"/>
                  </a:solidFill>
                </a:endParaRPr>
              </a:p>
              <a:p>
                <a:pPr marL="0" indent="0">
                  <a:buNone/>
                </a:pPr>
                <a:endParaRPr lang="en-SE" dirty="0">
                  <a:solidFill>
                    <a:schemeClr val="accent3"/>
                  </a:solidFill>
                </a:endParaRPr>
              </a:p>
              <a:p>
                <a:pPr marL="0" indent="0">
                  <a:buNone/>
                </a:pPr>
                <a:r>
                  <a:rPr lang="en-SE" dirty="0">
                    <a:solidFill>
                      <a:schemeClr val="accent3"/>
                    </a:solidFill>
                  </a:rPr>
                  <a:t>         Estimates:  	        	     Hazard Ratios:		           Significance tests:</a:t>
                </a:r>
              </a:p>
              <a:p>
                <a:pPr marL="0" indent="0">
                  <a:buNone/>
                </a:pPr>
                <a:endParaRPr lang="en-SE" dirty="0">
                  <a:solidFill>
                    <a:schemeClr val="accent3"/>
                  </a:solidFill>
                </a:endParaRPr>
              </a:p>
              <a:p>
                <a:pPr marL="0" indent="0">
                  <a:buNone/>
                </a:pPr>
                <a:endParaRPr lang="en-SE" dirty="0">
                  <a:solidFill>
                    <a:schemeClr val="accent3"/>
                  </a:solidFill>
                </a:endParaRPr>
              </a:p>
              <a:p>
                <a:pPr marL="0" indent="0">
                  <a:buNone/>
                </a:pPr>
                <a:endParaRPr lang="en-SE" dirty="0">
                  <a:solidFill>
                    <a:schemeClr val="accent3"/>
                  </a:solidFill>
                </a:endParaRPr>
              </a:p>
              <a:p>
                <a:pPr marL="0" indent="0">
                  <a:buNone/>
                </a:pPr>
                <a:endParaRPr lang="en-SE" dirty="0">
                  <a:solidFill>
                    <a:schemeClr val="accent3"/>
                  </a:solidFill>
                </a:endParaRPr>
              </a:p>
              <a:p>
                <a:pPr marL="0" indent="0">
                  <a:buNone/>
                </a:pPr>
                <a:endParaRPr lang="en-SE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SE" sz="1600" dirty="0">
                  <a:solidFill>
                    <a:schemeClr val="tx1"/>
                  </a:solidFill>
                </a:endParaRPr>
              </a:p>
              <a:p>
                <a:endParaRPr lang="en-SE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F3FB5B-6BAB-E3B4-67EE-3C2E013046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1" t="-39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0CDA08-AC93-FB3C-DD83-DF7940CC9B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rickard.strandberg@ki.se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42B04-6B5A-A1E6-A10A-76A375F13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2024-03-19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1D6F3-AF33-6C25-53BE-6629190C3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9C56-CB7E-413F-8971-4226A1EF6823}" type="slidenum">
              <a:rPr lang="sv-SE" smtClean="0"/>
              <a:pPr/>
              <a:t>49</a:t>
            </a:fld>
            <a:endParaRPr lang="sv-SE" dirty="0"/>
          </a:p>
        </p:txBody>
      </p:sp>
      <p:pic>
        <p:nvPicPr>
          <p:cNvPr id="16" name="Picture 15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9DCDA752-3B04-0689-CB15-8D0F2115E4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316"/>
          <a:stretch/>
        </p:blipFill>
        <p:spPr>
          <a:xfrm>
            <a:off x="220511" y="2499742"/>
            <a:ext cx="2479282" cy="115212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4C16822-DE51-1EC9-DB8C-D6ED7E68A062}"/>
              </a:ext>
            </a:extLst>
          </p:cNvPr>
          <p:cNvCxnSpPr/>
          <p:nvPr/>
        </p:nvCxnSpPr>
        <p:spPr bwMode="auto">
          <a:xfrm>
            <a:off x="2844000" y="2067694"/>
            <a:ext cx="0" cy="20882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54CD007-115C-8AC6-BAC6-1F0F767EF4C2}"/>
              </a:ext>
            </a:extLst>
          </p:cNvPr>
          <p:cNvCxnSpPr/>
          <p:nvPr/>
        </p:nvCxnSpPr>
        <p:spPr bwMode="auto">
          <a:xfrm>
            <a:off x="6012160" y="2067694"/>
            <a:ext cx="0" cy="20882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6799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66C84-8BF5-9120-B135-80930478A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Our Typical Statistical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BA15B-0A0D-D0E8-0359-6F0504168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774" y="1402829"/>
            <a:ext cx="4181791" cy="3190191"/>
          </a:xfrm>
        </p:spPr>
        <p:txBody>
          <a:bodyPr/>
          <a:lstStyle/>
          <a:p>
            <a:r>
              <a:rPr lang="en-SE" dirty="0"/>
              <a:t>Typical data &amp; research question relationship:</a:t>
            </a:r>
          </a:p>
          <a:p>
            <a:pPr lvl="1"/>
            <a:r>
              <a:rPr lang="en-SE" dirty="0"/>
              <a:t>We measure some </a:t>
            </a:r>
            <a:br>
              <a:rPr lang="en-SE" dirty="0"/>
            </a:br>
            <a:r>
              <a:rPr lang="en-SE" b="1" dirty="0">
                <a:solidFill>
                  <a:schemeClr val="accent3"/>
                </a:solidFill>
              </a:rPr>
              <a:t>Outcome variable (Y)</a:t>
            </a:r>
          </a:p>
          <a:p>
            <a:pPr lvl="1"/>
            <a:r>
              <a:rPr lang="en-SE" dirty="0"/>
              <a:t>We measure a set of </a:t>
            </a:r>
            <a:br>
              <a:rPr lang="en-SE" dirty="0"/>
            </a:br>
            <a:r>
              <a:rPr lang="en-SE" b="1" dirty="0">
                <a:solidFill>
                  <a:schemeClr val="accent3"/>
                </a:solidFill>
              </a:rPr>
              <a:t>Covariates (X</a:t>
            </a:r>
            <a:r>
              <a:rPr lang="en-SE" b="1" baseline="-25000" dirty="0">
                <a:solidFill>
                  <a:schemeClr val="accent3"/>
                </a:solidFill>
              </a:rPr>
              <a:t>1</a:t>
            </a:r>
            <a:r>
              <a:rPr lang="en-SE" b="1" dirty="0">
                <a:solidFill>
                  <a:schemeClr val="accent3"/>
                </a:solidFill>
              </a:rPr>
              <a:t>, X</a:t>
            </a:r>
            <a:r>
              <a:rPr lang="en-SE" b="1" baseline="-25000" dirty="0">
                <a:solidFill>
                  <a:schemeClr val="accent3"/>
                </a:solidFill>
              </a:rPr>
              <a:t>2</a:t>
            </a:r>
            <a:r>
              <a:rPr lang="en-SE" b="1" dirty="0">
                <a:solidFill>
                  <a:schemeClr val="accent3"/>
                </a:solidFill>
              </a:rPr>
              <a:t>, …)</a:t>
            </a:r>
            <a:r>
              <a:rPr lang="en-SE" dirty="0"/>
              <a:t> </a:t>
            </a:r>
          </a:p>
          <a:p>
            <a:pPr lvl="2"/>
            <a:r>
              <a:rPr lang="en-SE" dirty="0"/>
              <a:t>Exposure/risk factor variables potentially associated with the outcome</a:t>
            </a:r>
          </a:p>
          <a:p>
            <a:pPr lvl="1"/>
            <a:r>
              <a:rPr lang="en-SE" dirty="0"/>
              <a:t>We perform some statistical analysis—</a:t>
            </a:r>
            <a:r>
              <a:rPr lang="en-SE" b="1" dirty="0">
                <a:solidFill>
                  <a:schemeClr val="accent3"/>
                </a:solidFill>
              </a:rPr>
              <a:t>Regression Model</a:t>
            </a:r>
            <a:endParaRPr lang="en-SE" dirty="0"/>
          </a:p>
          <a:p>
            <a:pPr marL="914400" lvl="2" indent="0">
              <a:buNone/>
            </a:pPr>
            <a:endParaRPr lang="en-S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89C83E-B719-F1D1-7685-61BF795E3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rickard.strandberg@ki.se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F3BF1-B182-6529-E758-C36FDC50E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2024-03-19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45E79-19C4-A214-6A34-A2BB382AB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9C56-CB7E-413F-8971-4226A1EF6823}" type="slidenum">
              <a:rPr lang="sv-SE" smtClean="0"/>
              <a:pPr/>
              <a:t>5</a:t>
            </a:fld>
            <a:endParaRPr lang="sv-SE" dirty="0"/>
          </a:p>
        </p:txBody>
      </p:sp>
      <p:pic>
        <p:nvPicPr>
          <p:cNvPr id="10" name="Picture 9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DABD428C-2F63-37FC-1F87-B83DE5BAA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793" y="1472721"/>
            <a:ext cx="4468812" cy="3052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E074EE5-7646-835C-3618-0A92B5A8824A}"/>
                  </a:ext>
                </a:extLst>
              </p:cNvPr>
              <p:cNvSpPr txBox="1"/>
              <p:nvPr/>
            </p:nvSpPr>
            <p:spPr>
              <a:xfrm>
                <a:off x="5323673" y="1210009"/>
                <a:ext cx="2685222" cy="313612"/>
              </a:xfrm>
              <a:prstGeom prst="rect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sv-SE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v-SE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sv-SE" sz="1400" b="0" i="1" smtClean="0">
                          <a:latin typeface="Cambria Math" panose="02040503050406030204" pitchFamily="18" charset="0"/>
                        </a:rPr>
                        <m:t>=1+0.5</m:t>
                      </m:r>
                      <m:sSub>
                        <m:sSubPr>
                          <m:ctrlPr>
                            <a:rPr lang="sv-S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sv-SE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v-SE" sz="1400" b="0" i="1" smtClean="0"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sv-S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sv-SE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v-SE" sz="1400" b="0" i="1" smtClean="0">
                          <a:latin typeface="Cambria Math" panose="02040503050406030204" pitchFamily="18" charset="0"/>
                        </a:rPr>
                        <m:t>−0.3</m:t>
                      </m:r>
                      <m:sSub>
                        <m:sSubPr>
                          <m:ctrlPr>
                            <a:rPr lang="sv-S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sv-SE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sv-S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sv-SE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v-SE" sz="1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SE" sz="1400" dirty="0">
                  <a:latin typeface="+mn-lt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E074EE5-7646-835C-3618-0A92B5A88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3673" y="1210009"/>
                <a:ext cx="2685222" cy="313612"/>
              </a:xfrm>
              <a:prstGeom prst="rect">
                <a:avLst/>
              </a:prstGeom>
              <a:blipFill>
                <a:blip r:embed="rId3"/>
                <a:stretch>
                  <a:fillRect b="-7692"/>
                </a:stretch>
              </a:blipFill>
              <a:ln w="63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16374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30601D-1B15-28ED-9F86-42B3E98312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F8323-1CE7-AF3A-ADF9-8D2382C68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Example: Primary Biliary Cholangitis &amp; Death 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0C9982-55BE-9B31-CC88-055B6CEE14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E" dirty="0"/>
                  <a:t>Cox model: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sv-SE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v-SE" b="0" i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sv-SE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𝐻𝑅</m:t>
                            </m:r>
                          </m:e>
                        </m:d>
                        <m:r>
                          <a:rPr lang="sv-SE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sv-SE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sv-SE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sv-SE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𝑎𝑔𝑒</m:t>
                            </m:r>
                          </m:e>
                        </m:d>
                        <m:r>
                          <a:rPr lang="sv-SE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sv-SE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sv-SE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sv-SE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𝑠𝑒𝑥</m:t>
                            </m:r>
                            <m:r>
                              <a:rPr lang="sv-SE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sv-SE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sv-SE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sv-SE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sv-SE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sv-SE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sv-SE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𝑠𝑡𝑎𝑔𝑒</m:t>
                            </m:r>
                            <m:r>
                              <a:rPr lang="sv-SE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 3</m:t>
                            </m:r>
                          </m:e>
                        </m:d>
                        <m:r>
                          <a:rPr lang="sv-SE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sv-SE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sv-SE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sv-SE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𝑠𝑡𝑎𝑔𝑒</m:t>
                            </m:r>
                            <m:r>
                              <a:rPr lang="sv-SE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 4</m:t>
                            </m:r>
                          </m:e>
                        </m:d>
                      </m:e>
                    </m:func>
                  </m:oMath>
                </a14:m>
                <a:endParaRPr lang="en-SE" dirty="0">
                  <a:solidFill>
                    <a:schemeClr val="accent3"/>
                  </a:solidFill>
                </a:endParaRPr>
              </a:p>
              <a:p>
                <a:pPr marL="0" indent="0">
                  <a:buNone/>
                </a:pPr>
                <a:endParaRPr lang="en-SE" dirty="0">
                  <a:solidFill>
                    <a:schemeClr val="accent3"/>
                  </a:solidFill>
                </a:endParaRPr>
              </a:p>
              <a:p>
                <a:pPr marL="0" indent="0">
                  <a:buNone/>
                </a:pPr>
                <a:r>
                  <a:rPr lang="en-SE" dirty="0">
                    <a:solidFill>
                      <a:schemeClr val="accent3"/>
                    </a:solidFill>
                  </a:rPr>
                  <a:t>         Estimates:  	        	     Hazard Ratios:		           Significance tests:</a:t>
                </a:r>
              </a:p>
              <a:p>
                <a:pPr marL="0" indent="0">
                  <a:buNone/>
                </a:pPr>
                <a:endParaRPr lang="en-SE" dirty="0">
                  <a:solidFill>
                    <a:schemeClr val="accent3"/>
                  </a:solidFill>
                </a:endParaRPr>
              </a:p>
              <a:p>
                <a:pPr marL="0" indent="0">
                  <a:buNone/>
                </a:pPr>
                <a:endParaRPr lang="en-SE" dirty="0">
                  <a:solidFill>
                    <a:schemeClr val="accent3"/>
                  </a:solidFill>
                </a:endParaRPr>
              </a:p>
              <a:p>
                <a:pPr marL="0" indent="0">
                  <a:buNone/>
                </a:pPr>
                <a:endParaRPr lang="en-SE" dirty="0">
                  <a:solidFill>
                    <a:schemeClr val="accent3"/>
                  </a:solidFill>
                </a:endParaRPr>
              </a:p>
              <a:p>
                <a:pPr marL="0" indent="0">
                  <a:buNone/>
                </a:pPr>
                <a:endParaRPr lang="en-SE" dirty="0">
                  <a:solidFill>
                    <a:schemeClr val="accent3"/>
                  </a:solidFill>
                </a:endParaRPr>
              </a:p>
              <a:p>
                <a:pPr marL="0" indent="0">
                  <a:buNone/>
                </a:pPr>
                <a:endParaRPr lang="en-SE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SE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SE" sz="1600" dirty="0"/>
                  <a:t>		        </a:t>
                </a:r>
                <a:r>
                  <a:rPr lang="en-SE" sz="1600" dirty="0">
                    <a:solidFill>
                      <a:schemeClr val="tx1"/>
                    </a:solidFill>
                  </a:rPr>
                  <a:t>HR age 60 vs 40: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v-SE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0.011⋅(60−40) </m:t>
                        </m:r>
                      </m:sup>
                    </m:sSup>
                    <m:r>
                      <a:rPr lang="sv-SE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=1.25</m:t>
                    </m:r>
                  </m:oMath>
                </a14:m>
                <a:endParaRPr lang="en-SE" sz="1600" dirty="0">
                  <a:solidFill>
                    <a:schemeClr val="tx1"/>
                  </a:solidFill>
                </a:endParaRPr>
              </a:p>
              <a:p>
                <a:endParaRPr lang="en-SE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0C9982-55BE-9B31-CC88-055B6CEE14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1" t="-397" b="-396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7D94BB-2318-FC5D-12C1-F1B2A81CB6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rickard.strandberg@ki.se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6B718F-8A20-31C1-6DFD-250CCB403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2024-03-19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AF0FE-3558-268F-3471-9B612F5A2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9C56-CB7E-413F-8971-4226A1EF6823}" type="slidenum">
              <a:rPr lang="sv-SE" smtClean="0"/>
              <a:pPr/>
              <a:t>50</a:t>
            </a:fld>
            <a:endParaRPr lang="sv-SE" dirty="0"/>
          </a:p>
        </p:txBody>
      </p:sp>
      <p:pic>
        <p:nvPicPr>
          <p:cNvPr id="12" name="Picture 11" descr="A diagram of a hazard ratio&#10;&#10;Description automatically generated">
            <a:extLst>
              <a:ext uri="{FF2B5EF4-FFF2-40B4-BE49-F238E27FC236}">
                <a16:creationId xmlns:a16="http://schemas.microsoft.com/office/drawing/2014/main" id="{3ED4C569-A8D7-2E48-2D8B-0CE07EC621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03" t="28477"/>
          <a:stretch/>
        </p:blipFill>
        <p:spPr>
          <a:xfrm>
            <a:off x="2915817" y="2417134"/>
            <a:ext cx="2923829" cy="159477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0756EB-0070-EFC3-F806-0CF86CD74A20}"/>
              </a:ext>
            </a:extLst>
          </p:cNvPr>
          <p:cNvCxnSpPr/>
          <p:nvPr/>
        </p:nvCxnSpPr>
        <p:spPr bwMode="auto">
          <a:xfrm>
            <a:off x="2844000" y="2067694"/>
            <a:ext cx="0" cy="20882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E2C57AD-0FAB-AC4F-D91B-2CB67E339C89}"/>
              </a:ext>
            </a:extLst>
          </p:cNvPr>
          <p:cNvCxnSpPr/>
          <p:nvPr/>
        </p:nvCxnSpPr>
        <p:spPr bwMode="auto">
          <a:xfrm>
            <a:off x="6012160" y="2067694"/>
            <a:ext cx="0" cy="20882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" name="Picture 6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40C174B8-3474-0C23-BEFF-5A44C994C2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5316"/>
          <a:stretch/>
        </p:blipFill>
        <p:spPr>
          <a:xfrm>
            <a:off x="220511" y="2499742"/>
            <a:ext cx="2479282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6679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7C9668-1062-EE30-3911-3557F4B79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29C0C-F20D-9CF6-D5BB-A778C7FE4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Example: Primary Biliary Cholangitis &amp; Death 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73FE39-9201-8941-4BEC-DE670BF305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E" dirty="0"/>
                  <a:t>Cox model: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sv-SE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v-SE" b="0" i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sv-SE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𝐻𝑅</m:t>
                            </m:r>
                          </m:e>
                        </m:d>
                        <m:r>
                          <a:rPr lang="sv-SE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sv-SE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sv-SE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sv-SE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𝑎𝑔𝑒</m:t>
                            </m:r>
                          </m:e>
                        </m:d>
                        <m:r>
                          <a:rPr lang="sv-SE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sv-SE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sv-SE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sv-SE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𝑠𝑒𝑥</m:t>
                            </m:r>
                            <m:r>
                              <a:rPr lang="sv-SE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sv-SE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sv-SE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sv-SE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sv-SE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sv-SE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sv-SE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𝑠𝑡𝑎𝑔𝑒</m:t>
                            </m:r>
                            <m:r>
                              <a:rPr lang="sv-SE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 3</m:t>
                            </m:r>
                          </m:e>
                        </m:d>
                        <m:r>
                          <a:rPr lang="sv-SE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sv-SE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sv-SE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sv-SE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𝑠𝑡𝑎𝑔𝑒</m:t>
                            </m:r>
                            <m:r>
                              <a:rPr lang="sv-SE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 4</m:t>
                            </m:r>
                          </m:e>
                        </m:d>
                      </m:e>
                    </m:func>
                  </m:oMath>
                </a14:m>
                <a:endParaRPr lang="en-SE" dirty="0">
                  <a:solidFill>
                    <a:schemeClr val="accent3"/>
                  </a:solidFill>
                </a:endParaRPr>
              </a:p>
              <a:p>
                <a:pPr marL="0" indent="0">
                  <a:buNone/>
                </a:pPr>
                <a:endParaRPr lang="en-SE" dirty="0">
                  <a:solidFill>
                    <a:schemeClr val="accent3"/>
                  </a:solidFill>
                </a:endParaRPr>
              </a:p>
              <a:p>
                <a:pPr marL="0" indent="0">
                  <a:buNone/>
                </a:pPr>
                <a:r>
                  <a:rPr lang="en-SE" dirty="0">
                    <a:solidFill>
                      <a:schemeClr val="accent3"/>
                    </a:solidFill>
                  </a:rPr>
                  <a:t>         Estimates:  	        	     Hazard Ratios:		           Significance tests:</a:t>
                </a:r>
              </a:p>
              <a:p>
                <a:pPr marL="0" indent="0">
                  <a:buNone/>
                </a:pPr>
                <a:endParaRPr lang="en-SE" dirty="0">
                  <a:solidFill>
                    <a:schemeClr val="accent3"/>
                  </a:solidFill>
                </a:endParaRPr>
              </a:p>
              <a:p>
                <a:pPr marL="0" indent="0">
                  <a:buNone/>
                </a:pPr>
                <a:endParaRPr lang="en-SE" dirty="0">
                  <a:solidFill>
                    <a:schemeClr val="accent3"/>
                  </a:solidFill>
                </a:endParaRPr>
              </a:p>
              <a:p>
                <a:pPr marL="0" indent="0">
                  <a:buNone/>
                </a:pPr>
                <a:endParaRPr lang="en-SE" dirty="0">
                  <a:solidFill>
                    <a:schemeClr val="accent3"/>
                  </a:solidFill>
                </a:endParaRPr>
              </a:p>
              <a:p>
                <a:pPr marL="0" indent="0">
                  <a:buNone/>
                </a:pPr>
                <a:endParaRPr lang="en-SE" dirty="0">
                  <a:solidFill>
                    <a:schemeClr val="accent3"/>
                  </a:solidFill>
                </a:endParaRPr>
              </a:p>
              <a:p>
                <a:pPr marL="0" indent="0">
                  <a:buNone/>
                </a:pPr>
                <a:endParaRPr lang="en-SE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SE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SE" sz="1600" dirty="0"/>
                  <a:t>		        </a:t>
                </a:r>
                <a:r>
                  <a:rPr lang="en-SE" sz="1600" dirty="0">
                    <a:solidFill>
                      <a:schemeClr val="tx1"/>
                    </a:solidFill>
                  </a:rPr>
                  <a:t>HR age 60 vs 40: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v-SE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0.011⋅(60−40) </m:t>
                        </m:r>
                      </m:sup>
                    </m:sSup>
                    <m:r>
                      <a:rPr lang="sv-SE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=1.25</m:t>
                    </m:r>
                  </m:oMath>
                </a14:m>
                <a:endParaRPr lang="en-SE" sz="1600" dirty="0">
                  <a:solidFill>
                    <a:schemeClr val="tx1"/>
                  </a:solidFill>
                </a:endParaRPr>
              </a:p>
              <a:p>
                <a:endParaRPr lang="en-SE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73FE39-9201-8941-4BEC-DE670BF305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1" t="-397" b="-396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0632B4-87AA-269B-490B-E95480D3E4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rickard.strandberg@ki.se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9E196-0B16-C88A-9A51-25D949E63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2024-03-19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AC56E-1C59-02CF-A0F6-A6A809B9A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9C56-CB7E-413F-8971-4226A1EF6823}" type="slidenum">
              <a:rPr lang="sv-SE" smtClean="0"/>
              <a:pPr/>
              <a:t>51</a:t>
            </a:fld>
            <a:endParaRPr lang="sv-SE" dirty="0"/>
          </a:p>
        </p:txBody>
      </p:sp>
      <p:pic>
        <p:nvPicPr>
          <p:cNvPr id="12" name="Picture 11" descr="A diagram of a hazard ratio&#10;&#10;Description automatically generated">
            <a:extLst>
              <a:ext uri="{FF2B5EF4-FFF2-40B4-BE49-F238E27FC236}">
                <a16:creationId xmlns:a16="http://schemas.microsoft.com/office/drawing/2014/main" id="{1B2FA389-B165-C180-E4AB-CB03FEA33E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03" t="28477"/>
          <a:stretch/>
        </p:blipFill>
        <p:spPr>
          <a:xfrm>
            <a:off x="2915817" y="2417134"/>
            <a:ext cx="2923829" cy="1594776"/>
          </a:xfrm>
          <a:prstGeom prst="rect">
            <a:avLst/>
          </a:prstGeom>
        </p:spPr>
      </p:pic>
      <p:pic>
        <p:nvPicPr>
          <p:cNvPr id="14" name="Picture 13" descr="A black and white text with white text&#10;&#10;Description automatically generated">
            <a:extLst>
              <a:ext uri="{FF2B5EF4-FFF2-40B4-BE49-F238E27FC236}">
                <a16:creationId xmlns:a16="http://schemas.microsoft.com/office/drawing/2014/main" id="{0EDB2673-EDD9-1A58-670A-45B756EA81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8423" y="2474538"/>
            <a:ext cx="2903971" cy="103331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580CD3-70F0-FC9E-8A76-62014BD69242}"/>
              </a:ext>
            </a:extLst>
          </p:cNvPr>
          <p:cNvCxnSpPr/>
          <p:nvPr/>
        </p:nvCxnSpPr>
        <p:spPr bwMode="auto">
          <a:xfrm>
            <a:off x="2844000" y="2067694"/>
            <a:ext cx="0" cy="20882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E119D59-9961-F9DC-8F1E-1A1D923566CC}"/>
              </a:ext>
            </a:extLst>
          </p:cNvPr>
          <p:cNvCxnSpPr/>
          <p:nvPr/>
        </p:nvCxnSpPr>
        <p:spPr bwMode="auto">
          <a:xfrm>
            <a:off x="6012160" y="2067694"/>
            <a:ext cx="0" cy="20882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" name="Picture 6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B518F999-4572-86BB-EEA0-111944AD015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5316"/>
          <a:stretch/>
        </p:blipFill>
        <p:spPr>
          <a:xfrm>
            <a:off x="220511" y="2499742"/>
            <a:ext cx="2479282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534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20B431-D2A1-FD2E-F485-2B976056AB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FC68C-EAFA-D3A8-D45E-809C5CC32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Checking the Proportional Hazards Assumption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B9CF6-A342-995B-F574-A2210DCDF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971" y="1059582"/>
            <a:ext cx="3811170" cy="3190191"/>
          </a:xfrm>
        </p:spPr>
        <p:txBody>
          <a:bodyPr/>
          <a:lstStyle/>
          <a:p>
            <a:r>
              <a:rPr lang="en-SE" b="1" dirty="0">
                <a:solidFill>
                  <a:schemeClr val="accent3"/>
                </a:solidFill>
              </a:rPr>
              <a:t>Do the curves look like they have proportional hazards?</a:t>
            </a:r>
          </a:p>
          <a:p>
            <a:endParaRPr lang="en-SE" dirty="0"/>
          </a:p>
          <a:p>
            <a:endParaRPr lang="en-SE" dirty="0"/>
          </a:p>
          <a:p>
            <a:endParaRPr lang="en-S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17FA6-085A-6C9A-6D31-1F6E91B2AA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rickard.strandberg@ki.se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E8176-B87E-6F77-05DD-98BDE536C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2024-03-19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D747D-0DD6-6AE8-CF21-A9B6AF205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9C56-CB7E-413F-8971-4226A1EF6823}" type="slidenum">
              <a:rPr lang="sv-SE" smtClean="0"/>
              <a:pPr/>
              <a:t>52</a:t>
            </a:fld>
            <a:endParaRPr lang="sv-SE" dirty="0"/>
          </a:p>
        </p:txBody>
      </p:sp>
      <p:pic>
        <p:nvPicPr>
          <p:cNvPr id="11" name="Picture 10" descr="A graph showing different colored lines&#10;&#10;Description automatically generated">
            <a:extLst>
              <a:ext uri="{FF2B5EF4-FFF2-40B4-BE49-F238E27FC236}">
                <a16:creationId xmlns:a16="http://schemas.microsoft.com/office/drawing/2014/main" id="{9AA21D2D-3F2E-DE7D-941B-035B34AEF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1086531"/>
            <a:ext cx="4960364" cy="343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512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74E911-0142-D228-C969-25B06EC8FA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3B8AD-F05F-EE4B-E7F9-F6770E513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Checking the Proportional Hazards Assumption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EED0F-D7DF-BE64-F70B-5160CE500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971" y="1059582"/>
            <a:ext cx="3811170" cy="3190191"/>
          </a:xfrm>
        </p:spPr>
        <p:txBody>
          <a:bodyPr/>
          <a:lstStyle/>
          <a:p>
            <a:r>
              <a:rPr lang="en-SE" b="1" dirty="0">
                <a:solidFill>
                  <a:schemeClr val="accent3"/>
                </a:solidFill>
              </a:rPr>
              <a:t>Do the curves look like they have proportional hazards?</a:t>
            </a:r>
          </a:p>
          <a:p>
            <a:endParaRPr lang="en-SE" b="1" dirty="0">
              <a:solidFill>
                <a:schemeClr val="accent3"/>
              </a:solidFill>
            </a:endParaRPr>
          </a:p>
          <a:p>
            <a:r>
              <a:rPr lang="en-SE" dirty="0"/>
              <a:t>If they did,  according to the C</a:t>
            </a:r>
            <a:r>
              <a:rPr lang="en-GB" dirty="0"/>
              <a:t>o</a:t>
            </a:r>
            <a:r>
              <a:rPr lang="en-SE" dirty="0"/>
              <a:t>x model:</a:t>
            </a:r>
          </a:p>
          <a:p>
            <a:endParaRPr lang="en-SE" dirty="0"/>
          </a:p>
          <a:p>
            <a:r>
              <a:rPr lang="en-SE" dirty="0"/>
              <a:t>Important to check!</a:t>
            </a:r>
          </a:p>
          <a:p>
            <a:endParaRPr lang="en-SE" dirty="0"/>
          </a:p>
          <a:p>
            <a:r>
              <a:rPr lang="en-SE" dirty="0"/>
              <a:t>What to do?</a:t>
            </a:r>
          </a:p>
          <a:p>
            <a:pPr lvl="1"/>
            <a:r>
              <a:rPr lang="en-SE" dirty="0"/>
              <a:t>Flexible parametric survival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8A22A4-9A14-6D57-FD52-72E3A26FF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rickard.strandberg@ki.se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73D510-F260-BEDC-A025-CE22B0A0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2024-03-19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0AD8B-A584-1BD5-5180-0107C0C1A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9C56-CB7E-413F-8971-4226A1EF6823}" type="slidenum">
              <a:rPr lang="sv-SE" smtClean="0"/>
              <a:pPr/>
              <a:t>53</a:t>
            </a:fld>
            <a:endParaRPr lang="sv-SE" dirty="0"/>
          </a:p>
        </p:txBody>
      </p:sp>
      <p:pic>
        <p:nvPicPr>
          <p:cNvPr id="13" name="Picture 12" descr="A graph showing different colored lines&#10;&#10;Description automatically generated">
            <a:extLst>
              <a:ext uri="{FF2B5EF4-FFF2-40B4-BE49-F238E27FC236}">
                <a16:creationId xmlns:a16="http://schemas.microsoft.com/office/drawing/2014/main" id="{E2EEF1A3-1B71-35B0-86C3-45A8DBA82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785" y="1059582"/>
            <a:ext cx="4984231" cy="312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9960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6704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BCF45B-BBD3-0DED-1126-65AB4D075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512EFFE6-EB2C-606B-94AC-E8F404F33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310283"/>
            <a:ext cx="2477321" cy="3190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5A685F-5011-A8AF-8289-7B8622882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What is Survival Analysis?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8FBA4-9BDE-020F-3371-8E63E41AB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E" dirty="0"/>
              <a:t>Survival Analysis is a special family of statistical analysis</a:t>
            </a:r>
          </a:p>
          <a:p>
            <a:endParaRPr lang="en-SE" b="1" dirty="0">
              <a:solidFill>
                <a:schemeClr val="accent3"/>
              </a:solidFill>
            </a:endParaRPr>
          </a:p>
          <a:p>
            <a:r>
              <a:rPr lang="en-SE" b="1" dirty="0">
                <a:solidFill>
                  <a:schemeClr val="accent3"/>
                </a:solidFill>
              </a:rPr>
              <a:t>The outcome is time</a:t>
            </a:r>
          </a:p>
          <a:p>
            <a:endParaRPr lang="en-SE" b="1" dirty="0">
              <a:solidFill>
                <a:schemeClr val="accent3"/>
              </a:solidFill>
            </a:endParaRPr>
          </a:p>
          <a:p>
            <a:r>
              <a:rPr lang="en-SE" dirty="0"/>
              <a:t>We measure the time until a particular event</a:t>
            </a:r>
          </a:p>
          <a:p>
            <a:pPr lvl="1"/>
            <a:r>
              <a:rPr lang="en-SE" dirty="0"/>
              <a:t>Death (Mortality)</a:t>
            </a:r>
          </a:p>
          <a:p>
            <a:pPr lvl="1"/>
            <a:r>
              <a:rPr lang="en-SE" dirty="0"/>
              <a:t>Diagnosis of a particular disease (Incidence)</a:t>
            </a:r>
          </a:p>
          <a:p>
            <a:pPr lvl="1"/>
            <a:r>
              <a:rPr lang="en-SE" dirty="0"/>
              <a:t>Progression to a stage of disease</a:t>
            </a:r>
          </a:p>
          <a:p>
            <a:pPr lvl="1"/>
            <a:r>
              <a:rPr lang="en-SE" dirty="0"/>
              <a:t>etc.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C8E3C4-0A98-B4C9-1D8C-04B465AEDE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rickard.strandberg@ki.se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37A27E-0053-798E-26B3-DF39FBD09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2024-03-19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DEB1A-0868-B688-9E61-24BE01FF2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9C56-CB7E-413F-8971-4226A1EF6823}" type="slidenum">
              <a:rPr lang="sv-SE" smtClean="0"/>
              <a:pPr/>
              <a:t>6</a:t>
            </a:fld>
            <a:endParaRPr lang="sv-SE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6FDED1E-54E5-BD1F-0736-B744563C2939}"/>
              </a:ext>
            </a:extLst>
          </p:cNvPr>
          <p:cNvSpPr txBox="1">
            <a:spLocks/>
          </p:cNvSpPr>
          <p:nvPr/>
        </p:nvSpPr>
        <p:spPr bwMode="auto">
          <a:xfrm>
            <a:off x="9468544" y="3147814"/>
            <a:ext cx="696468" cy="1352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à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à"/>
              <a:defRPr sz="1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endParaRPr lang="en-SE" kern="0" dirty="0"/>
          </a:p>
        </p:txBody>
      </p:sp>
    </p:spTree>
    <p:extLst>
      <p:ext uri="{BB962C8B-B14F-4D97-AF65-F5344CB8AC3E}">
        <p14:creationId xmlns:p14="http://schemas.microsoft.com/office/powerpoint/2010/main" val="2961802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C469-7C5B-B117-E2D3-5ACC675ED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Time-to-Event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9B1B0-8477-BEA7-25A8-AC4B96CA2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  <a:p>
            <a:r>
              <a:rPr lang="en-SE" dirty="0"/>
              <a:t>Time-to-event outcome: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SE" dirty="0"/>
              <a:t>The time duration we followed each subject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SE" dirty="0"/>
              <a:t>Whether or not they experienced the event</a:t>
            </a:r>
          </a:p>
          <a:p>
            <a:endParaRPr lang="en-SE" dirty="0"/>
          </a:p>
          <a:p>
            <a:endParaRPr lang="en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40955-339C-252A-2392-34938B01B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2024-03-19</a:t>
            </a:r>
            <a:endParaRPr lang="sv-S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182BD78-AD93-AB66-17E7-1922985AA0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rickard.strandberg@ki.se</a:t>
            </a:r>
            <a:endParaRPr lang="sv-S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B074C86-029A-6128-FE7E-AA8541265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9C56-CB7E-413F-8971-4226A1EF6823}" type="slidenum">
              <a:rPr lang="sv-SE" smtClean="0"/>
              <a:pPr/>
              <a:t>7</a:t>
            </a:fld>
            <a:endParaRPr lang="sv-SE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D94F15-510D-F500-927B-534E732EF515}"/>
              </a:ext>
            </a:extLst>
          </p:cNvPr>
          <p:cNvCxnSpPr/>
          <p:nvPr/>
        </p:nvCxnSpPr>
        <p:spPr bwMode="auto">
          <a:xfrm>
            <a:off x="1239046" y="3186699"/>
            <a:ext cx="158417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diamond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5B7E739-4803-1639-E9B3-3AB904101C5D}"/>
              </a:ext>
            </a:extLst>
          </p:cNvPr>
          <p:cNvCxnSpPr/>
          <p:nvPr/>
        </p:nvCxnSpPr>
        <p:spPr bwMode="auto">
          <a:xfrm>
            <a:off x="1238265" y="3330715"/>
            <a:ext cx="1008893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diamond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331738-B6E5-4B40-F790-34A88A40E9E2}"/>
              </a:ext>
            </a:extLst>
          </p:cNvPr>
          <p:cNvCxnSpPr/>
          <p:nvPr/>
        </p:nvCxnSpPr>
        <p:spPr bwMode="auto">
          <a:xfrm>
            <a:off x="1238265" y="3474731"/>
            <a:ext cx="2520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diamon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2F24216-812E-355F-9624-50B5A4149F34}"/>
              </a:ext>
            </a:extLst>
          </p:cNvPr>
          <p:cNvCxnSpPr/>
          <p:nvPr/>
        </p:nvCxnSpPr>
        <p:spPr bwMode="auto">
          <a:xfrm>
            <a:off x="1238265" y="3618747"/>
            <a:ext cx="2520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diamon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7D821F9-E1D9-E5B3-28D8-0370C04B3C65}"/>
              </a:ext>
            </a:extLst>
          </p:cNvPr>
          <p:cNvCxnSpPr/>
          <p:nvPr/>
        </p:nvCxnSpPr>
        <p:spPr bwMode="auto">
          <a:xfrm>
            <a:off x="1238265" y="3906779"/>
            <a:ext cx="2520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diamon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CCEC4C1-6B6B-A3DB-B1F0-5BABD010AC7B}"/>
              </a:ext>
            </a:extLst>
          </p:cNvPr>
          <p:cNvCxnSpPr/>
          <p:nvPr/>
        </p:nvCxnSpPr>
        <p:spPr bwMode="auto">
          <a:xfrm>
            <a:off x="1238265" y="3762763"/>
            <a:ext cx="2017005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diamond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B925A4D-4953-A86A-958F-52B84092DB05}"/>
              </a:ext>
            </a:extLst>
          </p:cNvPr>
          <p:cNvCxnSpPr/>
          <p:nvPr/>
        </p:nvCxnSpPr>
        <p:spPr bwMode="auto">
          <a:xfrm>
            <a:off x="1238265" y="4122803"/>
            <a:ext cx="29365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C4A2374-F87E-91AB-2EA6-9F0A5A23A0F2}"/>
              </a:ext>
            </a:extLst>
          </p:cNvPr>
          <p:cNvSpPr txBox="1"/>
          <p:nvPr/>
        </p:nvSpPr>
        <p:spPr>
          <a:xfrm>
            <a:off x="2391174" y="4174541"/>
            <a:ext cx="503664" cy="261610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SE" sz="1100" dirty="0">
                <a:latin typeface="+mn-lt"/>
              </a:rPr>
              <a:t>Time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B3271F-3645-5444-3D54-B86D22560C98}"/>
              </a:ext>
            </a:extLst>
          </p:cNvPr>
          <p:cNvSpPr txBox="1"/>
          <p:nvPr/>
        </p:nvSpPr>
        <p:spPr>
          <a:xfrm>
            <a:off x="1619672" y="2787774"/>
            <a:ext cx="760144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SE" sz="1200" dirty="0">
                <a:solidFill>
                  <a:schemeClr val="accent3"/>
                </a:solidFill>
                <a:latin typeface="+mn-lt"/>
              </a:rPr>
              <a:t>◆ Event</a:t>
            </a:r>
            <a:endParaRPr lang="en-SE" sz="1400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C4332B-566E-6B38-E4C5-FAEACF61E5B3}"/>
              </a:ext>
            </a:extLst>
          </p:cNvPr>
          <p:cNvSpPr txBox="1"/>
          <p:nvPr/>
        </p:nvSpPr>
        <p:spPr>
          <a:xfrm>
            <a:off x="2939490" y="2787775"/>
            <a:ext cx="997389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SE" sz="1200" dirty="0">
                <a:solidFill>
                  <a:schemeClr val="accent5"/>
                </a:solidFill>
                <a:latin typeface="+mn-lt"/>
              </a:rPr>
              <a:t>◆ No Event</a:t>
            </a:r>
            <a:endParaRPr lang="en-SE" sz="1400" dirty="0">
              <a:solidFill>
                <a:schemeClr val="accent5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40259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E7FECD-FE5E-EB29-1709-2E1ED5C501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FB23A-9939-55EA-9C7A-7C72C7BFC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Time-to-Event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439C4-B015-02EF-E733-4FEAEAC42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  <a:p>
            <a:r>
              <a:rPr lang="en-SE" dirty="0"/>
              <a:t>Time-to-event outcome: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SE" dirty="0"/>
              <a:t>The time duration we followed each subject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SE" dirty="0"/>
              <a:t>Whether or not they experienced the event</a:t>
            </a:r>
          </a:p>
          <a:p>
            <a:endParaRPr lang="en-SE" dirty="0"/>
          </a:p>
          <a:p>
            <a:endParaRPr lang="en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25CB1-14CF-5069-A1C2-2BE23BC01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2024-03-19</a:t>
            </a:r>
            <a:endParaRPr lang="sv-S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7A1CF5B-6E34-4212-1B61-9CF5352965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rickard.strandberg@ki.se</a:t>
            </a:r>
            <a:endParaRPr lang="sv-S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50C4640-B63F-3520-9DFE-DD74D13CC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9C56-CB7E-413F-8971-4226A1EF6823}" type="slidenum">
              <a:rPr lang="sv-SE" smtClean="0"/>
              <a:pPr/>
              <a:t>8</a:t>
            </a:fld>
            <a:endParaRPr lang="sv-SE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E176801-BC47-EACB-8CAC-3252C33DDA83}"/>
              </a:ext>
            </a:extLst>
          </p:cNvPr>
          <p:cNvCxnSpPr/>
          <p:nvPr/>
        </p:nvCxnSpPr>
        <p:spPr bwMode="auto">
          <a:xfrm>
            <a:off x="1239046" y="3186699"/>
            <a:ext cx="158417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diamond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956E74-D9DA-C8B3-2D37-9D9A313C86D6}"/>
              </a:ext>
            </a:extLst>
          </p:cNvPr>
          <p:cNvCxnSpPr/>
          <p:nvPr/>
        </p:nvCxnSpPr>
        <p:spPr bwMode="auto">
          <a:xfrm>
            <a:off x="1238265" y="3330715"/>
            <a:ext cx="1008893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diamond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B68ED6-4DBB-ECA4-E10D-E02677027C4E}"/>
              </a:ext>
            </a:extLst>
          </p:cNvPr>
          <p:cNvCxnSpPr/>
          <p:nvPr/>
        </p:nvCxnSpPr>
        <p:spPr bwMode="auto">
          <a:xfrm>
            <a:off x="1238265" y="3474731"/>
            <a:ext cx="2520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diamon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58EE34E-6CD6-54FA-E25A-75FB2B07A888}"/>
              </a:ext>
            </a:extLst>
          </p:cNvPr>
          <p:cNvCxnSpPr/>
          <p:nvPr/>
        </p:nvCxnSpPr>
        <p:spPr bwMode="auto">
          <a:xfrm>
            <a:off x="1238265" y="3618747"/>
            <a:ext cx="2520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diamon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5C7C514-F74C-5338-96DF-E7F77E1FDF0F}"/>
              </a:ext>
            </a:extLst>
          </p:cNvPr>
          <p:cNvCxnSpPr/>
          <p:nvPr/>
        </p:nvCxnSpPr>
        <p:spPr bwMode="auto">
          <a:xfrm>
            <a:off x="1238265" y="3906779"/>
            <a:ext cx="2520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diamon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769548F-2C75-A414-E8B3-69426FDE1062}"/>
              </a:ext>
            </a:extLst>
          </p:cNvPr>
          <p:cNvCxnSpPr/>
          <p:nvPr/>
        </p:nvCxnSpPr>
        <p:spPr bwMode="auto">
          <a:xfrm>
            <a:off x="1238265" y="3762763"/>
            <a:ext cx="2017005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diamond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CE64511-E6FC-2207-0C94-535EDA116083}"/>
              </a:ext>
            </a:extLst>
          </p:cNvPr>
          <p:cNvCxnSpPr/>
          <p:nvPr/>
        </p:nvCxnSpPr>
        <p:spPr bwMode="auto">
          <a:xfrm>
            <a:off x="1238265" y="4122803"/>
            <a:ext cx="29365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A49BBC3-84BB-D0E0-2310-3180CFEEB949}"/>
              </a:ext>
            </a:extLst>
          </p:cNvPr>
          <p:cNvSpPr txBox="1"/>
          <p:nvPr/>
        </p:nvSpPr>
        <p:spPr>
          <a:xfrm>
            <a:off x="2391174" y="4174541"/>
            <a:ext cx="503664" cy="261610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SE" sz="1100" dirty="0">
                <a:latin typeface="+mn-lt"/>
              </a:rPr>
              <a:t>Time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4EAFBD-F85B-6579-3983-CD1BE6B61E1F}"/>
              </a:ext>
            </a:extLst>
          </p:cNvPr>
          <p:cNvSpPr txBox="1"/>
          <p:nvPr/>
        </p:nvSpPr>
        <p:spPr>
          <a:xfrm>
            <a:off x="1619672" y="2787774"/>
            <a:ext cx="760144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SE" sz="1200" dirty="0">
                <a:solidFill>
                  <a:schemeClr val="accent3"/>
                </a:solidFill>
                <a:latin typeface="+mn-lt"/>
              </a:rPr>
              <a:t>◆ Event</a:t>
            </a:r>
            <a:endParaRPr lang="en-SE" sz="1400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93DA9B-349E-67ED-CAB1-E37773985D0E}"/>
              </a:ext>
            </a:extLst>
          </p:cNvPr>
          <p:cNvSpPr txBox="1"/>
          <p:nvPr/>
        </p:nvSpPr>
        <p:spPr>
          <a:xfrm>
            <a:off x="2939490" y="2787775"/>
            <a:ext cx="997389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SE" sz="1200" dirty="0">
                <a:solidFill>
                  <a:schemeClr val="accent5"/>
                </a:solidFill>
                <a:latin typeface="+mn-lt"/>
              </a:rPr>
              <a:t>◆ No Event</a:t>
            </a:r>
            <a:endParaRPr lang="en-SE" sz="1400" dirty="0">
              <a:solidFill>
                <a:schemeClr val="accent5"/>
              </a:solidFill>
              <a:latin typeface="+mn-lt"/>
            </a:endParaRPr>
          </a:p>
        </p:txBody>
      </p:sp>
      <p:pic>
        <p:nvPicPr>
          <p:cNvPr id="20" name="Picture 19" descr="A screen shot of a black and white screen&#10;&#10;Description automatically generated">
            <a:extLst>
              <a:ext uri="{FF2B5EF4-FFF2-40B4-BE49-F238E27FC236}">
                <a16:creationId xmlns:a16="http://schemas.microsoft.com/office/drawing/2014/main" id="{5AE6C1F2-1C55-00A8-D86E-708D9AEA6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9702" y="1700308"/>
            <a:ext cx="3398302" cy="26050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57FA52-EA5A-4122-B9EE-69F757AED937}"/>
              </a:ext>
            </a:extLst>
          </p:cNvPr>
          <p:cNvSpPr txBox="1"/>
          <p:nvPr/>
        </p:nvSpPr>
        <p:spPr>
          <a:xfrm>
            <a:off x="5399702" y="1385912"/>
            <a:ext cx="151216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SE" sz="1400" dirty="0">
                <a:latin typeface="+mn-lt"/>
              </a:rPr>
              <a:t>For example:</a:t>
            </a:r>
          </a:p>
        </p:txBody>
      </p:sp>
    </p:spTree>
    <p:extLst>
      <p:ext uri="{BB962C8B-B14F-4D97-AF65-F5344CB8AC3E}">
        <p14:creationId xmlns:p14="http://schemas.microsoft.com/office/powerpoint/2010/main" val="2698163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C469-7C5B-B117-E2D3-5ACC675ED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Why two-part outcome?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9B1B0-8477-BEA7-25A8-AC4B96CA2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774" y="1131591"/>
            <a:ext cx="5251329" cy="3461430"/>
          </a:xfrm>
        </p:spPr>
        <p:txBody>
          <a:bodyPr/>
          <a:lstStyle/>
          <a:p>
            <a:r>
              <a:rPr lang="en-SE" dirty="0"/>
              <a:t>Can’t we just look at the final outcome?</a:t>
            </a:r>
          </a:p>
          <a:p>
            <a:endParaRPr lang="en-SE" dirty="0"/>
          </a:p>
          <a:p>
            <a:r>
              <a:rPr lang="en-SE" u="sng" dirty="0"/>
              <a:t>Example:</a:t>
            </a:r>
            <a:r>
              <a:rPr lang="en-SE" dirty="0"/>
              <a:t> </a:t>
            </a:r>
            <a:br>
              <a:rPr lang="en-SE" dirty="0"/>
            </a:br>
            <a:r>
              <a:rPr lang="en-SE" dirty="0"/>
              <a:t>Mortality over 2 years </a:t>
            </a:r>
            <a:br>
              <a:rPr lang="en-SE" dirty="0"/>
            </a:br>
            <a:r>
              <a:rPr lang="en-SE" dirty="0"/>
              <a:t>comparing 2 groups  </a:t>
            </a:r>
          </a:p>
          <a:p>
            <a:pPr marL="0" indent="0">
              <a:buNone/>
            </a:pPr>
            <a:endParaRPr lang="en-SE" dirty="0"/>
          </a:p>
          <a:p>
            <a:r>
              <a:rPr lang="en-SE" dirty="0"/>
              <a:t>Not just </a:t>
            </a:r>
            <a:r>
              <a:rPr lang="en-SE" b="1" dirty="0"/>
              <a:t>what</a:t>
            </a:r>
            <a:r>
              <a:rPr lang="en-SE" dirty="0"/>
              <a:t> happens, </a:t>
            </a:r>
            <a:br>
              <a:rPr lang="en-SE" dirty="0"/>
            </a:br>
            <a:r>
              <a:rPr lang="en-SE" dirty="0"/>
              <a:t>but also </a:t>
            </a:r>
            <a:r>
              <a:rPr lang="en-SE" b="1" dirty="0"/>
              <a:t>when</a:t>
            </a:r>
          </a:p>
          <a:p>
            <a:pPr marL="0" indent="0">
              <a:buNone/>
            </a:pPr>
            <a:endParaRPr lang="en-SE" dirty="0"/>
          </a:p>
          <a:p>
            <a:r>
              <a:rPr lang="en-SE" dirty="0"/>
              <a:t>Who experiences more </a:t>
            </a:r>
          </a:p>
          <a:p>
            <a:r>
              <a:rPr lang="en-SE" dirty="0"/>
              <a:t>events and/or events sooner?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40955-339C-252A-2392-34938B01B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2024-03-19</a:t>
            </a:r>
            <a:endParaRPr lang="sv-S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E3F8C5-2F78-F192-6F20-67C5986C9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841" y="1418310"/>
            <a:ext cx="5216385" cy="2881632"/>
          </a:xfrm>
          <a:prstGeom prst="rect">
            <a:avLst/>
          </a:prstGeom>
        </p:spPr>
      </p:pic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AE21AB9A-97D4-6FB8-BAF7-6DBB7C0A59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rickard.strandberg@ki.se</a:t>
            </a:r>
            <a:endParaRPr lang="sv-SE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E594B5A-1210-A02B-4CCF-A034BAF78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9C56-CB7E-413F-8971-4226A1EF6823}" type="slidenum">
              <a:rPr lang="sv-SE" smtClean="0"/>
              <a:pPr/>
              <a:t>9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1615326"/>
      </p:ext>
    </p:extLst>
  </p:cSld>
  <p:clrMapOvr>
    <a:masterClrMapping/>
  </p:clrMapOvr>
</p:sld>
</file>

<file path=ppt/theme/theme1.xml><?xml version="1.0" encoding="utf-8"?>
<a:theme xmlns:a="http://schemas.openxmlformats.org/drawingml/2006/main" name="16:9 Plum eng">
  <a:themeElements>
    <a:clrScheme name="K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F0433"/>
      </a:accent1>
      <a:accent2>
        <a:srgbClr val="FF876F"/>
      </a:accent2>
      <a:accent3>
        <a:srgbClr val="870052"/>
      </a:accent3>
      <a:accent4>
        <a:srgbClr val="FFDDD6"/>
      </a:accent4>
      <a:accent5>
        <a:srgbClr val="4DB5BC"/>
      </a:accent5>
      <a:accent6>
        <a:srgbClr val="CCEBED"/>
      </a:accent6>
      <a:hlink>
        <a:srgbClr val="870052"/>
      </a:hlink>
      <a:folHlink>
        <a:srgbClr val="C490AA"/>
      </a:folHlink>
    </a:clrScheme>
    <a:fontScheme name="KI PPT">
      <a:majorFont>
        <a:latin typeface="DM Sans Medium"/>
        <a:ea typeface=""/>
        <a:cs typeface=""/>
      </a:majorFont>
      <a:minorFont>
        <a:latin typeface="DM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err="1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  <a:txDef>
      <a:spPr>
        <a:noFill/>
        <a:ln w="6350">
          <a:solidFill>
            <a:schemeClr val="accent1"/>
          </a:solidFill>
        </a:ln>
      </a:spPr>
      <a:bodyPr wrap="none" rtlCol="0">
        <a:spAutoFit/>
      </a:bodyPr>
      <a:lstStyle>
        <a:defPPr algn="l">
          <a:defRPr sz="1400" dirty="0">
            <a:latin typeface="+mn-lt"/>
          </a:defRPr>
        </a:defPPr>
      </a:lstStyle>
    </a:txDef>
  </a:objectDefaults>
  <a:extraClrSchemeLst>
    <a:extraClrScheme>
      <a:clrScheme name="Office-te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61B54"/>
        </a:accent1>
        <a:accent2>
          <a:srgbClr val="97D8DA"/>
        </a:accent2>
        <a:accent3>
          <a:srgbClr val="FFFFFF"/>
        </a:accent3>
        <a:accent4>
          <a:srgbClr val="000000"/>
        </a:accent4>
        <a:accent5>
          <a:srgbClr val="BDABB3"/>
        </a:accent5>
        <a:accent6>
          <a:srgbClr val="88C4C5"/>
        </a:accent6>
        <a:hlink>
          <a:srgbClr val="CF0063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_16_9_eng.potx" id="{DA2A8F33-ECAE-4B92-8EDE-CEEF92099690}" vid="{5CC8BC87-31CD-464A-B6AA-BD4FD30630D4}"/>
    </a:ext>
  </a:ext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615BE51D60BA44B86811C5F608C49E" ma:contentTypeVersion="4" ma:contentTypeDescription="Create a new document." ma:contentTypeScope="" ma:versionID="122e2918688ddcbd6b4e51b912b07315">
  <xsd:schema xmlns:xsd="http://www.w3.org/2001/XMLSchema" xmlns:xs="http://www.w3.org/2001/XMLSchema" xmlns:p="http://schemas.microsoft.com/office/2006/metadata/properties" xmlns:ns2="6843b716-3f6d-4983-a753-faa1afd2f446" targetNamespace="http://schemas.microsoft.com/office/2006/metadata/properties" ma:root="true" ma:fieldsID="57f36c3b3137f2eaf3a3987d7786cd93" ns2:_="">
    <xsd:import namespace="6843b716-3f6d-4983-a753-faa1afd2f4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43b716-3f6d-4983-a753-faa1afd2f4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FF65B8F-D93C-40E8-B0A8-B47B0FBBDC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9A22CF0-473E-4A14-93FE-42002D8544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843b716-3f6d-4983-a753-faa1afd2f4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9F79469-2F05-42F0-ADD1-5263841AE7B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16:9 Plum eng</Template>
  <TotalTime>24300</TotalTime>
  <Words>2476</Words>
  <Application>Microsoft Macintosh PowerPoint</Application>
  <PresentationFormat>On-screen Show (16:9)</PresentationFormat>
  <Paragraphs>535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Arial</vt:lpstr>
      <vt:lpstr>Cambria Math</vt:lpstr>
      <vt:lpstr>DM Sans</vt:lpstr>
      <vt:lpstr>DM Sans Medium</vt:lpstr>
      <vt:lpstr>Times</vt:lpstr>
      <vt:lpstr>Wingdings</vt:lpstr>
      <vt:lpstr>16:9 Plum eng</vt:lpstr>
      <vt:lpstr>CBB Workshop: Introduction to Survival Analysis with Practical Applications in R</vt:lpstr>
      <vt:lpstr>Agenda</vt:lpstr>
      <vt:lpstr>Introduction to Survival Analysis</vt:lpstr>
      <vt:lpstr>Outline</vt:lpstr>
      <vt:lpstr>Our Typical Statistical Analysis</vt:lpstr>
      <vt:lpstr>What is Survival Analysis?</vt:lpstr>
      <vt:lpstr>Time-to-Event Data</vt:lpstr>
      <vt:lpstr>Time-to-Event Data</vt:lpstr>
      <vt:lpstr>Why two-part outcome?</vt:lpstr>
      <vt:lpstr>Censoring</vt:lpstr>
      <vt:lpstr>Censoring</vt:lpstr>
      <vt:lpstr>Person-Time</vt:lpstr>
      <vt:lpstr>Now What?</vt:lpstr>
      <vt:lpstr>The Survival Function</vt:lpstr>
      <vt:lpstr>The Survival Function</vt:lpstr>
      <vt:lpstr>Kaplan-Meier Estimate</vt:lpstr>
      <vt:lpstr>Calculating the Survival Function</vt:lpstr>
      <vt:lpstr>Calculating the Survival Function</vt:lpstr>
      <vt:lpstr>Calculating the Survival Function</vt:lpstr>
      <vt:lpstr>Calculating the Survival Function</vt:lpstr>
      <vt:lpstr>Calculating the Survival Function</vt:lpstr>
      <vt:lpstr>Calculating the Survival Function</vt:lpstr>
      <vt:lpstr>Calculating the Survival Function</vt:lpstr>
      <vt:lpstr>Kaplan-Meier Estimate</vt:lpstr>
      <vt:lpstr>Kaplan-Meier Estimate</vt:lpstr>
      <vt:lpstr>Median survival time</vt:lpstr>
      <vt:lpstr>Comparing Survival Curves</vt:lpstr>
      <vt:lpstr>The Cumulative Incidence Function</vt:lpstr>
      <vt:lpstr>The Hazard Rate</vt:lpstr>
      <vt:lpstr>Different View: Transition Between States</vt:lpstr>
      <vt:lpstr>The Hazard Rate </vt:lpstr>
      <vt:lpstr>Hazard function examples</vt:lpstr>
      <vt:lpstr>The Cumulative Hazard</vt:lpstr>
      <vt:lpstr>Hazard &amp; Survival</vt:lpstr>
      <vt:lpstr>Hazard &amp; Survival</vt:lpstr>
      <vt:lpstr>Two Measures of Interest</vt:lpstr>
      <vt:lpstr>Cox Proportional Hazards Regression</vt:lpstr>
      <vt:lpstr>Proportional Hazards</vt:lpstr>
      <vt:lpstr>Proportional Hazards</vt:lpstr>
      <vt:lpstr>Cox Proportional Hazards Regression Models</vt:lpstr>
      <vt:lpstr>Cox Proportional Hazards Regression Models (2)</vt:lpstr>
      <vt:lpstr>Interpreting Cox Models</vt:lpstr>
      <vt:lpstr>Example: Primary Biliary Cholangitis &amp; Death </vt:lpstr>
      <vt:lpstr>Example: Primary Biliary Cholangitis &amp; Death (2)</vt:lpstr>
      <vt:lpstr>Example: Primary Biliary Cholangitis &amp; Death (3)</vt:lpstr>
      <vt:lpstr>Example: Primary Biliary Cholangitis &amp; Death (3)</vt:lpstr>
      <vt:lpstr>Example: Primary Biliary Cholangitis &amp; Death (3)</vt:lpstr>
      <vt:lpstr>Example: Primary Biliary Cholangitis &amp; Death (3)</vt:lpstr>
      <vt:lpstr>Example: Primary Biliary Cholangitis &amp; Death (3)</vt:lpstr>
      <vt:lpstr>Example: Primary Biliary Cholangitis &amp; Death (3)</vt:lpstr>
      <vt:lpstr>Example: Primary Biliary Cholangitis &amp; Death (3)</vt:lpstr>
      <vt:lpstr>Checking the Proportional Hazards Assumption</vt:lpstr>
      <vt:lpstr>Checking the Proportional Hazards Assumption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Competing Risks</dc:title>
  <dc:creator>Rickard Strandberg</dc:creator>
  <cp:lastModifiedBy>Rickard Strandberg</cp:lastModifiedBy>
  <cp:revision>45</cp:revision>
  <cp:lastPrinted>2005-09-23T14:22:03Z</cp:lastPrinted>
  <dcterms:created xsi:type="dcterms:W3CDTF">2023-11-30T08:08:10Z</dcterms:created>
  <dcterms:modified xsi:type="dcterms:W3CDTF">2024-03-18T13:35:48Z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0x010100B8615BE51D60BA44B86811C5F608C49E</vt:lpwstr>
  </property>
</Properties>
</file>