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verag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769db34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769db3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65b1eaf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65b1eaf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769db342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4769db34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a136b9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a136b9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769db342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769db34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769db342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4769db34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65b1eaf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65b1eaf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37cd8fa6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37cd8f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6268ebba9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6268ebb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637cd8fa6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637cd8fa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637cd8fa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637cd8f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565b1eaf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565b1eaf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565b1eaf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565b1ea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37cd8fa6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37cd8fa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565b1eafd_1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565b1eaf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63eb5b37f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63eb5b37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3eb5b3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63eb5b3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798e0a53a9040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9798e0a53a9040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565b1eafd_1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565b1eaf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4769db342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4769db342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268ebba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268ebb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a136b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a136b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798e0a53a9040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798e0a53a9040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65b1eaf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65b1eaf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Real Estate Economics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December</a:t>
            </a:r>
            <a:r>
              <a:rPr lang="en"/>
              <a:t> 10, 2021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BEA</a:t>
            </a:r>
            <a:endParaRPr/>
          </a:p>
        </p:txBody>
      </p:sp>
      <p:grpSp>
        <p:nvGrpSpPr>
          <p:cNvPr id="137" name="Google Shape;137;p22"/>
          <p:cNvGrpSpPr/>
          <p:nvPr/>
        </p:nvGrpSpPr>
        <p:grpSpPr>
          <a:xfrm>
            <a:off x="311717" y="1270350"/>
            <a:ext cx="8520613" cy="3416400"/>
            <a:chOff x="3320450" y="1304875"/>
            <a:chExt cx="2632500" cy="3416400"/>
          </a:xfrm>
        </p:grpSpPr>
        <p:sp>
          <p:nvSpPr>
            <p:cNvPr id="138" name="Google Shape;138;p2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2"/>
          <p:cNvSpPr txBox="1"/>
          <p:nvPr>
            <p:ph idx="4294967295" type="body"/>
          </p:nvPr>
        </p:nvSpPr>
        <p:spPr>
          <a:xfrm>
            <a:off x="508140" y="1270350"/>
            <a:ext cx="8127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web_parser1</a:t>
            </a:r>
            <a:endParaRPr b="1">
              <a:solidFill>
                <a:schemeClr val="lt1"/>
              </a:solidFill>
            </a:endParaRPr>
          </a:p>
        </p:txBody>
      </p:sp>
      <p:sp>
        <p:nvSpPr>
          <p:cNvPr id="141" name="Google Shape;141;p22"/>
          <p:cNvSpPr txBox="1"/>
          <p:nvPr>
            <p:ph idx="4294967295" type="body"/>
          </p:nvPr>
        </p:nvSpPr>
        <p:spPr>
          <a:xfrm>
            <a:off x="508085" y="1815775"/>
            <a:ext cx="8127600" cy="279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600"/>
              <a:t>Despite difficulty finding the right table, it was surprisingly clean</a:t>
            </a:r>
            <a:endParaRPr sz="1600"/>
          </a:p>
          <a:p>
            <a:pPr indent="-330200" lvl="0" marL="457200" rtl="0" algn="l">
              <a:spcBef>
                <a:spcPts val="1600"/>
              </a:spcBef>
              <a:spcAft>
                <a:spcPts val="0"/>
              </a:spcAft>
              <a:buSzPts val="1600"/>
              <a:buAutoNum type="arabicPeriod"/>
            </a:pPr>
            <a:r>
              <a:rPr lang="en" sz="1600"/>
              <a:t>Parsed XML - had a lot of repeated text and comments but was pretty easy to work with</a:t>
            </a:r>
            <a:endParaRPr sz="1600"/>
          </a:p>
          <a:p>
            <a:pPr indent="0" lvl="0" marL="0" rtl="0" algn="l">
              <a:spcBef>
                <a:spcPts val="1600"/>
              </a:spcBef>
              <a:spcAft>
                <a:spcPts val="1600"/>
              </a:spcAft>
              <a:buNone/>
            </a:pPr>
            <a:r>
              <a:t/>
            </a:r>
            <a:endParaRPr sz="1600"/>
          </a:p>
        </p:txBody>
      </p:sp>
      <p:sp>
        <p:nvSpPr>
          <p:cNvPr id="142" name="Google Shape;142;p22"/>
          <p:cNvSpPr/>
          <p:nvPr/>
        </p:nvSpPr>
        <p:spPr>
          <a:xfrm>
            <a:off x="850000" y="3345450"/>
            <a:ext cx="7192200" cy="11661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call_xml</a:t>
            </a:r>
            <a:r>
              <a:rPr lang="en" sz="1050">
                <a:solidFill>
                  <a:srgbClr val="D4D4D4"/>
                </a:solidFill>
                <a:latin typeface="Consolas"/>
                <a:ea typeface="Consolas"/>
                <a:cs typeface="Consolas"/>
                <a:sym typeface="Consolas"/>
              </a:rPr>
              <a:t> = </a:t>
            </a:r>
            <a:r>
              <a:rPr lang="en" sz="1050">
                <a:solidFill>
                  <a:srgbClr val="4EC9B0"/>
                </a:solidFill>
                <a:latin typeface="Consolas"/>
                <a:ea typeface="Consolas"/>
                <a:cs typeface="Consolas"/>
                <a:sym typeface="Consolas"/>
              </a:rPr>
              <a:t>requests</a:t>
            </a:r>
            <a:r>
              <a:rPr lang="en" sz="1050">
                <a:solidFill>
                  <a:srgbClr val="D4D4D4"/>
                </a:solidFill>
                <a:latin typeface="Consolas"/>
                <a:ea typeface="Consolas"/>
                <a:cs typeface="Consolas"/>
                <a:sym typeface="Consolas"/>
              </a:rPr>
              <a:t>.</a:t>
            </a:r>
            <a:r>
              <a:rPr lang="en" sz="1050">
                <a:solidFill>
                  <a:srgbClr val="DCDCAA"/>
                </a:solidFill>
                <a:latin typeface="Consolas"/>
                <a:ea typeface="Consolas"/>
                <a:cs typeface="Consolas"/>
                <a:sym typeface="Consolas"/>
              </a:rPr>
              <a:t>get</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call</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text</a:t>
            </a:r>
            <a:endParaRPr sz="1050">
              <a:solidFill>
                <a:srgbClr val="9CDCFE"/>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call_soup</a:t>
            </a:r>
            <a:r>
              <a:rPr lang="en" sz="1050">
                <a:solidFill>
                  <a:srgbClr val="D4D4D4"/>
                </a:solidFill>
                <a:latin typeface="Consolas"/>
                <a:ea typeface="Consolas"/>
                <a:cs typeface="Consolas"/>
                <a:sym typeface="Consolas"/>
              </a:rPr>
              <a:t> = </a:t>
            </a:r>
            <a:r>
              <a:rPr lang="en" sz="1050">
                <a:solidFill>
                  <a:srgbClr val="4EC9B0"/>
                </a:solidFill>
                <a:latin typeface="Consolas"/>
                <a:ea typeface="Consolas"/>
                <a:cs typeface="Consolas"/>
                <a:sym typeface="Consolas"/>
              </a:rPr>
              <a:t>bs</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call_xml</a:t>
            </a:r>
            <a:r>
              <a:rPr lang="en" sz="1050">
                <a:solidFill>
                  <a:srgbClr val="D4D4D4"/>
                </a:solidFill>
                <a:latin typeface="Consolas"/>
                <a:ea typeface="Consolas"/>
                <a:cs typeface="Consolas"/>
                <a:sym typeface="Consolas"/>
              </a:rPr>
              <a:t>, </a:t>
            </a:r>
            <a:r>
              <a:rPr lang="en" sz="1050">
                <a:solidFill>
                  <a:srgbClr val="CE9178"/>
                </a:solidFill>
                <a:latin typeface="Consolas"/>
                <a:ea typeface="Consolas"/>
                <a:cs typeface="Consolas"/>
                <a:sym typeface="Consolas"/>
              </a:rPr>
              <a:t>'lxml'</a:t>
            </a:r>
            <a:r>
              <a:rPr lang="en" sz="1050">
                <a:solidFill>
                  <a:srgbClr val="D4D4D4"/>
                </a:solidFill>
                <a:latin typeface="Consolas"/>
                <a:ea typeface="Consolas"/>
                <a:cs typeface="Consolas"/>
                <a:sym typeface="Consolas"/>
              </a:rPr>
              <a:t>)</a:t>
            </a:r>
            <a:endParaRPr sz="1050">
              <a:solidFill>
                <a:srgbClr val="D4D4D4"/>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gdp_county</a:t>
            </a:r>
            <a:r>
              <a:rPr lang="en" sz="1050">
                <a:solidFill>
                  <a:srgbClr val="D4D4D4"/>
                </a:solidFill>
                <a:latin typeface="Consolas"/>
                <a:ea typeface="Consolas"/>
                <a:cs typeface="Consolas"/>
                <a:sym typeface="Consolas"/>
              </a:rPr>
              <a:t> = </a:t>
            </a:r>
            <a:r>
              <a:rPr lang="en" sz="1050">
                <a:solidFill>
                  <a:srgbClr val="4EC9B0"/>
                </a:solidFill>
                <a:latin typeface="Consolas"/>
                <a:ea typeface="Consolas"/>
                <a:cs typeface="Consolas"/>
                <a:sym typeface="Consolas"/>
              </a:rPr>
              <a:t>pd</a:t>
            </a:r>
            <a:r>
              <a:rPr lang="en" sz="1050">
                <a:solidFill>
                  <a:srgbClr val="D4D4D4"/>
                </a:solidFill>
                <a:latin typeface="Consolas"/>
                <a:ea typeface="Consolas"/>
                <a:cs typeface="Consolas"/>
                <a:sym typeface="Consolas"/>
              </a:rPr>
              <a:t>.</a:t>
            </a:r>
            <a:r>
              <a:rPr lang="en" sz="1050">
                <a:solidFill>
                  <a:srgbClr val="4EC9B0"/>
                </a:solidFill>
                <a:latin typeface="Consolas"/>
                <a:ea typeface="Consolas"/>
                <a:cs typeface="Consolas"/>
                <a:sym typeface="Consolas"/>
              </a:rPr>
              <a:t>DataFrame</a:t>
            </a:r>
            <a:r>
              <a:rPr lang="en" sz="1050">
                <a:solidFill>
                  <a:srgbClr val="D4D4D4"/>
                </a:solidFill>
                <a:latin typeface="Consolas"/>
                <a:ea typeface="Consolas"/>
                <a:cs typeface="Consolas"/>
                <a:sym typeface="Consolas"/>
              </a:rPr>
              <a:t>([(</a:t>
            </a:r>
            <a:r>
              <a:rPr lang="en" sz="1050">
                <a:solidFill>
                  <a:srgbClr val="9CDCFE"/>
                </a:solidFill>
                <a:latin typeface="Consolas"/>
                <a:ea typeface="Consolas"/>
                <a:cs typeface="Consolas"/>
                <a:sym typeface="Consolas"/>
              </a:rPr>
              <a:t>data</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"geoname"</a:t>
            </a:r>
            <a:r>
              <a:rPr lang="en" sz="1050">
                <a:solidFill>
                  <a:srgbClr val="D4D4D4"/>
                </a:solidFill>
                <a:latin typeface="Consolas"/>
                <a:ea typeface="Consolas"/>
                <a:cs typeface="Consolas"/>
                <a:sym typeface="Consolas"/>
              </a:rPr>
              <a:t>], </a:t>
            </a:r>
            <a:r>
              <a:rPr lang="en" sz="1050">
                <a:solidFill>
                  <a:srgbClr val="9CDCFE"/>
                </a:solidFill>
                <a:latin typeface="Consolas"/>
                <a:ea typeface="Consolas"/>
                <a:cs typeface="Consolas"/>
                <a:sym typeface="Consolas"/>
              </a:rPr>
              <a:t>data</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"timeperiod"</a:t>
            </a:r>
            <a:r>
              <a:rPr lang="en" sz="1050">
                <a:solidFill>
                  <a:srgbClr val="D4D4D4"/>
                </a:solidFill>
                <a:latin typeface="Consolas"/>
                <a:ea typeface="Consolas"/>
                <a:cs typeface="Consolas"/>
                <a:sym typeface="Consolas"/>
              </a:rPr>
              <a:t>], </a:t>
            </a:r>
            <a:r>
              <a:rPr lang="en" sz="1050">
                <a:solidFill>
                  <a:srgbClr val="9CDCFE"/>
                </a:solidFill>
                <a:latin typeface="Consolas"/>
                <a:ea typeface="Consolas"/>
                <a:cs typeface="Consolas"/>
                <a:sym typeface="Consolas"/>
              </a:rPr>
              <a:t>data</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"datavalue"</a:t>
            </a:r>
            <a:r>
              <a:rPr lang="en" sz="1050">
                <a:solidFill>
                  <a:srgbClr val="D4D4D4"/>
                </a:solidFill>
                <a:latin typeface="Consolas"/>
                <a:ea typeface="Consolas"/>
                <a:cs typeface="Consolas"/>
                <a:sym typeface="Consolas"/>
              </a:rPr>
              <a:t>]) </a:t>
            </a:r>
            <a:r>
              <a:rPr lang="en" sz="1050">
                <a:solidFill>
                  <a:srgbClr val="C586C0"/>
                </a:solidFill>
                <a:latin typeface="Consolas"/>
                <a:ea typeface="Consolas"/>
                <a:cs typeface="Consolas"/>
                <a:sym typeface="Consolas"/>
              </a:rPr>
              <a:t>for</a:t>
            </a:r>
            <a:r>
              <a:rPr lang="en" sz="1050">
                <a:solidFill>
                  <a:srgbClr val="D4D4D4"/>
                </a:solidFill>
                <a:latin typeface="Consolas"/>
                <a:ea typeface="Consolas"/>
                <a:cs typeface="Consolas"/>
                <a:sym typeface="Consolas"/>
              </a:rPr>
              <a:t> </a:t>
            </a:r>
            <a:r>
              <a:rPr lang="en" sz="1050">
                <a:solidFill>
                  <a:srgbClr val="9CDCFE"/>
                </a:solidFill>
                <a:latin typeface="Consolas"/>
                <a:ea typeface="Consolas"/>
                <a:cs typeface="Consolas"/>
                <a:sym typeface="Consolas"/>
              </a:rPr>
              <a:t>data</a:t>
            </a:r>
            <a:r>
              <a:rPr lang="en" sz="1050">
                <a:solidFill>
                  <a:srgbClr val="D4D4D4"/>
                </a:solidFill>
                <a:latin typeface="Consolas"/>
                <a:ea typeface="Consolas"/>
                <a:cs typeface="Consolas"/>
                <a:sym typeface="Consolas"/>
              </a:rPr>
              <a:t> </a:t>
            </a:r>
            <a:r>
              <a:rPr lang="en" sz="1050">
                <a:solidFill>
                  <a:srgbClr val="C586C0"/>
                </a:solidFill>
                <a:latin typeface="Consolas"/>
                <a:ea typeface="Consolas"/>
                <a:cs typeface="Consolas"/>
                <a:sym typeface="Consolas"/>
              </a:rPr>
              <a:t>in</a:t>
            </a:r>
            <a:endParaRPr sz="1050">
              <a:solidFill>
                <a:srgbClr val="C586C0"/>
              </a:solidFill>
              <a:latin typeface="Consolas"/>
              <a:ea typeface="Consolas"/>
              <a:cs typeface="Consolas"/>
              <a:sym typeface="Consolas"/>
            </a:endParaRPr>
          </a:p>
          <a:p>
            <a:pPr indent="457200" lvl="0" marL="0" rtl="0" algn="l">
              <a:lnSpc>
                <a:spcPct val="135714"/>
              </a:lnSpc>
              <a:spcBef>
                <a:spcPts val="0"/>
              </a:spcBef>
              <a:spcAft>
                <a:spcPts val="0"/>
              </a:spcAft>
              <a:buNone/>
            </a:pPr>
            <a:r>
              <a:rPr lang="en" sz="1050">
                <a:solidFill>
                  <a:srgbClr val="9CDCFE"/>
                </a:solidFill>
                <a:latin typeface="Consolas"/>
                <a:ea typeface="Consolas"/>
                <a:cs typeface="Consolas"/>
                <a:sym typeface="Consolas"/>
              </a:rPr>
              <a:t>call_soup</a:t>
            </a:r>
            <a:r>
              <a:rPr lang="en" sz="1050">
                <a:solidFill>
                  <a:srgbClr val="D4D4D4"/>
                </a:solidFill>
                <a:latin typeface="Consolas"/>
                <a:ea typeface="Consolas"/>
                <a:cs typeface="Consolas"/>
                <a:sym typeface="Consolas"/>
              </a:rPr>
              <a:t>.</a:t>
            </a:r>
            <a:r>
              <a:rPr lang="en" sz="1050">
                <a:solidFill>
                  <a:srgbClr val="DCDCAA"/>
                </a:solidFill>
                <a:latin typeface="Consolas"/>
                <a:ea typeface="Consolas"/>
                <a:cs typeface="Consolas"/>
                <a:sym typeface="Consolas"/>
              </a:rPr>
              <a:t>find_all</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"data"</a:t>
            </a:r>
            <a:r>
              <a:rPr lang="en" sz="1050">
                <a:solidFill>
                  <a:srgbClr val="D4D4D4"/>
                </a:solidFill>
                <a:latin typeface="Consolas"/>
                <a:ea typeface="Consolas"/>
                <a:cs typeface="Consolas"/>
                <a:sym typeface="Consolas"/>
              </a:rPr>
              <a:t>)], </a:t>
            </a:r>
            <a:r>
              <a:rPr lang="en" sz="1050">
                <a:solidFill>
                  <a:srgbClr val="9CDCFE"/>
                </a:solidFill>
                <a:latin typeface="Consolas"/>
                <a:ea typeface="Consolas"/>
                <a:cs typeface="Consolas"/>
                <a:sym typeface="Consolas"/>
              </a:rPr>
              <a:t>columns</a:t>
            </a:r>
            <a:r>
              <a:rPr lang="en" sz="1050">
                <a:solidFill>
                  <a:srgbClr val="D4D4D4"/>
                </a:solidFill>
                <a:latin typeface="Consolas"/>
                <a:ea typeface="Consolas"/>
                <a:cs typeface="Consolas"/>
                <a:sym typeface="Consolas"/>
              </a:rPr>
              <a:t>=[</a:t>
            </a:r>
            <a:r>
              <a:rPr lang="en" sz="1050">
                <a:solidFill>
                  <a:srgbClr val="CE9178"/>
                </a:solidFill>
                <a:latin typeface="Consolas"/>
                <a:ea typeface="Consolas"/>
                <a:cs typeface="Consolas"/>
                <a:sym typeface="Consolas"/>
              </a:rPr>
              <a:t>'County'</a:t>
            </a:r>
            <a:r>
              <a:rPr lang="en" sz="1050">
                <a:solidFill>
                  <a:srgbClr val="D4D4D4"/>
                </a:solidFill>
                <a:latin typeface="Consolas"/>
                <a:ea typeface="Consolas"/>
                <a:cs typeface="Consolas"/>
                <a:sym typeface="Consolas"/>
              </a:rPr>
              <a:t>, </a:t>
            </a:r>
            <a:r>
              <a:rPr lang="en" sz="1050">
                <a:solidFill>
                  <a:srgbClr val="CE9178"/>
                </a:solidFill>
                <a:latin typeface="Consolas"/>
                <a:ea typeface="Consolas"/>
                <a:cs typeface="Consolas"/>
                <a:sym typeface="Consolas"/>
              </a:rPr>
              <a:t>'Year'</a:t>
            </a:r>
            <a:r>
              <a:rPr lang="en" sz="1050">
                <a:solidFill>
                  <a:srgbClr val="D4D4D4"/>
                </a:solidFill>
                <a:latin typeface="Consolas"/>
                <a:ea typeface="Consolas"/>
                <a:cs typeface="Consolas"/>
                <a:sym typeface="Consolas"/>
              </a:rPr>
              <a:t>, </a:t>
            </a:r>
            <a:r>
              <a:rPr lang="en" sz="1050">
                <a:solidFill>
                  <a:srgbClr val="CE9178"/>
                </a:solidFill>
                <a:latin typeface="Consolas"/>
                <a:ea typeface="Consolas"/>
                <a:cs typeface="Consolas"/>
                <a:sym typeface="Consolas"/>
              </a:rPr>
              <a:t>'GDP (thousands)'</a:t>
            </a:r>
            <a:r>
              <a:rPr lang="en" sz="1050">
                <a:solidFill>
                  <a:srgbClr val="D4D4D4"/>
                </a:solidFill>
                <a:latin typeface="Consolas"/>
                <a:ea typeface="Consolas"/>
                <a:cs typeface="Consolas"/>
                <a:sym typeface="Consolas"/>
              </a:rPr>
              <a:t>])</a:t>
            </a:r>
            <a:endParaRPr sz="1050">
              <a:solidFill>
                <a:srgbClr val="D4D4D4"/>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a:t>
            </a:r>
            <a:r>
              <a:rPr lang="en"/>
              <a:t>API: Bureau of Labor Statistics</a:t>
            </a:r>
            <a:endParaRPr/>
          </a:p>
        </p:txBody>
      </p:sp>
      <p:sp>
        <p:nvSpPr>
          <p:cNvPr id="148" name="Google Shape;148;p23"/>
          <p:cNvSpPr txBox="1"/>
          <p:nvPr>
            <p:ph idx="1" type="body"/>
          </p:nvPr>
        </p:nvSpPr>
        <p:spPr>
          <a:xfrm>
            <a:off x="311700" y="1000075"/>
            <a:ext cx="8253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API inaccessible to no-parameter HTTP GET (i.e. browser inaccessible)</a:t>
            </a:r>
            <a:endParaRPr sz="1700"/>
          </a:p>
          <a:p>
            <a:pPr indent="-336550" lvl="0" marL="457200" rtl="0" algn="l">
              <a:spcBef>
                <a:spcPts val="0"/>
              </a:spcBef>
              <a:spcAft>
                <a:spcPts val="0"/>
              </a:spcAft>
              <a:buSzPts val="1700"/>
              <a:buChar char="●"/>
            </a:pPr>
            <a:r>
              <a:rPr lang="en" sz="1700"/>
              <a:t>Difficult to navigate</a:t>
            </a:r>
            <a:endParaRPr sz="1700"/>
          </a:p>
          <a:p>
            <a:pPr indent="-336550" lvl="1" marL="914400" rtl="0" algn="l">
              <a:spcBef>
                <a:spcPts val="0"/>
              </a:spcBef>
              <a:spcAft>
                <a:spcPts val="0"/>
              </a:spcAft>
              <a:buSzPts val="1700"/>
              <a:buChar char="○"/>
            </a:pPr>
            <a:r>
              <a:rPr lang="en" sz="1700"/>
              <a:t>We called json files and viewed many sites that provided lists of series id and their meanings</a:t>
            </a:r>
            <a:endParaRPr sz="1700"/>
          </a:p>
          <a:p>
            <a:pPr indent="0" lvl="0" marL="0" rtl="0" algn="l">
              <a:spcBef>
                <a:spcPts val="1600"/>
              </a:spcBef>
              <a:spcAft>
                <a:spcPts val="0"/>
              </a:spcAft>
              <a:buNone/>
            </a:pPr>
            <a:r>
              <a:rPr lang="en" sz="1700"/>
              <a:t>Fields: price indices, employment, openings, hours, pay, benefits, injury</a:t>
            </a:r>
            <a:endParaRPr sz="1700"/>
          </a:p>
          <a:p>
            <a:pPr indent="0" lvl="0" marL="0" rtl="0" algn="l">
              <a:spcBef>
                <a:spcPts val="1600"/>
              </a:spcBef>
              <a:spcAft>
                <a:spcPts val="0"/>
              </a:spcAft>
              <a:buNone/>
            </a:pPr>
            <a:r>
              <a:rPr lang="en" sz="1700"/>
              <a:t>Attributes: seasonal adjustment, sector, occupation, location, good/commodity, socioeconomic demographics, time (variable periodicity)</a:t>
            </a:r>
            <a:endParaRPr sz="1700"/>
          </a:p>
          <a:p>
            <a:pPr indent="0" lvl="0" marL="0" rtl="0" algn="l">
              <a:spcBef>
                <a:spcPts val="1600"/>
              </a:spcBef>
              <a:spcAft>
                <a:spcPts val="1600"/>
              </a:spcAft>
              <a:buNone/>
            </a:pPr>
            <a:r>
              <a:rPr lang="en" sz="1700"/>
              <a:t>t</a:t>
            </a:r>
            <a:r>
              <a:rPr lang="en" sz="1700"/>
              <a:t>ime series &gt; series id + start year + end year + content-type</a:t>
            </a:r>
            <a:endParaRPr sz="1700"/>
          </a:p>
        </p:txBody>
      </p:sp>
      <p:pic>
        <p:nvPicPr>
          <p:cNvPr id="149" name="Google Shape;149;p23"/>
          <p:cNvPicPr preferRelativeResize="0"/>
          <p:nvPr/>
        </p:nvPicPr>
        <p:blipFill>
          <a:blip r:embed="rId3">
            <a:alphaModFix/>
          </a:blip>
          <a:stretch>
            <a:fillRect/>
          </a:stretch>
        </p:blipFill>
        <p:spPr>
          <a:xfrm>
            <a:off x="6174650" y="3551920"/>
            <a:ext cx="2969350" cy="1591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BLS</a:t>
            </a:r>
            <a:endParaRPr/>
          </a:p>
        </p:txBody>
      </p:sp>
      <p:grpSp>
        <p:nvGrpSpPr>
          <p:cNvPr id="155" name="Google Shape;155;p24"/>
          <p:cNvGrpSpPr/>
          <p:nvPr/>
        </p:nvGrpSpPr>
        <p:grpSpPr>
          <a:xfrm>
            <a:off x="311717" y="1270350"/>
            <a:ext cx="8520613" cy="3416400"/>
            <a:chOff x="3320450" y="1304875"/>
            <a:chExt cx="2632500" cy="3416400"/>
          </a:xfrm>
        </p:grpSpPr>
        <p:sp>
          <p:nvSpPr>
            <p:cNvPr id="156" name="Google Shape;156;p2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4"/>
          <p:cNvSpPr txBox="1"/>
          <p:nvPr>
            <p:ph idx="4294967295" type="body"/>
          </p:nvPr>
        </p:nvSpPr>
        <p:spPr>
          <a:xfrm>
            <a:off x="508140" y="1270350"/>
            <a:ext cx="8127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web_parser2</a:t>
            </a:r>
            <a:endParaRPr b="1">
              <a:solidFill>
                <a:schemeClr val="lt1"/>
              </a:solidFill>
            </a:endParaRPr>
          </a:p>
        </p:txBody>
      </p:sp>
      <p:sp>
        <p:nvSpPr>
          <p:cNvPr id="159" name="Google Shape;159;p24"/>
          <p:cNvSpPr txBox="1"/>
          <p:nvPr>
            <p:ph idx="4294967295" type="body"/>
          </p:nvPr>
        </p:nvSpPr>
        <p:spPr>
          <a:xfrm>
            <a:off x="508085" y="1815775"/>
            <a:ext cx="81276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Unwrapped JSON to DataFrame for each Series ID</a:t>
            </a:r>
            <a:endParaRPr/>
          </a:p>
          <a:p>
            <a:pPr indent="-342900" lvl="0" marL="457200" rtl="0" algn="l">
              <a:spcBef>
                <a:spcPts val="0"/>
              </a:spcBef>
              <a:spcAft>
                <a:spcPts val="0"/>
              </a:spcAft>
              <a:buSzPts val="1800"/>
              <a:buAutoNum type="arabicPeriod"/>
            </a:pPr>
            <a:r>
              <a:rPr lang="en"/>
              <a:t>Set index to months_ago</a:t>
            </a:r>
            <a:endParaRPr/>
          </a:p>
          <a:p>
            <a:pPr indent="-342900" lvl="0" marL="457200" rtl="0" algn="l">
              <a:spcBef>
                <a:spcPts val="0"/>
              </a:spcBef>
              <a:spcAft>
                <a:spcPts val="0"/>
              </a:spcAft>
              <a:buSzPts val="1800"/>
              <a:buAutoNum type="arabicPeriod"/>
            </a:pPr>
            <a:r>
              <a:rPr lang="en"/>
              <a:t>Joined on months_ago</a:t>
            </a:r>
            <a:endParaRPr/>
          </a:p>
          <a:p>
            <a:pPr indent="-342900" lvl="1" marL="914400" rtl="0" algn="l">
              <a:spcBef>
                <a:spcPts val="0"/>
              </a:spcBef>
              <a:spcAft>
                <a:spcPts val="0"/>
              </a:spcAft>
              <a:buSzPts val="1800"/>
              <a:buAutoNum type="alphaLcPeriod"/>
            </a:pPr>
            <a:r>
              <a:rPr lang="en" sz="1800"/>
              <a:t>Changed type and filled nulls</a:t>
            </a:r>
            <a:endParaRPr sz="1800"/>
          </a:p>
          <a:p>
            <a:pPr indent="-342900" lvl="0" marL="457200" rtl="0" algn="l">
              <a:spcBef>
                <a:spcPts val="0"/>
              </a:spcBef>
              <a:spcAft>
                <a:spcPts val="0"/>
              </a:spcAft>
              <a:buSzPts val="1800"/>
              <a:buAutoNum type="arabicPeriod"/>
            </a:pPr>
            <a:r>
              <a:rPr lang="en"/>
              <a:t>Combined date into one column without letters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XML File</a:t>
            </a:r>
            <a:r>
              <a:rPr lang="en"/>
              <a:t>: Bureau of Labor Statistics</a:t>
            </a:r>
            <a:endParaRPr/>
          </a:p>
        </p:txBody>
      </p:sp>
      <p:sp>
        <p:nvSpPr>
          <p:cNvPr id="165" name="Google Shape;165;p25"/>
          <p:cNvSpPr txBox="1"/>
          <p:nvPr>
            <p:ph idx="1" type="body"/>
          </p:nvPr>
        </p:nvSpPr>
        <p:spPr>
          <a:xfrm>
            <a:off x="311700" y="1227675"/>
            <a:ext cx="5602800" cy="343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GDP by industry, 2005-2020 </a:t>
            </a:r>
            <a:endParaRPr sz="1600"/>
          </a:p>
          <a:p>
            <a:pPr indent="-330200" lvl="0" marL="457200" rtl="0" algn="l">
              <a:spcBef>
                <a:spcPts val="0"/>
              </a:spcBef>
              <a:spcAft>
                <a:spcPts val="0"/>
              </a:spcAft>
              <a:buSzPts val="1600"/>
              <a:buChar char="●"/>
            </a:pPr>
            <a:r>
              <a:rPr lang="en" sz="1600"/>
              <a:t>Looked at the first quarter, not average each quarter</a:t>
            </a:r>
            <a:endParaRPr sz="1600"/>
          </a:p>
          <a:p>
            <a:pPr indent="-330200" lvl="1" marL="914400" rtl="0" algn="l">
              <a:spcBef>
                <a:spcPts val="0"/>
              </a:spcBef>
              <a:spcAft>
                <a:spcPts val="0"/>
              </a:spcAft>
              <a:buSzPts val="1600"/>
              <a:buChar char="○"/>
            </a:pPr>
            <a:r>
              <a:rPr lang="en" sz="1600"/>
              <a:t>Average would change interpretation and compare unlike quarters which is unfair</a:t>
            </a:r>
            <a:endParaRPr sz="1600"/>
          </a:p>
          <a:p>
            <a:pPr indent="-330200" lvl="0" marL="457200" rtl="0" algn="l">
              <a:spcBef>
                <a:spcPts val="0"/>
              </a:spcBef>
              <a:spcAft>
                <a:spcPts val="0"/>
              </a:spcAft>
              <a:buSzPts val="1600"/>
              <a:buChar char="●"/>
            </a:pPr>
            <a:r>
              <a:rPr lang="en" sz="1600"/>
              <a:t>Certain industries were chosen at various points in analysis</a:t>
            </a:r>
            <a:endParaRPr sz="1600"/>
          </a:p>
        </p:txBody>
      </p:sp>
      <p:pic>
        <p:nvPicPr>
          <p:cNvPr id="166" name="Google Shape;166;p25"/>
          <p:cNvPicPr preferRelativeResize="0"/>
          <p:nvPr/>
        </p:nvPicPr>
        <p:blipFill>
          <a:blip r:embed="rId3">
            <a:alphaModFix/>
          </a:blip>
          <a:stretch>
            <a:fillRect/>
          </a:stretch>
        </p:blipFill>
        <p:spPr>
          <a:xfrm>
            <a:off x="6174650" y="3551920"/>
            <a:ext cx="2969350" cy="1591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XML: BLS</a:t>
            </a:r>
            <a:endParaRPr/>
          </a:p>
        </p:txBody>
      </p:sp>
      <p:grpSp>
        <p:nvGrpSpPr>
          <p:cNvPr id="172" name="Google Shape;172;p26"/>
          <p:cNvGrpSpPr/>
          <p:nvPr/>
        </p:nvGrpSpPr>
        <p:grpSpPr>
          <a:xfrm>
            <a:off x="311717" y="1270350"/>
            <a:ext cx="8520613" cy="3416400"/>
            <a:chOff x="3320450" y="1304875"/>
            <a:chExt cx="2632500" cy="3416400"/>
          </a:xfrm>
        </p:grpSpPr>
        <p:sp>
          <p:nvSpPr>
            <p:cNvPr id="173" name="Google Shape;173;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6"/>
          <p:cNvSpPr txBox="1"/>
          <p:nvPr>
            <p:ph idx="4294967295" type="body"/>
          </p:nvPr>
        </p:nvSpPr>
        <p:spPr>
          <a:xfrm>
            <a:off x="508140" y="1270350"/>
            <a:ext cx="81276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extra_source1</a:t>
            </a:r>
            <a:endParaRPr b="1">
              <a:solidFill>
                <a:schemeClr val="lt1"/>
              </a:solidFill>
            </a:endParaRPr>
          </a:p>
        </p:txBody>
      </p:sp>
      <p:sp>
        <p:nvSpPr>
          <p:cNvPr id="176" name="Google Shape;176;p26"/>
          <p:cNvSpPr txBox="1"/>
          <p:nvPr>
            <p:ph idx="4294967295" type="body"/>
          </p:nvPr>
        </p:nvSpPr>
        <p:spPr>
          <a:xfrm>
            <a:off x="508085" y="1815775"/>
            <a:ext cx="8127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expand the scope of our data, we included the GDP values for each region</a:t>
            </a:r>
            <a:endParaRPr sz="1600"/>
          </a:p>
          <a:p>
            <a:pPr indent="-330200" lvl="0" marL="457200" rtl="0" algn="l">
              <a:spcBef>
                <a:spcPts val="1600"/>
              </a:spcBef>
              <a:spcAft>
                <a:spcPts val="0"/>
              </a:spcAft>
              <a:buSzPts val="1600"/>
              <a:buChar char="●"/>
            </a:pPr>
            <a:r>
              <a:rPr lang="en" sz="1600"/>
              <a:t>This provides a more macro-level overview of the driving factors of GDP </a:t>
            </a:r>
            <a:endParaRPr sz="1600"/>
          </a:p>
          <a:p>
            <a:pPr indent="-330200" lvl="0" marL="457200" rtl="0" algn="l">
              <a:spcBef>
                <a:spcPts val="0"/>
              </a:spcBef>
              <a:spcAft>
                <a:spcPts val="0"/>
              </a:spcAft>
              <a:buSzPts val="1600"/>
              <a:buChar char="●"/>
            </a:pPr>
            <a:r>
              <a:rPr lang="en" sz="1600"/>
              <a:t>This process involved deleting unwanted rows, columns, and selecting only certain time periods to perform our analysis</a:t>
            </a:r>
            <a:endParaRPr sz="1600"/>
          </a:p>
        </p:txBody>
      </p:sp>
      <p:pic>
        <p:nvPicPr>
          <p:cNvPr id="177" name="Google Shape;177;p26"/>
          <p:cNvPicPr preferRelativeResize="0"/>
          <p:nvPr/>
        </p:nvPicPr>
        <p:blipFill>
          <a:blip r:embed="rId3">
            <a:alphaModFix/>
          </a:blip>
          <a:stretch>
            <a:fillRect/>
          </a:stretch>
        </p:blipFill>
        <p:spPr>
          <a:xfrm>
            <a:off x="3912944" y="3269325"/>
            <a:ext cx="4826957" cy="134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Phase III:</a:t>
            </a:r>
            <a:endParaRPr b="1" sz="4200"/>
          </a:p>
          <a:p>
            <a:pPr indent="0" lvl="0" marL="0" rtl="0" algn="l">
              <a:spcBef>
                <a:spcPts val="0"/>
              </a:spcBef>
              <a:spcAft>
                <a:spcPts val="0"/>
              </a:spcAft>
              <a:buNone/>
            </a:pPr>
            <a:r>
              <a:rPr b="1" lang="en" sz="4200"/>
              <a:t>Data Analysis</a:t>
            </a:r>
            <a:endParaRPr sz="4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1: Highest ZIP far above others </a:t>
            </a:r>
            <a:endParaRPr/>
          </a:p>
        </p:txBody>
      </p:sp>
      <p:sp>
        <p:nvSpPr>
          <p:cNvPr id="188" name="Google Shape;18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Concentrated in CA and NY</a:t>
            </a:r>
            <a:endParaRPr sz="1700"/>
          </a:p>
          <a:p>
            <a:pPr indent="-336550" lvl="1" marL="914400" rtl="0" algn="l">
              <a:spcBef>
                <a:spcPts val="0"/>
              </a:spcBef>
              <a:spcAft>
                <a:spcPts val="0"/>
              </a:spcAft>
              <a:buSzPts val="1700"/>
              <a:buChar char="○"/>
            </a:pPr>
            <a:r>
              <a:rPr lang="en" sz="1700"/>
              <a:t>CA has the highest average-ZIP home value but NY is not far above US-average</a:t>
            </a:r>
            <a:endParaRPr sz="1700"/>
          </a:p>
          <a:p>
            <a:pPr indent="-336550" lvl="0" marL="457200" rtl="0" algn="l">
              <a:spcBef>
                <a:spcPts val="0"/>
              </a:spcBef>
              <a:spcAft>
                <a:spcPts val="0"/>
              </a:spcAft>
              <a:buSzPts val="1700"/>
              <a:buChar char="●"/>
            </a:pPr>
            <a:r>
              <a:rPr lang="en" sz="1700"/>
              <a:t>Highest GDP is concentrated in cities but highest home value ZIP are spread out</a:t>
            </a:r>
            <a:endParaRPr sz="1700"/>
          </a:p>
          <a:p>
            <a:pPr indent="0" lvl="0" marL="0" rtl="0" algn="l">
              <a:spcBef>
                <a:spcPts val="1600"/>
              </a:spcBef>
              <a:spcAft>
                <a:spcPts val="1600"/>
              </a:spcAft>
              <a:buNone/>
            </a:pPr>
            <a:r>
              <a:t/>
            </a:r>
            <a:endParaRPr sz="1700"/>
          </a:p>
        </p:txBody>
      </p:sp>
      <p:pic>
        <p:nvPicPr>
          <p:cNvPr id="189" name="Google Shape;189;p28"/>
          <p:cNvPicPr preferRelativeResize="0"/>
          <p:nvPr/>
        </p:nvPicPr>
        <p:blipFill>
          <a:blip r:embed="rId3">
            <a:alphaModFix/>
          </a:blip>
          <a:stretch>
            <a:fillRect/>
          </a:stretch>
        </p:blipFill>
        <p:spPr>
          <a:xfrm>
            <a:off x="1443599" y="2354949"/>
            <a:ext cx="6256800" cy="257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4294967295" type="title"/>
          </p:nvPr>
        </p:nvSpPr>
        <p:spPr>
          <a:xfrm>
            <a:off x="311700" y="207125"/>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Although most of the states have consistently stayed within a reasonable range of home values, each contributes differently to the overall average</a:t>
            </a:r>
            <a:endParaRPr sz="2100"/>
          </a:p>
        </p:txBody>
      </p:sp>
      <p:sp>
        <p:nvSpPr>
          <p:cNvPr id="195" name="Google Shape;195;p29"/>
          <p:cNvSpPr txBox="1"/>
          <p:nvPr>
            <p:ph idx="4294967295"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Most states hover over similar values throughout their lifetimes, as shown in the heatmap</a:t>
            </a:r>
            <a:endParaRPr sz="1600"/>
          </a:p>
          <a:p>
            <a:pPr indent="0" lvl="0" marL="0" rtl="0" algn="l">
              <a:spcBef>
                <a:spcPts val="1600"/>
              </a:spcBef>
              <a:spcAft>
                <a:spcPts val="0"/>
              </a:spcAft>
              <a:buNone/>
            </a:pPr>
            <a:r>
              <a:rPr lang="en" sz="1600"/>
              <a:t>A handful of states contribute to the increase in home values over time, staying relatively constant throughout this period of time (California, DC (region) Hawaii)</a:t>
            </a:r>
            <a:endParaRPr sz="1600"/>
          </a:p>
          <a:p>
            <a:pPr indent="0" lvl="0" marL="0" rtl="0" algn="l">
              <a:spcBef>
                <a:spcPts val="1600"/>
              </a:spcBef>
              <a:spcAft>
                <a:spcPts val="0"/>
              </a:spcAft>
              <a:buNone/>
            </a:pPr>
            <a:r>
              <a:rPr lang="en" sz="1600"/>
              <a:t>These are only a handful of regions and the others hover around very similar values</a:t>
            </a:r>
            <a:endParaRPr sz="1600"/>
          </a:p>
          <a:p>
            <a:pPr indent="0" lvl="0" marL="0" rtl="0" algn="l">
              <a:spcBef>
                <a:spcPts val="1600"/>
              </a:spcBef>
              <a:spcAft>
                <a:spcPts val="0"/>
              </a:spcAft>
              <a:buNone/>
            </a:pPr>
            <a:r>
              <a:rPr b="1" lang="en" sz="1600"/>
              <a:t>Implications:</a:t>
            </a:r>
            <a:endParaRPr b="1" sz="1600"/>
          </a:p>
          <a:p>
            <a:pPr indent="-330200" lvl="0" marL="457200" rtl="0" algn="l">
              <a:spcBef>
                <a:spcPts val="0"/>
              </a:spcBef>
              <a:spcAft>
                <a:spcPts val="0"/>
              </a:spcAft>
              <a:buSzPts val="1600"/>
              <a:buChar char="●"/>
            </a:pPr>
            <a:r>
              <a:rPr lang="en" sz="1600"/>
              <a:t>Although there exist large disparities in home values between the three aforementioned regions and the rest of the country, the overall trend is an increase in the price over the average home throughout time</a:t>
            </a:r>
            <a:endParaRPr sz="1600"/>
          </a:p>
          <a:p>
            <a:pPr indent="-330200" lvl="0" marL="457200" rtl="0" algn="l">
              <a:spcBef>
                <a:spcPts val="0"/>
              </a:spcBef>
              <a:spcAft>
                <a:spcPts val="0"/>
              </a:spcAft>
              <a:buSzPts val="1600"/>
              <a:buChar char="●"/>
            </a:pPr>
            <a:r>
              <a:rPr lang="en" sz="1600"/>
              <a:t>Solely from a price perspective, it would be advantageous for a buyer to avoid three regions, as we see that the home values in every other region are somewhat similar</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rotWithShape="1">
          <a:blip r:embed="rId3">
            <a:alphaModFix/>
          </a:blip>
          <a:srcRect b="8300" l="8159" r="8922" t="9516"/>
          <a:stretch/>
        </p:blipFill>
        <p:spPr>
          <a:xfrm>
            <a:off x="515863" y="326950"/>
            <a:ext cx="7894323" cy="3912100"/>
          </a:xfrm>
          <a:prstGeom prst="rect">
            <a:avLst/>
          </a:prstGeom>
          <a:noFill/>
          <a:ln>
            <a:noFill/>
          </a:ln>
        </p:spPr>
      </p:pic>
      <p:sp>
        <p:nvSpPr>
          <p:cNvPr id="201" name="Google Shape;201;p30"/>
          <p:cNvSpPr txBox="1"/>
          <p:nvPr/>
        </p:nvSpPr>
        <p:spPr>
          <a:xfrm>
            <a:off x="544850" y="4522350"/>
            <a:ext cx="7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DC, HI, CA are significantly </a:t>
            </a:r>
            <a:r>
              <a:rPr lang="en">
                <a:solidFill>
                  <a:schemeClr val="dk1"/>
                </a:solidFill>
                <a:latin typeface="Average"/>
                <a:ea typeface="Average"/>
                <a:cs typeface="Average"/>
                <a:sym typeface="Average"/>
              </a:rPr>
              <a:t>above the rest in average of each ZIP’s</a:t>
            </a:r>
            <a:endParaRPr>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rotWithShape="1">
          <a:blip r:embed="rId3">
            <a:alphaModFix/>
          </a:blip>
          <a:srcRect b="9246" l="10633" r="16133" t="9287"/>
          <a:stretch/>
        </p:blipFill>
        <p:spPr>
          <a:xfrm>
            <a:off x="899850" y="337825"/>
            <a:ext cx="7033324" cy="3912125"/>
          </a:xfrm>
          <a:prstGeom prst="rect">
            <a:avLst/>
          </a:prstGeom>
          <a:noFill/>
          <a:ln>
            <a:noFill/>
          </a:ln>
        </p:spPr>
      </p:pic>
      <p:sp>
        <p:nvSpPr>
          <p:cNvPr id="207" name="Google Shape;207;p31"/>
          <p:cNvSpPr txBox="1"/>
          <p:nvPr/>
        </p:nvSpPr>
        <p:spPr>
          <a:xfrm>
            <a:off x="544850" y="4522350"/>
            <a:ext cx="7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DC, HI, CA are significantly above the rest in average of each ZIP’s and decreased most in 2008</a:t>
            </a:r>
            <a:endParaRPr>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sp>
        <p:nvSpPr>
          <p:cNvPr id="67" name="Google Shape;67;p14"/>
          <p:cNvSpPr txBox="1"/>
          <p:nvPr>
            <p:ph idx="4294967295" type="body"/>
          </p:nvPr>
        </p:nvSpPr>
        <p:spPr>
          <a:xfrm>
            <a:off x="115040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Parth Varshne</a:t>
            </a:r>
            <a:r>
              <a:rPr lang="en" sz="1700">
                <a:solidFill>
                  <a:schemeClr val="dk1"/>
                </a:solidFill>
              </a:rPr>
              <a:t>y</a:t>
            </a:r>
            <a:endParaRPr sz="1700">
              <a:solidFill>
                <a:schemeClr val="dk1"/>
              </a:solidFill>
            </a:endParaRPr>
          </a:p>
        </p:txBody>
      </p:sp>
      <p:cxnSp>
        <p:nvCxnSpPr>
          <p:cNvPr id="68" name="Google Shape;68;p14"/>
          <p:cNvCxnSpPr/>
          <p:nvPr/>
        </p:nvCxnSpPr>
        <p:spPr>
          <a:xfrm>
            <a:off x="2103650" y="3545088"/>
            <a:ext cx="270900" cy="0"/>
          </a:xfrm>
          <a:prstGeom prst="straightConnector1">
            <a:avLst/>
          </a:prstGeom>
          <a:noFill/>
          <a:ln cap="flat" cmpd="sng" w="9525">
            <a:solidFill>
              <a:schemeClr val="dk2"/>
            </a:solidFill>
            <a:prstDash val="solid"/>
            <a:round/>
            <a:headEnd len="sm" w="sm" type="none"/>
            <a:tailEnd len="sm" w="sm" type="none"/>
          </a:ln>
        </p:spPr>
      </p:cxnSp>
      <p:sp>
        <p:nvSpPr>
          <p:cNvPr id="69" name="Google Shape;69;p14"/>
          <p:cNvSpPr txBox="1"/>
          <p:nvPr>
            <p:ph idx="4294967295" type="body"/>
          </p:nvPr>
        </p:nvSpPr>
        <p:spPr>
          <a:xfrm>
            <a:off x="679850" y="3641650"/>
            <a:ext cx="3118500" cy="1421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t>2nd Year ISYE</a:t>
            </a:r>
            <a:endParaRPr sz="1300"/>
          </a:p>
          <a:p>
            <a:pPr indent="0" lvl="0" marL="0" rtl="0" algn="ctr">
              <a:lnSpc>
                <a:spcPct val="100000"/>
              </a:lnSpc>
              <a:spcBef>
                <a:spcPts val="1600"/>
              </a:spcBef>
              <a:spcAft>
                <a:spcPts val="0"/>
              </a:spcAft>
              <a:buNone/>
            </a:pPr>
            <a:r>
              <a:rPr lang="en" sz="1300"/>
              <a:t>Economics/Financial Systems</a:t>
            </a:r>
            <a:endParaRPr sz="1300"/>
          </a:p>
          <a:p>
            <a:pPr indent="0" lvl="0" marL="0" rtl="0" algn="ctr">
              <a:lnSpc>
                <a:spcPct val="100000"/>
              </a:lnSpc>
              <a:spcBef>
                <a:spcPts val="1600"/>
              </a:spcBef>
              <a:spcAft>
                <a:spcPts val="1600"/>
              </a:spcAft>
              <a:buNone/>
            </a:pPr>
            <a:r>
              <a:rPr lang="en" sz="1300"/>
              <a:t>Interested in intersection of financial analysis/operations and data</a:t>
            </a:r>
            <a:endParaRPr sz="1300"/>
          </a:p>
        </p:txBody>
      </p:sp>
      <p:sp>
        <p:nvSpPr>
          <p:cNvPr id="70" name="Google Shape;70;p14"/>
          <p:cNvSpPr txBox="1"/>
          <p:nvPr>
            <p:ph idx="4294967295" type="body"/>
          </p:nvPr>
        </p:nvSpPr>
        <p:spPr>
          <a:xfrm>
            <a:off x="610275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Charlie Bauer</a:t>
            </a:r>
            <a:endParaRPr sz="1700">
              <a:solidFill>
                <a:schemeClr val="dk1"/>
              </a:solidFill>
            </a:endParaRPr>
          </a:p>
        </p:txBody>
      </p:sp>
      <p:cxnSp>
        <p:nvCxnSpPr>
          <p:cNvPr id="71" name="Google Shape;71;p14"/>
          <p:cNvCxnSpPr/>
          <p:nvPr/>
        </p:nvCxnSpPr>
        <p:spPr>
          <a:xfrm>
            <a:off x="70560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72" name="Google Shape;72;p14"/>
          <p:cNvSpPr txBox="1"/>
          <p:nvPr>
            <p:ph idx="4294967295" type="body"/>
          </p:nvPr>
        </p:nvSpPr>
        <p:spPr>
          <a:xfrm>
            <a:off x="5632200" y="3641650"/>
            <a:ext cx="3118500" cy="1421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t>2nd Year ISYE</a:t>
            </a:r>
            <a:endParaRPr sz="1300"/>
          </a:p>
          <a:p>
            <a:pPr indent="0" lvl="0" marL="0" rtl="0" algn="ctr">
              <a:lnSpc>
                <a:spcPct val="100000"/>
              </a:lnSpc>
              <a:spcBef>
                <a:spcPts val="1600"/>
              </a:spcBef>
              <a:spcAft>
                <a:spcPts val="0"/>
              </a:spcAft>
              <a:buNone/>
            </a:pPr>
            <a:r>
              <a:rPr lang="en" sz="1300"/>
              <a:t>Analytics/Data Science</a:t>
            </a:r>
            <a:endParaRPr sz="1300"/>
          </a:p>
          <a:p>
            <a:pPr indent="0" lvl="0" marL="0" rtl="0" algn="ctr">
              <a:lnSpc>
                <a:spcPct val="100000"/>
              </a:lnSpc>
              <a:spcBef>
                <a:spcPts val="1600"/>
              </a:spcBef>
              <a:spcAft>
                <a:spcPts val="0"/>
              </a:spcAft>
              <a:buNone/>
            </a:pPr>
            <a:r>
              <a:rPr lang="en" sz="1300"/>
              <a:t>Interested in </a:t>
            </a:r>
            <a:r>
              <a:rPr lang="en" sz="1300"/>
              <a:t>neural networks and </a:t>
            </a:r>
            <a:r>
              <a:rPr lang="en" sz="1300"/>
              <a:t>statistical &amp; prescriptive business analytics </a:t>
            </a:r>
            <a:endParaRPr sz="1300"/>
          </a:p>
          <a:p>
            <a:pPr indent="0" lvl="0" marL="0" rtl="0" algn="ctr">
              <a:lnSpc>
                <a:spcPct val="100000"/>
              </a:lnSpc>
              <a:spcBef>
                <a:spcPts val="1600"/>
              </a:spcBef>
              <a:spcAft>
                <a:spcPts val="1600"/>
              </a:spcAft>
              <a:buNone/>
            </a:pPr>
            <a:r>
              <a:t/>
            </a:r>
            <a:endParaRPr sz="1300"/>
          </a:p>
        </p:txBody>
      </p:sp>
      <p:pic>
        <p:nvPicPr>
          <p:cNvPr id="73" name="Google Shape;73;p14"/>
          <p:cNvPicPr preferRelativeResize="0"/>
          <p:nvPr/>
        </p:nvPicPr>
        <p:blipFill>
          <a:blip r:embed="rId3">
            <a:alphaModFix/>
          </a:blip>
          <a:stretch>
            <a:fillRect/>
          </a:stretch>
        </p:blipFill>
        <p:spPr>
          <a:xfrm>
            <a:off x="910032" y="939818"/>
            <a:ext cx="2658126" cy="1991982"/>
          </a:xfrm>
          <a:prstGeom prst="rect">
            <a:avLst/>
          </a:prstGeom>
          <a:noFill/>
          <a:ln>
            <a:noFill/>
          </a:ln>
        </p:spPr>
      </p:pic>
      <p:pic>
        <p:nvPicPr>
          <p:cNvPr id="74" name="Google Shape;74;p14"/>
          <p:cNvPicPr preferRelativeResize="0"/>
          <p:nvPr/>
        </p:nvPicPr>
        <p:blipFill>
          <a:blip r:embed="rId4">
            <a:alphaModFix/>
          </a:blip>
          <a:stretch>
            <a:fillRect/>
          </a:stretch>
        </p:blipFill>
        <p:spPr>
          <a:xfrm>
            <a:off x="6339876" y="767075"/>
            <a:ext cx="1703149" cy="2245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idx="4294967295" type="title"/>
          </p:nvPr>
        </p:nvSpPr>
        <p:spPr>
          <a:xfrm>
            <a:off x="311700" y="598700"/>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Although most of the states have consistently stayed within a reasonable range of home values, each contributes differently to the overall average</a:t>
            </a:r>
            <a:endParaRPr sz="2100"/>
          </a:p>
        </p:txBody>
      </p:sp>
      <p:grpSp>
        <p:nvGrpSpPr>
          <p:cNvPr id="213" name="Google Shape;213;p32"/>
          <p:cNvGrpSpPr/>
          <p:nvPr/>
        </p:nvGrpSpPr>
        <p:grpSpPr>
          <a:xfrm>
            <a:off x="83499" y="2105783"/>
            <a:ext cx="1713545" cy="2898130"/>
            <a:chOff x="431925" y="1304875"/>
            <a:chExt cx="2628942" cy="3619496"/>
          </a:xfrm>
        </p:grpSpPr>
        <p:sp>
          <p:nvSpPr>
            <p:cNvPr id="214" name="Google Shape;214;p32"/>
            <p:cNvSpPr txBox="1"/>
            <p:nvPr/>
          </p:nvSpPr>
          <p:spPr>
            <a:xfrm>
              <a:off x="431925" y="1304875"/>
              <a:ext cx="2628900" cy="4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431967" y="1768971"/>
              <a:ext cx="2628900" cy="315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West Virginia (WV)</a:t>
              </a:r>
              <a:endParaRPr sz="1200">
                <a:solidFill>
                  <a:schemeClr val="dk2"/>
                </a:solidFill>
              </a:endParaRPr>
            </a:p>
            <a:p>
              <a:pPr indent="0" lvl="0" marL="0" rtl="0" algn="ctr">
                <a:spcBef>
                  <a:spcPts val="0"/>
                </a:spcBef>
                <a:spcAft>
                  <a:spcPts val="0"/>
                </a:spcAft>
                <a:buNone/>
              </a:pPr>
              <a:r>
                <a:rPr lang="en" sz="1200">
                  <a:solidFill>
                    <a:schemeClr val="dk2"/>
                  </a:solidFill>
                </a:rPr>
                <a:t>Oklahoma (OK)</a:t>
              </a:r>
              <a:endParaRPr sz="1200">
                <a:solidFill>
                  <a:schemeClr val="dk2"/>
                </a:solidFill>
              </a:endParaRPr>
            </a:p>
            <a:p>
              <a:pPr indent="0" lvl="0" marL="0" rtl="0" algn="ctr">
                <a:spcBef>
                  <a:spcPts val="0"/>
                </a:spcBef>
                <a:spcAft>
                  <a:spcPts val="0"/>
                </a:spcAft>
                <a:buNone/>
              </a:pPr>
              <a:r>
                <a:rPr lang="en" sz="1200">
                  <a:solidFill>
                    <a:schemeClr val="dk2"/>
                  </a:solidFill>
                </a:rPr>
                <a:t>Arkansas (AR)</a:t>
              </a:r>
              <a:endParaRPr sz="1200">
                <a:solidFill>
                  <a:schemeClr val="dk2"/>
                </a:solidFill>
              </a:endParaRPr>
            </a:p>
            <a:p>
              <a:pPr indent="0" lvl="0" marL="0" rtl="0" algn="ctr">
                <a:spcBef>
                  <a:spcPts val="0"/>
                </a:spcBef>
                <a:spcAft>
                  <a:spcPts val="0"/>
                </a:spcAft>
                <a:buNone/>
              </a:pPr>
              <a:r>
                <a:rPr lang="en" sz="1200">
                  <a:solidFill>
                    <a:schemeClr val="dk2"/>
                  </a:solidFill>
                </a:rPr>
                <a:t>Kansas (KS)</a:t>
              </a:r>
              <a:endParaRPr sz="1200">
                <a:solidFill>
                  <a:schemeClr val="dk2"/>
                </a:solidFill>
              </a:endParaRPr>
            </a:p>
            <a:p>
              <a:pPr indent="0" lvl="0" marL="0" rtl="0" algn="ctr">
                <a:spcBef>
                  <a:spcPts val="0"/>
                </a:spcBef>
                <a:spcAft>
                  <a:spcPts val="0"/>
                </a:spcAft>
                <a:buNone/>
              </a:pPr>
              <a:r>
                <a:rPr lang="en" sz="1200">
                  <a:solidFill>
                    <a:schemeClr val="dk2"/>
                  </a:solidFill>
                </a:rPr>
                <a:t>Alabama (AL)</a:t>
              </a:r>
              <a:endParaRPr sz="1200">
                <a:solidFill>
                  <a:schemeClr val="dk2"/>
                </a:solidFill>
              </a:endParaRPr>
            </a:p>
            <a:p>
              <a:pPr indent="0" lvl="0" marL="0" rtl="0" algn="ctr">
                <a:spcBef>
                  <a:spcPts val="0"/>
                </a:spcBef>
                <a:spcAft>
                  <a:spcPts val="0"/>
                </a:spcAft>
                <a:buNone/>
              </a:pPr>
              <a:r>
                <a:rPr lang="en" sz="1200">
                  <a:solidFill>
                    <a:schemeClr val="dk2"/>
                  </a:solidFill>
                </a:rPr>
                <a:t>Kentucky (KY)</a:t>
              </a:r>
              <a:endParaRPr sz="1200">
                <a:solidFill>
                  <a:schemeClr val="dk2"/>
                </a:solidFill>
              </a:endParaRPr>
            </a:p>
            <a:p>
              <a:pPr indent="0" lvl="0" marL="0" rtl="0" algn="ctr">
                <a:spcBef>
                  <a:spcPts val="0"/>
                </a:spcBef>
                <a:spcAft>
                  <a:spcPts val="0"/>
                </a:spcAft>
                <a:buNone/>
              </a:pPr>
              <a:r>
                <a:rPr lang="en" sz="1200">
                  <a:solidFill>
                    <a:schemeClr val="dk2"/>
                  </a:solidFill>
                </a:rPr>
                <a:t>Ohio (OH)</a:t>
              </a:r>
              <a:endParaRPr sz="1200">
                <a:solidFill>
                  <a:schemeClr val="dk2"/>
                </a:solidFill>
              </a:endParaRPr>
            </a:p>
            <a:p>
              <a:pPr indent="0" lvl="0" marL="0" rtl="0" algn="ctr">
                <a:spcBef>
                  <a:spcPts val="0"/>
                </a:spcBef>
                <a:spcAft>
                  <a:spcPts val="0"/>
                </a:spcAft>
                <a:buNone/>
              </a:pPr>
              <a:r>
                <a:rPr lang="en" sz="1200">
                  <a:solidFill>
                    <a:schemeClr val="dk2"/>
                  </a:solidFill>
                </a:rPr>
                <a:t>Indiana (IN)</a:t>
              </a:r>
              <a:endParaRPr sz="1200">
                <a:solidFill>
                  <a:schemeClr val="dk2"/>
                </a:solidFill>
              </a:endParaRPr>
            </a:p>
            <a:p>
              <a:pPr indent="0" lvl="0" marL="0" rtl="0" algn="ctr">
                <a:spcBef>
                  <a:spcPts val="0"/>
                </a:spcBef>
                <a:spcAft>
                  <a:spcPts val="0"/>
                </a:spcAft>
                <a:buNone/>
              </a:pPr>
              <a:r>
                <a:rPr lang="en" sz="1200">
                  <a:solidFill>
                    <a:schemeClr val="dk2"/>
                  </a:solidFill>
                </a:rPr>
                <a:t>IA (Iowa)</a:t>
              </a:r>
              <a:endParaRPr sz="1200">
                <a:solidFill>
                  <a:schemeClr val="dk2"/>
                </a:solidFill>
              </a:endParaRPr>
            </a:p>
            <a:p>
              <a:pPr indent="0" lvl="0" marL="0" rtl="0" algn="ctr">
                <a:spcBef>
                  <a:spcPts val="0"/>
                </a:spcBef>
                <a:spcAft>
                  <a:spcPts val="0"/>
                </a:spcAft>
                <a:buNone/>
              </a:pPr>
              <a:r>
                <a:rPr lang="en" sz="1200">
                  <a:solidFill>
                    <a:schemeClr val="dk2"/>
                  </a:solidFill>
                </a:rPr>
                <a:t>Louisiana (LA)</a:t>
              </a:r>
              <a:endParaRPr sz="1200">
                <a:solidFill>
                  <a:schemeClr val="dk2"/>
                </a:solidFill>
              </a:endParaRPr>
            </a:p>
            <a:p>
              <a:pPr indent="0" lvl="0" marL="0" rtl="0" algn="ctr">
                <a:spcBef>
                  <a:spcPts val="0"/>
                </a:spcBef>
                <a:spcAft>
                  <a:spcPts val="0"/>
                </a:spcAft>
                <a:buNone/>
              </a:pPr>
              <a:r>
                <a:rPr lang="en" sz="1200">
                  <a:solidFill>
                    <a:schemeClr val="dk2"/>
                  </a:solidFill>
                </a:rPr>
                <a:t>Tennessee (TN)</a:t>
              </a:r>
              <a:endParaRPr sz="1200">
                <a:solidFill>
                  <a:schemeClr val="dk2"/>
                </a:solidFill>
              </a:endParaRPr>
            </a:p>
            <a:p>
              <a:pPr indent="0" lvl="0" marL="0" rtl="0" algn="ctr">
                <a:spcBef>
                  <a:spcPts val="0"/>
                </a:spcBef>
                <a:spcAft>
                  <a:spcPts val="0"/>
                </a:spcAft>
                <a:buNone/>
              </a:pPr>
              <a:r>
                <a:rPr lang="en" sz="1200">
                  <a:solidFill>
                    <a:schemeClr val="dk2"/>
                  </a:solidFill>
                </a:rPr>
                <a:t>Michigan (MI)</a:t>
              </a:r>
              <a:endParaRPr sz="1200">
                <a:solidFill>
                  <a:schemeClr val="dk2"/>
                </a:solidFill>
              </a:endParaRPr>
            </a:p>
            <a:p>
              <a:pPr indent="0" lvl="0" marL="0" rtl="0" algn="ctr">
                <a:spcBef>
                  <a:spcPts val="0"/>
                </a:spcBef>
                <a:spcAft>
                  <a:spcPts val="0"/>
                </a:spcAft>
                <a:buNone/>
              </a:pPr>
              <a:r>
                <a:rPr lang="en" sz="1200">
                  <a:solidFill>
                    <a:schemeClr val="dk2"/>
                  </a:solidFill>
                </a:rPr>
                <a:t>Missouri (MO)</a:t>
              </a:r>
              <a:endParaRPr>
                <a:solidFill>
                  <a:schemeClr val="dk2"/>
                </a:solidFill>
              </a:endParaRPr>
            </a:p>
            <a:p>
              <a:pPr indent="0" lvl="0" marL="0" rtl="0" algn="ctr">
                <a:spcBef>
                  <a:spcPts val="0"/>
                </a:spcBef>
                <a:spcAft>
                  <a:spcPts val="0"/>
                </a:spcAft>
                <a:buNone/>
              </a:pPr>
              <a:r>
                <a:rPr lang="en" sz="1200">
                  <a:solidFill>
                    <a:schemeClr val="dk1"/>
                  </a:solidFill>
                </a:rPr>
                <a:t>$ 100,000 - $ 200,000</a:t>
              </a:r>
              <a:endParaRPr sz="1200">
                <a:solidFill>
                  <a:schemeClr val="dk1"/>
                </a:solidFill>
              </a:endParaRPr>
            </a:p>
          </p:txBody>
        </p:sp>
      </p:grpSp>
      <p:sp>
        <p:nvSpPr>
          <p:cNvPr id="216" name="Google Shape;216;p32"/>
          <p:cNvSpPr txBox="1"/>
          <p:nvPr/>
        </p:nvSpPr>
        <p:spPr>
          <a:xfrm>
            <a:off x="169275" y="2105775"/>
            <a:ext cx="15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Low Value</a:t>
            </a:r>
            <a:endParaRPr>
              <a:latin typeface="Average"/>
              <a:ea typeface="Average"/>
              <a:cs typeface="Average"/>
              <a:sym typeface="Average"/>
            </a:endParaRPr>
          </a:p>
        </p:txBody>
      </p:sp>
      <p:grpSp>
        <p:nvGrpSpPr>
          <p:cNvPr id="217" name="Google Shape;217;p32"/>
          <p:cNvGrpSpPr/>
          <p:nvPr/>
        </p:nvGrpSpPr>
        <p:grpSpPr>
          <a:xfrm>
            <a:off x="1881349" y="2105783"/>
            <a:ext cx="1713545" cy="2898130"/>
            <a:chOff x="431925" y="1304875"/>
            <a:chExt cx="2628942" cy="3619496"/>
          </a:xfrm>
        </p:grpSpPr>
        <p:sp>
          <p:nvSpPr>
            <p:cNvPr id="218" name="Google Shape;218;p32"/>
            <p:cNvSpPr txBox="1"/>
            <p:nvPr/>
          </p:nvSpPr>
          <p:spPr>
            <a:xfrm>
              <a:off x="431925" y="1304875"/>
              <a:ext cx="2628900" cy="4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431967" y="1768971"/>
              <a:ext cx="2628900" cy="315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Pennsylvania</a:t>
              </a:r>
              <a:r>
                <a:rPr lang="en" sz="1200">
                  <a:solidFill>
                    <a:schemeClr val="dk2"/>
                  </a:solidFill>
                </a:rPr>
                <a:t> (PA) North Carolina (NC) </a:t>
              </a:r>
              <a:endParaRPr sz="1200">
                <a:solidFill>
                  <a:schemeClr val="dk2"/>
                </a:solidFill>
              </a:endParaRPr>
            </a:p>
            <a:p>
              <a:pPr indent="0" lvl="0" marL="0" rtl="0" algn="ctr">
                <a:spcBef>
                  <a:spcPts val="0"/>
                </a:spcBef>
                <a:spcAft>
                  <a:spcPts val="0"/>
                </a:spcAft>
                <a:buNone/>
              </a:pPr>
              <a:r>
                <a:rPr lang="en" sz="1200">
                  <a:solidFill>
                    <a:schemeClr val="dk2"/>
                  </a:solidFill>
                </a:rPr>
                <a:t>Georgia (GA)</a:t>
              </a:r>
              <a:endParaRPr sz="1200">
                <a:solidFill>
                  <a:schemeClr val="dk2"/>
                </a:solidFill>
              </a:endParaRPr>
            </a:p>
            <a:p>
              <a:pPr indent="0" lvl="0" marL="0" rtl="0" algn="ctr">
                <a:spcBef>
                  <a:spcPts val="0"/>
                </a:spcBef>
                <a:spcAft>
                  <a:spcPts val="0"/>
                </a:spcAft>
                <a:buNone/>
              </a:pPr>
              <a:r>
                <a:rPr lang="en" sz="1200">
                  <a:solidFill>
                    <a:schemeClr val="dk2"/>
                  </a:solidFill>
                </a:rPr>
                <a:t>Illinois</a:t>
              </a:r>
              <a:r>
                <a:rPr lang="en" sz="1200">
                  <a:solidFill>
                    <a:schemeClr val="dk2"/>
                  </a:solidFill>
                </a:rPr>
                <a:t> (IL)</a:t>
              </a:r>
              <a:endParaRPr sz="1200">
                <a:solidFill>
                  <a:schemeClr val="dk2"/>
                </a:solidFill>
              </a:endParaRPr>
            </a:p>
            <a:p>
              <a:pPr indent="0" lvl="0" marL="0" rtl="0" algn="ctr">
                <a:spcBef>
                  <a:spcPts val="0"/>
                </a:spcBef>
                <a:spcAft>
                  <a:spcPts val="0"/>
                </a:spcAft>
                <a:buNone/>
              </a:pPr>
              <a:r>
                <a:rPr lang="en" sz="1200">
                  <a:solidFill>
                    <a:schemeClr val="dk2"/>
                  </a:solidFill>
                </a:rPr>
                <a:t>South Carolina (SC)</a:t>
              </a:r>
              <a:endParaRPr sz="1200">
                <a:solidFill>
                  <a:schemeClr val="dk2"/>
                </a:solidFill>
              </a:endParaRPr>
            </a:p>
            <a:p>
              <a:pPr indent="0" lvl="0" marL="0" rtl="0" algn="ctr">
                <a:spcBef>
                  <a:spcPts val="0"/>
                </a:spcBef>
                <a:spcAft>
                  <a:spcPts val="0"/>
                </a:spcAft>
                <a:buNone/>
              </a:pPr>
              <a:r>
                <a:rPr lang="en" sz="1200">
                  <a:solidFill>
                    <a:schemeClr val="dk2"/>
                  </a:solidFill>
                </a:rPr>
                <a:t>Indiana (IN)</a:t>
              </a:r>
              <a:endParaRPr sz="1200">
                <a:solidFill>
                  <a:schemeClr val="dk2"/>
                </a:solidFill>
              </a:endParaRPr>
            </a:p>
            <a:p>
              <a:pPr indent="0" lvl="0" marL="0" rtl="0" algn="ctr">
                <a:spcBef>
                  <a:spcPts val="0"/>
                </a:spcBef>
                <a:spcAft>
                  <a:spcPts val="0"/>
                </a:spcAft>
                <a:buNone/>
              </a:pPr>
              <a:r>
                <a:rPr lang="en" sz="1200">
                  <a:solidFill>
                    <a:schemeClr val="dk2"/>
                  </a:solidFill>
                </a:rPr>
                <a:t>Nebraska (NE)</a:t>
              </a:r>
              <a:endParaRPr sz="1200">
                <a:solidFill>
                  <a:schemeClr val="dk2"/>
                </a:solidFill>
              </a:endParaRPr>
            </a:p>
            <a:p>
              <a:pPr indent="0" lvl="0" marL="0" rtl="0" algn="ctr">
                <a:spcBef>
                  <a:spcPts val="0"/>
                </a:spcBef>
                <a:spcAft>
                  <a:spcPts val="0"/>
                </a:spcAft>
                <a:buNone/>
              </a:pPr>
              <a:r>
                <a:rPr lang="en" sz="1200">
                  <a:solidFill>
                    <a:schemeClr val="dk2"/>
                  </a:solidFill>
                </a:rPr>
                <a:t>Wisconsin (WI)</a:t>
              </a:r>
              <a:endParaRPr sz="1200">
                <a:solidFill>
                  <a:schemeClr val="dk2"/>
                </a:solidFill>
              </a:endParaRPr>
            </a:p>
            <a:p>
              <a:pPr indent="0" lvl="0" marL="0" rtl="0" algn="ctr">
                <a:spcBef>
                  <a:spcPts val="0"/>
                </a:spcBef>
                <a:spcAft>
                  <a:spcPts val="0"/>
                </a:spcAft>
                <a:buNone/>
              </a:pPr>
              <a:r>
                <a:rPr lang="en" sz="1200">
                  <a:solidFill>
                    <a:schemeClr val="dk1"/>
                  </a:solidFill>
                </a:rPr>
                <a:t>$ 200,000 - $ 250,000</a:t>
              </a:r>
              <a:endParaRPr sz="1200">
                <a:solidFill>
                  <a:schemeClr val="dk1"/>
                </a:solidFill>
              </a:endParaRPr>
            </a:p>
          </p:txBody>
        </p:sp>
      </p:grpSp>
      <p:sp>
        <p:nvSpPr>
          <p:cNvPr id="220" name="Google Shape;220;p32"/>
          <p:cNvSpPr txBox="1"/>
          <p:nvPr/>
        </p:nvSpPr>
        <p:spPr>
          <a:xfrm>
            <a:off x="1967125" y="2105775"/>
            <a:ext cx="15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Low-Mid Value</a:t>
            </a:r>
            <a:endParaRPr>
              <a:latin typeface="Average"/>
              <a:ea typeface="Average"/>
              <a:cs typeface="Average"/>
              <a:sym typeface="Average"/>
            </a:endParaRPr>
          </a:p>
        </p:txBody>
      </p:sp>
      <p:grpSp>
        <p:nvGrpSpPr>
          <p:cNvPr id="221" name="Google Shape;221;p32"/>
          <p:cNvGrpSpPr/>
          <p:nvPr/>
        </p:nvGrpSpPr>
        <p:grpSpPr>
          <a:xfrm>
            <a:off x="3679199" y="2105783"/>
            <a:ext cx="1713545" cy="2898130"/>
            <a:chOff x="431925" y="1304875"/>
            <a:chExt cx="2628942" cy="3619496"/>
          </a:xfrm>
        </p:grpSpPr>
        <p:sp>
          <p:nvSpPr>
            <p:cNvPr id="222" name="Google Shape;222;p32"/>
            <p:cNvSpPr txBox="1"/>
            <p:nvPr/>
          </p:nvSpPr>
          <p:spPr>
            <a:xfrm>
              <a:off x="431925" y="1304875"/>
              <a:ext cx="2628900" cy="4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431967" y="1768971"/>
              <a:ext cx="2628900" cy="315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Vermont (VT)</a:t>
              </a:r>
              <a:endParaRPr sz="1200">
                <a:solidFill>
                  <a:schemeClr val="dk2"/>
                </a:solidFill>
              </a:endParaRPr>
            </a:p>
            <a:p>
              <a:pPr indent="0" lvl="0" marL="0" rtl="0" algn="ctr">
                <a:spcBef>
                  <a:spcPts val="0"/>
                </a:spcBef>
                <a:spcAft>
                  <a:spcPts val="0"/>
                </a:spcAft>
                <a:buNone/>
              </a:pPr>
              <a:r>
                <a:rPr lang="en" sz="1200">
                  <a:solidFill>
                    <a:schemeClr val="dk2"/>
                  </a:solidFill>
                </a:rPr>
                <a:t>Texas (TX)</a:t>
              </a:r>
              <a:endParaRPr sz="1200">
                <a:solidFill>
                  <a:schemeClr val="dk2"/>
                </a:solidFill>
              </a:endParaRPr>
            </a:p>
            <a:p>
              <a:pPr indent="0" lvl="0" marL="0" rtl="0" algn="ctr">
                <a:spcBef>
                  <a:spcPts val="0"/>
                </a:spcBef>
                <a:spcAft>
                  <a:spcPts val="0"/>
                </a:spcAft>
                <a:buNone/>
              </a:pPr>
              <a:r>
                <a:rPr lang="en" sz="1200">
                  <a:solidFill>
                    <a:schemeClr val="dk2"/>
                  </a:solidFill>
                </a:rPr>
                <a:t>Maine (ME)</a:t>
              </a:r>
              <a:endParaRPr sz="1200">
                <a:solidFill>
                  <a:schemeClr val="dk2"/>
                </a:solidFill>
              </a:endParaRPr>
            </a:p>
            <a:p>
              <a:pPr indent="0" lvl="0" marL="0" rtl="0" algn="ctr">
                <a:spcBef>
                  <a:spcPts val="0"/>
                </a:spcBef>
                <a:spcAft>
                  <a:spcPts val="0"/>
                </a:spcAft>
                <a:buNone/>
              </a:pPr>
              <a:r>
                <a:rPr lang="en" sz="1200">
                  <a:solidFill>
                    <a:schemeClr val="dk2"/>
                  </a:solidFill>
                </a:rPr>
                <a:t>Florida (FL)</a:t>
              </a:r>
              <a:endParaRPr sz="1200">
                <a:solidFill>
                  <a:schemeClr val="dk2"/>
                </a:solidFill>
              </a:endParaRPr>
            </a:p>
            <a:p>
              <a:pPr indent="0" lvl="0" marL="0" rtl="0" algn="ctr">
                <a:spcBef>
                  <a:spcPts val="0"/>
                </a:spcBef>
                <a:spcAft>
                  <a:spcPts val="0"/>
                </a:spcAft>
                <a:buNone/>
              </a:pPr>
              <a:r>
                <a:rPr lang="en" sz="1200">
                  <a:solidFill>
                    <a:schemeClr val="dk2"/>
                  </a:solidFill>
                </a:rPr>
                <a:t>Arizona</a:t>
              </a:r>
              <a:r>
                <a:rPr lang="en" sz="1200">
                  <a:solidFill>
                    <a:schemeClr val="dk2"/>
                  </a:solidFill>
                </a:rPr>
                <a:t> (AZ)</a:t>
              </a:r>
              <a:endParaRPr sz="1200">
                <a:solidFill>
                  <a:schemeClr val="dk2"/>
                </a:solidFill>
              </a:endParaRPr>
            </a:p>
            <a:p>
              <a:pPr indent="0" lvl="0" marL="0" rtl="0" algn="ctr">
                <a:spcBef>
                  <a:spcPts val="0"/>
                </a:spcBef>
                <a:spcAft>
                  <a:spcPts val="0"/>
                </a:spcAft>
                <a:buNone/>
              </a:pPr>
              <a:r>
                <a:rPr lang="en" sz="1200">
                  <a:solidFill>
                    <a:schemeClr val="dk2"/>
                  </a:solidFill>
                </a:rPr>
                <a:t>Connecticut (CT)</a:t>
              </a:r>
              <a:endParaRPr sz="1200">
                <a:solidFill>
                  <a:schemeClr val="dk2"/>
                </a:solidFill>
              </a:endParaRPr>
            </a:p>
            <a:p>
              <a:pPr indent="0" lvl="0" marL="0" rtl="0" algn="ctr">
                <a:spcBef>
                  <a:spcPts val="0"/>
                </a:spcBef>
                <a:spcAft>
                  <a:spcPts val="0"/>
                </a:spcAft>
                <a:buNone/>
              </a:pPr>
              <a:r>
                <a:rPr lang="en" sz="1200">
                  <a:solidFill>
                    <a:schemeClr val="dk2"/>
                  </a:solidFill>
                </a:rPr>
                <a:t>Minnesota (MN)</a:t>
              </a:r>
              <a:endParaRPr sz="1200">
                <a:solidFill>
                  <a:schemeClr val="dk2"/>
                </a:solidFill>
              </a:endParaRPr>
            </a:p>
            <a:p>
              <a:pPr indent="0" lvl="0" marL="0" rtl="0" algn="ctr">
                <a:spcBef>
                  <a:spcPts val="0"/>
                </a:spcBef>
                <a:spcAft>
                  <a:spcPts val="0"/>
                </a:spcAft>
                <a:buNone/>
              </a:pPr>
              <a:r>
                <a:rPr lang="en" sz="1200">
                  <a:solidFill>
                    <a:schemeClr val="dk2"/>
                  </a:solidFill>
                </a:rPr>
                <a:t>New Hampshire (NH)</a:t>
              </a:r>
              <a:endParaRPr sz="1200">
                <a:solidFill>
                  <a:schemeClr val="dk2"/>
                </a:solidFill>
              </a:endParaRPr>
            </a:p>
            <a:p>
              <a:pPr indent="0" lvl="0" marL="0" rtl="0" algn="ctr">
                <a:spcBef>
                  <a:spcPts val="0"/>
                </a:spcBef>
                <a:spcAft>
                  <a:spcPts val="0"/>
                </a:spcAft>
                <a:buNone/>
              </a:pPr>
              <a:r>
                <a:rPr lang="en" sz="1200">
                  <a:solidFill>
                    <a:schemeClr val="dk2"/>
                  </a:solidFill>
                </a:rPr>
                <a:t>Delaware (DE)</a:t>
              </a:r>
              <a:endParaRPr sz="1200">
                <a:solidFill>
                  <a:schemeClr val="dk2"/>
                </a:solidFill>
              </a:endParaRPr>
            </a:p>
            <a:p>
              <a:pPr indent="0" lvl="0" marL="0" rtl="0" algn="ctr">
                <a:spcBef>
                  <a:spcPts val="0"/>
                </a:spcBef>
                <a:spcAft>
                  <a:spcPts val="0"/>
                </a:spcAft>
                <a:buNone/>
              </a:pPr>
              <a:r>
                <a:rPr lang="en" sz="1200">
                  <a:solidFill>
                    <a:schemeClr val="dk2"/>
                  </a:solidFill>
                </a:rPr>
                <a:t>Alaska (AK)</a:t>
              </a:r>
              <a:endParaRPr sz="1200">
                <a:solidFill>
                  <a:schemeClr val="dk2"/>
                </a:solidFill>
              </a:endParaRPr>
            </a:p>
            <a:p>
              <a:pPr indent="0" lvl="0" marL="0" rtl="0" algn="ctr">
                <a:spcBef>
                  <a:spcPts val="0"/>
                </a:spcBef>
                <a:spcAft>
                  <a:spcPts val="0"/>
                </a:spcAft>
                <a:buNone/>
              </a:pPr>
              <a:r>
                <a:rPr lang="en" sz="1200">
                  <a:solidFill>
                    <a:schemeClr val="dk2"/>
                  </a:solidFill>
                </a:rPr>
                <a:t>Rhode Island (RI)</a:t>
              </a:r>
              <a:endParaRPr sz="1200">
                <a:solidFill>
                  <a:schemeClr val="dk2"/>
                </a:solidFill>
              </a:endParaRPr>
            </a:p>
            <a:p>
              <a:pPr indent="0" lvl="0" marL="0" rtl="0" algn="ctr">
                <a:spcBef>
                  <a:spcPts val="0"/>
                </a:spcBef>
                <a:spcAft>
                  <a:spcPts val="0"/>
                </a:spcAft>
                <a:buNone/>
              </a:pPr>
              <a:r>
                <a:rPr lang="en" sz="1200">
                  <a:solidFill>
                    <a:schemeClr val="dk2"/>
                  </a:solidFill>
                </a:rPr>
                <a:t>Maryland (MD)</a:t>
              </a:r>
              <a:endParaRPr sz="1200">
                <a:solidFill>
                  <a:schemeClr val="dk2"/>
                </a:solidFill>
              </a:endParaRPr>
            </a:p>
            <a:p>
              <a:pPr indent="0" lvl="0" marL="0" rtl="0" algn="ctr">
                <a:spcBef>
                  <a:spcPts val="0"/>
                </a:spcBef>
                <a:spcAft>
                  <a:spcPts val="0"/>
                </a:spcAft>
                <a:buNone/>
              </a:pPr>
              <a:r>
                <a:rPr lang="en" sz="1200">
                  <a:solidFill>
                    <a:schemeClr val="dk2"/>
                  </a:solidFill>
                </a:rPr>
                <a:t>New York (NY)</a:t>
              </a:r>
              <a:endParaRPr sz="1200">
                <a:solidFill>
                  <a:schemeClr val="dk2"/>
                </a:solidFill>
              </a:endParaRPr>
            </a:p>
            <a:p>
              <a:pPr indent="0" lvl="0" marL="0" rtl="0" algn="ctr">
                <a:spcBef>
                  <a:spcPts val="0"/>
                </a:spcBef>
                <a:spcAft>
                  <a:spcPts val="0"/>
                </a:spcAft>
                <a:buNone/>
              </a:pPr>
              <a:r>
                <a:rPr lang="en" sz="1200">
                  <a:solidFill>
                    <a:schemeClr val="dk1"/>
                  </a:solidFill>
                </a:rPr>
                <a:t>$ 250,000 - $ 350,000</a:t>
              </a:r>
              <a:endParaRPr sz="1200">
                <a:solidFill>
                  <a:schemeClr val="dk1"/>
                </a:solidFill>
              </a:endParaRPr>
            </a:p>
          </p:txBody>
        </p:sp>
      </p:grpSp>
      <p:sp>
        <p:nvSpPr>
          <p:cNvPr id="224" name="Google Shape;224;p32"/>
          <p:cNvSpPr txBox="1"/>
          <p:nvPr/>
        </p:nvSpPr>
        <p:spPr>
          <a:xfrm>
            <a:off x="3764975" y="2105775"/>
            <a:ext cx="15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Mid</a:t>
            </a:r>
            <a:r>
              <a:rPr lang="en">
                <a:latin typeface="Average"/>
                <a:ea typeface="Average"/>
                <a:cs typeface="Average"/>
                <a:sym typeface="Average"/>
              </a:rPr>
              <a:t> Value</a:t>
            </a:r>
            <a:endParaRPr>
              <a:latin typeface="Average"/>
              <a:ea typeface="Average"/>
              <a:cs typeface="Average"/>
              <a:sym typeface="Average"/>
            </a:endParaRPr>
          </a:p>
        </p:txBody>
      </p:sp>
      <p:grpSp>
        <p:nvGrpSpPr>
          <p:cNvPr id="225" name="Google Shape;225;p32"/>
          <p:cNvGrpSpPr/>
          <p:nvPr/>
        </p:nvGrpSpPr>
        <p:grpSpPr>
          <a:xfrm>
            <a:off x="5477049" y="2105783"/>
            <a:ext cx="1713545" cy="2898130"/>
            <a:chOff x="431925" y="1304875"/>
            <a:chExt cx="2628942" cy="3619496"/>
          </a:xfrm>
        </p:grpSpPr>
        <p:sp>
          <p:nvSpPr>
            <p:cNvPr id="226" name="Google Shape;226;p32"/>
            <p:cNvSpPr txBox="1"/>
            <p:nvPr/>
          </p:nvSpPr>
          <p:spPr>
            <a:xfrm>
              <a:off x="431925" y="1304875"/>
              <a:ext cx="2628900" cy="4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431967" y="1768971"/>
              <a:ext cx="2628900" cy="315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2"/>
                  </a:solidFill>
                </a:rPr>
                <a:t>Oregon (OR)</a:t>
              </a:r>
              <a:endParaRPr sz="1200">
                <a:solidFill>
                  <a:schemeClr val="dk2"/>
                </a:solidFill>
              </a:endParaRPr>
            </a:p>
            <a:p>
              <a:pPr indent="0" lvl="0" marL="0" rtl="0" algn="ctr">
                <a:spcBef>
                  <a:spcPts val="0"/>
                </a:spcBef>
                <a:spcAft>
                  <a:spcPts val="0"/>
                </a:spcAft>
                <a:buNone/>
              </a:pPr>
              <a:r>
                <a:rPr lang="en" sz="1200">
                  <a:solidFill>
                    <a:schemeClr val="dk2"/>
                  </a:solidFill>
                </a:rPr>
                <a:t>Nevada</a:t>
              </a:r>
              <a:r>
                <a:rPr lang="en" sz="1200">
                  <a:solidFill>
                    <a:schemeClr val="dk2"/>
                  </a:solidFill>
                </a:rPr>
                <a:t> (NV)</a:t>
              </a:r>
              <a:endParaRPr sz="1200">
                <a:solidFill>
                  <a:schemeClr val="dk2"/>
                </a:solidFill>
              </a:endParaRPr>
            </a:p>
            <a:p>
              <a:pPr indent="0" lvl="0" marL="0" rtl="0" algn="ctr">
                <a:spcBef>
                  <a:spcPts val="0"/>
                </a:spcBef>
                <a:spcAft>
                  <a:spcPts val="0"/>
                </a:spcAft>
                <a:buNone/>
              </a:pPr>
              <a:r>
                <a:rPr lang="en" sz="1200">
                  <a:solidFill>
                    <a:schemeClr val="dk2"/>
                  </a:solidFill>
                </a:rPr>
                <a:t>Virginia (VA)</a:t>
              </a:r>
              <a:endParaRPr sz="1200">
                <a:solidFill>
                  <a:schemeClr val="dk2"/>
                </a:solidFill>
              </a:endParaRPr>
            </a:p>
            <a:p>
              <a:pPr indent="0" lvl="0" marL="0" rtl="0" algn="ctr">
                <a:spcBef>
                  <a:spcPts val="0"/>
                </a:spcBef>
                <a:spcAft>
                  <a:spcPts val="0"/>
                </a:spcAft>
                <a:buNone/>
              </a:pPr>
              <a:r>
                <a:rPr lang="en" sz="1200">
                  <a:solidFill>
                    <a:schemeClr val="dk2"/>
                  </a:solidFill>
                </a:rPr>
                <a:t>New Jersey (NJ)</a:t>
              </a:r>
              <a:endParaRPr sz="1200">
                <a:solidFill>
                  <a:schemeClr val="dk2"/>
                </a:solidFill>
              </a:endParaRPr>
            </a:p>
            <a:p>
              <a:pPr indent="0" lvl="0" marL="0" rtl="0" algn="ctr">
                <a:spcBef>
                  <a:spcPts val="0"/>
                </a:spcBef>
                <a:spcAft>
                  <a:spcPts val="0"/>
                </a:spcAft>
                <a:buNone/>
              </a:pPr>
              <a:r>
                <a:rPr lang="en" sz="1200">
                  <a:solidFill>
                    <a:schemeClr val="dk2"/>
                  </a:solidFill>
                </a:rPr>
                <a:t>Utah (UT)</a:t>
              </a:r>
              <a:endParaRPr sz="1200">
                <a:solidFill>
                  <a:schemeClr val="dk2"/>
                </a:solidFill>
              </a:endParaRPr>
            </a:p>
            <a:p>
              <a:pPr indent="0" lvl="0" marL="0" rtl="0" algn="ctr">
                <a:spcBef>
                  <a:spcPts val="0"/>
                </a:spcBef>
                <a:spcAft>
                  <a:spcPts val="0"/>
                </a:spcAft>
                <a:buNone/>
              </a:pPr>
              <a:r>
                <a:rPr lang="en" sz="1200">
                  <a:solidFill>
                    <a:schemeClr val="dk2"/>
                  </a:solidFill>
                </a:rPr>
                <a:t>Colorado (CO)</a:t>
              </a:r>
              <a:endParaRPr sz="1200">
                <a:solidFill>
                  <a:schemeClr val="dk2"/>
                </a:solidFill>
              </a:endParaRPr>
            </a:p>
            <a:p>
              <a:pPr indent="0" lvl="0" marL="0" rtl="0" algn="ctr">
                <a:spcBef>
                  <a:spcPts val="0"/>
                </a:spcBef>
                <a:spcAft>
                  <a:spcPts val="0"/>
                </a:spcAft>
                <a:buNone/>
              </a:pPr>
              <a:r>
                <a:rPr lang="en" sz="1200">
                  <a:solidFill>
                    <a:schemeClr val="dk2"/>
                  </a:solidFill>
                </a:rPr>
                <a:t>Massachusetts (MA)</a:t>
              </a:r>
              <a:endParaRPr sz="1200">
                <a:solidFill>
                  <a:schemeClr val="dk2"/>
                </a:solidFill>
              </a:endParaRPr>
            </a:p>
            <a:p>
              <a:pPr indent="0" lvl="0" marL="0" rtl="0" algn="ctr">
                <a:spcBef>
                  <a:spcPts val="0"/>
                </a:spcBef>
                <a:spcAft>
                  <a:spcPts val="0"/>
                </a:spcAft>
                <a:buNone/>
              </a:pPr>
              <a:r>
                <a:rPr lang="en" sz="1200">
                  <a:solidFill>
                    <a:schemeClr val="dk2"/>
                  </a:solidFill>
                </a:rPr>
                <a:t>Washington (WA)</a:t>
              </a:r>
              <a:endParaRPr sz="1200">
                <a:solidFill>
                  <a:schemeClr val="dk2"/>
                </a:solidFill>
              </a:endParaRPr>
            </a:p>
            <a:p>
              <a:pPr indent="0" lvl="0" marL="0" rtl="0" algn="ctr">
                <a:spcBef>
                  <a:spcPts val="0"/>
                </a:spcBef>
                <a:spcAft>
                  <a:spcPts val="0"/>
                </a:spcAft>
                <a:buNone/>
              </a:pPr>
              <a:r>
                <a:rPr lang="en" sz="1200">
                  <a:solidFill>
                    <a:schemeClr val="dk1"/>
                  </a:solidFill>
                </a:rPr>
                <a:t>$ 350,000 - $ 480,000</a:t>
              </a:r>
              <a:endParaRPr sz="1200">
                <a:solidFill>
                  <a:schemeClr val="dk1"/>
                </a:solidFill>
              </a:endParaRPr>
            </a:p>
          </p:txBody>
        </p:sp>
      </p:grpSp>
      <p:sp>
        <p:nvSpPr>
          <p:cNvPr id="228" name="Google Shape;228;p32"/>
          <p:cNvSpPr txBox="1"/>
          <p:nvPr/>
        </p:nvSpPr>
        <p:spPr>
          <a:xfrm>
            <a:off x="5562825" y="2105775"/>
            <a:ext cx="15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Mid-High</a:t>
            </a:r>
            <a:r>
              <a:rPr lang="en">
                <a:latin typeface="Average"/>
                <a:ea typeface="Average"/>
                <a:cs typeface="Average"/>
                <a:sym typeface="Average"/>
              </a:rPr>
              <a:t> Value</a:t>
            </a:r>
            <a:endParaRPr>
              <a:latin typeface="Average"/>
              <a:ea typeface="Average"/>
              <a:cs typeface="Average"/>
              <a:sym typeface="Average"/>
            </a:endParaRPr>
          </a:p>
        </p:txBody>
      </p:sp>
      <p:grpSp>
        <p:nvGrpSpPr>
          <p:cNvPr id="229" name="Google Shape;229;p32"/>
          <p:cNvGrpSpPr/>
          <p:nvPr/>
        </p:nvGrpSpPr>
        <p:grpSpPr>
          <a:xfrm>
            <a:off x="7274899" y="2105783"/>
            <a:ext cx="1713545" cy="2898130"/>
            <a:chOff x="431925" y="1304875"/>
            <a:chExt cx="2628942" cy="3619496"/>
          </a:xfrm>
        </p:grpSpPr>
        <p:sp>
          <p:nvSpPr>
            <p:cNvPr id="230" name="Google Shape;230;p32"/>
            <p:cNvSpPr txBox="1"/>
            <p:nvPr/>
          </p:nvSpPr>
          <p:spPr>
            <a:xfrm>
              <a:off x="431925" y="1304875"/>
              <a:ext cx="2628900" cy="464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2"/>
            <p:cNvSpPr/>
            <p:nvPr/>
          </p:nvSpPr>
          <p:spPr>
            <a:xfrm>
              <a:off x="431967" y="1768971"/>
              <a:ext cx="2628900" cy="31554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Washington, DC</a:t>
              </a:r>
              <a:endParaRPr>
                <a:solidFill>
                  <a:schemeClr val="dk2"/>
                </a:solidFill>
              </a:endParaRPr>
            </a:p>
            <a:p>
              <a:pPr indent="0" lvl="0" marL="0" rtl="0" algn="ctr">
                <a:spcBef>
                  <a:spcPts val="0"/>
                </a:spcBef>
                <a:spcAft>
                  <a:spcPts val="0"/>
                </a:spcAft>
                <a:buNone/>
              </a:pPr>
              <a:r>
                <a:rPr lang="en">
                  <a:solidFill>
                    <a:schemeClr val="dk2"/>
                  </a:solidFill>
                </a:rPr>
                <a:t>Hawaii</a:t>
              </a:r>
              <a:endParaRPr>
                <a:solidFill>
                  <a:schemeClr val="dk2"/>
                </a:solidFill>
              </a:endParaRPr>
            </a:p>
            <a:p>
              <a:pPr indent="0" lvl="0" marL="0" rtl="0" algn="ctr">
                <a:spcBef>
                  <a:spcPts val="0"/>
                </a:spcBef>
                <a:spcAft>
                  <a:spcPts val="0"/>
                </a:spcAft>
                <a:buNone/>
              </a:pPr>
              <a:r>
                <a:rPr lang="en">
                  <a:solidFill>
                    <a:schemeClr val="dk2"/>
                  </a:solidFill>
                </a:rPr>
                <a:t>California</a:t>
              </a:r>
              <a:endParaRPr>
                <a:solidFill>
                  <a:schemeClr val="dk2"/>
                </a:solidFill>
              </a:endParaRPr>
            </a:p>
            <a:p>
              <a:pPr indent="0" lvl="0" marL="0" rtl="0" algn="ctr">
                <a:spcBef>
                  <a:spcPts val="0"/>
                </a:spcBef>
                <a:spcAft>
                  <a:spcPts val="0"/>
                </a:spcAft>
                <a:buNone/>
              </a:pPr>
              <a:r>
                <a:rPr lang="en" sz="1200">
                  <a:solidFill>
                    <a:schemeClr val="dk1"/>
                  </a:solidFill>
                </a:rPr>
                <a:t>$ 675,000 - $ 730,000</a:t>
              </a:r>
              <a:endParaRPr sz="1200">
                <a:solidFill>
                  <a:schemeClr val="dk1"/>
                </a:solidFill>
              </a:endParaRPr>
            </a:p>
          </p:txBody>
        </p:sp>
      </p:grpSp>
      <p:sp>
        <p:nvSpPr>
          <p:cNvPr id="232" name="Google Shape;232;p32"/>
          <p:cNvSpPr txBox="1"/>
          <p:nvPr/>
        </p:nvSpPr>
        <p:spPr>
          <a:xfrm>
            <a:off x="7360675" y="2105775"/>
            <a:ext cx="15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High</a:t>
            </a:r>
            <a:r>
              <a:rPr lang="en">
                <a:latin typeface="Average"/>
                <a:ea typeface="Average"/>
                <a:cs typeface="Average"/>
                <a:sym typeface="Average"/>
              </a:rPr>
              <a:t> Value</a:t>
            </a:r>
            <a:endParaRPr>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p:nvPr/>
        </p:nvSpPr>
        <p:spPr>
          <a:xfrm>
            <a:off x="4576850" y="1307425"/>
            <a:ext cx="4326300" cy="33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2: BLS Correlations</a:t>
            </a:r>
            <a:endParaRPr/>
          </a:p>
        </p:txBody>
      </p:sp>
      <p:sp>
        <p:nvSpPr>
          <p:cNvPr id="239" name="Google Shape;239;p3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Magnitude of n</a:t>
            </a:r>
            <a:r>
              <a:rPr lang="en" sz="1600"/>
              <a:t>egative correlation with months_ago represents the increase over time of that field</a:t>
            </a:r>
            <a:endParaRPr sz="1600"/>
          </a:p>
          <a:p>
            <a:pPr indent="-330200" lvl="0" marL="457200" rtl="0" algn="l">
              <a:spcBef>
                <a:spcPts val="0"/>
              </a:spcBef>
              <a:spcAft>
                <a:spcPts val="0"/>
              </a:spcAft>
              <a:buSzPts val="1600"/>
              <a:buChar char="●"/>
            </a:pPr>
            <a:r>
              <a:rPr lang="en" sz="1600"/>
              <a:t>Labor force, employment, and unemployment sizes have slightly different correlations</a:t>
            </a:r>
            <a:endParaRPr sz="1600"/>
          </a:p>
          <a:p>
            <a:pPr indent="-330200" lvl="0" marL="457200" rtl="0" algn="l">
              <a:spcBef>
                <a:spcPts val="0"/>
              </a:spcBef>
              <a:spcAft>
                <a:spcPts val="0"/>
              </a:spcAft>
              <a:buSzPts val="1600"/>
              <a:buChar char="●"/>
            </a:pPr>
            <a:r>
              <a:rPr lang="en" sz="1600"/>
              <a:t>The down </a:t>
            </a:r>
            <a:r>
              <a:rPr lang="en" sz="1600"/>
              <a:t>echelon</a:t>
            </a:r>
            <a:r>
              <a:rPr lang="en" sz="1600"/>
              <a:t> (correlation of fields with themselves) is the main light colored area -&gt; not many fields are strongly positively correlated</a:t>
            </a:r>
            <a:endParaRPr sz="1600"/>
          </a:p>
        </p:txBody>
      </p:sp>
      <p:pic>
        <p:nvPicPr>
          <p:cNvPr id="240" name="Google Shape;240;p33"/>
          <p:cNvPicPr preferRelativeResize="0"/>
          <p:nvPr/>
        </p:nvPicPr>
        <p:blipFill>
          <a:blip r:embed="rId3">
            <a:alphaModFix/>
          </a:blip>
          <a:stretch>
            <a:fillRect/>
          </a:stretch>
        </p:blipFill>
        <p:spPr>
          <a:xfrm>
            <a:off x="4571988" y="1319363"/>
            <a:ext cx="4333875" cy="326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p:nvPr/>
        </p:nvSpPr>
        <p:spPr>
          <a:xfrm>
            <a:off x="5708375" y="1152625"/>
            <a:ext cx="3283200" cy="326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type="title"/>
          </p:nvPr>
        </p:nvSpPr>
        <p:spPr>
          <a:xfrm>
            <a:off x="311700" y="260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2: </a:t>
            </a:r>
            <a:r>
              <a:rPr lang="en"/>
              <a:t>Unemployment has many correlations</a:t>
            </a:r>
            <a:endParaRPr/>
          </a:p>
        </p:txBody>
      </p:sp>
      <p:pic>
        <p:nvPicPr>
          <p:cNvPr id="247" name="Google Shape;247;p34"/>
          <p:cNvPicPr preferRelativeResize="0"/>
          <p:nvPr/>
        </p:nvPicPr>
        <p:blipFill>
          <a:blip r:embed="rId3">
            <a:alphaModFix/>
          </a:blip>
          <a:stretch>
            <a:fillRect/>
          </a:stretch>
        </p:blipFill>
        <p:spPr>
          <a:xfrm>
            <a:off x="311713" y="2017200"/>
            <a:ext cx="5244236" cy="2775050"/>
          </a:xfrm>
          <a:prstGeom prst="rect">
            <a:avLst/>
          </a:prstGeom>
          <a:noFill/>
          <a:ln>
            <a:noFill/>
          </a:ln>
        </p:spPr>
      </p:pic>
      <p:pic>
        <p:nvPicPr>
          <p:cNvPr id="248" name="Google Shape;248;p34"/>
          <p:cNvPicPr preferRelativeResize="0"/>
          <p:nvPr/>
        </p:nvPicPr>
        <p:blipFill>
          <a:blip r:embed="rId4">
            <a:alphaModFix/>
          </a:blip>
          <a:stretch>
            <a:fillRect/>
          </a:stretch>
        </p:blipFill>
        <p:spPr>
          <a:xfrm>
            <a:off x="5708348" y="1152575"/>
            <a:ext cx="3283264" cy="3260196"/>
          </a:xfrm>
          <a:prstGeom prst="rect">
            <a:avLst/>
          </a:prstGeom>
          <a:noFill/>
          <a:ln>
            <a:noFill/>
          </a:ln>
        </p:spPr>
      </p:pic>
      <p:sp>
        <p:nvSpPr>
          <p:cNvPr id="249" name="Google Shape;249;p34"/>
          <p:cNvSpPr/>
          <p:nvPr/>
        </p:nvSpPr>
        <p:spPr>
          <a:xfrm>
            <a:off x="311663" y="976938"/>
            <a:ext cx="5244300" cy="6783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nsolas"/>
                <a:ea typeface="Consolas"/>
                <a:cs typeface="Consolas"/>
                <a:sym typeface="Consolas"/>
              </a:rPr>
              <a:t>unemploy_corr</a:t>
            </a:r>
            <a:r>
              <a:rPr lang="en" sz="1050">
                <a:solidFill>
                  <a:srgbClr val="D4D4D4"/>
                </a:solidFill>
                <a:highlight>
                  <a:srgbClr val="1E1E1E"/>
                </a:highlight>
                <a:latin typeface="Consolas"/>
                <a:ea typeface="Consolas"/>
                <a:cs typeface="Consolas"/>
                <a:sym typeface="Consolas"/>
              </a:rPr>
              <a:t> = </a:t>
            </a:r>
            <a:r>
              <a:rPr lang="en" sz="1050">
                <a:solidFill>
                  <a:srgbClr val="9CDCFE"/>
                </a:solidFill>
                <a:highlight>
                  <a:srgbClr val="1E1E1E"/>
                </a:highlight>
                <a:latin typeface="Consolas"/>
                <a:ea typeface="Consolas"/>
                <a:cs typeface="Consolas"/>
                <a:sym typeface="Consolas"/>
              </a:rPr>
              <a:t>bls</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corr</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'Unemployment Rate (Adjusted)'</a:t>
            </a:r>
            <a:r>
              <a:rPr lang="en" sz="1050">
                <a:solidFill>
                  <a:srgbClr val="D4D4D4"/>
                </a:solidFill>
                <a:highlight>
                  <a:srgbClr val="1E1E1E"/>
                </a:highlight>
                <a:latin typeface="Consolas"/>
                <a:ea typeface="Consolas"/>
                <a:cs typeface="Consolas"/>
                <a:sym typeface="Consolas"/>
              </a:rPr>
              <a:t>]</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9CDCFE"/>
                </a:solidFill>
                <a:highlight>
                  <a:srgbClr val="1E1E1E"/>
                </a:highlight>
                <a:latin typeface="Consolas"/>
                <a:ea typeface="Consolas"/>
                <a:cs typeface="Consolas"/>
                <a:sym typeface="Consolas"/>
              </a:rPr>
              <a:t>unemploy_corr</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abs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unemploy_corr</a:t>
            </a:r>
            <a:r>
              <a:rPr lang="en" sz="1050">
                <a:solidFill>
                  <a:srgbClr val="D4D4D4"/>
                </a:solidFill>
                <a:highlight>
                  <a:srgbClr val="1E1E1E"/>
                </a:highlight>
                <a:latin typeface="Consolas"/>
                <a:ea typeface="Consolas"/>
                <a:cs typeface="Consolas"/>
                <a:sym typeface="Consolas"/>
              </a:rPr>
              <a:t>) &gt; </a:t>
            </a:r>
            <a:r>
              <a:rPr lang="en" sz="1050">
                <a:solidFill>
                  <a:srgbClr val="B5CEA8"/>
                </a:solidFill>
                <a:highlight>
                  <a:srgbClr val="1E1E1E"/>
                </a:highlight>
                <a:latin typeface="Consolas"/>
                <a:ea typeface="Consolas"/>
                <a:cs typeface="Consolas"/>
                <a:sym typeface="Consolas"/>
              </a:rPr>
              <a:t>0.4</a:t>
            </a:r>
            <a:r>
              <a:rPr lang="en" sz="1050">
                <a:solidFill>
                  <a:srgbClr val="D4D4D4"/>
                </a:solidFill>
                <a:highlight>
                  <a:srgbClr val="1E1E1E"/>
                </a:highlight>
                <a:latin typeface="Consolas"/>
                <a:ea typeface="Consolas"/>
                <a:cs typeface="Consolas"/>
                <a:sym typeface="Consolas"/>
              </a:rPr>
              <a:t>) &amp; (</a:t>
            </a:r>
            <a:r>
              <a:rPr lang="en" sz="1050">
                <a:solidFill>
                  <a:srgbClr val="DCDCAA"/>
                </a:solidFill>
                <a:highlight>
                  <a:srgbClr val="1E1E1E"/>
                </a:highlight>
                <a:latin typeface="Consolas"/>
                <a:ea typeface="Consolas"/>
                <a:cs typeface="Consolas"/>
                <a:sym typeface="Consolas"/>
              </a:rPr>
              <a:t>abs</a:t>
            </a:r>
            <a:r>
              <a:rPr lang="en" sz="1050">
                <a:solidFill>
                  <a:srgbClr val="D4D4D4"/>
                </a:solidFill>
                <a:highlight>
                  <a:srgbClr val="1E1E1E"/>
                </a:highlight>
                <a:latin typeface="Consolas"/>
                <a:ea typeface="Consolas"/>
                <a:cs typeface="Consolas"/>
                <a:sym typeface="Consolas"/>
              </a:rPr>
              <a:t>(</a:t>
            </a:r>
            <a:r>
              <a:rPr lang="en" sz="1050">
                <a:solidFill>
                  <a:srgbClr val="9CDCFE"/>
                </a:solidFill>
                <a:highlight>
                  <a:srgbClr val="1E1E1E"/>
                </a:highlight>
                <a:latin typeface="Consolas"/>
                <a:ea typeface="Consolas"/>
                <a:cs typeface="Consolas"/>
                <a:sym typeface="Consolas"/>
              </a:rPr>
              <a:t>unemploy_corr</a:t>
            </a:r>
            <a:r>
              <a:rPr lang="en" sz="1050">
                <a:solidFill>
                  <a:srgbClr val="D4D4D4"/>
                </a:solidFill>
                <a:highlight>
                  <a:srgbClr val="1E1E1E"/>
                </a:highlight>
                <a:latin typeface="Consolas"/>
                <a:ea typeface="Consolas"/>
                <a:cs typeface="Consolas"/>
                <a:sym typeface="Consolas"/>
              </a:rPr>
              <a:t>) != </a:t>
            </a:r>
            <a:r>
              <a:rPr lang="en" sz="1050">
                <a:solidFill>
                  <a:srgbClr val="B5CEA8"/>
                </a:solidFill>
                <a:highlight>
                  <a:srgbClr val="1E1E1E"/>
                </a:highlight>
                <a:latin typeface="Consolas"/>
                <a:ea typeface="Consolas"/>
                <a:cs typeface="Consolas"/>
                <a:sym typeface="Consolas"/>
              </a:rPr>
              <a:t>1</a:t>
            </a:r>
            <a:r>
              <a:rPr lang="en" sz="1050">
                <a:solidFill>
                  <a:srgbClr val="D4D4D4"/>
                </a:solidFill>
                <a:highlight>
                  <a:srgbClr val="1E1E1E"/>
                </a:highlight>
                <a:latin typeface="Consolas"/>
                <a:ea typeface="Consolas"/>
                <a:cs typeface="Consolas"/>
                <a:sym typeface="Consolas"/>
              </a:rPr>
              <a:t>)]</a:t>
            </a:r>
            <a:endParaRPr sz="1050">
              <a:solidFill>
                <a:srgbClr val="9CDCFE"/>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idx="4294967295" type="title"/>
          </p:nvPr>
        </p:nvSpPr>
        <p:spPr>
          <a:xfrm>
            <a:off x="311700" y="207125"/>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Insight 3: In contrast to average home values, GDP growth is a fairly linear trend</a:t>
            </a:r>
            <a:endParaRPr sz="2100"/>
          </a:p>
        </p:txBody>
      </p:sp>
      <p:pic>
        <p:nvPicPr>
          <p:cNvPr id="255" name="Google Shape;255;p35"/>
          <p:cNvPicPr preferRelativeResize="0"/>
          <p:nvPr/>
        </p:nvPicPr>
        <p:blipFill>
          <a:blip r:embed="rId3">
            <a:alphaModFix/>
          </a:blip>
          <a:stretch>
            <a:fillRect/>
          </a:stretch>
        </p:blipFill>
        <p:spPr>
          <a:xfrm>
            <a:off x="918600" y="1092200"/>
            <a:ext cx="7506202" cy="3753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nvSpPr>
        <p:spPr>
          <a:xfrm>
            <a:off x="544850" y="4522350"/>
            <a:ext cx="7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GDP for a specific sector can be less linear (ex. construction, manufacturing, finance &amp; insurance)</a:t>
            </a:r>
            <a:endParaRPr>
              <a:solidFill>
                <a:schemeClr val="dk1"/>
              </a:solidFill>
              <a:latin typeface="Average"/>
              <a:ea typeface="Average"/>
              <a:cs typeface="Average"/>
              <a:sym typeface="Average"/>
            </a:endParaRPr>
          </a:p>
        </p:txBody>
      </p:sp>
      <p:pic>
        <p:nvPicPr>
          <p:cNvPr id="261" name="Google Shape;261;p36"/>
          <p:cNvPicPr preferRelativeResize="0"/>
          <p:nvPr/>
        </p:nvPicPr>
        <p:blipFill>
          <a:blip r:embed="rId3">
            <a:alphaModFix/>
          </a:blip>
          <a:stretch>
            <a:fillRect/>
          </a:stretch>
        </p:blipFill>
        <p:spPr>
          <a:xfrm>
            <a:off x="1586150" y="163450"/>
            <a:ext cx="5971702" cy="427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idx="4294967295" type="title"/>
          </p:nvPr>
        </p:nvSpPr>
        <p:spPr>
          <a:xfrm>
            <a:off x="311700" y="207125"/>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a:t>
            </a:r>
            <a:r>
              <a:rPr lang="en" sz="2100"/>
              <a:t>espite the linear nature of GDP growth, it too does tend to aggregate in certain sectors much more than others </a:t>
            </a:r>
            <a:endParaRPr sz="2100"/>
          </a:p>
        </p:txBody>
      </p:sp>
      <p:sp>
        <p:nvSpPr>
          <p:cNvPr id="267" name="Google Shape;267;p37"/>
          <p:cNvSpPr txBox="1"/>
          <p:nvPr>
            <p:ph idx="4294967295" type="body"/>
          </p:nvPr>
        </p:nvSpPr>
        <p:spPr>
          <a:xfrm>
            <a:off x="311700" y="1152475"/>
            <a:ext cx="4736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Top Sectors by GDP</a:t>
            </a:r>
            <a:endParaRPr sz="1600"/>
          </a:p>
          <a:p>
            <a:pPr indent="0" lvl="0" marL="0" rtl="0" algn="l">
              <a:spcBef>
                <a:spcPts val="1600"/>
              </a:spcBef>
              <a:spcAft>
                <a:spcPts val="0"/>
              </a:spcAft>
              <a:buNone/>
            </a:pPr>
            <a:r>
              <a:rPr lang="en" sz="1600"/>
              <a:t>Real Estate and Rental Leasing: 2827.7  </a:t>
            </a:r>
            <a:endParaRPr sz="1600"/>
          </a:p>
          <a:p>
            <a:pPr indent="0" lvl="0" marL="0" rtl="0" algn="l">
              <a:spcBef>
                <a:spcPts val="1600"/>
              </a:spcBef>
              <a:spcAft>
                <a:spcPts val="0"/>
              </a:spcAft>
              <a:buNone/>
            </a:pPr>
            <a:r>
              <a:rPr lang="en" sz="1600"/>
              <a:t>Government: 2697.2 </a:t>
            </a:r>
            <a:endParaRPr sz="1600"/>
          </a:p>
          <a:p>
            <a:pPr indent="0" lvl="0" marL="0" rtl="0" algn="l">
              <a:spcBef>
                <a:spcPts val="1600"/>
              </a:spcBef>
              <a:spcAft>
                <a:spcPts val="0"/>
              </a:spcAft>
              <a:buNone/>
            </a:pPr>
            <a:r>
              <a:rPr lang="en" sz="1600"/>
              <a:t>Manufacturing: 2358.8</a:t>
            </a:r>
            <a:endParaRPr sz="1600"/>
          </a:p>
          <a:p>
            <a:pPr indent="0" lvl="0" marL="0" rtl="0" algn="l">
              <a:spcBef>
                <a:spcPts val="1600"/>
              </a:spcBef>
              <a:spcAft>
                <a:spcPts val="0"/>
              </a:spcAft>
              <a:buNone/>
            </a:pPr>
            <a:r>
              <a:rPr lang="en" sz="1600"/>
              <a:t>Finance and Insurance: 1715.1 </a:t>
            </a:r>
            <a:endParaRPr sz="1600"/>
          </a:p>
          <a:p>
            <a:pPr indent="0" lvl="0" marL="0" rtl="0" algn="l">
              <a:spcBef>
                <a:spcPts val="1600"/>
              </a:spcBef>
              <a:spcAft>
                <a:spcPts val="0"/>
              </a:spcAft>
              <a:buNone/>
            </a:pPr>
            <a:r>
              <a:rPr lang="en" sz="1600"/>
              <a:t>Professional, Scientific, and Technical Services: 1669. 3 </a:t>
            </a:r>
            <a:endParaRPr sz="1600"/>
          </a:p>
          <a:p>
            <a:pPr indent="0" lvl="0" marL="0" rtl="0" algn="l">
              <a:spcBef>
                <a:spcPts val="1600"/>
              </a:spcBef>
              <a:spcAft>
                <a:spcPts val="1600"/>
              </a:spcAft>
              <a:buNone/>
            </a:pPr>
            <a:r>
              <a:rPr lang="en" sz="1600"/>
              <a:t>Healthcare and Social Assistance: 1598.9</a:t>
            </a:r>
            <a:endParaRPr sz="1600"/>
          </a:p>
        </p:txBody>
      </p:sp>
      <p:sp>
        <p:nvSpPr>
          <p:cNvPr id="268" name="Google Shape;268;p37"/>
          <p:cNvSpPr txBox="1"/>
          <p:nvPr>
            <p:ph idx="4294967295" type="body"/>
          </p:nvPr>
        </p:nvSpPr>
        <p:spPr>
          <a:xfrm>
            <a:off x="5111700" y="1152475"/>
            <a:ext cx="3720600" cy="194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Implications</a:t>
            </a:r>
            <a:endParaRPr b="1" sz="1600"/>
          </a:p>
          <a:p>
            <a:pPr indent="-330200" lvl="0" marL="457200" rtl="0" algn="l">
              <a:spcBef>
                <a:spcPts val="1600"/>
              </a:spcBef>
              <a:spcAft>
                <a:spcPts val="0"/>
              </a:spcAft>
              <a:buSzPts val="1600"/>
              <a:buChar char="●"/>
            </a:pPr>
            <a:r>
              <a:rPr lang="en" sz="1600"/>
              <a:t>Certain</a:t>
            </a:r>
            <a:r>
              <a:rPr lang="en" sz="1600"/>
              <a:t> industries disproportionately impact others</a:t>
            </a:r>
            <a:endParaRPr sz="1600"/>
          </a:p>
          <a:p>
            <a:pPr indent="-330200" lvl="0" marL="457200" rtl="0" algn="l">
              <a:spcBef>
                <a:spcPts val="0"/>
              </a:spcBef>
              <a:spcAft>
                <a:spcPts val="0"/>
              </a:spcAft>
              <a:buSzPts val="1600"/>
              <a:buChar char="●"/>
            </a:pPr>
            <a:r>
              <a:rPr lang="en" sz="1600"/>
              <a:t>Certain sectors are prioritized by policymaking</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rPr lang="en" sz="1600"/>
              <a:t> </a:t>
            </a:r>
            <a:endParaRPr sz="1600"/>
          </a:p>
          <a:p>
            <a:pPr indent="0" lvl="0" marL="0" rtl="0" algn="l">
              <a:spcBef>
                <a:spcPts val="1600"/>
              </a:spcBef>
              <a:spcAft>
                <a:spcPts val="1600"/>
              </a:spcAft>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idx="4294967295" type="title"/>
          </p:nvPr>
        </p:nvSpPr>
        <p:spPr>
          <a:xfrm>
            <a:off x="311700" y="207125"/>
            <a:ext cx="8520600" cy="8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Insight 4: Average ZIP home </a:t>
            </a:r>
            <a:r>
              <a:rPr lang="en" sz="2100"/>
              <a:t>value</a:t>
            </a:r>
            <a:r>
              <a:rPr lang="en" sz="2100"/>
              <a:t> is non-linear</a:t>
            </a:r>
            <a:endParaRPr sz="2100"/>
          </a:p>
        </p:txBody>
      </p:sp>
      <p:pic>
        <p:nvPicPr>
          <p:cNvPr id="274" name="Google Shape;274;p38"/>
          <p:cNvPicPr preferRelativeResize="0"/>
          <p:nvPr/>
        </p:nvPicPr>
        <p:blipFill rotWithShape="1">
          <a:blip r:embed="rId3">
            <a:alphaModFix/>
          </a:blip>
          <a:srcRect b="7170" l="8097" r="8597" t="7875"/>
          <a:stretch/>
        </p:blipFill>
        <p:spPr>
          <a:xfrm>
            <a:off x="1313150" y="806400"/>
            <a:ext cx="6517699" cy="3323651"/>
          </a:xfrm>
          <a:prstGeom prst="rect">
            <a:avLst/>
          </a:prstGeom>
          <a:noFill/>
          <a:ln>
            <a:noFill/>
          </a:ln>
        </p:spPr>
      </p:pic>
      <p:sp>
        <p:nvSpPr>
          <p:cNvPr id="275" name="Google Shape;275;p38"/>
          <p:cNvSpPr txBox="1"/>
          <p:nvPr>
            <p:ph idx="4294967295" type="title"/>
          </p:nvPr>
        </p:nvSpPr>
        <p:spPr>
          <a:xfrm>
            <a:off x="311700" y="4315300"/>
            <a:ext cx="8520600" cy="62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But it is over the last 5 years</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 4: ZHVI over time Regression</a:t>
            </a:r>
            <a:endParaRPr/>
          </a:p>
        </p:txBody>
      </p:sp>
      <p:sp>
        <p:nvSpPr>
          <p:cNvPr id="281" name="Google Shape;281;p39"/>
          <p:cNvSpPr txBox="1"/>
          <p:nvPr>
            <p:ph idx="1" type="body"/>
          </p:nvPr>
        </p:nvSpPr>
        <p:spPr>
          <a:xfrm>
            <a:off x="311700" y="1206500"/>
            <a:ext cx="5297400" cy="360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Each state's yearly average of each ZIP's monthly ZHVI vs. year</a:t>
            </a:r>
            <a:endParaRPr sz="1600"/>
          </a:p>
          <a:p>
            <a:pPr indent="-330200" lvl="0" marL="457200" rtl="0" algn="l">
              <a:spcBef>
                <a:spcPts val="0"/>
              </a:spcBef>
              <a:spcAft>
                <a:spcPts val="0"/>
              </a:spcAft>
              <a:buSzPts val="1600"/>
              <a:buChar char="●"/>
            </a:pPr>
            <a:r>
              <a:rPr lang="en" sz="1600"/>
              <a:t>Low mean R^2 → quite nonlinear</a:t>
            </a:r>
            <a:endParaRPr sz="1600"/>
          </a:p>
          <a:p>
            <a:pPr indent="-330200" lvl="0" marL="457200" rtl="0" algn="l">
              <a:spcBef>
                <a:spcPts val="0"/>
              </a:spcBef>
              <a:spcAft>
                <a:spcPts val="0"/>
              </a:spcAft>
              <a:buSzPts val="1600"/>
              <a:buChar char="●"/>
            </a:pPr>
            <a:r>
              <a:rPr lang="en" sz="1600"/>
              <a:t>Low variance → each state's </a:t>
            </a:r>
            <a:r>
              <a:rPr lang="en" sz="1600"/>
              <a:t>R^2 </a:t>
            </a:r>
            <a:r>
              <a:rPr lang="en" sz="1600"/>
              <a:t> is very close to mean</a:t>
            </a:r>
            <a:endParaRPr sz="1600"/>
          </a:p>
          <a:p>
            <a:pPr indent="-330200" lvl="1" marL="914400" rtl="0" algn="l">
              <a:spcBef>
                <a:spcPts val="0"/>
              </a:spcBef>
              <a:spcAft>
                <a:spcPts val="0"/>
              </a:spcAft>
              <a:buSzPts val="1600"/>
              <a:buChar char="○"/>
            </a:pPr>
            <a:r>
              <a:rPr lang="en" sz="1600"/>
              <a:t>Each state’s relationship with time follows similar pattern</a:t>
            </a:r>
            <a:endParaRPr sz="1600"/>
          </a:p>
        </p:txBody>
      </p:sp>
      <p:sp>
        <p:nvSpPr>
          <p:cNvPr id="282" name="Google Shape;282;p39"/>
          <p:cNvSpPr/>
          <p:nvPr/>
        </p:nvSpPr>
        <p:spPr>
          <a:xfrm>
            <a:off x="5609100" y="1206500"/>
            <a:ext cx="3354900" cy="814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Statistic: R^2 of a state’s ZHVI vs. year</a:t>
            </a:r>
            <a:endParaRPr>
              <a:solidFill>
                <a:schemeClr val="dk1"/>
              </a:solidFill>
            </a:endParaRPr>
          </a:p>
          <a:p>
            <a:pPr indent="0" lvl="0" marL="0" rtl="0" algn="l">
              <a:spcBef>
                <a:spcPts val="0"/>
              </a:spcBef>
              <a:spcAft>
                <a:spcPts val="0"/>
              </a:spcAft>
              <a:buNone/>
            </a:pPr>
            <a:r>
              <a:rPr lang="en">
                <a:solidFill>
                  <a:schemeClr val="dk1"/>
                </a:solidFill>
              </a:rPr>
              <a:t>Mean: 0.3908391210953122</a:t>
            </a:r>
            <a:endParaRPr>
              <a:solidFill>
                <a:schemeClr val="dk1"/>
              </a:solidFill>
            </a:endParaRPr>
          </a:p>
          <a:p>
            <a:pPr indent="0" lvl="0" marL="0" rtl="0" algn="l">
              <a:spcBef>
                <a:spcPts val="0"/>
              </a:spcBef>
              <a:spcAft>
                <a:spcPts val="0"/>
              </a:spcAft>
              <a:buNone/>
            </a:pPr>
            <a:r>
              <a:rPr lang="en">
                <a:solidFill>
                  <a:schemeClr val="dk1"/>
                </a:solidFill>
              </a:rPr>
              <a:t>Variance: 9.234412823046364e-05</a:t>
            </a:r>
            <a:endParaRPr>
              <a:solidFill>
                <a:schemeClr val="dk1"/>
              </a:solidFill>
            </a:endParaRPr>
          </a:p>
        </p:txBody>
      </p:sp>
      <p:sp>
        <p:nvSpPr>
          <p:cNvPr id="283" name="Google Shape;283;p39"/>
          <p:cNvSpPr txBox="1"/>
          <p:nvPr/>
        </p:nvSpPr>
        <p:spPr>
          <a:xfrm>
            <a:off x="3534825" y="2921950"/>
            <a:ext cx="2476500" cy="2061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u="sng">
                <a:solidFill>
                  <a:schemeClr val="accent3"/>
                </a:solidFill>
                <a:latin typeface="Average"/>
                <a:ea typeface="Average"/>
                <a:cs typeface="Average"/>
                <a:sym typeface="Average"/>
              </a:rPr>
              <a:t>Insight 3 method</a:t>
            </a:r>
            <a:endParaRPr sz="1600" u="sng">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separated columns into int NumPy array</a:t>
            </a:r>
            <a:endParaRPr sz="16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600">
                <a:solidFill>
                  <a:schemeClr val="accent3"/>
                </a:solidFill>
                <a:latin typeface="Average"/>
                <a:ea typeface="Average"/>
                <a:cs typeface="Average"/>
                <a:sym typeface="Average"/>
              </a:rPr>
              <a:t>stats.models.api.OLS calculated regression and related values</a:t>
            </a:r>
            <a:endParaRPr sz="1600">
              <a:solidFill>
                <a:schemeClr val="accent3"/>
              </a:solidFill>
              <a:latin typeface="Average"/>
              <a:ea typeface="Average"/>
              <a:cs typeface="Average"/>
              <a:sym typeface="Average"/>
            </a:endParaRPr>
          </a:p>
        </p:txBody>
      </p:sp>
      <p:sp>
        <p:nvSpPr>
          <p:cNvPr id="284" name="Google Shape;284;p39"/>
          <p:cNvSpPr txBox="1"/>
          <p:nvPr/>
        </p:nvSpPr>
        <p:spPr>
          <a:xfrm>
            <a:off x="6487500" y="2921950"/>
            <a:ext cx="2476500" cy="2061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u="sng">
                <a:solidFill>
                  <a:schemeClr val="accent3"/>
                </a:solidFill>
                <a:latin typeface="Average"/>
                <a:ea typeface="Average"/>
                <a:cs typeface="Average"/>
                <a:sym typeface="Average"/>
              </a:rPr>
              <a:t>Insight 4 method</a:t>
            </a:r>
            <a:endParaRPr sz="1600" u="sng">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separated columns into int NumPy array</a:t>
            </a:r>
            <a:endParaRPr sz="16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600">
                <a:solidFill>
                  <a:schemeClr val="accent3"/>
                </a:solidFill>
                <a:latin typeface="Average"/>
                <a:ea typeface="Average"/>
                <a:cs typeface="Average"/>
                <a:sym typeface="Average"/>
              </a:rPr>
              <a:t>Used math operators on arrays to find regression values</a:t>
            </a:r>
            <a:endParaRPr sz="1600">
              <a:solidFill>
                <a:schemeClr val="accent3"/>
              </a:solidFill>
              <a:latin typeface="Average"/>
              <a:ea typeface="Average"/>
              <a:cs typeface="Average"/>
              <a:sym typeface="Average"/>
            </a:endParaRPr>
          </a:p>
        </p:txBody>
      </p:sp>
      <p:sp>
        <p:nvSpPr>
          <p:cNvPr id="285" name="Google Shape;285;p39"/>
          <p:cNvSpPr txBox="1"/>
          <p:nvPr/>
        </p:nvSpPr>
        <p:spPr>
          <a:xfrm>
            <a:off x="497500" y="3323175"/>
            <a:ext cx="2476500" cy="153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R^2 = 1 - RSS / SS</a:t>
            </a:r>
            <a:r>
              <a:rPr lang="en" sz="1600">
                <a:solidFill>
                  <a:schemeClr val="accent3"/>
                </a:solidFill>
                <a:latin typeface="Average"/>
                <a:ea typeface="Average"/>
                <a:cs typeface="Average"/>
                <a:sym typeface="Average"/>
              </a:rPr>
              <a:t>T</a:t>
            </a:r>
            <a:endParaRPr sz="16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RSS = residual sum of </a:t>
            </a:r>
            <a:r>
              <a:rPr lang="en" sz="1600">
                <a:solidFill>
                  <a:schemeClr val="accent3"/>
                </a:solidFill>
                <a:latin typeface="Average"/>
                <a:ea typeface="Average"/>
                <a:cs typeface="Average"/>
                <a:sym typeface="Average"/>
              </a:rPr>
              <a:t>squares</a:t>
            </a:r>
            <a:endParaRPr sz="1600">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SST = sum of squares </a:t>
            </a:r>
            <a:r>
              <a:rPr lang="en" sz="1600">
                <a:solidFill>
                  <a:schemeClr val="accent3"/>
                </a:solidFill>
                <a:latin typeface="Average"/>
                <a:ea typeface="Average"/>
                <a:cs typeface="Average"/>
                <a:sym typeface="Average"/>
              </a:rPr>
              <a:t>total </a:t>
            </a:r>
            <a:endParaRPr sz="1600">
              <a:solidFill>
                <a:schemeClr val="accent3"/>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idx="4294967295" type="title"/>
          </p:nvPr>
        </p:nvSpPr>
        <p:spPr>
          <a:xfrm>
            <a:off x="311700" y="207125"/>
            <a:ext cx="8520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Insight 5: GDP and home value are correlated positively, non-linearly and inconsistently</a:t>
            </a:r>
            <a:endParaRPr sz="2100"/>
          </a:p>
        </p:txBody>
      </p:sp>
      <p:pic>
        <p:nvPicPr>
          <p:cNvPr id="291" name="Google Shape;291;p40"/>
          <p:cNvPicPr preferRelativeResize="0"/>
          <p:nvPr/>
        </p:nvPicPr>
        <p:blipFill>
          <a:blip r:embed="rId3">
            <a:alphaModFix/>
          </a:blip>
          <a:stretch>
            <a:fillRect/>
          </a:stretch>
        </p:blipFill>
        <p:spPr>
          <a:xfrm>
            <a:off x="3390914" y="871625"/>
            <a:ext cx="5441375" cy="4195424"/>
          </a:xfrm>
          <a:prstGeom prst="rect">
            <a:avLst/>
          </a:prstGeom>
          <a:noFill/>
          <a:ln>
            <a:noFill/>
          </a:ln>
        </p:spPr>
      </p:pic>
      <p:sp>
        <p:nvSpPr>
          <p:cNvPr id="292" name="Google Shape;292;p40"/>
          <p:cNvSpPr txBox="1"/>
          <p:nvPr>
            <p:ph idx="4294967295" type="body"/>
          </p:nvPr>
        </p:nvSpPr>
        <p:spPr>
          <a:xfrm>
            <a:off x="311700" y="1152475"/>
            <a:ext cx="282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97.5% confidence interval for slope = [95.728, 99.661]</a:t>
            </a:r>
            <a:endParaRPr sz="1600"/>
          </a:p>
          <a:p>
            <a:pPr indent="0" lvl="0" marL="0" rtl="0" algn="l">
              <a:spcBef>
                <a:spcPts val="1600"/>
              </a:spcBef>
              <a:spcAft>
                <a:spcPts val="0"/>
              </a:spcAft>
              <a:buNone/>
            </a:pPr>
            <a:r>
              <a:rPr lang="en" sz="1600"/>
              <a:t>97.5% confidence interval for slope (ZHVI vs. GDP in thousands) = [0.001817, 0.00190]</a:t>
            </a:r>
            <a:endParaRPr sz="1600"/>
          </a:p>
          <a:p>
            <a:pPr indent="0" lvl="0" marL="0" rtl="0" algn="l">
              <a:spcBef>
                <a:spcPts val="1600"/>
              </a:spcBef>
              <a:spcAft>
                <a:spcPts val="0"/>
              </a:spcAft>
              <a:buNone/>
            </a:pPr>
            <a:r>
              <a:rPr lang="en" sz="1600"/>
              <a:t>$1 GDP correlates to between $1.82 to $1.91 home value, which is a small but present positive </a:t>
            </a:r>
            <a:r>
              <a:rPr lang="en" sz="1600"/>
              <a:t>correlation</a:t>
            </a:r>
            <a:endParaRPr sz="1600"/>
          </a:p>
          <a:p>
            <a:pPr indent="0" lvl="0" marL="0" rtl="0" algn="l">
              <a:spcBef>
                <a:spcPts val="1600"/>
              </a:spcBef>
              <a:spcAft>
                <a:spcPts val="0"/>
              </a:spcAft>
              <a:buNone/>
            </a:pPr>
            <a:r>
              <a:rPr lang="en" sz="1600"/>
              <a:t>*Slopes are not reciprocals</a:t>
            </a:r>
            <a:endParaRPr sz="1600"/>
          </a:p>
          <a:p>
            <a:pPr indent="0" lvl="0" marL="0" rtl="0" algn="l">
              <a:spcBef>
                <a:spcPts val="1600"/>
              </a:spcBef>
              <a:spcAft>
                <a:spcPts val="16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idx="1" type="body"/>
          </p:nvPr>
        </p:nvSpPr>
        <p:spPr>
          <a:xfrm>
            <a:off x="311700" y="2246550"/>
            <a:ext cx="8520600" cy="650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latin typeface="Oswald"/>
                <a:ea typeface="Oswald"/>
                <a:cs typeface="Oswald"/>
                <a:sym typeface="Oswald"/>
              </a:rPr>
              <a:t>Thank you for watching and for a great semester!</a:t>
            </a:r>
            <a:endParaRPr sz="30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80" name="Google Shape;80;p15"/>
          <p:cNvSpPr txBox="1"/>
          <p:nvPr>
            <p:ph idx="1" type="body"/>
          </p:nvPr>
        </p:nvSpPr>
        <p:spPr>
          <a:xfrm>
            <a:off x="311700" y="1486175"/>
            <a:ext cx="8520600" cy="303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Economic indicators like GDP, unemployment, CPI, and interest rates have been used for decades to assess the future growth potential of economies worldwide</a:t>
            </a:r>
            <a:endParaRPr/>
          </a:p>
          <a:p>
            <a:pPr indent="-342900" lvl="0" marL="457200" rtl="0" algn="l">
              <a:spcBef>
                <a:spcPts val="0"/>
              </a:spcBef>
              <a:spcAft>
                <a:spcPts val="0"/>
              </a:spcAft>
              <a:buSzPts val="1800"/>
              <a:buChar char="●"/>
            </a:pPr>
            <a:r>
              <a:rPr lang="en"/>
              <a:t>This process was especially important in the last few years, where </a:t>
            </a:r>
            <a:r>
              <a:rPr lang="en"/>
              <a:t>the</a:t>
            </a:r>
            <a:r>
              <a:rPr lang="en"/>
              <a:t> pandemic forced economists, policymakers, and businesses had to join forces to plan out new ways to run the economy</a:t>
            </a:r>
            <a:endParaRPr/>
          </a:p>
          <a:p>
            <a:pPr indent="-342900" lvl="0" marL="457200" rtl="0" algn="l">
              <a:spcBef>
                <a:spcPts val="0"/>
              </a:spcBef>
              <a:spcAft>
                <a:spcPts val="0"/>
              </a:spcAft>
              <a:buSzPts val="1800"/>
              <a:buChar char="●"/>
            </a:pPr>
            <a:r>
              <a:rPr lang="en"/>
              <a:t>Economic indicators were heavily stressed as metrics to determine how needed aid, and what type of aid they needed</a:t>
            </a:r>
            <a:endParaRPr/>
          </a:p>
          <a:p>
            <a:pPr indent="-342900" lvl="0" marL="457200" rtl="0" algn="l">
              <a:spcBef>
                <a:spcPts val="0"/>
              </a:spcBef>
              <a:spcAft>
                <a:spcPts val="0"/>
              </a:spcAft>
              <a:buSzPts val="1800"/>
              <a:buChar char="●"/>
            </a:pPr>
            <a:r>
              <a:rPr lang="en"/>
              <a:t>This allowed for an increase of personal savings and corporate savings during the </a:t>
            </a:r>
            <a:r>
              <a:rPr lang="en"/>
              <a:t>pandemic</a:t>
            </a:r>
            <a:r>
              <a:rPr lang="en"/>
              <a:t> and mitigated its economic effects on a </a:t>
            </a:r>
            <a:r>
              <a:rPr lang="en"/>
              <a:t>variety</a:t>
            </a:r>
            <a:r>
              <a:rPr lang="en"/>
              <a:t> of individuals</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86" name="Google Shape;86;p16"/>
          <p:cNvSpPr txBox="1"/>
          <p:nvPr>
            <p:ph idx="1" type="body"/>
          </p:nvPr>
        </p:nvSpPr>
        <p:spPr>
          <a:xfrm>
            <a:off x="311700" y="1554300"/>
            <a:ext cx="8520600" cy="203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the importance of economic indicators, we wanted to examine the long term insights derived from economic indicators, correlating these to home values across the time period from 2005-2020</a:t>
            </a:r>
            <a:endParaRPr/>
          </a:p>
          <a:p>
            <a:pPr indent="-317500" lvl="1" marL="914400" rtl="0" algn="l">
              <a:spcBef>
                <a:spcPts val="0"/>
              </a:spcBef>
              <a:spcAft>
                <a:spcPts val="0"/>
              </a:spcAft>
              <a:buSzPts val="1400"/>
              <a:buChar char="○"/>
            </a:pPr>
            <a:r>
              <a:rPr lang="en"/>
              <a:t>GDP Growth</a:t>
            </a:r>
            <a:endParaRPr/>
          </a:p>
          <a:p>
            <a:pPr indent="-317500" lvl="1" marL="914400" rtl="0" algn="l">
              <a:spcBef>
                <a:spcPts val="0"/>
              </a:spcBef>
              <a:spcAft>
                <a:spcPts val="0"/>
              </a:spcAft>
              <a:buSzPts val="1400"/>
              <a:buChar char="○"/>
            </a:pPr>
            <a:r>
              <a:rPr lang="en"/>
              <a:t>Unemployment</a:t>
            </a:r>
            <a:endParaRPr/>
          </a:p>
          <a:p>
            <a:pPr indent="-342900" lvl="0" marL="457200" rtl="0" algn="l">
              <a:spcBef>
                <a:spcPts val="0"/>
              </a:spcBef>
              <a:spcAft>
                <a:spcPts val="0"/>
              </a:spcAft>
              <a:buSzPts val="1800"/>
              <a:buChar char="●"/>
            </a:pPr>
            <a:r>
              <a:rPr lang="en"/>
              <a:t>We intend to explain the roots of the hidden complexity in these indicators, and the importance of viewing each with a </a:t>
            </a:r>
            <a:r>
              <a:rPr lang="en"/>
              <a:t>different</a:t>
            </a:r>
            <a:r>
              <a:rPr lang="en"/>
              <a:t> economic lense</a:t>
            </a:r>
            <a:endParaRPr/>
          </a:p>
          <a:p>
            <a:pPr indent="-342900" lvl="0" marL="457200" rtl="0" algn="l">
              <a:spcBef>
                <a:spcPts val="0"/>
              </a:spcBef>
              <a:spcAft>
                <a:spcPts val="0"/>
              </a:spcAft>
              <a:buSzPts val="1800"/>
              <a:buChar char="●"/>
            </a:pPr>
            <a:r>
              <a:rPr lang="en"/>
              <a:t>Home Values is a not a generally used economic indicator, but given the importance of homeownership in driving wealth in society, we decided to include it in our analysis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Phase I &amp; II:</a:t>
            </a:r>
            <a:endParaRPr b="1" sz="4200"/>
          </a:p>
          <a:p>
            <a:pPr indent="0" lvl="0" marL="0" rtl="0" algn="l">
              <a:spcBef>
                <a:spcPts val="0"/>
              </a:spcBef>
              <a:spcAft>
                <a:spcPts val="0"/>
              </a:spcAft>
              <a:buNone/>
            </a:pPr>
            <a:r>
              <a:rPr b="1" lang="en" sz="4200"/>
              <a:t>Source Selection and Preprocessing</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4572050" y="339200"/>
            <a:ext cx="43521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311700" y="445025"/>
            <a:ext cx="27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CSV Data</a:t>
            </a:r>
            <a:r>
              <a:rPr lang="en"/>
              <a:t>: Zillow</a:t>
            </a:r>
            <a:endParaRPr/>
          </a:p>
        </p:txBody>
      </p:sp>
      <p:sp>
        <p:nvSpPr>
          <p:cNvPr id="98" name="Google Shape;98;p18"/>
          <p:cNvSpPr txBox="1"/>
          <p:nvPr>
            <p:ph idx="1" type="body"/>
          </p:nvPr>
        </p:nvSpPr>
        <p:spPr>
          <a:xfrm>
            <a:off x="311700" y="1587500"/>
            <a:ext cx="4651800" cy="3270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Zillow home value index (ZHVI) for </a:t>
            </a:r>
            <a:r>
              <a:rPr lang="en" sz="1600"/>
              <a:t>30,502 ZIP codes across the United States</a:t>
            </a:r>
            <a:endParaRPr sz="1600"/>
          </a:p>
          <a:p>
            <a:pPr indent="-330200" lvl="0" marL="457200" rtl="0" algn="l">
              <a:lnSpc>
                <a:spcPct val="100000"/>
              </a:lnSpc>
              <a:spcBef>
                <a:spcPts val="0"/>
              </a:spcBef>
              <a:spcAft>
                <a:spcPts val="0"/>
              </a:spcAft>
              <a:buSzPts val="1600"/>
              <a:buChar char="●"/>
            </a:pPr>
            <a:r>
              <a:rPr lang="en" sz="1600"/>
              <a:t>Downloaded CSV from their open-source research site</a:t>
            </a:r>
            <a:endParaRPr sz="1600"/>
          </a:p>
        </p:txBody>
      </p:sp>
      <p:pic>
        <p:nvPicPr>
          <p:cNvPr id="99" name="Google Shape;99;p18"/>
          <p:cNvPicPr preferRelativeResize="0"/>
          <p:nvPr/>
        </p:nvPicPr>
        <p:blipFill>
          <a:blip r:embed="rId3">
            <a:alphaModFix/>
          </a:blip>
          <a:stretch>
            <a:fillRect/>
          </a:stretch>
        </p:blipFill>
        <p:spPr>
          <a:xfrm>
            <a:off x="4572000" y="344125"/>
            <a:ext cx="4352198" cy="963950"/>
          </a:xfrm>
          <a:prstGeom prst="rect">
            <a:avLst/>
          </a:prstGeom>
          <a:noFill/>
          <a:ln>
            <a:noFill/>
          </a:ln>
        </p:spPr>
      </p:pic>
      <p:pic>
        <p:nvPicPr>
          <p:cNvPr id="100" name="Google Shape;100;p18"/>
          <p:cNvPicPr preferRelativeResize="0"/>
          <p:nvPr/>
        </p:nvPicPr>
        <p:blipFill>
          <a:blip r:embed="rId4">
            <a:alphaModFix/>
          </a:blip>
          <a:stretch>
            <a:fillRect/>
          </a:stretch>
        </p:blipFill>
        <p:spPr>
          <a:xfrm>
            <a:off x="5186325" y="1957900"/>
            <a:ext cx="3667149" cy="2444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CSV: Zillow</a:t>
            </a:r>
            <a:endParaRPr/>
          </a:p>
        </p:txBody>
      </p:sp>
      <p:grpSp>
        <p:nvGrpSpPr>
          <p:cNvPr id="106" name="Google Shape;106;p19"/>
          <p:cNvGrpSpPr/>
          <p:nvPr/>
        </p:nvGrpSpPr>
        <p:grpSpPr>
          <a:xfrm>
            <a:off x="4924353" y="1304875"/>
            <a:ext cx="3907946" cy="3416400"/>
            <a:chOff x="3320450" y="1304875"/>
            <a:chExt cx="2632500" cy="3416400"/>
          </a:xfrm>
        </p:grpSpPr>
        <p:sp>
          <p:nvSpPr>
            <p:cNvPr id="107" name="Google Shape;107;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9"/>
          <p:cNvSpPr txBox="1"/>
          <p:nvPr>
            <p:ph idx="4294967295" type="body"/>
          </p:nvPr>
        </p:nvSpPr>
        <p:spPr>
          <a:xfrm>
            <a:off x="5014425" y="1850300"/>
            <a:ext cx="37278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Unaggregated values</a:t>
            </a:r>
            <a:endParaRPr sz="1600"/>
          </a:p>
          <a:p>
            <a:pPr indent="-330200" lvl="0" marL="457200" rtl="0" algn="l">
              <a:spcBef>
                <a:spcPts val="0"/>
              </a:spcBef>
              <a:spcAft>
                <a:spcPts val="0"/>
              </a:spcAft>
              <a:buSzPts val="1600"/>
              <a:buChar char="●"/>
            </a:pPr>
            <a:r>
              <a:rPr lang="en" sz="1600"/>
              <a:t>Melted/unpivoted date and ZHVI to have all values in a column</a:t>
            </a:r>
            <a:endParaRPr sz="1600"/>
          </a:p>
          <a:p>
            <a:pPr indent="-330200" lvl="0" marL="457200" rtl="0" algn="l">
              <a:spcBef>
                <a:spcPts val="0"/>
              </a:spcBef>
              <a:spcAft>
                <a:spcPts val="0"/>
              </a:spcAft>
              <a:buSzPts val="1600"/>
              <a:buChar char="●"/>
            </a:pPr>
            <a:r>
              <a:rPr lang="en" sz="1600"/>
              <a:t>Too large for excel</a:t>
            </a:r>
            <a:endParaRPr sz="1600"/>
          </a:p>
        </p:txBody>
      </p:sp>
      <p:grpSp>
        <p:nvGrpSpPr>
          <p:cNvPr id="110" name="Google Shape;110;p19"/>
          <p:cNvGrpSpPr/>
          <p:nvPr/>
        </p:nvGrpSpPr>
        <p:grpSpPr>
          <a:xfrm>
            <a:off x="257928" y="1304875"/>
            <a:ext cx="3907946" cy="3416400"/>
            <a:chOff x="3320450" y="1304875"/>
            <a:chExt cx="2632500" cy="3416400"/>
          </a:xfrm>
        </p:grpSpPr>
        <p:sp>
          <p:nvSpPr>
            <p:cNvPr id="111" name="Google Shape;111;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9"/>
          <p:cNvSpPr txBox="1"/>
          <p:nvPr>
            <p:ph idx="4294967295" type="body"/>
          </p:nvPr>
        </p:nvSpPr>
        <p:spPr>
          <a:xfrm>
            <a:off x="348025" y="1304875"/>
            <a:ext cx="3727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data_parser</a:t>
            </a:r>
            <a:endParaRPr b="1">
              <a:solidFill>
                <a:schemeClr val="lt1"/>
              </a:solidFill>
            </a:endParaRPr>
          </a:p>
        </p:txBody>
      </p:sp>
      <p:sp>
        <p:nvSpPr>
          <p:cNvPr id="114" name="Google Shape;114;p19"/>
          <p:cNvSpPr txBox="1"/>
          <p:nvPr>
            <p:ph idx="4294967295" type="body"/>
          </p:nvPr>
        </p:nvSpPr>
        <p:spPr>
          <a:xfrm>
            <a:off x="348000" y="1850300"/>
            <a:ext cx="37278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Yearly state average of each ZIP’s monthly ZHVI</a:t>
            </a:r>
            <a:endParaRPr sz="1600"/>
          </a:p>
          <a:p>
            <a:pPr indent="-330200" lvl="1" marL="914400" rtl="0" algn="l">
              <a:spcBef>
                <a:spcPts val="0"/>
              </a:spcBef>
              <a:spcAft>
                <a:spcPts val="0"/>
              </a:spcAft>
              <a:buSzPts val="1600"/>
              <a:buChar char="○"/>
            </a:pPr>
            <a:r>
              <a:rPr lang="en" sz="1600"/>
              <a:t>Not a state-level index</a:t>
            </a:r>
            <a:endParaRPr sz="1600"/>
          </a:p>
          <a:p>
            <a:pPr indent="-330200" lvl="0" marL="457200" rtl="0" algn="l">
              <a:spcBef>
                <a:spcPts val="0"/>
              </a:spcBef>
              <a:spcAft>
                <a:spcPts val="0"/>
              </a:spcAft>
              <a:buSzPts val="1600"/>
              <a:buChar char="●"/>
            </a:pPr>
            <a:r>
              <a:rPr lang="en" sz="1600"/>
              <a:t>Process involved deleting rows and columns and aggregating the locality values for each state</a:t>
            </a:r>
            <a:endParaRPr sz="1600"/>
          </a:p>
          <a:p>
            <a:pPr indent="-330200" lvl="0" marL="457200" rtl="0" algn="l">
              <a:spcBef>
                <a:spcPts val="0"/>
              </a:spcBef>
              <a:spcAft>
                <a:spcPts val="0"/>
              </a:spcAft>
              <a:buSzPts val="1600"/>
              <a:buChar char="●"/>
            </a:pPr>
            <a:r>
              <a:rPr lang="en" sz="1600"/>
              <a:t>Macro-level overview</a:t>
            </a:r>
            <a:endParaRPr sz="1600"/>
          </a:p>
        </p:txBody>
      </p:sp>
      <p:sp>
        <p:nvSpPr>
          <p:cNvPr id="115" name="Google Shape;115;p19"/>
          <p:cNvSpPr txBox="1"/>
          <p:nvPr>
            <p:ph idx="4294967295" type="body"/>
          </p:nvPr>
        </p:nvSpPr>
        <p:spPr>
          <a:xfrm>
            <a:off x="5014425" y="1304875"/>
            <a:ext cx="37278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data_parser2</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550650" y="924175"/>
            <a:ext cx="35556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data_parser2()</a:t>
            </a:r>
            <a:endParaRPr sz="3200"/>
          </a:p>
        </p:txBody>
      </p:sp>
      <p:pic>
        <p:nvPicPr>
          <p:cNvPr id="121" name="Google Shape;121;p20"/>
          <p:cNvPicPr preferRelativeResize="0"/>
          <p:nvPr/>
        </p:nvPicPr>
        <p:blipFill>
          <a:blip r:embed="rId3">
            <a:alphaModFix/>
          </a:blip>
          <a:stretch>
            <a:fillRect/>
          </a:stretch>
        </p:blipFill>
        <p:spPr>
          <a:xfrm>
            <a:off x="4350045" y="158775"/>
            <a:ext cx="4190754" cy="2229625"/>
          </a:xfrm>
          <a:prstGeom prst="rect">
            <a:avLst/>
          </a:prstGeom>
          <a:noFill/>
          <a:ln>
            <a:noFill/>
          </a:ln>
        </p:spPr>
      </p:pic>
      <p:pic>
        <p:nvPicPr>
          <p:cNvPr id="122" name="Google Shape;122;p20"/>
          <p:cNvPicPr preferRelativeResize="0"/>
          <p:nvPr/>
        </p:nvPicPr>
        <p:blipFill>
          <a:blip r:embed="rId4">
            <a:alphaModFix/>
          </a:blip>
          <a:stretch>
            <a:fillRect/>
          </a:stretch>
        </p:blipFill>
        <p:spPr>
          <a:xfrm>
            <a:off x="270600" y="2763399"/>
            <a:ext cx="8227501" cy="2229625"/>
          </a:xfrm>
          <a:prstGeom prst="rect">
            <a:avLst/>
          </a:prstGeom>
          <a:noFill/>
          <a:ln>
            <a:noFill/>
          </a:ln>
        </p:spPr>
      </p:pic>
      <p:cxnSp>
        <p:nvCxnSpPr>
          <p:cNvPr id="123" name="Google Shape;123;p20"/>
          <p:cNvCxnSpPr>
            <a:stCxn id="122" idx="0"/>
            <a:endCxn id="121" idx="2"/>
          </p:cNvCxnSpPr>
          <p:nvPr/>
        </p:nvCxnSpPr>
        <p:spPr>
          <a:xfrm flipH="1" rot="10800000">
            <a:off x="4384350" y="2388399"/>
            <a:ext cx="2061000" cy="375000"/>
          </a:xfrm>
          <a:prstGeom prst="straightConnector1">
            <a:avLst/>
          </a:prstGeom>
          <a:noFill/>
          <a:ln cap="flat" cmpd="sng" w="38100">
            <a:solidFill>
              <a:schemeClr val="lt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API: Bureau of Economic Analysis</a:t>
            </a:r>
            <a:endParaRPr/>
          </a:p>
        </p:txBody>
      </p:sp>
      <p:sp>
        <p:nvSpPr>
          <p:cNvPr id="129" name="Google Shape;129;p21"/>
          <p:cNvSpPr txBox="1"/>
          <p:nvPr>
            <p:ph idx="1" type="body"/>
          </p:nvPr>
        </p:nvSpPr>
        <p:spPr>
          <a:xfrm>
            <a:off x="311700" y="1152475"/>
            <a:ext cx="48753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API d</a:t>
            </a:r>
            <a:r>
              <a:rPr lang="en" sz="1700"/>
              <a:t>ifficult to navigate</a:t>
            </a:r>
            <a:endParaRPr sz="1700"/>
          </a:p>
          <a:p>
            <a:pPr indent="-336550" lvl="1" marL="914400" rtl="0" algn="l">
              <a:spcBef>
                <a:spcPts val="0"/>
              </a:spcBef>
              <a:spcAft>
                <a:spcPts val="0"/>
              </a:spcAft>
              <a:buSzPts val="1700"/>
              <a:buChar char="○"/>
            </a:pPr>
            <a:r>
              <a:rPr lang="en" sz="1700"/>
              <a:t>We called a few html and xml files that provided lists of datasets, line codes, and tables and their meanings</a:t>
            </a:r>
            <a:endParaRPr sz="1700"/>
          </a:p>
          <a:p>
            <a:pPr indent="-336550" lvl="0" marL="457200" rtl="0" algn="l">
              <a:spcBef>
                <a:spcPts val="0"/>
              </a:spcBef>
              <a:spcAft>
                <a:spcPts val="0"/>
              </a:spcAft>
              <a:buSzPts val="1700"/>
              <a:buChar char="●"/>
            </a:pPr>
            <a:r>
              <a:rPr lang="en" sz="1700"/>
              <a:t>Selected table: GDP by county</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1600"/>
              </a:spcBef>
              <a:spcAft>
                <a:spcPts val="1600"/>
              </a:spcAft>
              <a:buNone/>
            </a:pPr>
            <a:r>
              <a:rPr lang="en" sz="1700"/>
              <a:t>datasets &gt; Regional &gt; line code 1 &gt; table CAGDP2</a:t>
            </a:r>
            <a:endParaRPr sz="1700"/>
          </a:p>
        </p:txBody>
      </p:sp>
      <p:pic>
        <p:nvPicPr>
          <p:cNvPr id="130" name="Google Shape;130;p21"/>
          <p:cNvPicPr preferRelativeResize="0"/>
          <p:nvPr/>
        </p:nvPicPr>
        <p:blipFill>
          <a:blip r:embed="rId3">
            <a:alphaModFix/>
          </a:blip>
          <a:stretch>
            <a:fillRect/>
          </a:stretch>
        </p:blipFill>
        <p:spPr>
          <a:xfrm>
            <a:off x="5274275" y="1104050"/>
            <a:ext cx="3378125" cy="3739450"/>
          </a:xfrm>
          <a:prstGeom prst="rect">
            <a:avLst/>
          </a:prstGeom>
          <a:noFill/>
          <a:ln>
            <a:noFill/>
          </a:ln>
        </p:spPr>
      </p:pic>
      <p:pic>
        <p:nvPicPr>
          <p:cNvPr id="131" name="Google Shape;131;p21"/>
          <p:cNvPicPr preferRelativeResize="0"/>
          <p:nvPr/>
        </p:nvPicPr>
        <p:blipFill>
          <a:blip r:embed="rId4">
            <a:alphaModFix/>
          </a:blip>
          <a:stretch>
            <a:fillRect/>
          </a:stretch>
        </p:blipFill>
        <p:spPr>
          <a:xfrm>
            <a:off x="0" y="3842025"/>
            <a:ext cx="2648025" cy="130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