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6"/>
  </p:notesMasterIdLst>
  <p:sldIdLst>
    <p:sldId id="256" r:id="rId2"/>
    <p:sldId id="261" r:id="rId3"/>
    <p:sldId id="355" r:id="rId4"/>
    <p:sldId id="370" r:id="rId5"/>
    <p:sldId id="371" r:id="rId6"/>
    <p:sldId id="372" r:id="rId7"/>
    <p:sldId id="373" r:id="rId8"/>
    <p:sldId id="374" r:id="rId9"/>
    <p:sldId id="375" r:id="rId10"/>
    <p:sldId id="377" r:id="rId11"/>
    <p:sldId id="378" r:id="rId12"/>
    <p:sldId id="379" r:id="rId13"/>
    <p:sldId id="376" r:id="rId14"/>
    <p:sldId id="356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DE75"/>
    <a:srgbClr val="FFFF89"/>
    <a:srgbClr val="9BD4FF"/>
    <a:srgbClr val="5BB9FF"/>
    <a:srgbClr val="008DF6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54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AF8EBE-D6EF-4CD0-ACDF-519F85D47B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72E1D-4D57-4B45-8A10-7BFAA9535250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86831-CC37-435C-A87A-3293F1A44F7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281C-43ED-4E58-8D71-EB76C4E53D3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B281C-43ED-4E58-8D71-EB76C4E53D3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BF3D4-5F5E-40E8-A4D1-780D511C272B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8CEF6-D5F4-4D60-BA68-406CDFC52B7A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8F56F-F403-4958-B725-2F933F3488D0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ED1FB-0A83-4179-B2E1-79BFCECE484D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36A33-7AC1-46CD-9877-516B41ED290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B249E-6143-46A6-8630-1F11614D4BF1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0F1E7-FD13-4CCF-88FB-BA4A5EBD17EF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5E62C-34D7-43E3-B61B-AFB45287AB2A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BF3D4-5F5E-40E8-A4D1-780D511C272B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86831-CC37-435C-A87A-3293F1A44F7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63373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63373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굴림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  <a:cs typeface="굴림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charset="2"/>
        <a:buChar char="§"/>
        <a:defRPr kumimoji="1" sz="2800">
          <a:solidFill>
            <a:schemeClr val="tx1"/>
          </a:solidFill>
          <a:latin typeface="+mn-lt"/>
          <a:ea typeface="+mn-ea"/>
          <a:cs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charset="2"/>
        <a:buChar char="§"/>
        <a:defRPr kumimoji="1" sz="2400">
          <a:solidFill>
            <a:schemeClr val="tx1"/>
          </a:solidFill>
          <a:latin typeface="+mn-lt"/>
          <a:ea typeface="+mn-ea"/>
          <a:cs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28813"/>
            <a:ext cx="8029575" cy="14700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Week 3 : </a:t>
            </a:r>
            <a:r>
              <a:rPr lang="en-US" altLang="ko-KR" dirty="0" smtClean="0"/>
              <a:t>Last steps with </a:t>
            </a:r>
            <a:r>
              <a:rPr lang="en-US" altLang="ko-KR" dirty="0" err="1" smtClean="0"/>
              <a:t>H</a:t>
            </a:r>
            <a:r>
              <a:rPr lang="en-US" altLang="ko-KR" dirty="0" err="1" smtClean="0"/>
              <a:t>ubo</a:t>
            </a:r>
            <a:r>
              <a:rPr lang="en-US" altLang="ko-KR" dirty="0" smtClean="0"/>
              <a:t>, Python objects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3" cstate="print"/>
          <a:srcRect l="48834" t="38806" r="1727" b="3979"/>
          <a:stretch>
            <a:fillRect/>
          </a:stretch>
        </p:blipFill>
        <p:spPr bwMode="auto">
          <a:xfrm>
            <a:off x="428625" y="2571750"/>
            <a:ext cx="5357813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Mode</a:t>
            </a:r>
            <a:endParaRPr lang="ko-KR" altLang="en-US" dirty="0" smtClean="0"/>
          </a:p>
        </p:txBody>
      </p:sp>
      <p:sp>
        <p:nvSpPr>
          <p:cNvPr id="2150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To create a new robot named </a:t>
            </a:r>
            <a:r>
              <a:rPr lang="en-US" altLang="ko-KR" i="1" smtClean="0"/>
              <a:t>hubo</a:t>
            </a:r>
            <a:r>
              <a:rPr lang="en-US" altLang="ko-KR" smtClean="0"/>
              <a:t>, type in the following line:</a:t>
            </a:r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1285875" y="1714500"/>
            <a:ext cx="5500688" cy="785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hubo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Robot()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38" y="2643188"/>
            <a:ext cx="3429000" cy="360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31875" y="5640388"/>
            <a:ext cx="44688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lt"/>
                <a:ea typeface="맑은 고딕" pitchFamily="50" charset="-127"/>
              </a:rPr>
              <a:t>Then a robot will appear at the intersection of avenue 1 and street 1</a:t>
            </a:r>
            <a:endParaRPr lang="ko-KR" altLang="en-US" dirty="0">
              <a:latin typeface="+mn-lt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Playing with Interactive Mode (1)</a:t>
            </a:r>
            <a:endParaRPr lang="ko-KR" alt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080467"/>
          </a:xfrm>
        </p:spPr>
        <p:txBody>
          <a:bodyPr/>
          <a:lstStyle/>
          <a:p>
            <a:r>
              <a:rPr lang="en-US" altLang="ko-KR" dirty="0" smtClean="0"/>
              <a:t>Create objects and check the type of each object</a:t>
            </a:r>
          </a:p>
          <a:p>
            <a:pPr lvl="1"/>
            <a:r>
              <a:rPr lang="en-US" altLang="ko-KR" dirty="0" smtClean="0"/>
              <a:t>Type the following inputs in the Python Shell and fill in the red box.</a:t>
            </a:r>
          </a:p>
          <a:p>
            <a:pPr lvl="1"/>
            <a:r>
              <a:rPr lang="en-US" altLang="ko-KR" dirty="0" smtClean="0"/>
              <a:t>If facing errors, fix the problems following the </a:t>
            </a:r>
            <a:r>
              <a:rPr lang="en-US" altLang="ko-KR" dirty="0" smtClean="0"/>
              <a:t>given </a:t>
            </a:r>
            <a:r>
              <a:rPr lang="en-US" altLang="ko-KR" dirty="0" smtClean="0"/>
              <a:t>instructions</a:t>
            </a:r>
            <a:endParaRPr lang="en-US" altLang="ko-KR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9552" y="2276872"/>
          <a:ext cx="806489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20"/>
                <a:gridCol w="2967273"/>
                <a:gridCol w="2206434"/>
                <a:gridCol w="2510770"/>
              </a:tblGrid>
              <a:tr h="22502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Expected Result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Instruction</a:t>
                      </a:r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int1 =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float1 = 13.5 + 7.1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string1 = 'cs101'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boolean1 = "Cheong" &gt; "</a:t>
                      </a:r>
                      <a:r>
                        <a:rPr lang="en-US" altLang="ko-KR" sz="1000" dirty="0" err="1" smtClean="0"/>
                        <a:t>Choe</a:t>
                      </a:r>
                      <a:r>
                        <a:rPr lang="en-US" altLang="ko-KR" sz="1000" dirty="0" smtClean="0"/>
                        <a:t>"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tuple1 = (int1, float1, string1, boolean1)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none1 = None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robot1</a:t>
                      </a:r>
                      <a:r>
                        <a:rPr lang="en-US" altLang="ko-KR" sz="1000" baseline="0" dirty="0" smtClean="0"/>
                        <a:t> = Robot()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Both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Import ‘cs1robots’!</a:t>
                      </a:r>
                    </a:p>
                    <a:p>
                      <a:pPr marL="228600" indent="-228600" latinLnBrk="1">
                        <a:buAutoNum type="arabicParenBoth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Create ‘world’ for the robot!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picture1 = </a:t>
                      </a:r>
                      <a:r>
                        <a:rPr lang="en-US" altLang="ko-KR" sz="1000" dirty="0" err="1" smtClean="0"/>
                        <a:t>create_picture</a:t>
                      </a:r>
                      <a:r>
                        <a:rPr lang="en-US" altLang="ko-KR" sz="1000" dirty="0" smtClean="0"/>
                        <a:t>(10, 10)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Import ‘cs1media’!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print   type(int1), type(float1), type(string1)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print   type(boolean1), type(tuple1), type(none1)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print   type(robot1), type(picture1)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print   type(string1 * int1)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print</a:t>
                      </a:r>
                      <a:r>
                        <a:rPr lang="en-US" altLang="ko-KR" sz="1000" baseline="0" dirty="0" smtClean="0"/>
                        <a:t>   picture1.size()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&lt;type '</a:t>
                      </a:r>
                      <a:r>
                        <a:rPr lang="en-US" altLang="ko-KR" sz="1000" dirty="0" err="1" smtClean="0"/>
                        <a:t>tuple</a:t>
                      </a:r>
                      <a:r>
                        <a:rPr lang="en-US" altLang="ko-KR" sz="1000" dirty="0" smtClean="0"/>
                        <a:t>'&gt;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Use ‘type’ function!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print   type(string1 * float1)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&lt;type '</a:t>
                      </a:r>
                      <a:r>
                        <a:rPr lang="en-US" altLang="ko-KR" sz="1000" dirty="0" err="1" smtClean="0"/>
                        <a:t>str</a:t>
                      </a:r>
                      <a:r>
                        <a:rPr lang="en-US" altLang="ko-KR" sz="1000" dirty="0" smtClean="0"/>
                        <a:t>'&gt;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a variable!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print   not type(boolean1)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&lt;type '</a:t>
                      </a:r>
                      <a:r>
                        <a:rPr lang="en-US" altLang="ko-KR" sz="1000" dirty="0" err="1" smtClean="0"/>
                        <a:t>bool</a:t>
                      </a:r>
                      <a:r>
                        <a:rPr lang="en-US" altLang="ko-KR" sz="1000" dirty="0" smtClean="0"/>
                        <a:t>‘&gt;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Move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‘not’ to the proper place!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print   13 &gt; 15 and "Cheong" &lt; "</a:t>
                      </a:r>
                      <a:r>
                        <a:rPr lang="en-US" altLang="ko-KR" sz="1000" dirty="0" err="1" smtClean="0"/>
                        <a:t>Choe</a:t>
                      </a:r>
                      <a:r>
                        <a:rPr lang="en-US" altLang="ko-KR" sz="1000" dirty="0" smtClean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True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Put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‘not’ keyword into the proper place!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print   13 &gt; 15 or "Cheong" &gt; "</a:t>
                      </a:r>
                      <a:r>
                        <a:rPr lang="en-US" altLang="ko-KR" sz="1000" dirty="0" err="1" smtClean="0"/>
                        <a:t>Choe</a:t>
                      </a:r>
                      <a:r>
                        <a:rPr lang="en-US" altLang="ko-KR" sz="1000" dirty="0" smtClean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True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Put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‘not’ keyword into the proper place!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23928" y="4654021"/>
            <a:ext cx="2160240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(?)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3928" y="4891990"/>
            <a:ext cx="2160240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(?)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5137274"/>
            <a:ext cx="2160240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(?)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928" y="5381416"/>
            <a:ext cx="2160240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(?)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Playing with Interactive Mode (2)</a:t>
            </a:r>
            <a:endParaRPr lang="ko-KR" alt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smtClean="0"/>
              <a:t>the Python shell as a calculator, do the following:</a:t>
            </a:r>
          </a:p>
          <a:p>
            <a:pPr lvl="1"/>
            <a:r>
              <a:rPr lang="en-US" altLang="ko-KR" dirty="0" smtClean="0"/>
              <a:t>Compute the </a:t>
            </a:r>
            <a:r>
              <a:rPr lang="en-US" altLang="ko-KR" dirty="0" smtClean="0"/>
              <a:t>area and volume </a:t>
            </a:r>
            <a:r>
              <a:rPr lang="en-US" altLang="ko-KR" dirty="0" smtClean="0"/>
              <a:t>of </a:t>
            </a:r>
            <a:r>
              <a:rPr lang="en-US" altLang="ko-KR" dirty="0" smtClean="0"/>
              <a:t>spheres </a:t>
            </a:r>
            <a:r>
              <a:rPr lang="en-US" altLang="ko-KR" dirty="0" smtClean="0"/>
              <a:t>with </a:t>
            </a:r>
            <a:r>
              <a:rPr lang="en-US" altLang="ko-KR" dirty="0" smtClean="0"/>
              <a:t>radius </a:t>
            </a:r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Convert centimeters to inches and conversely.</a:t>
            </a:r>
          </a:p>
          <a:p>
            <a:pPr lvl="2"/>
            <a:r>
              <a:rPr lang="en-US" altLang="ko-KR" dirty="0" smtClean="0"/>
              <a:t>27cm -&gt; (?) inch</a:t>
            </a:r>
          </a:p>
          <a:p>
            <a:pPr lvl="2"/>
            <a:r>
              <a:rPr lang="en-US" altLang="ko-KR" dirty="0" smtClean="0"/>
              <a:t>80cm -&gt; (?) inch</a:t>
            </a:r>
          </a:p>
          <a:p>
            <a:pPr lvl="2"/>
            <a:r>
              <a:rPr lang="en-US" altLang="ko-KR" dirty="0" smtClean="0"/>
              <a:t>27inch -&gt; (?) cm</a:t>
            </a:r>
          </a:p>
          <a:p>
            <a:pPr lvl="2"/>
            <a:r>
              <a:rPr lang="en-US" altLang="ko-KR" dirty="0" smtClean="0"/>
              <a:t>180inch -&gt; (?) cm</a:t>
            </a:r>
          </a:p>
          <a:p>
            <a:pPr lvl="1"/>
            <a:r>
              <a:rPr lang="en-US" altLang="ko-KR" dirty="0" smtClean="0"/>
              <a:t>Compute the result of the following mathematical expression.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※ Note : </a:t>
            </a:r>
            <a:r>
              <a:rPr lang="en-US" altLang="ko-KR" b="1" dirty="0" smtClean="0">
                <a:solidFill>
                  <a:srgbClr val="FF0000"/>
                </a:solidFill>
              </a:rPr>
              <a:t>You must use Python Shell !!!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 l="45879" t="68692"/>
          <a:stretch>
            <a:fillRect/>
          </a:stretch>
        </p:blipFill>
        <p:spPr bwMode="auto">
          <a:xfrm>
            <a:off x="5652120" y="4532163"/>
            <a:ext cx="3384376" cy="200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3861048"/>
            <a:ext cx="2352675" cy="58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923"/>
          </a:xfrm>
        </p:spPr>
        <p:txBody>
          <a:bodyPr/>
          <a:lstStyle/>
          <a:p>
            <a:r>
              <a:rPr lang="en-US" altLang="ko-KR" dirty="0" smtClean="0"/>
              <a:t>Write </a:t>
            </a:r>
            <a:r>
              <a:rPr lang="en-US" altLang="ko-KR" dirty="0" smtClean="0"/>
              <a:t>a program that takes a photo and converts it into a three color </a:t>
            </a:r>
            <a:r>
              <a:rPr lang="en-US" altLang="ko-KR" dirty="0" smtClean="0"/>
              <a:t>poster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/>
              <a:t>pixel that is very bright is made </a:t>
            </a:r>
            <a:r>
              <a:rPr lang="en-US" altLang="ko-KR" dirty="0" smtClean="0"/>
              <a:t>yellow.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/>
              <a:t>pixel that is dark is made </a:t>
            </a:r>
            <a:r>
              <a:rPr lang="en-US" altLang="ko-KR" dirty="0" smtClean="0"/>
              <a:t>blue.</a:t>
            </a:r>
          </a:p>
          <a:p>
            <a:pPr lvl="1"/>
            <a:r>
              <a:rPr lang="en-US" altLang="ko-KR" dirty="0" smtClean="0"/>
              <a:t>All </a:t>
            </a:r>
            <a:r>
              <a:rPr lang="en-US" altLang="ko-KR" dirty="0" smtClean="0"/>
              <a:t>other pixels are made green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※ Note : </a:t>
            </a:r>
            <a:r>
              <a:rPr lang="en-US" altLang="ko-KR" b="1" dirty="0" smtClean="0">
                <a:solidFill>
                  <a:srgbClr val="FF0000"/>
                </a:solidFill>
              </a:rPr>
              <a:t>You must start </a:t>
            </a:r>
            <a:r>
              <a:rPr lang="en-US" altLang="ko-KR" b="1" dirty="0" smtClean="0">
                <a:solidFill>
                  <a:srgbClr val="FF0000"/>
                </a:solidFill>
              </a:rPr>
              <a:t>with the code for making a black-and-white photo from the lecture and modify it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Task </a:t>
            </a:r>
            <a:r>
              <a:rPr lang="en-US" altLang="ko-KR" dirty="0" smtClean="0"/>
              <a:t>| </a:t>
            </a:r>
            <a:r>
              <a:rPr lang="en-US" altLang="ko-KR" sz="2800" dirty="0" smtClean="0">
                <a:solidFill>
                  <a:srgbClr val="C00000"/>
                </a:solidFill>
                <a:latin typeface="+mn-lt"/>
              </a:rPr>
              <a:t>Three color poster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9155" name="Picture 3" descr="E:\[ Ted ] KAIST\[ Teaching Assistant ]\[ 2010 ]\[ CS101 ] Fall\Lab\Lab3\크기변환_yu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513" y="4077073"/>
            <a:ext cx="1851854" cy="2268000"/>
          </a:xfrm>
          <a:prstGeom prst="rect">
            <a:avLst/>
          </a:prstGeom>
          <a:noFill/>
        </p:spPr>
      </p:pic>
      <p:pic>
        <p:nvPicPr>
          <p:cNvPr id="49156" name="Picture 4" descr="E:\[ Ted ] KAIST\[ Teaching Assistant ]\[ 2010 ]\[ CS101 ] Fall\Lab\Lab3\크기변환_yuna_3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2873" y="4077072"/>
            <a:ext cx="1853423" cy="2268000"/>
          </a:xfrm>
          <a:prstGeom prst="rect">
            <a:avLst/>
          </a:prstGeom>
          <a:noFill/>
        </p:spPr>
      </p:pic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646569" y="6381328"/>
            <a:ext cx="94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Consolas" pitchFamily="49" charset="0"/>
              </a:rPr>
              <a:t>Before</a:t>
            </a:r>
            <a:endParaRPr lang="ko-KR" altLang="en-US" b="1" dirty="0">
              <a:latin typeface="Consolas" pitchFamily="49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958937" y="6381328"/>
            <a:ext cx="81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Consolas" pitchFamily="49" charset="0"/>
              </a:rPr>
              <a:t>After</a:t>
            </a:r>
            <a:endParaRPr lang="ko-KR" altLang="en-US" b="1" dirty="0">
              <a:latin typeface="Consolas" pitchFamily="49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374761" y="4869160"/>
            <a:ext cx="648072" cy="6480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Any Questions?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Today’s Topic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More practices on</a:t>
            </a:r>
          </a:p>
          <a:p>
            <a:pPr lvl="1" eaLnBrk="1" hangingPunct="1"/>
            <a:r>
              <a:rPr lang="en-US" altLang="ko-KR" sz="2200" dirty="0" smtClean="0"/>
              <a:t>Conditional expressions, While-loops, and stepwise refinement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Python Interactive Mode &amp;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</a:rPr>
              <a:t>Python objects</a:t>
            </a:r>
          </a:p>
          <a:p>
            <a:pPr lvl="1" eaLnBrk="1" hangingPunct="1"/>
            <a:r>
              <a:rPr lang="en-US" altLang="ko-KR" sz="2200" dirty="0" smtClean="0">
                <a:solidFill>
                  <a:srgbClr val="000000"/>
                </a:solidFill>
                <a:latin typeface="Arial" charset="0"/>
              </a:rPr>
              <a:t>Python Shell in Wing IDE</a:t>
            </a:r>
          </a:p>
          <a:p>
            <a:pPr lvl="1" eaLnBrk="1" hangingPunct="1"/>
            <a:r>
              <a:rPr lang="en-US" altLang="ko-KR" sz="2200" dirty="0" smtClean="0">
                <a:solidFill>
                  <a:srgbClr val="000000"/>
                </a:solidFill>
                <a:latin typeface="Arial" charset="0"/>
              </a:rPr>
              <a:t>Types, Variables, Methods, Operators, </a:t>
            </a:r>
            <a:r>
              <a:rPr lang="en-US" altLang="ko-KR" sz="2200" dirty="0" smtClean="0">
                <a:solidFill>
                  <a:srgbClr val="000000"/>
                </a:solidFill>
                <a:latin typeface="Arial" charset="0"/>
              </a:rPr>
              <a:t>Expressions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New </a:t>
            </a:r>
            <a:r>
              <a:rPr lang="en-US" altLang="ko-KR" sz="2400" dirty="0" smtClean="0"/>
              <a:t>module</a:t>
            </a:r>
          </a:p>
          <a:p>
            <a:pPr lvl="1" eaLnBrk="1" hangingPunct="1"/>
            <a:r>
              <a:rPr lang="en-US" altLang="ko-KR" sz="2200" dirty="0" smtClean="0"/>
              <a:t>cs1media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Practices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pPr eaLnBrk="1" hangingPunct="1"/>
            <a:r>
              <a:rPr lang="en-US" altLang="ko-KR" sz="2400" dirty="0" smtClean="0"/>
              <a:t>Read sections </a:t>
            </a:r>
            <a:r>
              <a:rPr lang="en-US" altLang="ko-KR" sz="2400" dirty="0" smtClean="0"/>
              <a:t>18~20 </a:t>
            </a:r>
            <a:r>
              <a:rPr lang="en-US" altLang="ko-KR" sz="2400" dirty="0" smtClean="0"/>
              <a:t>doing following tasks</a:t>
            </a:r>
            <a:r>
              <a:rPr lang="en-US" altLang="ko-KR" sz="2400" dirty="0" smtClean="0"/>
              <a:t>.</a:t>
            </a:r>
          </a:p>
          <a:p>
            <a:pPr lvl="1" eaLnBrk="1" hangingPunct="1"/>
            <a:r>
              <a:rPr lang="en-US" altLang="ko-KR" dirty="0" smtClean="0"/>
              <a:t>Rain1</a:t>
            </a:r>
          </a:p>
          <a:p>
            <a:pPr lvl="1" eaLnBrk="1" hangingPunct="1"/>
            <a:r>
              <a:rPr lang="en-US" altLang="ko-KR" dirty="0" smtClean="0"/>
              <a:t>Rain2</a:t>
            </a:r>
          </a:p>
          <a:p>
            <a:pPr lvl="1" eaLnBrk="1" hangingPunct="1"/>
            <a:r>
              <a:rPr lang="en-US" altLang="ko-KR" dirty="0" smtClean="0"/>
              <a:t>Trash1</a:t>
            </a:r>
          </a:p>
          <a:p>
            <a:pPr lvl="1" eaLnBrk="1" hangingPunct="1"/>
            <a:r>
              <a:rPr lang="en-US" altLang="ko-KR" dirty="0" smtClean="0"/>
              <a:t>Trash2</a:t>
            </a:r>
          </a:p>
          <a:p>
            <a:pPr lvl="1" eaLnBrk="1" hangingPunct="1"/>
            <a:r>
              <a:rPr lang="en-US" altLang="ko-KR" dirty="0" smtClean="0"/>
              <a:t>Return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Playing with interactive mode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Introduction to cs1media</a:t>
            </a:r>
          </a:p>
          <a:p>
            <a:pPr lvl="1" eaLnBrk="1" hangingPunct="1"/>
            <a:r>
              <a:rPr lang="en-US" altLang="ko-KR" sz="2200" dirty="0" smtClean="0"/>
              <a:t>Three color poster</a:t>
            </a:r>
            <a:endParaRPr lang="en-US" altLang="ko-KR" sz="2200" dirty="0" smtClean="0"/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When </a:t>
            </a:r>
            <a:r>
              <a:rPr lang="en-US" altLang="ko-KR" sz="2400" dirty="0" smtClean="0"/>
              <a:t>you have done Task </a:t>
            </a:r>
            <a:r>
              <a:rPr lang="en-US" altLang="ko-KR" sz="2400" i="1" dirty="0" smtClean="0">
                <a:solidFill>
                  <a:srgbClr val="FF6600"/>
                </a:solidFill>
              </a:rPr>
              <a:t>Three color poster</a:t>
            </a:r>
            <a:r>
              <a:rPr lang="en-US" altLang="ko-KR" sz="2400" dirty="0" smtClean="0"/>
              <a:t>, let </a:t>
            </a:r>
            <a:r>
              <a:rPr lang="en-US" altLang="ko-KR" sz="2400" dirty="0" smtClean="0"/>
              <a:t>a TA mark you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374775"/>
          </a:xfrm>
        </p:spPr>
        <p:txBody>
          <a:bodyPr/>
          <a:lstStyle/>
          <a:p>
            <a:r>
              <a:rPr lang="en-US" altLang="ko-KR" dirty="0" smtClean="0"/>
              <a:t>Help </a:t>
            </a:r>
            <a:r>
              <a:rPr lang="en-US" altLang="ko-KR" dirty="0" err="1" smtClean="0"/>
              <a:t>Hubo</a:t>
            </a:r>
            <a:r>
              <a:rPr lang="en-US" altLang="ko-KR" dirty="0" smtClean="0"/>
              <a:t> close the windows of his house</a:t>
            </a:r>
          </a:p>
          <a:p>
            <a:pPr lvl="1"/>
            <a:r>
              <a:rPr lang="en-US" altLang="ko-KR" dirty="0" smtClean="0"/>
              <a:t>Use rain1.wld file</a:t>
            </a:r>
          </a:p>
          <a:p>
            <a:pPr lvl="1"/>
            <a:r>
              <a:rPr lang="en-US" altLang="ko-KR" dirty="0" smtClean="0"/>
              <a:t>To drop </a:t>
            </a:r>
            <a:r>
              <a:rPr lang="en-US" altLang="ko-KR" dirty="0" smtClean="0"/>
              <a:t>a beeper in front of a window means </a:t>
            </a:r>
            <a:r>
              <a:rPr lang="en-US" altLang="ko-KR" dirty="0" smtClean="0"/>
              <a:t>that the window is closed</a:t>
            </a:r>
            <a:endParaRPr lang="ko-KR" altLang="en-US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+mn-lt"/>
              </a:rPr>
              <a:t>Conditionals, While-loop – Rain 1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2571750"/>
            <a:ext cx="308133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6213" y="2605088"/>
            <a:ext cx="3013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10"/>
          <p:cNvSpPr txBox="1">
            <a:spLocks noChangeArrowheads="1"/>
          </p:cNvSpPr>
          <p:nvPr/>
        </p:nvSpPr>
        <p:spPr bwMode="auto">
          <a:xfrm>
            <a:off x="1770063" y="5916613"/>
            <a:ext cx="94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Before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40500" y="5857875"/>
            <a:ext cx="817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After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143375" y="3929063"/>
            <a:ext cx="785813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374775"/>
          </a:xfrm>
        </p:spPr>
        <p:txBody>
          <a:bodyPr/>
          <a:lstStyle/>
          <a:p>
            <a:r>
              <a:rPr lang="en-US" altLang="ko-KR" dirty="0" smtClean="0"/>
              <a:t>Help </a:t>
            </a:r>
            <a:r>
              <a:rPr lang="en-US" altLang="ko-KR" dirty="0" err="1" smtClean="0"/>
              <a:t>Hubo</a:t>
            </a:r>
            <a:r>
              <a:rPr lang="en-US" altLang="ko-KR" dirty="0" smtClean="0"/>
              <a:t> close the windows of Amy’s house</a:t>
            </a:r>
          </a:p>
          <a:p>
            <a:pPr lvl="1"/>
            <a:r>
              <a:rPr lang="en-US" altLang="ko-KR" dirty="0" smtClean="0"/>
              <a:t>Use rain2.wld file</a:t>
            </a:r>
          </a:p>
          <a:p>
            <a:pPr lvl="1"/>
            <a:r>
              <a:rPr lang="en-US" altLang="ko-KR" dirty="0" smtClean="0"/>
              <a:t>To drop a beeper in front of a window means that the window is </a:t>
            </a:r>
            <a:r>
              <a:rPr lang="en-US" altLang="ko-KR" dirty="0" smtClean="0"/>
              <a:t>closed</a:t>
            </a:r>
          </a:p>
          <a:p>
            <a:pPr lvl="1">
              <a:buNone/>
            </a:pPr>
            <a:endParaRPr lang="en-US" altLang="ko-KR" u="sng" dirty="0" smtClean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※ Note 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Your program must work for both rain1.wld and rain2.wld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+mn-lt"/>
              </a:rPr>
              <a:t>Conditionals, While-loop – Rain 2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292" name="TextBox 10"/>
          <p:cNvSpPr txBox="1">
            <a:spLocks noChangeArrowheads="1"/>
          </p:cNvSpPr>
          <p:nvPr/>
        </p:nvSpPr>
        <p:spPr bwMode="auto">
          <a:xfrm>
            <a:off x="1643063" y="5500688"/>
            <a:ext cx="94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Consolas" pitchFamily="49" charset="0"/>
              </a:rPr>
              <a:t>Before</a:t>
            </a:r>
            <a:endParaRPr lang="ko-KR" altLang="en-US" b="1" dirty="0">
              <a:latin typeface="Consolas" pitchFamily="49" charset="0"/>
            </a:endParaRPr>
          </a:p>
        </p:txBody>
      </p:sp>
      <p:sp>
        <p:nvSpPr>
          <p:cNvPr id="12293" name="TextBox 11"/>
          <p:cNvSpPr txBox="1">
            <a:spLocks noChangeArrowheads="1"/>
          </p:cNvSpPr>
          <p:nvPr/>
        </p:nvSpPr>
        <p:spPr bwMode="auto">
          <a:xfrm>
            <a:off x="6572250" y="5500688"/>
            <a:ext cx="81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After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143375" y="3929063"/>
            <a:ext cx="785813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288" y="3071813"/>
            <a:ext cx="33575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3149600"/>
            <a:ext cx="34575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374775"/>
          </a:xfrm>
        </p:spPr>
        <p:txBody>
          <a:bodyPr/>
          <a:lstStyle/>
          <a:p>
            <a:r>
              <a:rPr lang="en-US" altLang="ko-KR" dirty="0" err="1" smtClean="0"/>
              <a:t>Hubo</a:t>
            </a:r>
            <a:r>
              <a:rPr lang="en-US" altLang="ko-KR" dirty="0" smtClean="0"/>
              <a:t> want to collect all the litter, and put it in the garbage can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hubo.</a:t>
            </a:r>
            <a:r>
              <a:rPr lang="en-US" altLang="ko-KR" i="1" dirty="0" err="1" smtClean="0">
                <a:solidFill>
                  <a:srgbClr val="C00000"/>
                </a:solidFill>
              </a:rPr>
              <a:t>carries_beepers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  to put litter to </a:t>
            </a:r>
            <a:r>
              <a:rPr lang="en-US" altLang="ko-KR" dirty="0" smtClean="0"/>
              <a:t>trash</a:t>
            </a:r>
          </a:p>
          <a:p>
            <a:pPr lvl="1">
              <a:buNone/>
            </a:pPr>
            <a:endParaRPr lang="en-US" altLang="ko-KR" b="1" dirty="0" smtClean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Note 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Your </a:t>
            </a:r>
            <a:r>
              <a:rPr lang="en-US" altLang="ko-KR" dirty="0" smtClean="0">
                <a:solidFill>
                  <a:srgbClr val="FF0000"/>
                </a:solidFill>
              </a:rPr>
              <a:t>program must work for both </a:t>
            </a:r>
            <a:r>
              <a:rPr lang="en-US" altLang="ko-KR" dirty="0" smtClean="0">
                <a:solidFill>
                  <a:srgbClr val="FF0000"/>
                </a:solidFill>
              </a:rPr>
              <a:t>trash1.wld </a:t>
            </a:r>
            <a:r>
              <a:rPr lang="en-US" altLang="ko-KR" dirty="0" smtClean="0">
                <a:solidFill>
                  <a:srgbClr val="FF0000"/>
                </a:solidFill>
              </a:rPr>
              <a:t>and </a:t>
            </a:r>
            <a:r>
              <a:rPr lang="en-US" altLang="ko-KR" dirty="0" smtClean="0">
                <a:solidFill>
                  <a:srgbClr val="FF0000"/>
                </a:solidFill>
              </a:rPr>
              <a:t>trash2.wld</a:t>
            </a:r>
            <a:endParaRPr lang="ko-KR" altLang="en-US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+mn-lt"/>
              </a:rPr>
              <a:t>Conditionals, While-loop – Trash 1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316" name="TextBox 10"/>
          <p:cNvSpPr txBox="1">
            <a:spLocks noChangeArrowheads="1"/>
          </p:cNvSpPr>
          <p:nvPr/>
        </p:nvSpPr>
        <p:spPr bwMode="auto">
          <a:xfrm>
            <a:off x="2270125" y="5286375"/>
            <a:ext cx="94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Before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3317" name="TextBox 11"/>
          <p:cNvSpPr txBox="1">
            <a:spLocks noChangeArrowheads="1"/>
          </p:cNvSpPr>
          <p:nvPr/>
        </p:nvSpPr>
        <p:spPr bwMode="auto">
          <a:xfrm>
            <a:off x="6754813" y="5214938"/>
            <a:ext cx="817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After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572000" y="3714750"/>
            <a:ext cx="64293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2947988"/>
            <a:ext cx="3143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4475" y="2906713"/>
            <a:ext cx="310515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4233863"/>
            <a:ext cx="30241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47775" y="4233863"/>
            <a:ext cx="30638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13"/>
          <p:cNvSpPr txBox="1">
            <a:spLocks noChangeArrowheads="1"/>
          </p:cNvSpPr>
          <p:nvPr/>
        </p:nvSpPr>
        <p:spPr bwMode="auto">
          <a:xfrm>
            <a:off x="142875" y="3179763"/>
            <a:ext cx="10342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</a:rPr>
              <a:t>trash1.wld</a:t>
            </a:r>
            <a:endParaRPr lang="ko-KR" altLang="en-US" sz="1200" b="1" dirty="0">
              <a:latin typeface="Consolas" pitchFamily="49" charset="0"/>
            </a:endParaRPr>
          </a:p>
        </p:txBody>
      </p:sp>
      <p:sp>
        <p:nvSpPr>
          <p:cNvPr id="13324" name="TextBox 14"/>
          <p:cNvSpPr txBox="1">
            <a:spLocks noChangeArrowheads="1"/>
          </p:cNvSpPr>
          <p:nvPr/>
        </p:nvSpPr>
        <p:spPr bwMode="auto">
          <a:xfrm>
            <a:off x="142875" y="4429125"/>
            <a:ext cx="10342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Consolas" pitchFamily="49" charset="0"/>
              </a:rPr>
              <a:t>trash2.wld</a:t>
            </a:r>
            <a:endParaRPr lang="ko-KR" altLang="en-US" sz="1200" b="1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374775"/>
          </a:xfrm>
        </p:spPr>
        <p:txBody>
          <a:bodyPr/>
          <a:lstStyle/>
          <a:p>
            <a:r>
              <a:rPr lang="en-US" altLang="ko-KR" smtClean="0"/>
              <a:t>Hubo want to collect all the litter in backyard of his house and bring it back to his starting position</a:t>
            </a:r>
          </a:p>
          <a:p>
            <a:pPr lvl="1"/>
            <a:r>
              <a:rPr lang="en-US" altLang="ko-KR" smtClean="0"/>
              <a:t>Create </a:t>
            </a:r>
            <a:r>
              <a:rPr lang="en-US" altLang="ko-KR" i="1" smtClean="0"/>
              <a:t>your own world </a:t>
            </a:r>
            <a:r>
              <a:rPr lang="en-US" altLang="ko-KR" smtClean="0"/>
              <a:t>file like below map</a:t>
            </a:r>
          </a:p>
          <a:p>
            <a:pPr lvl="1"/>
            <a:r>
              <a:rPr lang="en-US" altLang="ko-KR" smtClean="0"/>
              <a:t>Your solution should </a:t>
            </a:r>
            <a:r>
              <a:rPr lang="en-US" altLang="ko-KR" i="1" smtClean="0">
                <a:solidFill>
                  <a:srgbClr val="C00000"/>
                </a:solidFill>
              </a:rPr>
              <a:t>not depend on the exact location </a:t>
            </a:r>
            <a:r>
              <a:rPr lang="en-US" altLang="ko-KR" smtClean="0"/>
              <a:t>of the garbage, </a:t>
            </a:r>
            <a:r>
              <a:rPr lang="en-US" altLang="ko-KR" i="1" smtClean="0">
                <a:solidFill>
                  <a:srgbClr val="C00000"/>
                </a:solidFill>
              </a:rPr>
              <a:t>nor should it depend on the size </a:t>
            </a:r>
            <a:r>
              <a:rPr lang="en-US" altLang="ko-KR" smtClean="0"/>
              <a:t>of the yard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+mn-lt"/>
              </a:rPr>
              <a:t>Conditionals, While-loop – Trash 2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340" name="TextBox 10"/>
          <p:cNvSpPr txBox="1">
            <a:spLocks noChangeArrowheads="1"/>
          </p:cNvSpPr>
          <p:nvPr/>
        </p:nvSpPr>
        <p:spPr bwMode="auto">
          <a:xfrm>
            <a:off x="2270125" y="5988050"/>
            <a:ext cx="94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Before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43625" y="5916613"/>
            <a:ext cx="81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After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29125" y="4286250"/>
            <a:ext cx="64293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3000375"/>
            <a:ext cx="27400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5" y="3000375"/>
            <a:ext cx="27400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0975" y="3000375"/>
            <a:ext cx="27400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994025"/>
            <a:ext cx="27400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4150" y="2995613"/>
            <a:ext cx="2740025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65738" y="2987675"/>
            <a:ext cx="27400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374775"/>
          </a:xfrm>
        </p:spPr>
        <p:txBody>
          <a:bodyPr/>
          <a:lstStyle/>
          <a:p>
            <a:r>
              <a:rPr lang="en-US" altLang="ko-KR" dirty="0" smtClean="0"/>
              <a:t>Write a program that will allow </a:t>
            </a:r>
            <a:r>
              <a:rPr lang="en-US" altLang="ko-KR" dirty="0" err="1" smtClean="0"/>
              <a:t>Hubo</a:t>
            </a:r>
            <a:r>
              <a:rPr lang="en-US" altLang="ko-KR" dirty="0" smtClean="0"/>
              <a:t> to return to his usual starting </a:t>
            </a:r>
            <a:r>
              <a:rPr lang="en-US" altLang="ko-KR" dirty="0" smtClean="0"/>
              <a:t>position (</a:t>
            </a:r>
            <a:r>
              <a:rPr lang="en-US" altLang="ko-KR" dirty="0" smtClean="0">
                <a:solidFill>
                  <a:srgbClr val="C00000"/>
                </a:solidFill>
              </a:rPr>
              <a:t>Avenue </a:t>
            </a:r>
            <a:r>
              <a:rPr lang="en-US" altLang="ko-KR" dirty="0" smtClean="0">
                <a:solidFill>
                  <a:srgbClr val="C00000"/>
                </a:solidFill>
              </a:rPr>
              <a:t>1, street 1, facing </a:t>
            </a:r>
            <a:r>
              <a:rPr lang="en-US" altLang="ko-KR" dirty="0" smtClean="0">
                <a:solidFill>
                  <a:srgbClr val="C00000"/>
                </a:solidFill>
              </a:rPr>
              <a:t>east)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Initial position : </a:t>
            </a:r>
            <a:r>
              <a:rPr lang="en-US" altLang="ko-KR" u="sng" dirty="0" smtClean="0"/>
              <a:t>any position and orientation in an empty world</a:t>
            </a:r>
          </a:p>
          <a:p>
            <a:pPr lvl="2"/>
            <a:r>
              <a:rPr lang="en-US" altLang="ko-KR" dirty="0" smtClean="0"/>
              <a:t>(e.g.) </a:t>
            </a:r>
            <a:r>
              <a:rPr lang="en-US" altLang="ko-KR" dirty="0" err="1" smtClean="0"/>
              <a:t>hubo</a:t>
            </a:r>
            <a:r>
              <a:rPr lang="en-US" altLang="ko-KR" dirty="0" smtClean="0"/>
              <a:t> = Robot(orientation = “w”, avenue  = 7, street = 5)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hubo.</a:t>
            </a:r>
            <a:r>
              <a:rPr lang="en-US" altLang="ko-KR" i="1" dirty="0" err="1" smtClean="0">
                <a:solidFill>
                  <a:srgbClr val="C00000"/>
                </a:solidFill>
              </a:rPr>
              <a:t>facing_north</a:t>
            </a:r>
            <a:r>
              <a:rPr lang="en-US" altLang="ko-KR" i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 to check direction of </a:t>
            </a:r>
            <a:r>
              <a:rPr lang="en-US" altLang="ko-KR" dirty="0" err="1" smtClean="0"/>
              <a:t>Hubo’s</a:t>
            </a:r>
            <a:r>
              <a:rPr lang="en-US" altLang="ko-KR" dirty="0" smtClean="0"/>
              <a:t> face 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Task | </a:t>
            </a:r>
            <a:r>
              <a:rPr lang="en-US" altLang="ko-KR" sz="2800" dirty="0" smtClean="0">
                <a:solidFill>
                  <a:srgbClr val="C00000"/>
                </a:solidFill>
                <a:latin typeface="+mn-lt"/>
              </a:rPr>
              <a:t>Conditionals, While-loop – Return</a:t>
            </a:r>
            <a:endParaRPr lang="ko-KR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2270125" y="6299472"/>
            <a:ext cx="94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Before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43625" y="6228035"/>
            <a:ext cx="81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itchFamily="49" charset="0"/>
              </a:rPr>
              <a:t>After</a:t>
            </a:r>
            <a:endParaRPr lang="ko-KR" altLang="en-US" b="1">
              <a:latin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29125" y="4597672"/>
            <a:ext cx="64293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475" y="3240360"/>
            <a:ext cx="2740025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2808288" y="4631010"/>
            <a:ext cx="357187" cy="3571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69" name="TextBox 14"/>
          <p:cNvSpPr txBox="1">
            <a:spLocks noChangeArrowheads="1"/>
          </p:cNvSpPr>
          <p:nvPr/>
        </p:nvSpPr>
        <p:spPr bwMode="auto">
          <a:xfrm>
            <a:off x="2286000" y="4392885"/>
            <a:ext cx="15446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Consolas" pitchFamily="49" charset="0"/>
              </a:rPr>
              <a:t>Initial Position</a:t>
            </a:r>
            <a:endParaRPr lang="ko-KR" altLang="en-US" sz="1200" b="1">
              <a:latin typeface="Consolas" pitchFamily="49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2413" y="3168922"/>
            <a:ext cx="27400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Two modes in Python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en-US" altLang="ko-KR" dirty="0" smtClean="0"/>
              <a:t>There are two modes in Python 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altLang="ko-KR" b="1" dirty="0" smtClean="0"/>
              <a:t>Normal mode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altLang="ko-KR" dirty="0" smtClean="0"/>
              <a:t>Normal mode is the mode where the scripted and finished 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files are run in the Python interpreter.</a:t>
            </a:r>
          </a:p>
          <a:p>
            <a:pPr marL="742950" lvl="2" indent="-342900">
              <a:buFont typeface="Wingdings" pitchFamily="2" charset="2"/>
              <a:buChar char="§"/>
              <a:defRPr/>
            </a:pPr>
            <a:r>
              <a:rPr lang="en-US" altLang="ko-KR" b="1" dirty="0" smtClean="0"/>
              <a:t>Interactive mode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altLang="ko-KR" dirty="0" smtClean="0"/>
              <a:t>Interactive mode is a command line shell which gives immediate feedback for each statement, while running previously fed statements in active memory.</a:t>
            </a:r>
          </a:p>
          <a:p>
            <a:pPr lvl="2">
              <a:buFont typeface="Wingdings" pitchFamily="2" charset="2"/>
              <a:buChar char="§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altLang="ko-KR" dirty="0" smtClean="0"/>
              <a:t>Wing IDE supports both modes!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dirty="0" smtClean="0"/>
              <a:t>Editor area for normal mode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ko-KR" dirty="0" smtClean="0"/>
              <a:t>Python shell window for</a:t>
            </a:r>
            <a:br>
              <a:rPr lang="en-US" altLang="ko-KR" dirty="0" smtClean="0"/>
            </a:br>
            <a:r>
              <a:rPr lang="en-US" altLang="ko-KR" dirty="0" smtClean="0"/>
              <a:t>interactive mode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altLang="ko-KR" dirty="0" smtClean="0"/>
              <a:t>Let’s try </a:t>
            </a:r>
            <a:r>
              <a:rPr lang="en-US" altLang="ko-KR" dirty="0" smtClean="0"/>
              <a:t>the interactive mode.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892" y="3370535"/>
            <a:ext cx="3557588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406334" y="4169054"/>
            <a:ext cx="3286148" cy="857256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Editor area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9408" y="5169186"/>
            <a:ext cx="1643074" cy="135732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Python shell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70067" y="5056460"/>
            <a:ext cx="536575" cy="1222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7073</TotalTime>
  <Words>849</Words>
  <Application>Microsoft Office PowerPoint</Application>
  <PresentationFormat>화면 슬라이드 쇼(4:3)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Arial Black</vt:lpstr>
      <vt:lpstr>Wingdings</vt:lpstr>
      <vt:lpstr>Consolas</vt:lpstr>
      <vt:lpstr>1_기본 디자인</vt:lpstr>
      <vt:lpstr>Week 3 : Last steps with Hubo, Python objects</vt:lpstr>
      <vt:lpstr>Today’s Topic</vt:lpstr>
      <vt:lpstr>Practices</vt:lpstr>
      <vt:lpstr>Task | Conditionals, While-loop – Rain 1</vt:lpstr>
      <vt:lpstr>Task | Conditionals, While-loop – Rain 2</vt:lpstr>
      <vt:lpstr>Task | Conditionals, While-loop – Trash 1</vt:lpstr>
      <vt:lpstr>Task | Conditionals, While-loop – Trash 2</vt:lpstr>
      <vt:lpstr>Task | Conditionals, While-loop – Return</vt:lpstr>
      <vt:lpstr>Two modes in Python</vt:lpstr>
      <vt:lpstr>Interactive Mode</vt:lpstr>
      <vt:lpstr>Task | Playing with Interactive Mode (1)</vt:lpstr>
      <vt:lpstr>Task | Playing with Interactive Mode (2)</vt:lpstr>
      <vt:lpstr>Task | Three color poster</vt:lpstr>
      <vt:lpstr>Any Questions?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QTboy</dc:creator>
  <cp:lastModifiedBy>CocooNew</cp:lastModifiedBy>
  <cp:revision>894</cp:revision>
  <dcterms:created xsi:type="dcterms:W3CDTF">2010-02-16T12:16:46Z</dcterms:created>
  <dcterms:modified xsi:type="dcterms:W3CDTF">2010-09-20T09:21:36Z</dcterms:modified>
</cp:coreProperties>
</file>