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Thin"/>
      <p:regular r:id="rId16"/>
      <p:bold r:id="rId17"/>
      <p:italic r:id="rId18"/>
      <p:boldItalic r:id="rId19"/>
    </p:embeddedFont>
    <p:embeddedFont>
      <p:font typeface="Roboto"/>
      <p:regular r:id="rId20"/>
      <p:bold r:id="rId21"/>
      <p:italic r:id="rId22"/>
      <p:boldItalic r:id="rId23"/>
    </p:embeddedFont>
    <p:embeddedFont>
      <p:font typeface="Lexend Deca Light"/>
      <p:regular r:id="rId24"/>
      <p:bold r:id="rId25"/>
    </p:embeddedFont>
    <p:embeddedFont>
      <p:font typeface="Lexend Deca"/>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LexendDecaLigh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exendDeca-regular.fntdata"/><Relationship Id="rId25" Type="http://schemas.openxmlformats.org/officeDocument/2006/relationships/font" Target="fonts/LexendDecaLight-bold.fntdata"/><Relationship Id="rId27" Type="http://schemas.openxmlformats.org/officeDocument/2006/relationships/font" Target="fonts/LexendDe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Thin-bold.fntdata"/><Relationship Id="rId16" Type="http://schemas.openxmlformats.org/officeDocument/2006/relationships/font" Target="fonts/RobotoThin-regular.fntdata"/><Relationship Id="rId19" Type="http://schemas.openxmlformats.org/officeDocument/2006/relationships/font" Target="fonts/RobotoThin-boldItalic.fntdata"/><Relationship Id="rId18" Type="http://schemas.openxmlformats.org/officeDocument/2006/relationships/font" Target="fonts/RobotoThin-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hope you are having a good day. My name is </a:t>
            </a:r>
            <a:r>
              <a:rPr lang="en"/>
              <a:t>christina</a:t>
            </a:r>
            <a:r>
              <a:rPr lang="en"/>
              <a:t> cruz jimenez and i will be presenting my final project progress report for the NYC DOT asset management unit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45f41ea1ca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45f41ea1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Do not be discouraged by having to use online resources, </a:t>
            </a:r>
            <a:r>
              <a:rPr lang="en"/>
              <a:t>watching</a:t>
            </a:r>
            <a:r>
              <a:rPr lang="en"/>
              <a:t> yt videos, ext. You are not going to know everything, especially if it is a new language for you. Looking these things up does not make you less </a:t>
            </a:r>
            <a:r>
              <a:rPr lang="en"/>
              <a:t>competent</a:t>
            </a:r>
            <a:r>
              <a:rPr lang="en"/>
              <a:t> but rather </a:t>
            </a:r>
            <a:r>
              <a:rPr lang="en"/>
              <a:t>resourceful.</a:t>
            </a:r>
            <a:endParaRPr/>
          </a:p>
          <a:p>
            <a:pPr indent="-317500" lvl="0" marL="457200" rtl="0" algn="l">
              <a:spcBef>
                <a:spcPts val="0"/>
              </a:spcBef>
              <a:spcAft>
                <a:spcPts val="0"/>
              </a:spcAft>
              <a:buSzPts val="1400"/>
              <a:buChar char="●"/>
            </a:pPr>
            <a:r>
              <a:rPr lang="en"/>
              <a:t>New stop testing your code. Continuously test your code while you work, especially when you are stuck. Looking at what the code is already doing gives you a better sense of what needs to be done and seeing it over and over again forces you to try and figure out how to improve your work</a:t>
            </a:r>
            <a:endParaRPr/>
          </a:p>
          <a:p>
            <a:pPr indent="-317500" lvl="0" marL="457200" rtl="0" algn="l">
              <a:spcBef>
                <a:spcPts val="0"/>
              </a:spcBef>
              <a:spcAft>
                <a:spcPts val="0"/>
              </a:spcAft>
              <a:buSzPts val="1400"/>
              <a:buChar char="●"/>
            </a:pPr>
            <a:r>
              <a:rPr lang="en"/>
              <a:t>Keep your boss updated. It leaves less room for then not to like your work at the end. It also gives them a sense of where you are at in the project and lets them know you are hitting all for your scheduled marks</a:t>
            </a:r>
            <a:endParaRPr/>
          </a:p>
          <a:p>
            <a:pPr indent="-317500" lvl="0" marL="457200" rtl="0" algn="l">
              <a:spcBef>
                <a:spcPts val="0"/>
              </a:spcBef>
              <a:spcAft>
                <a:spcPts val="0"/>
              </a:spcAft>
              <a:buSzPts val="1400"/>
              <a:buChar char="●"/>
            </a:pPr>
            <a:r>
              <a:rPr lang="en"/>
              <a:t>Github is not so bad. Before working here I desperately did not like Github, it was intimidating and confusing. It turned out to be not as horrible when I did not have to submit homework assignments into it. It looks professional and clearly shows the process of my work, I understand why everyone loves it</a:t>
            </a:r>
            <a:endParaRPr/>
          </a:p>
          <a:p>
            <a:pPr indent="-317500" lvl="0" marL="457200" rtl="0" algn="l">
              <a:spcBef>
                <a:spcPts val="0"/>
              </a:spcBef>
              <a:spcAft>
                <a:spcPts val="0"/>
              </a:spcAft>
              <a:buSzPts val="1400"/>
              <a:buChar char="●"/>
            </a:pPr>
            <a:r>
              <a:rPr lang="en"/>
              <a:t>Learning a new language and jumping into the deep end was a lot more fruitful than anticipated. School has taken a lot of the fun out of being a coder and learning something new but as I used to believe, it is still very enjoyable and not as difficult as you would think.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The </a:t>
            </a:r>
            <a:r>
              <a:rPr lang="en"/>
              <a:t>NYC DOT has requested the creation of a script to aid in the automation of sending emails about certain data collected. My mission is to create a smooth functioning code that the NYC DOT’s Asset Management Unit will find useful.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goal was to create a python script that sends an automated email when an asset in the list is out of date and complete the project in an orgonized and timely manner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My objectives included Completing  all of the codes requirements, these code </a:t>
            </a:r>
            <a:r>
              <a:rPr lang="en"/>
              <a:t>requirements</a:t>
            </a:r>
            <a:r>
              <a:rPr lang="en"/>
              <a:t> are seen in the process diagram on the next slide, Complete the project Early/ On- time which was accomplished, and Following  the planned out schedule which was also accomplished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ec5c08687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3ec5c08687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the scheduled workflow which was all completed on time. Coding was done </a:t>
            </a:r>
            <a:r>
              <a:rPr lang="en"/>
              <a:t>august</a:t>
            </a:r>
            <a:r>
              <a:rPr lang="en"/>
              <a:t> 3rd, testing and debugging on </a:t>
            </a:r>
            <a:r>
              <a:rPr lang="en"/>
              <a:t>august</a:t>
            </a:r>
            <a:r>
              <a:rPr lang="en"/>
              <a:t> 12 and completing all documentation by the 15th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3ec5c08687_0_26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3ec5c08687_0_2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my communication plan </a:t>
            </a:r>
            <a:r>
              <a:rPr lang="en"/>
              <a:t>throughout</a:t>
            </a:r>
            <a:r>
              <a:rPr lang="en"/>
              <a:t> the project, I contacted Maddalena ROmans who was the sponsor of the project, I sent occasional </a:t>
            </a:r>
            <a:r>
              <a:rPr lang="en"/>
              <a:t>updates</a:t>
            </a:r>
            <a:r>
              <a:rPr lang="en"/>
              <a:t> via progress </a:t>
            </a:r>
            <a:r>
              <a:rPr lang="en"/>
              <a:t>meetings</a:t>
            </a:r>
            <a:r>
              <a:rPr lang="en"/>
              <a:t> like this one and through email. Maddelena </a:t>
            </a:r>
            <a:r>
              <a:rPr lang="en"/>
              <a:t>prefers</a:t>
            </a:r>
            <a:r>
              <a:rPr lang="en"/>
              <a:t> you to ask questions as soon as they arise rather then later so you have time to make any changes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3ec5c08687_0_33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3ec5c08687_0_3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sent maddalena progress status reports </a:t>
            </a:r>
            <a:r>
              <a:rPr lang="en"/>
              <a:t>through</a:t>
            </a:r>
            <a:r>
              <a:rPr lang="en"/>
              <a:t> email and powerpoint. There were two powerpoints made with one being presented now and sent emails about certain issues and about certain milestones, the goal of the powerpoints and emails were to review my progress. I am the owner and project manager of this project and I am presenting it not my fellow </a:t>
            </a:r>
            <a:r>
              <a:rPr lang="en"/>
              <a:t>colleagues</a:t>
            </a:r>
            <a:r>
              <a:rPr lang="en"/>
              <a:t> and to my project sponsor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ee0d83305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ee0d8330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Screenshots: The code on the left is for determining if data is outdated and putting that data in an excel sheet. THe right code shows how the email with an excel sheet is sent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5f41ea1ca_0_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5f41ea1c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Demostration: Show code and email, remember to change count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45f41ea1ca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45f41ea1c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was the schedule of my project with today being August 19th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github.com/cbcj3000/DOT/tree/main" TargetMode="External"/><Relationship Id="rId4" Type="http://schemas.openxmlformats.org/officeDocument/2006/relationships/hyperlink" Target="https://www.linkedin.com/in/christina-cj-1671481b3/" TargetMode="External"/><Relationship Id="rId5" Type="http://schemas.openxmlformats.org/officeDocument/2006/relationships/hyperlink" Target="https://www.linkedin.com/in/christina-cj-1671481b3/" TargetMode="External"/><Relationship Id="rId6"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 Id="rId11" Type="http://schemas.openxmlformats.org/officeDocument/2006/relationships/image" Target="../media/image5.png"/><Relationship Id="rId10" Type="http://schemas.openxmlformats.org/officeDocument/2006/relationships/image" Target="../media/image16.png"/><Relationship Id="rId12" Type="http://schemas.openxmlformats.org/officeDocument/2006/relationships/image" Target="../media/image17.png"/><Relationship Id="rId9"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9.png"/><Relationship Id="rId7" Type="http://schemas.openxmlformats.org/officeDocument/2006/relationships/image" Target="../media/image15.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1.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460775" y="1178713"/>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Project Progress</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7" name="Google Shape;67;p13"/>
          <p:cNvSpPr txBox="1"/>
          <p:nvPr/>
        </p:nvSpPr>
        <p:spPr>
          <a:xfrm>
            <a:off x="460775" y="3138563"/>
            <a:ext cx="4125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Lexend Deca"/>
                <a:ea typeface="Lexend Deca"/>
                <a:cs typeface="Lexend Deca"/>
                <a:sym typeface="Lexend Deca"/>
              </a:rPr>
              <a:t>Christina CJ</a:t>
            </a:r>
            <a:endParaRPr sz="300">
              <a:solidFill>
                <a:schemeClr val="lt1"/>
              </a:solidFill>
              <a:latin typeface="Lexend Deca Light"/>
              <a:ea typeface="Lexend Deca Light"/>
              <a:cs typeface="Lexend Deca Light"/>
              <a:sym typeface="Lexend Deca Light"/>
            </a:endParaRPr>
          </a:p>
        </p:txBody>
      </p:sp>
      <p:sp>
        <p:nvSpPr>
          <p:cNvPr id="68" name="Google Shape;68;p13"/>
          <p:cNvSpPr txBox="1"/>
          <p:nvPr/>
        </p:nvSpPr>
        <p:spPr>
          <a:xfrm>
            <a:off x="460775" y="2513463"/>
            <a:ext cx="4318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Lexend Deca"/>
                <a:ea typeface="Lexend Deca"/>
                <a:cs typeface="Lexend Deca"/>
                <a:sym typeface="Lexend Deca"/>
              </a:rPr>
              <a:t>A presentation for the NYC DOT Asset Management Unit</a:t>
            </a:r>
            <a:endParaRPr sz="900"/>
          </a:p>
        </p:txBody>
      </p:sp>
      <p:sp>
        <p:nvSpPr>
          <p:cNvPr id="69" name="Google Shape;69;p13"/>
          <p:cNvSpPr txBox="1"/>
          <p:nvPr/>
        </p:nvSpPr>
        <p:spPr>
          <a:xfrm>
            <a:off x="460775" y="3518400"/>
            <a:ext cx="1887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Lexend Deca"/>
                <a:ea typeface="Lexend Deca"/>
                <a:cs typeface="Lexend Deca"/>
                <a:sym typeface="Lexend Deca"/>
              </a:rPr>
              <a:t>August 19, 2022</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 Has Been Learned</a:t>
            </a:r>
            <a:endParaRPr/>
          </a:p>
        </p:txBody>
      </p:sp>
      <p:sp>
        <p:nvSpPr>
          <p:cNvPr id="292" name="Google Shape;292;p22"/>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Char char="⬡"/>
            </a:pPr>
            <a:r>
              <a:rPr lang="en"/>
              <a:t>Online Resources are your friend</a:t>
            </a:r>
            <a:endParaRPr/>
          </a:p>
          <a:p>
            <a:pPr indent="-381000" lvl="0" marL="457200" rtl="0" algn="l">
              <a:spcBef>
                <a:spcPts val="0"/>
              </a:spcBef>
              <a:spcAft>
                <a:spcPts val="0"/>
              </a:spcAft>
              <a:buSzPts val="2400"/>
              <a:buChar char="⬡"/>
            </a:pPr>
            <a:r>
              <a:rPr lang="en"/>
              <a:t>Test, test, then test once more</a:t>
            </a:r>
            <a:endParaRPr/>
          </a:p>
          <a:p>
            <a:pPr indent="-381000" lvl="0" marL="457200" rtl="0" algn="l">
              <a:spcBef>
                <a:spcPts val="0"/>
              </a:spcBef>
              <a:spcAft>
                <a:spcPts val="0"/>
              </a:spcAft>
              <a:buSzPts val="2400"/>
              <a:buChar char="⬡"/>
            </a:pPr>
            <a:r>
              <a:rPr lang="en"/>
              <a:t>Updates</a:t>
            </a:r>
            <a:endParaRPr/>
          </a:p>
          <a:p>
            <a:pPr indent="-381000" lvl="0" marL="457200" rtl="0" algn="l">
              <a:spcBef>
                <a:spcPts val="0"/>
              </a:spcBef>
              <a:spcAft>
                <a:spcPts val="0"/>
              </a:spcAft>
              <a:buSzPts val="2400"/>
              <a:buChar char="⬡"/>
            </a:pPr>
            <a:r>
              <a:rPr lang="en"/>
              <a:t>Github is not so horrible</a:t>
            </a:r>
            <a:endParaRPr/>
          </a:p>
          <a:p>
            <a:pPr indent="-381000" lvl="0" marL="457200" rtl="0" algn="l">
              <a:spcBef>
                <a:spcPts val="0"/>
              </a:spcBef>
              <a:spcAft>
                <a:spcPts val="0"/>
              </a:spcAft>
              <a:buSzPts val="2400"/>
              <a:buChar char="⬡"/>
            </a:pPr>
            <a:r>
              <a:rPr lang="en"/>
              <a:t>Learning can be fun</a:t>
            </a:r>
            <a:endParaRPr/>
          </a:p>
        </p:txBody>
      </p:sp>
      <p:sp>
        <p:nvSpPr>
          <p:cNvPr id="293" name="Google Shape;293;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idx="4294967295" type="ctrTitle"/>
          </p:nvPr>
        </p:nvSpPr>
        <p:spPr>
          <a:xfrm>
            <a:off x="685800" y="1130550"/>
            <a:ext cx="36174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600"/>
              <a:t>Questions</a:t>
            </a:r>
            <a:endParaRPr sz="5600"/>
          </a:p>
        </p:txBody>
      </p:sp>
      <p:sp>
        <p:nvSpPr>
          <p:cNvPr id="299" name="Google Shape;299;p23"/>
          <p:cNvSpPr txBox="1"/>
          <p:nvPr>
            <p:ph idx="4294967295" type="subTitle"/>
          </p:nvPr>
        </p:nvSpPr>
        <p:spPr>
          <a:xfrm>
            <a:off x="685800" y="2180550"/>
            <a:ext cx="3617400" cy="1922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800">
                <a:latin typeface="Muli"/>
                <a:ea typeface="Muli"/>
                <a:cs typeface="Muli"/>
                <a:sym typeface="Muli"/>
              </a:rPr>
              <a:t>Thank You!</a:t>
            </a:r>
            <a:endParaRPr b="1" sz="1800">
              <a:latin typeface="Muli"/>
              <a:ea typeface="Muli"/>
              <a:cs typeface="Muli"/>
              <a:sym typeface="Muli"/>
            </a:endParaRPr>
          </a:p>
          <a:p>
            <a:pPr indent="0" lvl="0" marL="0" rtl="0" algn="l">
              <a:spcBef>
                <a:spcPts val="600"/>
              </a:spcBef>
              <a:spcAft>
                <a:spcPts val="0"/>
              </a:spcAft>
              <a:buClr>
                <a:schemeClr val="dk1"/>
              </a:buClr>
              <a:buSzPts val="1100"/>
              <a:buFont typeface="Arial"/>
              <a:buNone/>
            </a:pPr>
            <a:r>
              <a:rPr lang="en" sz="1800"/>
              <a:t>Christina CJ</a:t>
            </a:r>
            <a:endParaRPr sz="1800"/>
          </a:p>
          <a:p>
            <a:pPr indent="0" lvl="0" marL="0" rtl="0" algn="l">
              <a:spcBef>
                <a:spcPts val="600"/>
              </a:spcBef>
              <a:spcAft>
                <a:spcPts val="0"/>
              </a:spcAft>
              <a:buClr>
                <a:schemeClr val="dk1"/>
              </a:buClr>
              <a:buSzPts val="1100"/>
              <a:buFont typeface="Arial"/>
              <a:buNone/>
            </a:pPr>
            <a:r>
              <a:rPr lang="en" sz="1800" u="sng">
                <a:solidFill>
                  <a:schemeClr val="hlink"/>
                </a:solidFill>
                <a:hlinkClick r:id="rId3"/>
              </a:rPr>
              <a:t>https://github.com/cbcj3000/DOT/tree/main</a:t>
            </a:r>
            <a:r>
              <a:rPr lang="en" sz="1800"/>
              <a:t> </a:t>
            </a:r>
            <a:endParaRPr sz="1800"/>
          </a:p>
          <a:p>
            <a:pPr indent="0" lvl="0" marL="0" rtl="0" algn="l">
              <a:spcBef>
                <a:spcPts val="600"/>
              </a:spcBef>
              <a:spcAft>
                <a:spcPts val="0"/>
              </a:spcAft>
              <a:buClr>
                <a:schemeClr val="dk1"/>
              </a:buClr>
              <a:buSzPts val="1100"/>
              <a:buFont typeface="Arial"/>
              <a:buNone/>
            </a:pPr>
            <a:r>
              <a:rPr lang="en" sz="1800" u="sng">
                <a:solidFill>
                  <a:schemeClr val="hlink"/>
                </a:solidFill>
                <a:hlinkClick r:id="rId4"/>
              </a:rPr>
              <a:t>https://www.linkedin.com/in/christina-cj-1671481b3/</a:t>
            </a:r>
            <a:r>
              <a:rPr lang="en" sz="1800"/>
              <a:t> </a:t>
            </a:r>
            <a:endParaRPr sz="1800"/>
          </a:p>
        </p:txBody>
      </p:sp>
      <p:pic>
        <p:nvPicPr>
          <p:cNvPr id="300" name="Google Shape;300;p23">
            <a:hlinkClick r:id="rId5"/>
          </p:cNvPr>
          <p:cNvPicPr preferRelativeResize="0"/>
          <p:nvPr/>
        </p:nvPicPr>
        <p:blipFill rotWithShape="1">
          <a:blip r:embed="rId6">
            <a:alphaModFix/>
          </a:blip>
          <a:srcRect b="11750" l="0" r="0" t="11750"/>
          <a:stretch/>
        </p:blipFill>
        <p:spPr>
          <a:xfrm>
            <a:off x="4803775" y="1040850"/>
            <a:ext cx="3676800" cy="30618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
        <p:nvSpPr>
          <p:cNvPr id="301" name="Google Shape;30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580550" y="298850"/>
            <a:ext cx="6470400" cy="527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Background, Goals, Objectives</a:t>
            </a:r>
            <a:endParaRPr/>
          </a:p>
        </p:txBody>
      </p:sp>
      <p:sp>
        <p:nvSpPr>
          <p:cNvPr id="75" name="Google Shape;75;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grpSp>
        <p:nvGrpSpPr>
          <p:cNvPr id="76" name="Google Shape;76;p14"/>
          <p:cNvGrpSpPr/>
          <p:nvPr/>
        </p:nvGrpSpPr>
        <p:grpSpPr>
          <a:xfrm>
            <a:off x="434808" y="1050925"/>
            <a:ext cx="8385676" cy="670504"/>
            <a:chOff x="1431325" y="2473838"/>
            <a:chExt cx="6566700" cy="670504"/>
          </a:xfrm>
        </p:grpSpPr>
        <p:sp>
          <p:nvSpPr>
            <p:cNvPr id="77" name="Google Shape;77;p14"/>
            <p:cNvSpPr/>
            <p:nvPr/>
          </p:nvSpPr>
          <p:spPr>
            <a:xfrm rot="-5400000">
              <a:off x="4644475" y="-209208"/>
              <a:ext cx="670500" cy="603660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txBox="1"/>
            <p:nvPr/>
          </p:nvSpPr>
          <p:spPr>
            <a:xfrm>
              <a:off x="2744702" y="2473838"/>
              <a:ext cx="5107800" cy="657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NYC DOT has requested the creation of a script </a:t>
              </a:r>
              <a:endParaRPr sz="2000">
                <a:solidFill>
                  <a:srgbClr val="FFFFFF"/>
                </a:solidFill>
                <a:latin typeface="Roboto"/>
                <a:ea typeface="Roboto"/>
                <a:cs typeface="Roboto"/>
                <a:sym typeface="Roboto"/>
              </a:endParaRPr>
            </a:p>
          </p:txBody>
        </p:sp>
        <p:sp>
          <p:nvSpPr>
            <p:cNvPr id="79" name="Google Shape;79;p14"/>
            <p:cNvSpPr/>
            <p:nvPr/>
          </p:nvSpPr>
          <p:spPr>
            <a:xfrm rot="-5400000">
              <a:off x="1751875" y="2153292"/>
              <a:ext cx="670500" cy="1311600"/>
            </a:xfrm>
            <a:prstGeom prst="roundRect">
              <a:avLst>
                <a:gd fmla="val 50000" name="adj"/>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4"/>
          <p:cNvSpPr txBox="1"/>
          <p:nvPr/>
        </p:nvSpPr>
        <p:spPr>
          <a:xfrm>
            <a:off x="484200" y="1139875"/>
            <a:ext cx="1540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rPr>
              <a:t>Background</a:t>
            </a:r>
            <a:endParaRPr sz="2000">
              <a:solidFill>
                <a:schemeClr val="lt1"/>
              </a:solidFill>
            </a:endParaRPr>
          </a:p>
        </p:txBody>
      </p:sp>
      <p:grpSp>
        <p:nvGrpSpPr>
          <p:cNvPr id="81" name="Google Shape;81;p14"/>
          <p:cNvGrpSpPr/>
          <p:nvPr/>
        </p:nvGrpSpPr>
        <p:grpSpPr>
          <a:xfrm>
            <a:off x="434808" y="1732200"/>
            <a:ext cx="8385676" cy="670502"/>
            <a:chOff x="1431325" y="2473839"/>
            <a:chExt cx="6566700" cy="670502"/>
          </a:xfrm>
        </p:grpSpPr>
        <p:sp>
          <p:nvSpPr>
            <p:cNvPr id="82" name="Google Shape;82;p14"/>
            <p:cNvSpPr/>
            <p:nvPr/>
          </p:nvSpPr>
          <p:spPr>
            <a:xfrm rot="-5400000">
              <a:off x="4644475" y="-209208"/>
              <a:ext cx="670500" cy="603660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txBox="1"/>
            <p:nvPr/>
          </p:nvSpPr>
          <p:spPr>
            <a:xfrm>
              <a:off x="2744702" y="2473839"/>
              <a:ext cx="5136900" cy="657000"/>
            </a:xfrm>
            <a:prstGeom prst="rect">
              <a:avLst/>
            </a:prstGeom>
            <a:noFill/>
            <a:ln>
              <a:noFill/>
            </a:ln>
          </p:spPr>
          <p:txBody>
            <a:bodyPr anchorCtr="0" anchor="ctr" bIns="91425" lIns="91425" spcFirstLastPara="1" rIns="91425" wrap="square" tIns="91425">
              <a:noAutofit/>
            </a:bodyPr>
            <a:lstStyle/>
            <a:p>
              <a:pPr indent="-349250" lvl="0" marL="457200" rtl="0" algn="l">
                <a:lnSpc>
                  <a:spcPct val="115000"/>
                </a:lnSpc>
                <a:spcBef>
                  <a:spcPts val="0"/>
                </a:spcBef>
                <a:spcAft>
                  <a:spcPts val="0"/>
                </a:spcAft>
                <a:buClr>
                  <a:srgbClr val="FFFFFF"/>
                </a:buClr>
                <a:buSzPts val="1900"/>
                <a:buFont typeface="Roboto"/>
                <a:buChar char="●"/>
              </a:pPr>
              <a:r>
                <a:rPr lang="en" sz="1900">
                  <a:solidFill>
                    <a:srgbClr val="FFFFFF"/>
                  </a:solidFill>
                  <a:latin typeface="Roboto"/>
                  <a:ea typeface="Roboto"/>
                  <a:cs typeface="Roboto"/>
                  <a:sym typeface="Roboto"/>
                </a:rPr>
                <a:t>Create a script in python that sends an automated email when an asset in the list is out of date</a:t>
              </a:r>
              <a:endParaRPr sz="1900">
                <a:solidFill>
                  <a:srgbClr val="FFFFFF"/>
                </a:solidFill>
                <a:latin typeface="Roboto"/>
                <a:ea typeface="Roboto"/>
                <a:cs typeface="Roboto"/>
                <a:sym typeface="Roboto"/>
              </a:endParaRPr>
            </a:p>
          </p:txBody>
        </p:sp>
        <p:sp>
          <p:nvSpPr>
            <p:cNvPr id="84" name="Google Shape;84;p14"/>
            <p:cNvSpPr/>
            <p:nvPr/>
          </p:nvSpPr>
          <p:spPr>
            <a:xfrm rot="-5400000">
              <a:off x="1751875" y="2153292"/>
              <a:ext cx="670500" cy="1311600"/>
            </a:xfrm>
            <a:prstGeom prst="roundRect">
              <a:avLst>
                <a:gd fmla="val 50000" name="adj"/>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txBox="1"/>
          <p:nvPr/>
        </p:nvSpPr>
        <p:spPr>
          <a:xfrm>
            <a:off x="613808" y="1821117"/>
            <a:ext cx="12813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rPr>
              <a:t>Goal</a:t>
            </a:r>
            <a:endParaRPr sz="2000">
              <a:solidFill>
                <a:schemeClr val="lt1"/>
              </a:solidFill>
            </a:endParaRPr>
          </a:p>
        </p:txBody>
      </p:sp>
      <p:sp>
        <p:nvSpPr>
          <p:cNvPr id="86" name="Google Shape;86;p14"/>
          <p:cNvSpPr txBox="1"/>
          <p:nvPr/>
        </p:nvSpPr>
        <p:spPr>
          <a:xfrm>
            <a:off x="613808" y="3415789"/>
            <a:ext cx="1281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lt1"/>
                </a:solidFill>
              </a:rPr>
              <a:t>Objectives</a:t>
            </a:r>
            <a:endParaRPr sz="1700">
              <a:solidFill>
                <a:schemeClr val="lt1"/>
              </a:solidFill>
            </a:endParaRPr>
          </a:p>
        </p:txBody>
      </p:sp>
      <p:grpSp>
        <p:nvGrpSpPr>
          <p:cNvPr id="87" name="Google Shape;87;p14"/>
          <p:cNvGrpSpPr/>
          <p:nvPr/>
        </p:nvGrpSpPr>
        <p:grpSpPr>
          <a:xfrm>
            <a:off x="434800" y="2413392"/>
            <a:ext cx="8385676" cy="2374106"/>
            <a:chOff x="1431325" y="2473842"/>
            <a:chExt cx="6566700" cy="670500"/>
          </a:xfrm>
        </p:grpSpPr>
        <p:sp>
          <p:nvSpPr>
            <p:cNvPr id="88" name="Google Shape;88;p14"/>
            <p:cNvSpPr/>
            <p:nvPr/>
          </p:nvSpPr>
          <p:spPr>
            <a:xfrm rot="-5400000">
              <a:off x="4644475" y="-209208"/>
              <a:ext cx="670500" cy="6036600"/>
            </a:xfrm>
            <a:prstGeom prst="roundRect">
              <a:avLst>
                <a:gd fmla="val 50000" name="adj"/>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txBox="1"/>
            <p:nvPr/>
          </p:nvSpPr>
          <p:spPr>
            <a:xfrm>
              <a:off x="2744672" y="2473844"/>
              <a:ext cx="4987200" cy="6570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Completing  all of the codes requirements</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Complete the project Early/ On- time</a:t>
              </a:r>
              <a:endParaRPr sz="2000">
                <a:solidFill>
                  <a:srgbClr val="FFFFFF"/>
                </a:solidFill>
                <a:latin typeface="Roboto"/>
                <a:ea typeface="Roboto"/>
                <a:cs typeface="Roboto"/>
                <a:sym typeface="Roboto"/>
              </a:endParaRPr>
            </a:p>
            <a:p>
              <a:pPr indent="-355600" lvl="0" marL="457200" rtl="0" algn="l">
                <a:lnSpc>
                  <a:spcPct val="115000"/>
                </a:lnSpc>
                <a:spcBef>
                  <a:spcPts val="0"/>
                </a:spcBef>
                <a:spcAft>
                  <a:spcPts val="0"/>
                </a:spcAft>
                <a:buClr>
                  <a:srgbClr val="FFFFFF"/>
                </a:buClr>
                <a:buSzPts val="2000"/>
                <a:buFont typeface="Roboto"/>
                <a:buChar char="●"/>
              </a:pPr>
              <a:r>
                <a:rPr lang="en" sz="2000">
                  <a:solidFill>
                    <a:srgbClr val="FFFFFF"/>
                  </a:solidFill>
                  <a:latin typeface="Roboto"/>
                  <a:ea typeface="Roboto"/>
                  <a:cs typeface="Roboto"/>
                  <a:sym typeface="Roboto"/>
                </a:rPr>
                <a:t>Follow the planned out schedule</a:t>
              </a:r>
              <a:endParaRPr sz="2000">
                <a:solidFill>
                  <a:srgbClr val="FFFFFF"/>
                </a:solidFill>
                <a:latin typeface="Roboto"/>
                <a:ea typeface="Roboto"/>
                <a:cs typeface="Roboto"/>
                <a:sym typeface="Roboto"/>
              </a:endParaRPr>
            </a:p>
          </p:txBody>
        </p:sp>
        <p:sp>
          <p:nvSpPr>
            <p:cNvPr id="90" name="Google Shape;90;p14"/>
            <p:cNvSpPr/>
            <p:nvPr/>
          </p:nvSpPr>
          <p:spPr>
            <a:xfrm rot="-5400000">
              <a:off x="1751875" y="2153292"/>
              <a:ext cx="670500" cy="1311600"/>
            </a:xfrm>
            <a:prstGeom prst="roundRect">
              <a:avLst>
                <a:gd fmla="val 50000" name="adj"/>
              </a:avLst>
            </a:prstGeom>
            <a:solidFill>
              <a:srgbClr val="92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nvSpPr>
        <p:spPr>
          <a:xfrm>
            <a:off x="548999" y="3308350"/>
            <a:ext cx="1410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lt1"/>
                </a:solidFill>
              </a:rPr>
              <a:t>Objectives</a:t>
            </a:r>
            <a:endParaRPr sz="2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536550" y="364319"/>
            <a:ext cx="4021800" cy="48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Process Diagram</a:t>
            </a:r>
            <a:endParaRPr/>
          </a:p>
        </p:txBody>
      </p:sp>
      <p:sp>
        <p:nvSpPr>
          <p:cNvPr id="97" name="Google Shape;97;p15"/>
          <p:cNvSpPr txBox="1"/>
          <p:nvPr>
            <p:ph idx="12" type="sldNum"/>
          </p:nvPr>
        </p:nvSpPr>
        <p:spPr>
          <a:xfrm>
            <a:off x="8347234" y="474990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98" name="Google Shape;98;p15"/>
          <p:cNvCxnSpPr>
            <a:stCxn id="99" idx="2"/>
            <a:endCxn id="100" idx="1"/>
          </p:cNvCxnSpPr>
          <p:nvPr/>
        </p:nvCxnSpPr>
        <p:spPr>
          <a:xfrm flipH="1" rot="-5400000">
            <a:off x="1660075" y="3272325"/>
            <a:ext cx="573600" cy="566700"/>
          </a:xfrm>
          <a:prstGeom prst="bentConnector2">
            <a:avLst/>
          </a:prstGeom>
          <a:noFill/>
          <a:ln cap="flat" cmpd="sng" w="9525">
            <a:solidFill>
              <a:srgbClr val="C2C2C2"/>
            </a:solidFill>
            <a:prstDash val="solid"/>
            <a:round/>
            <a:headEnd len="sm" w="sm" type="none"/>
            <a:tailEnd len="sm" w="sm" type="stealth"/>
          </a:ln>
        </p:spPr>
      </p:cxnSp>
      <p:cxnSp>
        <p:nvCxnSpPr>
          <p:cNvPr id="101" name="Google Shape;101;p15"/>
          <p:cNvCxnSpPr>
            <a:stCxn id="99" idx="0"/>
            <a:endCxn id="102" idx="1"/>
          </p:cNvCxnSpPr>
          <p:nvPr/>
        </p:nvCxnSpPr>
        <p:spPr>
          <a:xfrm rot="-5400000">
            <a:off x="1672075" y="2255025"/>
            <a:ext cx="549600" cy="566700"/>
          </a:xfrm>
          <a:prstGeom prst="bentConnector2">
            <a:avLst/>
          </a:prstGeom>
          <a:noFill/>
          <a:ln cap="flat" cmpd="sng" w="9525">
            <a:solidFill>
              <a:srgbClr val="C2C2C2"/>
            </a:solidFill>
            <a:prstDash val="solid"/>
            <a:round/>
            <a:headEnd len="sm" w="sm" type="none"/>
            <a:tailEnd len="sm" w="sm" type="stealth"/>
          </a:ln>
        </p:spPr>
      </p:cxnSp>
      <p:sp>
        <p:nvSpPr>
          <p:cNvPr id="102" name="Google Shape;102;p15"/>
          <p:cNvSpPr/>
          <p:nvPr/>
        </p:nvSpPr>
        <p:spPr>
          <a:xfrm>
            <a:off x="2230138" y="2035759"/>
            <a:ext cx="533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Out of Date</a:t>
            </a:r>
            <a:endParaRPr sz="1000">
              <a:solidFill>
                <a:srgbClr val="FFFFFF"/>
              </a:solidFill>
              <a:latin typeface="Roboto"/>
              <a:ea typeface="Roboto"/>
              <a:cs typeface="Roboto"/>
              <a:sym typeface="Roboto"/>
            </a:endParaRPr>
          </a:p>
        </p:txBody>
      </p:sp>
      <p:sp>
        <p:nvSpPr>
          <p:cNvPr id="100" name="Google Shape;100;p15"/>
          <p:cNvSpPr/>
          <p:nvPr/>
        </p:nvSpPr>
        <p:spPr>
          <a:xfrm>
            <a:off x="2230138" y="3614681"/>
            <a:ext cx="533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Up to Date</a:t>
            </a:r>
            <a:endParaRPr sz="1000">
              <a:solidFill>
                <a:srgbClr val="FFFFFF"/>
              </a:solidFill>
              <a:latin typeface="Roboto"/>
              <a:ea typeface="Roboto"/>
              <a:cs typeface="Roboto"/>
              <a:sym typeface="Roboto"/>
            </a:endParaRPr>
          </a:p>
        </p:txBody>
      </p:sp>
      <p:sp>
        <p:nvSpPr>
          <p:cNvPr id="103" name="Google Shape;103;p15"/>
          <p:cNvSpPr/>
          <p:nvPr/>
        </p:nvSpPr>
        <p:spPr>
          <a:xfrm>
            <a:off x="3887317" y="2828184"/>
            <a:ext cx="978600" cy="455700"/>
          </a:xfrm>
          <a:prstGeom prst="roundRect">
            <a:avLst>
              <a:gd fmla="val 16667" name="adj"/>
            </a:avLst>
          </a:prstGeom>
          <a:solidFill>
            <a:srgbClr val="9225A5"/>
          </a:solidFill>
          <a:ln cap="flat" cmpd="sng" w="9525">
            <a:solidFill>
              <a:srgbClr val="9225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Is this the last </a:t>
            </a:r>
            <a:r>
              <a:rPr lang="en" sz="1000">
                <a:solidFill>
                  <a:srgbClr val="FFFFFF"/>
                </a:solidFill>
                <a:latin typeface="Roboto"/>
                <a:ea typeface="Roboto"/>
                <a:cs typeface="Roboto"/>
                <a:sym typeface="Roboto"/>
              </a:rPr>
              <a:t>piece</a:t>
            </a:r>
            <a:r>
              <a:rPr lang="en" sz="1000">
                <a:solidFill>
                  <a:srgbClr val="FFFFFF"/>
                </a:solidFill>
                <a:latin typeface="Roboto"/>
                <a:ea typeface="Roboto"/>
                <a:cs typeface="Roboto"/>
                <a:sym typeface="Roboto"/>
              </a:rPr>
              <a:t> of Data?</a:t>
            </a:r>
            <a:endParaRPr sz="1000">
              <a:solidFill>
                <a:srgbClr val="FFFFFF"/>
              </a:solidFill>
              <a:latin typeface="Roboto"/>
              <a:ea typeface="Roboto"/>
              <a:cs typeface="Roboto"/>
              <a:sym typeface="Roboto"/>
            </a:endParaRPr>
          </a:p>
        </p:txBody>
      </p:sp>
      <p:cxnSp>
        <p:nvCxnSpPr>
          <p:cNvPr id="104" name="Google Shape;104;p15"/>
          <p:cNvCxnSpPr>
            <a:stCxn id="102" idx="3"/>
            <a:endCxn id="105" idx="1"/>
          </p:cNvCxnSpPr>
          <p:nvPr/>
        </p:nvCxnSpPr>
        <p:spPr>
          <a:xfrm>
            <a:off x="2763238" y="2263609"/>
            <a:ext cx="322200" cy="600"/>
          </a:xfrm>
          <a:prstGeom prst="bentConnector3">
            <a:avLst>
              <a:gd fmla="val 50019" name="adj1"/>
            </a:avLst>
          </a:prstGeom>
          <a:noFill/>
          <a:ln cap="flat" cmpd="sng" w="9525">
            <a:solidFill>
              <a:srgbClr val="C2C2C2"/>
            </a:solidFill>
            <a:prstDash val="solid"/>
            <a:round/>
            <a:headEnd len="sm" w="sm" type="none"/>
            <a:tailEnd len="sm" w="sm" type="stealth"/>
          </a:ln>
        </p:spPr>
      </p:cxnSp>
      <p:cxnSp>
        <p:nvCxnSpPr>
          <p:cNvPr id="106" name="Google Shape;106;p15"/>
          <p:cNvCxnSpPr>
            <a:stCxn id="103" idx="1"/>
            <a:endCxn id="100" idx="3"/>
          </p:cNvCxnSpPr>
          <p:nvPr/>
        </p:nvCxnSpPr>
        <p:spPr>
          <a:xfrm flipH="1">
            <a:off x="2763217" y="3056034"/>
            <a:ext cx="1124100" cy="786600"/>
          </a:xfrm>
          <a:prstGeom prst="bentConnector3">
            <a:avLst>
              <a:gd fmla="val 49994" name="adj1"/>
            </a:avLst>
          </a:prstGeom>
          <a:noFill/>
          <a:ln cap="flat" cmpd="sng" w="9525">
            <a:solidFill>
              <a:srgbClr val="C2C2C2"/>
            </a:solidFill>
            <a:prstDash val="solid"/>
            <a:round/>
            <a:headEnd len="sm" w="sm" type="stealth"/>
            <a:tailEnd len="sm" w="sm" type="none"/>
          </a:ln>
        </p:spPr>
      </p:cxnSp>
      <p:cxnSp>
        <p:nvCxnSpPr>
          <p:cNvPr id="107" name="Google Shape;107;p15"/>
          <p:cNvCxnSpPr>
            <a:stCxn id="108" idx="3"/>
            <a:endCxn id="99" idx="1"/>
          </p:cNvCxnSpPr>
          <p:nvPr/>
        </p:nvCxnSpPr>
        <p:spPr>
          <a:xfrm>
            <a:off x="917350" y="3041038"/>
            <a:ext cx="235500" cy="600"/>
          </a:xfrm>
          <a:prstGeom prst="bentConnector3">
            <a:avLst>
              <a:gd fmla="val 49984" name="adj1"/>
            </a:avLst>
          </a:prstGeom>
          <a:noFill/>
          <a:ln cap="flat" cmpd="sng" w="9525">
            <a:solidFill>
              <a:srgbClr val="C2C2C2"/>
            </a:solidFill>
            <a:prstDash val="solid"/>
            <a:round/>
            <a:headEnd len="sm" w="sm" type="none"/>
            <a:tailEnd len="sm" w="sm" type="stealth"/>
          </a:ln>
        </p:spPr>
      </p:cxnSp>
      <p:sp>
        <p:nvSpPr>
          <p:cNvPr id="108" name="Google Shape;108;p15"/>
          <p:cNvSpPr/>
          <p:nvPr/>
        </p:nvSpPr>
        <p:spPr>
          <a:xfrm>
            <a:off x="115450" y="2813188"/>
            <a:ext cx="801900" cy="455700"/>
          </a:xfrm>
          <a:prstGeom prst="roundRect">
            <a:avLst>
              <a:gd fmla="val 16667" name="adj"/>
            </a:avLst>
          </a:prstGeom>
          <a:solidFill>
            <a:srgbClr val="551561"/>
          </a:solidFill>
          <a:ln cap="flat" cmpd="sng" w="9525">
            <a:solidFill>
              <a:srgbClr val="55156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Data(With Dates) is Imported</a:t>
            </a:r>
            <a:endParaRPr sz="1000">
              <a:solidFill>
                <a:srgbClr val="FFFFFF"/>
              </a:solidFill>
              <a:latin typeface="Roboto"/>
              <a:ea typeface="Roboto"/>
              <a:cs typeface="Roboto"/>
              <a:sym typeface="Roboto"/>
            </a:endParaRPr>
          </a:p>
        </p:txBody>
      </p:sp>
      <p:sp>
        <p:nvSpPr>
          <p:cNvPr id="99" name="Google Shape;99;p15"/>
          <p:cNvSpPr/>
          <p:nvPr/>
        </p:nvSpPr>
        <p:spPr>
          <a:xfrm>
            <a:off x="1152775" y="2813175"/>
            <a:ext cx="1021500" cy="455700"/>
          </a:xfrm>
          <a:prstGeom prst="roundRect">
            <a:avLst>
              <a:gd fmla="val 16667" name="adj"/>
            </a:avLst>
          </a:prstGeom>
          <a:solidFill>
            <a:srgbClr val="551561"/>
          </a:solidFill>
          <a:ln cap="flat" cmpd="sng" w="9525">
            <a:solidFill>
              <a:srgbClr val="55156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Code Reads </a:t>
            </a:r>
            <a:r>
              <a:rPr lang="en" sz="1000">
                <a:solidFill>
                  <a:schemeClr val="lt1"/>
                </a:solidFill>
                <a:latin typeface="Roboto"/>
                <a:ea typeface="Roboto"/>
                <a:cs typeface="Roboto"/>
                <a:sym typeface="Roboto"/>
              </a:rPr>
              <a:t>through</a:t>
            </a:r>
            <a:r>
              <a:rPr lang="en" sz="1000">
                <a:solidFill>
                  <a:schemeClr val="lt1"/>
                </a:solidFill>
                <a:latin typeface="Roboto"/>
                <a:ea typeface="Roboto"/>
                <a:cs typeface="Roboto"/>
                <a:sym typeface="Roboto"/>
              </a:rPr>
              <a:t> Excel Sheet Data</a:t>
            </a:r>
            <a:endParaRPr sz="1000">
              <a:solidFill>
                <a:srgbClr val="FFFFFF"/>
              </a:solidFill>
              <a:latin typeface="Roboto"/>
              <a:ea typeface="Roboto"/>
              <a:cs typeface="Roboto"/>
              <a:sym typeface="Roboto"/>
            </a:endParaRPr>
          </a:p>
        </p:txBody>
      </p:sp>
      <p:cxnSp>
        <p:nvCxnSpPr>
          <p:cNvPr id="109" name="Google Shape;109;p15"/>
          <p:cNvCxnSpPr/>
          <p:nvPr/>
        </p:nvCxnSpPr>
        <p:spPr>
          <a:xfrm>
            <a:off x="3321658" y="2491578"/>
            <a:ext cx="7500" cy="594900"/>
          </a:xfrm>
          <a:prstGeom prst="straightConnector1">
            <a:avLst/>
          </a:prstGeom>
          <a:noFill/>
          <a:ln cap="flat" cmpd="sng" w="9525">
            <a:solidFill>
              <a:srgbClr val="9E9E9E"/>
            </a:solidFill>
            <a:prstDash val="solid"/>
            <a:round/>
            <a:headEnd len="med" w="med" type="none"/>
            <a:tailEnd len="med" w="med" type="none"/>
          </a:ln>
        </p:spPr>
      </p:cxnSp>
      <p:sp>
        <p:nvSpPr>
          <p:cNvPr id="105" name="Google Shape;105;p15"/>
          <p:cNvSpPr/>
          <p:nvPr/>
        </p:nvSpPr>
        <p:spPr>
          <a:xfrm>
            <a:off x="3085542" y="2035759"/>
            <a:ext cx="1021500" cy="455700"/>
          </a:xfrm>
          <a:prstGeom prst="roundRect">
            <a:avLst>
              <a:gd fmla="val 16667" name="adj"/>
            </a:avLst>
          </a:prstGeom>
          <a:solidFill>
            <a:srgbClr val="9225A5"/>
          </a:solidFill>
          <a:ln cap="flat" cmpd="sng" w="9525">
            <a:solidFill>
              <a:srgbClr val="9225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Add </a:t>
            </a:r>
            <a:r>
              <a:rPr lang="en" sz="1000">
                <a:solidFill>
                  <a:srgbClr val="FFFFFF"/>
                </a:solidFill>
                <a:latin typeface="Roboto"/>
                <a:ea typeface="Roboto"/>
                <a:cs typeface="Roboto"/>
                <a:sym typeface="Roboto"/>
              </a:rPr>
              <a:t>Piece</a:t>
            </a:r>
            <a:r>
              <a:rPr lang="en" sz="1000">
                <a:solidFill>
                  <a:srgbClr val="FFFFFF"/>
                </a:solidFill>
                <a:latin typeface="Roboto"/>
                <a:ea typeface="Roboto"/>
                <a:cs typeface="Roboto"/>
                <a:sym typeface="Roboto"/>
              </a:rPr>
              <a:t> of Data to a New Excel Sheet</a:t>
            </a:r>
            <a:endParaRPr sz="1000">
              <a:solidFill>
                <a:srgbClr val="FFFFFF"/>
              </a:solidFill>
              <a:latin typeface="Roboto"/>
              <a:ea typeface="Roboto"/>
              <a:cs typeface="Roboto"/>
              <a:sym typeface="Roboto"/>
            </a:endParaRPr>
          </a:p>
        </p:txBody>
      </p:sp>
      <p:cxnSp>
        <p:nvCxnSpPr>
          <p:cNvPr id="110" name="Google Shape;110;p15"/>
          <p:cNvCxnSpPr>
            <a:stCxn id="103" idx="2"/>
            <a:endCxn id="111" idx="1"/>
          </p:cNvCxnSpPr>
          <p:nvPr/>
        </p:nvCxnSpPr>
        <p:spPr>
          <a:xfrm flipH="1" rot="-5400000">
            <a:off x="4299817" y="3360684"/>
            <a:ext cx="558600" cy="405000"/>
          </a:xfrm>
          <a:prstGeom prst="bentConnector2">
            <a:avLst/>
          </a:prstGeom>
          <a:noFill/>
          <a:ln cap="flat" cmpd="sng" w="9525">
            <a:solidFill>
              <a:srgbClr val="C2C2C2"/>
            </a:solidFill>
            <a:prstDash val="solid"/>
            <a:round/>
            <a:headEnd len="sm" w="sm" type="none"/>
            <a:tailEnd len="sm" w="sm" type="stealth"/>
          </a:ln>
        </p:spPr>
      </p:cxnSp>
      <p:cxnSp>
        <p:nvCxnSpPr>
          <p:cNvPr id="112" name="Google Shape;112;p15"/>
          <p:cNvCxnSpPr>
            <a:stCxn id="103" idx="0"/>
            <a:endCxn id="113" idx="1"/>
          </p:cNvCxnSpPr>
          <p:nvPr/>
        </p:nvCxnSpPr>
        <p:spPr>
          <a:xfrm rot="-5400000">
            <a:off x="4234267" y="2280834"/>
            <a:ext cx="689700" cy="405000"/>
          </a:xfrm>
          <a:prstGeom prst="bentConnector2">
            <a:avLst/>
          </a:prstGeom>
          <a:noFill/>
          <a:ln cap="flat" cmpd="sng" w="9525">
            <a:solidFill>
              <a:srgbClr val="C2C2C2"/>
            </a:solidFill>
            <a:prstDash val="solid"/>
            <a:round/>
            <a:headEnd len="sm" w="sm" type="none"/>
            <a:tailEnd len="sm" w="sm" type="stealth"/>
          </a:ln>
        </p:spPr>
      </p:cxnSp>
      <p:sp>
        <p:nvSpPr>
          <p:cNvPr id="113" name="Google Shape;113;p15"/>
          <p:cNvSpPr/>
          <p:nvPr/>
        </p:nvSpPr>
        <p:spPr>
          <a:xfrm>
            <a:off x="4781590" y="1910704"/>
            <a:ext cx="533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Yes</a:t>
            </a:r>
            <a:endParaRPr sz="1000">
              <a:solidFill>
                <a:srgbClr val="FFFFFF"/>
              </a:solidFill>
              <a:latin typeface="Roboto"/>
              <a:ea typeface="Roboto"/>
              <a:cs typeface="Roboto"/>
              <a:sym typeface="Roboto"/>
            </a:endParaRPr>
          </a:p>
        </p:txBody>
      </p:sp>
      <p:sp>
        <p:nvSpPr>
          <p:cNvPr id="111" name="Google Shape;111;p15"/>
          <p:cNvSpPr/>
          <p:nvPr/>
        </p:nvSpPr>
        <p:spPr>
          <a:xfrm>
            <a:off x="4781590" y="3614681"/>
            <a:ext cx="533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No</a:t>
            </a:r>
            <a:endParaRPr sz="1000">
              <a:solidFill>
                <a:srgbClr val="FFFFFF"/>
              </a:solidFill>
              <a:latin typeface="Roboto"/>
              <a:ea typeface="Roboto"/>
              <a:cs typeface="Roboto"/>
              <a:sym typeface="Roboto"/>
            </a:endParaRPr>
          </a:p>
        </p:txBody>
      </p:sp>
      <p:cxnSp>
        <p:nvCxnSpPr>
          <p:cNvPr id="114" name="Google Shape;114;p15"/>
          <p:cNvCxnSpPr>
            <a:stCxn id="111" idx="3"/>
            <a:endCxn id="115" idx="1"/>
          </p:cNvCxnSpPr>
          <p:nvPr/>
        </p:nvCxnSpPr>
        <p:spPr>
          <a:xfrm>
            <a:off x="5314690" y="3842531"/>
            <a:ext cx="252900" cy="600"/>
          </a:xfrm>
          <a:prstGeom prst="bentConnector3">
            <a:avLst>
              <a:gd fmla="val 49990" name="adj1"/>
            </a:avLst>
          </a:prstGeom>
          <a:noFill/>
          <a:ln cap="flat" cmpd="sng" w="9525">
            <a:solidFill>
              <a:srgbClr val="C2C2C2"/>
            </a:solidFill>
            <a:prstDash val="solid"/>
            <a:round/>
            <a:headEnd len="sm" w="sm" type="none"/>
            <a:tailEnd len="sm" w="sm" type="stealth"/>
          </a:ln>
        </p:spPr>
      </p:cxnSp>
      <p:cxnSp>
        <p:nvCxnSpPr>
          <p:cNvPr id="116" name="Google Shape;116;p15"/>
          <p:cNvCxnSpPr>
            <a:endCxn id="117" idx="1"/>
          </p:cNvCxnSpPr>
          <p:nvPr/>
        </p:nvCxnSpPr>
        <p:spPr>
          <a:xfrm>
            <a:off x="5314562" y="2137954"/>
            <a:ext cx="253200" cy="600"/>
          </a:xfrm>
          <a:prstGeom prst="bentConnector3">
            <a:avLst>
              <a:gd fmla="val 50000" name="adj1"/>
            </a:avLst>
          </a:prstGeom>
          <a:noFill/>
          <a:ln cap="flat" cmpd="sng" w="9525">
            <a:solidFill>
              <a:srgbClr val="C2C2C2"/>
            </a:solidFill>
            <a:prstDash val="solid"/>
            <a:round/>
            <a:headEnd len="sm" w="sm" type="none"/>
            <a:tailEnd len="sm" w="sm" type="stealth"/>
          </a:ln>
        </p:spPr>
      </p:cxnSp>
      <p:cxnSp>
        <p:nvCxnSpPr>
          <p:cNvPr id="118" name="Google Shape;118;p15"/>
          <p:cNvCxnSpPr>
            <a:stCxn id="117" idx="2"/>
            <a:endCxn id="119" idx="1"/>
          </p:cNvCxnSpPr>
          <p:nvPr/>
        </p:nvCxnSpPr>
        <p:spPr>
          <a:xfrm flipH="1" rot="-5400000">
            <a:off x="6117962" y="2326954"/>
            <a:ext cx="501600" cy="580500"/>
          </a:xfrm>
          <a:prstGeom prst="bentConnector2">
            <a:avLst/>
          </a:prstGeom>
          <a:noFill/>
          <a:ln cap="flat" cmpd="sng" w="9525">
            <a:solidFill>
              <a:srgbClr val="C2C2C2"/>
            </a:solidFill>
            <a:prstDash val="solid"/>
            <a:round/>
            <a:headEnd len="sm" w="sm" type="none"/>
            <a:tailEnd len="sm" w="sm" type="stealth"/>
          </a:ln>
        </p:spPr>
      </p:cxnSp>
      <p:cxnSp>
        <p:nvCxnSpPr>
          <p:cNvPr id="120" name="Google Shape;120;p15"/>
          <p:cNvCxnSpPr>
            <a:stCxn id="108" idx="2"/>
          </p:cNvCxnSpPr>
          <p:nvPr/>
        </p:nvCxnSpPr>
        <p:spPr>
          <a:xfrm flipH="1" rot="-5400000">
            <a:off x="2689750" y="1095538"/>
            <a:ext cx="1278000" cy="5624700"/>
          </a:xfrm>
          <a:prstGeom prst="bentConnector2">
            <a:avLst/>
          </a:prstGeom>
          <a:noFill/>
          <a:ln cap="flat" cmpd="sng" w="9525">
            <a:solidFill>
              <a:srgbClr val="C2C2C2"/>
            </a:solidFill>
            <a:prstDash val="solid"/>
            <a:round/>
            <a:headEnd len="sm" w="sm" type="stealth"/>
            <a:tailEnd len="sm" w="sm" type="none"/>
          </a:ln>
        </p:spPr>
      </p:cxnSp>
      <p:cxnSp>
        <p:nvCxnSpPr>
          <p:cNvPr id="121" name="Google Shape;121;p15"/>
          <p:cNvCxnSpPr>
            <a:endCxn id="115" idx="2"/>
          </p:cNvCxnSpPr>
          <p:nvPr/>
        </p:nvCxnSpPr>
        <p:spPr>
          <a:xfrm flipH="1" rot="5400000">
            <a:off x="5871615" y="4277235"/>
            <a:ext cx="476400" cy="62700"/>
          </a:xfrm>
          <a:prstGeom prst="bentConnector3">
            <a:avLst>
              <a:gd fmla="val 114255" name="adj1"/>
            </a:avLst>
          </a:prstGeom>
          <a:noFill/>
          <a:ln cap="flat" cmpd="sng" w="9525">
            <a:solidFill>
              <a:srgbClr val="C2C2C2"/>
            </a:solidFill>
            <a:prstDash val="solid"/>
            <a:round/>
            <a:headEnd len="sm" w="sm" type="none"/>
            <a:tailEnd len="sm" w="sm" type="none"/>
          </a:ln>
        </p:spPr>
      </p:cxnSp>
      <p:sp>
        <p:nvSpPr>
          <p:cNvPr id="115" name="Google Shape;115;p15"/>
          <p:cNvSpPr/>
          <p:nvPr/>
        </p:nvSpPr>
        <p:spPr>
          <a:xfrm>
            <a:off x="5567715" y="3614685"/>
            <a:ext cx="1021500" cy="455700"/>
          </a:xfrm>
          <a:prstGeom prst="roundRect">
            <a:avLst>
              <a:gd fmla="val 16667" name="adj"/>
            </a:avLst>
          </a:prstGeom>
          <a:solidFill>
            <a:srgbClr val="9225A5"/>
          </a:solidFill>
          <a:ln cap="flat" cmpd="sng" w="9525">
            <a:solidFill>
              <a:srgbClr val="9225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Continue to Read Through the Data</a:t>
            </a:r>
            <a:endParaRPr sz="1000">
              <a:solidFill>
                <a:srgbClr val="FFFFFF"/>
              </a:solidFill>
              <a:latin typeface="Roboto"/>
              <a:ea typeface="Roboto"/>
              <a:cs typeface="Roboto"/>
              <a:sym typeface="Roboto"/>
            </a:endParaRPr>
          </a:p>
        </p:txBody>
      </p:sp>
      <p:sp>
        <p:nvSpPr>
          <p:cNvPr id="122" name="Google Shape;122;p15"/>
          <p:cNvSpPr/>
          <p:nvPr/>
        </p:nvSpPr>
        <p:spPr>
          <a:xfrm>
            <a:off x="7543127" y="2648275"/>
            <a:ext cx="875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Roboto"/>
                <a:ea typeface="Roboto"/>
                <a:cs typeface="Roboto"/>
                <a:sym typeface="Roboto"/>
              </a:rPr>
              <a:t>If There is Data Say in The Email</a:t>
            </a:r>
            <a:endParaRPr sz="1000">
              <a:solidFill>
                <a:srgbClr val="FFFFFF"/>
              </a:solidFill>
              <a:latin typeface="Roboto"/>
              <a:ea typeface="Roboto"/>
              <a:cs typeface="Roboto"/>
              <a:sym typeface="Roboto"/>
            </a:endParaRPr>
          </a:p>
        </p:txBody>
      </p:sp>
      <p:cxnSp>
        <p:nvCxnSpPr>
          <p:cNvPr id="123" name="Google Shape;123;p15"/>
          <p:cNvCxnSpPr>
            <a:endCxn id="124" idx="2"/>
          </p:cNvCxnSpPr>
          <p:nvPr/>
        </p:nvCxnSpPr>
        <p:spPr>
          <a:xfrm rot="-5400000">
            <a:off x="7423099" y="2111950"/>
            <a:ext cx="1074000" cy="8700"/>
          </a:xfrm>
          <a:prstGeom prst="bentConnector3">
            <a:avLst>
              <a:gd fmla="val 98976" name="adj1"/>
            </a:avLst>
          </a:prstGeom>
          <a:noFill/>
          <a:ln cap="flat" cmpd="sng" w="9525">
            <a:solidFill>
              <a:srgbClr val="C2C2C2"/>
            </a:solidFill>
            <a:prstDash val="solid"/>
            <a:round/>
            <a:headEnd len="sm" w="sm" type="none"/>
            <a:tailEnd len="sm" w="sm" type="none"/>
          </a:ln>
        </p:spPr>
      </p:cxnSp>
      <p:cxnSp>
        <p:nvCxnSpPr>
          <p:cNvPr id="125" name="Google Shape;125;p15"/>
          <p:cNvCxnSpPr/>
          <p:nvPr/>
        </p:nvCxnSpPr>
        <p:spPr>
          <a:xfrm>
            <a:off x="7955749" y="2121136"/>
            <a:ext cx="421200" cy="3300"/>
          </a:xfrm>
          <a:prstGeom prst="straightConnector1">
            <a:avLst/>
          </a:prstGeom>
          <a:noFill/>
          <a:ln cap="flat" cmpd="sng" w="9525">
            <a:solidFill>
              <a:srgbClr val="C2C2C2"/>
            </a:solidFill>
            <a:prstDash val="solid"/>
            <a:round/>
            <a:headEnd len="med" w="med" type="none"/>
            <a:tailEnd len="med" w="med" type="stealth"/>
          </a:ln>
        </p:spPr>
      </p:cxnSp>
      <p:cxnSp>
        <p:nvCxnSpPr>
          <p:cNvPr id="126" name="Google Shape;126;p15"/>
          <p:cNvCxnSpPr>
            <a:stCxn id="127" idx="3"/>
            <a:endCxn id="124" idx="1"/>
          </p:cNvCxnSpPr>
          <p:nvPr/>
        </p:nvCxnSpPr>
        <p:spPr>
          <a:xfrm>
            <a:off x="7192101" y="1351450"/>
            <a:ext cx="334800" cy="600"/>
          </a:xfrm>
          <a:prstGeom prst="bentConnector3">
            <a:avLst>
              <a:gd fmla="val 50000" name="adj1"/>
            </a:avLst>
          </a:prstGeom>
          <a:noFill/>
          <a:ln cap="flat" cmpd="sng" w="9525">
            <a:solidFill>
              <a:srgbClr val="C2C2C2"/>
            </a:solidFill>
            <a:prstDash val="solid"/>
            <a:round/>
            <a:headEnd len="sm" w="sm" type="none"/>
            <a:tailEnd len="sm" w="sm" type="stealth"/>
          </a:ln>
        </p:spPr>
      </p:cxnSp>
      <p:cxnSp>
        <p:nvCxnSpPr>
          <p:cNvPr id="128" name="Google Shape;128;p15"/>
          <p:cNvCxnSpPr>
            <a:endCxn id="127" idx="1"/>
          </p:cNvCxnSpPr>
          <p:nvPr/>
        </p:nvCxnSpPr>
        <p:spPr>
          <a:xfrm flipH="1" rot="10800000">
            <a:off x="6078501" y="1351450"/>
            <a:ext cx="580500" cy="559200"/>
          </a:xfrm>
          <a:prstGeom prst="bentConnector3">
            <a:avLst>
              <a:gd fmla="val -2123" name="adj1"/>
            </a:avLst>
          </a:prstGeom>
          <a:noFill/>
          <a:ln cap="flat" cmpd="sng" w="9525">
            <a:solidFill>
              <a:srgbClr val="C2C2C2"/>
            </a:solidFill>
            <a:prstDash val="solid"/>
            <a:round/>
            <a:headEnd len="sm" w="sm" type="none"/>
            <a:tailEnd len="sm" w="sm" type="stealth"/>
          </a:ln>
        </p:spPr>
      </p:cxnSp>
      <p:sp>
        <p:nvSpPr>
          <p:cNvPr id="127" name="Google Shape;127;p15"/>
          <p:cNvSpPr/>
          <p:nvPr/>
        </p:nvSpPr>
        <p:spPr>
          <a:xfrm>
            <a:off x="6659001" y="1123600"/>
            <a:ext cx="533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Yes</a:t>
            </a:r>
            <a:endParaRPr sz="1000">
              <a:solidFill>
                <a:srgbClr val="FFFFFF"/>
              </a:solidFill>
              <a:latin typeface="Roboto"/>
              <a:ea typeface="Roboto"/>
              <a:cs typeface="Roboto"/>
              <a:sym typeface="Roboto"/>
            </a:endParaRPr>
          </a:p>
        </p:txBody>
      </p:sp>
      <p:sp>
        <p:nvSpPr>
          <p:cNvPr id="129" name="Google Shape;129;p15"/>
          <p:cNvSpPr/>
          <p:nvPr/>
        </p:nvSpPr>
        <p:spPr>
          <a:xfrm>
            <a:off x="6659000" y="2653250"/>
            <a:ext cx="533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No</a:t>
            </a:r>
            <a:endParaRPr sz="1000">
              <a:solidFill>
                <a:srgbClr val="FFFFFF"/>
              </a:solidFill>
              <a:latin typeface="Roboto"/>
              <a:ea typeface="Roboto"/>
              <a:cs typeface="Roboto"/>
              <a:sym typeface="Roboto"/>
            </a:endParaRPr>
          </a:p>
        </p:txBody>
      </p:sp>
      <p:cxnSp>
        <p:nvCxnSpPr>
          <p:cNvPr id="130" name="Google Shape;130;p15"/>
          <p:cNvCxnSpPr>
            <a:stCxn id="129" idx="3"/>
            <a:endCxn id="122" idx="1"/>
          </p:cNvCxnSpPr>
          <p:nvPr/>
        </p:nvCxnSpPr>
        <p:spPr>
          <a:xfrm flipH="1" rot="10800000">
            <a:off x="7192100" y="2876000"/>
            <a:ext cx="351000" cy="5100"/>
          </a:xfrm>
          <a:prstGeom prst="bentConnector3">
            <a:avLst>
              <a:gd fmla="val 50004" name="adj1"/>
            </a:avLst>
          </a:prstGeom>
          <a:noFill/>
          <a:ln cap="flat" cmpd="sng" w="9525">
            <a:solidFill>
              <a:srgbClr val="C2C2C2"/>
            </a:solidFill>
            <a:prstDash val="solid"/>
            <a:round/>
            <a:headEnd len="sm" w="sm" type="none"/>
            <a:tailEnd len="sm" w="sm" type="stealth"/>
          </a:ln>
        </p:spPr>
      </p:cxnSp>
      <p:sp>
        <p:nvSpPr>
          <p:cNvPr id="131" name="Google Shape;131;p15"/>
          <p:cNvSpPr/>
          <p:nvPr/>
        </p:nvSpPr>
        <p:spPr>
          <a:xfrm>
            <a:off x="8352051" y="1910700"/>
            <a:ext cx="676500" cy="455700"/>
          </a:xfrm>
          <a:prstGeom prst="roundRect">
            <a:avLst>
              <a:gd fmla="val 16667" name="adj"/>
            </a:avLst>
          </a:prstGeom>
          <a:solidFill>
            <a:srgbClr val="9225A5"/>
          </a:solidFill>
          <a:ln cap="flat" cmpd="sng" w="9525">
            <a:solidFill>
              <a:srgbClr val="9225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Send Email</a:t>
            </a:r>
            <a:endParaRPr sz="1000">
              <a:solidFill>
                <a:srgbClr val="FFFFFF"/>
              </a:solidFill>
              <a:latin typeface="Roboto"/>
              <a:ea typeface="Roboto"/>
              <a:cs typeface="Roboto"/>
              <a:sym typeface="Roboto"/>
            </a:endParaRPr>
          </a:p>
        </p:txBody>
      </p:sp>
      <p:sp>
        <p:nvSpPr>
          <p:cNvPr id="124" name="Google Shape;124;p15"/>
          <p:cNvSpPr/>
          <p:nvPr/>
        </p:nvSpPr>
        <p:spPr>
          <a:xfrm>
            <a:off x="7526899" y="1123600"/>
            <a:ext cx="875100" cy="455700"/>
          </a:xfrm>
          <a:prstGeom prst="roundRect">
            <a:avLst>
              <a:gd fmla="val 16667" name="adj"/>
            </a:avLst>
          </a:prstGeom>
          <a:solidFill>
            <a:srgbClr val="761E86"/>
          </a:solidFill>
          <a:ln cap="flat" cmpd="sng" w="9525">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If Empty Say That in The Email</a:t>
            </a:r>
            <a:endParaRPr sz="1000">
              <a:solidFill>
                <a:srgbClr val="FFFFFF"/>
              </a:solidFill>
              <a:latin typeface="Roboto"/>
              <a:ea typeface="Roboto"/>
              <a:cs typeface="Roboto"/>
              <a:sym typeface="Roboto"/>
            </a:endParaRPr>
          </a:p>
        </p:txBody>
      </p:sp>
      <p:sp>
        <p:nvSpPr>
          <p:cNvPr id="117" name="Google Shape;117;p15"/>
          <p:cNvSpPr/>
          <p:nvPr/>
        </p:nvSpPr>
        <p:spPr>
          <a:xfrm>
            <a:off x="5567762" y="1910704"/>
            <a:ext cx="1021500" cy="455700"/>
          </a:xfrm>
          <a:prstGeom prst="roundRect">
            <a:avLst>
              <a:gd fmla="val 16667" name="adj"/>
            </a:avLst>
          </a:prstGeom>
          <a:solidFill>
            <a:srgbClr val="9225A5"/>
          </a:solidFill>
          <a:ln cap="flat" cmpd="sng" w="9525">
            <a:solidFill>
              <a:srgbClr val="9225A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Is new Excel Sheet Empty?</a:t>
            </a:r>
            <a:endParaRPr sz="10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6"/>
          <p:cNvPicPr preferRelativeResize="0"/>
          <p:nvPr/>
        </p:nvPicPr>
        <p:blipFill>
          <a:blip r:embed="rId3">
            <a:alphaModFix/>
          </a:blip>
          <a:stretch>
            <a:fillRect/>
          </a:stretch>
        </p:blipFill>
        <p:spPr>
          <a:xfrm>
            <a:off x="7243517" y="881247"/>
            <a:ext cx="1075783" cy="619245"/>
          </a:xfrm>
          <a:prstGeom prst="rect">
            <a:avLst/>
          </a:prstGeom>
          <a:noFill/>
          <a:ln>
            <a:noFill/>
          </a:ln>
        </p:spPr>
      </p:pic>
      <p:sp>
        <p:nvSpPr>
          <p:cNvPr id="137" name="Google Shape;137;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38" name="Google Shape;138;p16"/>
          <p:cNvPicPr preferRelativeResize="0"/>
          <p:nvPr/>
        </p:nvPicPr>
        <p:blipFill>
          <a:blip r:embed="rId4">
            <a:alphaModFix/>
          </a:blip>
          <a:stretch>
            <a:fillRect/>
          </a:stretch>
        </p:blipFill>
        <p:spPr>
          <a:xfrm>
            <a:off x="6804426" y="483561"/>
            <a:ext cx="256962" cy="284351"/>
          </a:xfrm>
          <a:prstGeom prst="rect">
            <a:avLst/>
          </a:prstGeom>
          <a:noFill/>
          <a:ln>
            <a:noFill/>
          </a:ln>
        </p:spPr>
      </p:pic>
      <p:pic>
        <p:nvPicPr>
          <p:cNvPr id="139" name="Google Shape;139;p16"/>
          <p:cNvPicPr preferRelativeResize="0"/>
          <p:nvPr/>
        </p:nvPicPr>
        <p:blipFill>
          <a:blip r:embed="rId5">
            <a:alphaModFix/>
          </a:blip>
          <a:stretch>
            <a:fillRect/>
          </a:stretch>
        </p:blipFill>
        <p:spPr>
          <a:xfrm>
            <a:off x="6901861" y="545879"/>
            <a:ext cx="256962" cy="284351"/>
          </a:xfrm>
          <a:prstGeom prst="rect">
            <a:avLst/>
          </a:prstGeom>
          <a:noFill/>
          <a:ln>
            <a:noFill/>
          </a:ln>
        </p:spPr>
      </p:pic>
      <p:pic>
        <p:nvPicPr>
          <p:cNvPr id="140" name="Google Shape;140;p16"/>
          <p:cNvPicPr preferRelativeResize="0"/>
          <p:nvPr/>
        </p:nvPicPr>
        <p:blipFill>
          <a:blip r:embed="rId6">
            <a:alphaModFix/>
          </a:blip>
          <a:stretch>
            <a:fillRect/>
          </a:stretch>
        </p:blipFill>
        <p:spPr>
          <a:xfrm>
            <a:off x="7480061" y="860290"/>
            <a:ext cx="592667" cy="492586"/>
          </a:xfrm>
          <a:prstGeom prst="rect">
            <a:avLst/>
          </a:prstGeom>
          <a:noFill/>
          <a:ln>
            <a:noFill/>
          </a:ln>
        </p:spPr>
      </p:pic>
      <p:pic>
        <p:nvPicPr>
          <p:cNvPr id="141" name="Google Shape;141;p16"/>
          <p:cNvPicPr preferRelativeResize="0"/>
          <p:nvPr/>
        </p:nvPicPr>
        <p:blipFill>
          <a:blip r:embed="rId6">
            <a:alphaModFix/>
          </a:blip>
          <a:stretch>
            <a:fillRect/>
          </a:stretch>
        </p:blipFill>
        <p:spPr>
          <a:xfrm>
            <a:off x="7480061" y="659261"/>
            <a:ext cx="592667" cy="492586"/>
          </a:xfrm>
          <a:prstGeom prst="rect">
            <a:avLst/>
          </a:prstGeom>
          <a:noFill/>
          <a:ln>
            <a:noFill/>
          </a:ln>
        </p:spPr>
      </p:pic>
      <p:pic>
        <p:nvPicPr>
          <p:cNvPr id="142" name="Google Shape;142;p16"/>
          <p:cNvPicPr preferRelativeResize="0"/>
          <p:nvPr/>
        </p:nvPicPr>
        <p:blipFill>
          <a:blip r:embed="rId7">
            <a:alphaModFix/>
          </a:blip>
          <a:stretch>
            <a:fillRect/>
          </a:stretch>
        </p:blipFill>
        <p:spPr>
          <a:xfrm>
            <a:off x="7444328" y="136246"/>
            <a:ext cx="664134" cy="409643"/>
          </a:xfrm>
          <a:prstGeom prst="rect">
            <a:avLst/>
          </a:prstGeom>
          <a:noFill/>
          <a:ln>
            <a:noFill/>
          </a:ln>
        </p:spPr>
      </p:pic>
      <p:pic>
        <p:nvPicPr>
          <p:cNvPr id="143" name="Google Shape;143;p16"/>
          <p:cNvPicPr preferRelativeResize="0"/>
          <p:nvPr/>
        </p:nvPicPr>
        <p:blipFill>
          <a:blip r:embed="rId8">
            <a:alphaModFix/>
          </a:blip>
          <a:stretch>
            <a:fillRect/>
          </a:stretch>
        </p:blipFill>
        <p:spPr>
          <a:xfrm>
            <a:off x="8400559" y="602516"/>
            <a:ext cx="452430" cy="284351"/>
          </a:xfrm>
          <a:prstGeom prst="rect">
            <a:avLst/>
          </a:prstGeom>
          <a:noFill/>
          <a:ln>
            <a:noFill/>
          </a:ln>
        </p:spPr>
      </p:pic>
      <p:cxnSp>
        <p:nvCxnSpPr>
          <p:cNvPr id="144" name="Google Shape;144;p16"/>
          <p:cNvCxnSpPr/>
          <p:nvPr/>
        </p:nvCxnSpPr>
        <p:spPr>
          <a:xfrm>
            <a:off x="8175816" y="1417008"/>
            <a:ext cx="354000" cy="196200"/>
          </a:xfrm>
          <a:prstGeom prst="straightConnector1">
            <a:avLst/>
          </a:prstGeom>
          <a:noFill/>
          <a:ln cap="rnd" cmpd="sng" w="19050">
            <a:solidFill>
              <a:schemeClr val="accent3"/>
            </a:solidFill>
            <a:prstDash val="dash"/>
            <a:round/>
            <a:headEnd len="med" w="med" type="none"/>
            <a:tailEnd len="med" w="med" type="none"/>
          </a:ln>
        </p:spPr>
      </p:cxnSp>
      <p:cxnSp>
        <p:nvCxnSpPr>
          <p:cNvPr id="145" name="Google Shape;145;p16"/>
          <p:cNvCxnSpPr/>
          <p:nvPr/>
        </p:nvCxnSpPr>
        <p:spPr>
          <a:xfrm>
            <a:off x="7083634" y="791208"/>
            <a:ext cx="298500" cy="165600"/>
          </a:xfrm>
          <a:prstGeom prst="straightConnector1">
            <a:avLst/>
          </a:prstGeom>
          <a:noFill/>
          <a:ln cap="rnd" cmpd="sng" w="19050">
            <a:solidFill>
              <a:schemeClr val="accent6"/>
            </a:solidFill>
            <a:prstDash val="dash"/>
            <a:round/>
            <a:headEnd len="med" w="med" type="none"/>
            <a:tailEnd len="med" w="med" type="none"/>
          </a:ln>
        </p:spPr>
      </p:cxnSp>
      <p:pic>
        <p:nvPicPr>
          <p:cNvPr id="146" name="Google Shape;146;p16"/>
          <p:cNvPicPr preferRelativeResize="0"/>
          <p:nvPr/>
        </p:nvPicPr>
        <p:blipFill>
          <a:blip r:embed="rId9">
            <a:alphaModFix/>
          </a:blip>
          <a:stretch>
            <a:fillRect/>
          </a:stretch>
        </p:blipFill>
        <p:spPr>
          <a:xfrm>
            <a:off x="8572651" y="450913"/>
            <a:ext cx="101695" cy="284351"/>
          </a:xfrm>
          <a:prstGeom prst="rect">
            <a:avLst/>
          </a:prstGeom>
          <a:noFill/>
          <a:ln>
            <a:noFill/>
          </a:ln>
        </p:spPr>
      </p:pic>
      <p:cxnSp>
        <p:nvCxnSpPr>
          <p:cNvPr id="147" name="Google Shape;147;p16"/>
          <p:cNvCxnSpPr/>
          <p:nvPr/>
        </p:nvCxnSpPr>
        <p:spPr>
          <a:xfrm flipH="1">
            <a:off x="6938283" y="1377987"/>
            <a:ext cx="499200" cy="276900"/>
          </a:xfrm>
          <a:prstGeom prst="straightConnector1">
            <a:avLst/>
          </a:prstGeom>
          <a:noFill/>
          <a:ln cap="rnd" cmpd="sng" w="19050">
            <a:solidFill>
              <a:schemeClr val="accent3"/>
            </a:solidFill>
            <a:prstDash val="dash"/>
            <a:round/>
            <a:headEnd len="med" w="med" type="none"/>
            <a:tailEnd len="med" w="med" type="none"/>
          </a:ln>
        </p:spPr>
      </p:cxnSp>
      <p:cxnSp>
        <p:nvCxnSpPr>
          <p:cNvPr id="148" name="Google Shape;148;p16"/>
          <p:cNvCxnSpPr/>
          <p:nvPr/>
        </p:nvCxnSpPr>
        <p:spPr>
          <a:xfrm flipH="1">
            <a:off x="8149902" y="830230"/>
            <a:ext cx="298500" cy="165600"/>
          </a:xfrm>
          <a:prstGeom prst="straightConnector1">
            <a:avLst/>
          </a:prstGeom>
          <a:noFill/>
          <a:ln cap="rnd" cmpd="sng" w="19050">
            <a:solidFill>
              <a:schemeClr val="accent1"/>
            </a:solidFill>
            <a:prstDash val="dash"/>
            <a:round/>
            <a:headEnd len="med" w="med" type="none"/>
            <a:tailEnd len="med" w="med" type="none"/>
          </a:ln>
        </p:spPr>
      </p:cxnSp>
      <p:pic>
        <p:nvPicPr>
          <p:cNvPr id="149" name="Google Shape;149;p16"/>
          <p:cNvPicPr preferRelativeResize="0"/>
          <p:nvPr/>
        </p:nvPicPr>
        <p:blipFill>
          <a:blip r:embed="rId10">
            <a:alphaModFix/>
          </a:blip>
          <a:stretch>
            <a:fillRect/>
          </a:stretch>
        </p:blipFill>
        <p:spPr>
          <a:xfrm>
            <a:off x="6823573" y="1148524"/>
            <a:ext cx="543622" cy="574565"/>
          </a:xfrm>
          <a:prstGeom prst="rect">
            <a:avLst/>
          </a:prstGeom>
          <a:noFill/>
          <a:ln>
            <a:noFill/>
          </a:ln>
        </p:spPr>
      </p:pic>
      <p:pic>
        <p:nvPicPr>
          <p:cNvPr id="150" name="Google Shape;150;p16"/>
          <p:cNvPicPr preferRelativeResize="0"/>
          <p:nvPr/>
        </p:nvPicPr>
        <p:blipFill>
          <a:blip r:embed="rId11">
            <a:alphaModFix/>
          </a:blip>
          <a:stretch>
            <a:fillRect/>
          </a:stretch>
        </p:blipFill>
        <p:spPr>
          <a:xfrm>
            <a:off x="8550083" y="1432733"/>
            <a:ext cx="229301" cy="306819"/>
          </a:xfrm>
          <a:prstGeom prst="rect">
            <a:avLst/>
          </a:prstGeom>
          <a:noFill/>
          <a:ln>
            <a:noFill/>
          </a:ln>
        </p:spPr>
      </p:pic>
      <p:pic>
        <p:nvPicPr>
          <p:cNvPr id="151" name="Google Shape;151;p16"/>
          <p:cNvPicPr preferRelativeResize="0"/>
          <p:nvPr/>
        </p:nvPicPr>
        <p:blipFill>
          <a:blip r:embed="rId12">
            <a:alphaModFix/>
          </a:blip>
          <a:stretch>
            <a:fillRect/>
          </a:stretch>
        </p:blipFill>
        <p:spPr>
          <a:xfrm>
            <a:off x="8749200" y="1514852"/>
            <a:ext cx="229301" cy="306819"/>
          </a:xfrm>
          <a:prstGeom prst="rect">
            <a:avLst/>
          </a:prstGeom>
          <a:noFill/>
          <a:ln>
            <a:noFill/>
          </a:ln>
        </p:spPr>
      </p:pic>
      <p:sp>
        <p:nvSpPr>
          <p:cNvPr id="152" name="Google Shape;152;p16"/>
          <p:cNvSpPr/>
          <p:nvPr/>
        </p:nvSpPr>
        <p:spPr>
          <a:xfrm>
            <a:off x="7725519" y="591500"/>
            <a:ext cx="101700" cy="2442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4294967295" type="title"/>
          </p:nvPr>
        </p:nvSpPr>
        <p:spPr>
          <a:xfrm>
            <a:off x="536550" y="364324"/>
            <a:ext cx="4021800" cy="915300"/>
          </a:xfrm>
          <a:prstGeom prst="rect">
            <a:avLst/>
          </a:prstGeom>
        </p:spPr>
        <p:txBody>
          <a:bodyPr anchorCtr="0" anchor="b" bIns="0" lIns="0" spcFirstLastPara="1" rIns="0" wrap="square" tIns="0">
            <a:noAutofit/>
          </a:bodyPr>
          <a:lstStyle/>
          <a:p>
            <a:pPr indent="0" lvl="0" marL="0" rtl="0" algn="l">
              <a:lnSpc>
                <a:spcPct val="90000"/>
              </a:lnSpc>
              <a:spcBef>
                <a:spcPts val="0"/>
              </a:spcBef>
              <a:spcAft>
                <a:spcPts val="0"/>
              </a:spcAft>
              <a:buNone/>
            </a:pPr>
            <a:r>
              <a:rPr lang="en"/>
              <a:t>Schedule for Workflow diagram</a:t>
            </a:r>
            <a:endParaRPr/>
          </a:p>
        </p:txBody>
      </p:sp>
      <p:grpSp>
        <p:nvGrpSpPr>
          <p:cNvPr id="154" name="Google Shape;154;p16"/>
          <p:cNvGrpSpPr/>
          <p:nvPr/>
        </p:nvGrpSpPr>
        <p:grpSpPr>
          <a:xfrm>
            <a:off x="5878196" y="1546088"/>
            <a:ext cx="2796007" cy="3203832"/>
            <a:chOff x="0" y="2823925"/>
            <a:chExt cx="2286000" cy="2319600"/>
          </a:xfrm>
        </p:grpSpPr>
        <p:sp>
          <p:nvSpPr>
            <p:cNvPr id="155" name="Google Shape;155;p16"/>
            <p:cNvSpPr/>
            <p:nvPr/>
          </p:nvSpPr>
          <p:spPr>
            <a:xfrm>
              <a:off x="0" y="2823925"/>
              <a:ext cx="2286000" cy="23196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56" name="Google Shape;156;p16"/>
            <p:cNvSpPr txBox="1"/>
            <p:nvPr/>
          </p:nvSpPr>
          <p:spPr>
            <a:xfrm>
              <a:off x="216300" y="3485725"/>
              <a:ext cx="1853400" cy="99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lt1"/>
                  </a:solidFill>
                  <a:latin typeface="Roboto"/>
                  <a:ea typeface="Roboto"/>
                  <a:cs typeface="Roboto"/>
                  <a:sym typeface="Roboto"/>
                </a:rPr>
                <a:t>Documenting will be FULLY completed by August 15th but will be </a:t>
              </a:r>
              <a:r>
                <a:rPr lang="en" sz="1800">
                  <a:solidFill>
                    <a:schemeClr val="lt1"/>
                  </a:solidFill>
                  <a:latin typeface="Roboto"/>
                  <a:ea typeface="Roboto"/>
                  <a:cs typeface="Roboto"/>
                  <a:sym typeface="Roboto"/>
                </a:rPr>
                <a:t>simultaneously</a:t>
              </a:r>
              <a:r>
                <a:rPr lang="en" sz="1800">
                  <a:solidFill>
                    <a:schemeClr val="lt1"/>
                  </a:solidFill>
                  <a:latin typeface="Roboto"/>
                  <a:ea typeface="Roboto"/>
                  <a:cs typeface="Roboto"/>
                  <a:sym typeface="Roboto"/>
                </a:rPr>
                <a:t> with the coding</a:t>
              </a:r>
              <a:endParaRPr sz="1800">
                <a:solidFill>
                  <a:schemeClr val="lt1"/>
                </a:solidFill>
                <a:latin typeface="Roboto"/>
                <a:ea typeface="Roboto"/>
                <a:cs typeface="Roboto"/>
                <a:sym typeface="Roboto"/>
              </a:endParaRPr>
            </a:p>
          </p:txBody>
        </p:sp>
      </p:grpSp>
      <p:grpSp>
        <p:nvGrpSpPr>
          <p:cNvPr id="157" name="Google Shape;157;p16"/>
          <p:cNvGrpSpPr/>
          <p:nvPr/>
        </p:nvGrpSpPr>
        <p:grpSpPr>
          <a:xfrm>
            <a:off x="285750" y="1546088"/>
            <a:ext cx="7806436" cy="3203832"/>
            <a:chOff x="0" y="2823925"/>
            <a:chExt cx="6382500" cy="2319600"/>
          </a:xfrm>
        </p:grpSpPr>
        <p:sp>
          <p:nvSpPr>
            <p:cNvPr id="158" name="Google Shape;158;p16"/>
            <p:cNvSpPr/>
            <p:nvPr/>
          </p:nvSpPr>
          <p:spPr>
            <a:xfrm>
              <a:off x="0" y="2823925"/>
              <a:ext cx="2286000" cy="23196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59" name="Google Shape;159;p16"/>
            <p:cNvSpPr txBox="1"/>
            <p:nvPr/>
          </p:nvSpPr>
          <p:spPr>
            <a:xfrm>
              <a:off x="5047500" y="3017900"/>
              <a:ext cx="1335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Documenting</a:t>
              </a:r>
              <a:endParaRPr b="1" sz="1800">
                <a:solidFill>
                  <a:srgbClr val="FFFFFF"/>
                </a:solidFill>
                <a:latin typeface="Roboto"/>
                <a:ea typeface="Roboto"/>
                <a:cs typeface="Roboto"/>
                <a:sym typeface="Roboto"/>
              </a:endParaRPr>
            </a:p>
          </p:txBody>
        </p:sp>
        <p:sp>
          <p:nvSpPr>
            <p:cNvPr id="160" name="Google Shape;160;p16"/>
            <p:cNvSpPr txBox="1"/>
            <p:nvPr/>
          </p:nvSpPr>
          <p:spPr>
            <a:xfrm>
              <a:off x="284550" y="3315050"/>
              <a:ext cx="1716900" cy="84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rgbClr val="FFFFFF"/>
                  </a:solidFill>
                  <a:latin typeface="Roboto"/>
                  <a:ea typeface="Roboto"/>
                  <a:cs typeface="Roboto"/>
                  <a:sym typeface="Roboto"/>
                </a:rPr>
                <a:t>Coding will be fully completed by August 3rd </a:t>
              </a:r>
              <a:endParaRPr sz="1800">
                <a:solidFill>
                  <a:srgbClr val="FFFFFF"/>
                </a:solidFill>
                <a:latin typeface="Roboto"/>
                <a:ea typeface="Roboto"/>
                <a:cs typeface="Roboto"/>
                <a:sym typeface="Roboto"/>
              </a:endParaRPr>
            </a:p>
          </p:txBody>
        </p:sp>
      </p:grpSp>
      <p:grpSp>
        <p:nvGrpSpPr>
          <p:cNvPr id="161" name="Google Shape;161;p16"/>
          <p:cNvGrpSpPr/>
          <p:nvPr/>
        </p:nvGrpSpPr>
        <p:grpSpPr>
          <a:xfrm>
            <a:off x="3081973" y="1546088"/>
            <a:ext cx="2796007" cy="3203832"/>
            <a:chOff x="0" y="2823925"/>
            <a:chExt cx="2286000" cy="2319600"/>
          </a:xfrm>
        </p:grpSpPr>
        <p:sp>
          <p:nvSpPr>
            <p:cNvPr id="162" name="Google Shape;162;p16"/>
            <p:cNvSpPr/>
            <p:nvPr/>
          </p:nvSpPr>
          <p:spPr>
            <a:xfrm>
              <a:off x="0" y="2823925"/>
              <a:ext cx="2286000" cy="23196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63" name="Google Shape;163;p16"/>
            <p:cNvSpPr txBox="1"/>
            <p:nvPr/>
          </p:nvSpPr>
          <p:spPr>
            <a:xfrm>
              <a:off x="216300" y="3411500"/>
              <a:ext cx="1853400" cy="99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lt1"/>
                  </a:solidFill>
                  <a:latin typeface="Roboto"/>
                  <a:ea typeface="Roboto"/>
                  <a:cs typeface="Roboto"/>
                  <a:sym typeface="Roboto"/>
                </a:rPr>
                <a:t>Testing/Debugging will be fully completed by August 12th</a:t>
              </a:r>
              <a:endParaRPr sz="1800">
                <a:solidFill>
                  <a:schemeClr val="lt1"/>
                </a:solidFill>
                <a:latin typeface="Roboto"/>
                <a:ea typeface="Roboto"/>
                <a:cs typeface="Roboto"/>
                <a:sym typeface="Roboto"/>
              </a:endParaRPr>
            </a:p>
            <a:p>
              <a:pPr indent="0" lvl="0" marL="0" rtl="0" algn="ctr">
                <a:lnSpc>
                  <a:spcPct val="115000"/>
                </a:lnSpc>
                <a:spcBef>
                  <a:spcPts val="1600"/>
                </a:spcBef>
                <a:spcAft>
                  <a:spcPts val="1600"/>
                </a:spcAft>
                <a:buNone/>
              </a:pPr>
              <a:r>
                <a:t/>
              </a:r>
              <a:endParaRPr sz="1800">
                <a:solidFill>
                  <a:srgbClr val="FFFFFF"/>
                </a:solidFill>
                <a:latin typeface="Roboto"/>
                <a:ea typeface="Roboto"/>
                <a:cs typeface="Roboto"/>
                <a:sym typeface="Roboto"/>
              </a:endParaRPr>
            </a:p>
          </p:txBody>
        </p:sp>
      </p:grpSp>
      <p:sp>
        <p:nvSpPr>
          <p:cNvPr id="164" name="Google Shape;164;p16"/>
          <p:cNvSpPr txBox="1"/>
          <p:nvPr/>
        </p:nvSpPr>
        <p:spPr>
          <a:xfrm>
            <a:off x="1171771" y="1813822"/>
            <a:ext cx="10242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Coding</a:t>
            </a:r>
            <a:endParaRPr b="1" sz="1800">
              <a:solidFill>
                <a:srgbClr val="FFFFFF"/>
              </a:solidFill>
              <a:latin typeface="Roboto"/>
              <a:ea typeface="Roboto"/>
              <a:cs typeface="Roboto"/>
              <a:sym typeface="Roboto"/>
            </a:endParaRPr>
          </a:p>
        </p:txBody>
      </p:sp>
      <p:sp>
        <p:nvSpPr>
          <p:cNvPr id="165" name="Google Shape;165;p16"/>
          <p:cNvSpPr txBox="1"/>
          <p:nvPr/>
        </p:nvSpPr>
        <p:spPr>
          <a:xfrm>
            <a:off x="3967995" y="1813822"/>
            <a:ext cx="1024200" cy="54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a:ea typeface="Roboto"/>
                <a:cs typeface="Roboto"/>
                <a:sym typeface="Roboto"/>
              </a:rPr>
              <a:t>Testing</a:t>
            </a:r>
            <a:endParaRPr b="1" sz="18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17"/>
          <p:cNvPicPr preferRelativeResize="0"/>
          <p:nvPr/>
        </p:nvPicPr>
        <p:blipFill>
          <a:blip r:embed="rId3">
            <a:alphaModFix/>
          </a:blip>
          <a:stretch>
            <a:fillRect/>
          </a:stretch>
        </p:blipFill>
        <p:spPr>
          <a:xfrm>
            <a:off x="6678825" y="763489"/>
            <a:ext cx="945450" cy="596736"/>
          </a:xfrm>
          <a:prstGeom prst="rect">
            <a:avLst/>
          </a:prstGeom>
          <a:noFill/>
          <a:ln>
            <a:noFill/>
          </a:ln>
        </p:spPr>
      </p:pic>
      <p:pic>
        <p:nvPicPr>
          <p:cNvPr id="172" name="Google Shape;172;p17"/>
          <p:cNvPicPr preferRelativeResize="0"/>
          <p:nvPr/>
        </p:nvPicPr>
        <p:blipFill>
          <a:blip r:embed="rId4">
            <a:alphaModFix/>
          </a:blip>
          <a:stretch>
            <a:fillRect/>
          </a:stretch>
        </p:blipFill>
        <p:spPr>
          <a:xfrm>
            <a:off x="7047042" y="521593"/>
            <a:ext cx="163581" cy="504508"/>
          </a:xfrm>
          <a:prstGeom prst="rect">
            <a:avLst/>
          </a:prstGeom>
          <a:noFill/>
          <a:ln>
            <a:noFill/>
          </a:ln>
        </p:spPr>
      </p:pic>
      <p:pic>
        <p:nvPicPr>
          <p:cNvPr id="173" name="Google Shape;173;p17"/>
          <p:cNvPicPr preferRelativeResize="0"/>
          <p:nvPr/>
        </p:nvPicPr>
        <p:blipFill>
          <a:blip r:embed="rId5">
            <a:alphaModFix/>
          </a:blip>
          <a:stretch>
            <a:fillRect/>
          </a:stretch>
        </p:blipFill>
        <p:spPr>
          <a:xfrm>
            <a:off x="6983511" y="100550"/>
            <a:ext cx="381510" cy="473112"/>
          </a:xfrm>
          <a:prstGeom prst="rect">
            <a:avLst/>
          </a:prstGeom>
          <a:noFill/>
          <a:ln>
            <a:noFill/>
          </a:ln>
        </p:spPr>
      </p:pic>
      <p:sp>
        <p:nvSpPr>
          <p:cNvPr id="174" name="Google Shape;174;p17"/>
          <p:cNvSpPr txBox="1"/>
          <p:nvPr>
            <p:ph idx="4294967295" type="title"/>
          </p:nvPr>
        </p:nvSpPr>
        <p:spPr>
          <a:xfrm>
            <a:off x="536550" y="870919"/>
            <a:ext cx="4021800" cy="48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Communication Plan</a:t>
            </a:r>
            <a:endParaRPr/>
          </a:p>
        </p:txBody>
      </p:sp>
      <p:grpSp>
        <p:nvGrpSpPr>
          <p:cNvPr id="175" name="Google Shape;175;p17"/>
          <p:cNvGrpSpPr/>
          <p:nvPr/>
        </p:nvGrpSpPr>
        <p:grpSpPr>
          <a:xfrm>
            <a:off x="1168300" y="1403097"/>
            <a:ext cx="1358623" cy="3363438"/>
            <a:chOff x="1118218" y="283725"/>
            <a:chExt cx="2090832" cy="4076400"/>
          </a:xfrm>
        </p:grpSpPr>
        <p:sp>
          <p:nvSpPr>
            <p:cNvPr id="176" name="Google Shape;176;p17"/>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77" name="Google Shape;177;p17"/>
            <p:cNvSpPr/>
            <p:nvPr/>
          </p:nvSpPr>
          <p:spPr>
            <a:xfrm>
              <a:off x="1118218" y="341752"/>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78" name="Google Shape;178;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761E86"/>
                  </a:solidFill>
                  <a:latin typeface="Roboto"/>
                  <a:ea typeface="Roboto"/>
                  <a:cs typeface="Roboto"/>
                  <a:sym typeface="Roboto"/>
                </a:rPr>
                <a:t>Name</a:t>
              </a:r>
              <a:endParaRPr sz="1800">
                <a:solidFill>
                  <a:srgbClr val="761E86"/>
                </a:solidFill>
                <a:latin typeface="Roboto Thin"/>
                <a:ea typeface="Roboto Thin"/>
                <a:cs typeface="Roboto Thin"/>
                <a:sym typeface="Roboto Thin"/>
              </a:endParaRPr>
            </a:p>
          </p:txBody>
        </p:sp>
      </p:grpSp>
      <p:grpSp>
        <p:nvGrpSpPr>
          <p:cNvPr id="179" name="Google Shape;179;p17"/>
          <p:cNvGrpSpPr/>
          <p:nvPr/>
        </p:nvGrpSpPr>
        <p:grpSpPr>
          <a:xfrm>
            <a:off x="2552275" y="1403097"/>
            <a:ext cx="1358618" cy="3363438"/>
            <a:chOff x="1118225" y="283725"/>
            <a:chExt cx="2090825" cy="4076400"/>
          </a:xfrm>
        </p:grpSpPr>
        <p:sp>
          <p:nvSpPr>
            <p:cNvPr id="180" name="Google Shape;180;p17"/>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1" name="Google Shape;181;p17"/>
            <p:cNvSpPr/>
            <p:nvPr/>
          </p:nvSpPr>
          <p:spPr>
            <a:xfrm>
              <a:off x="1118225" y="341749"/>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2" name="Google Shape;182;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761E86"/>
                  </a:solidFill>
                  <a:latin typeface="Roboto"/>
                  <a:ea typeface="Roboto"/>
                  <a:cs typeface="Roboto"/>
                  <a:sym typeface="Roboto"/>
                </a:rPr>
                <a:t>Title</a:t>
              </a:r>
              <a:endParaRPr sz="1800">
                <a:solidFill>
                  <a:srgbClr val="761E86"/>
                </a:solidFill>
                <a:latin typeface="Roboto Thin"/>
                <a:ea typeface="Roboto Thin"/>
                <a:cs typeface="Roboto Thin"/>
                <a:sym typeface="Roboto Thin"/>
              </a:endParaRPr>
            </a:p>
          </p:txBody>
        </p:sp>
      </p:grpSp>
      <p:grpSp>
        <p:nvGrpSpPr>
          <p:cNvPr id="183" name="Google Shape;183;p17"/>
          <p:cNvGrpSpPr/>
          <p:nvPr/>
        </p:nvGrpSpPr>
        <p:grpSpPr>
          <a:xfrm>
            <a:off x="6704150" y="1403097"/>
            <a:ext cx="1393821" cy="3363438"/>
            <a:chOff x="1118169" y="283725"/>
            <a:chExt cx="2145000" cy="4076400"/>
          </a:xfrm>
        </p:grpSpPr>
        <p:sp>
          <p:nvSpPr>
            <p:cNvPr id="184" name="Google Shape;184;p17"/>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5" name="Google Shape;185;p17"/>
            <p:cNvSpPr/>
            <p:nvPr/>
          </p:nvSpPr>
          <p:spPr>
            <a:xfrm>
              <a:off x="1118207" y="341749"/>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86" name="Google Shape;186;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761E86"/>
                  </a:solidFill>
                  <a:latin typeface="Roboto"/>
                  <a:ea typeface="Roboto"/>
                  <a:cs typeface="Roboto"/>
                  <a:sym typeface="Roboto"/>
                </a:rPr>
                <a:t>Notes</a:t>
              </a:r>
              <a:endParaRPr sz="1800">
                <a:solidFill>
                  <a:srgbClr val="761E86"/>
                </a:solidFill>
                <a:latin typeface="Roboto Thin"/>
                <a:ea typeface="Roboto Thin"/>
                <a:cs typeface="Roboto Thin"/>
                <a:sym typeface="Roboto Thin"/>
              </a:endParaRPr>
            </a:p>
          </p:txBody>
        </p:sp>
        <p:sp>
          <p:nvSpPr>
            <p:cNvPr id="187" name="Google Shape;187;p17"/>
            <p:cNvSpPr/>
            <p:nvPr/>
          </p:nvSpPr>
          <p:spPr>
            <a:xfrm>
              <a:off x="1118169" y="1251243"/>
              <a:ext cx="2145000" cy="293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Prefers you to ask questions as soon as they arise</a:t>
              </a:r>
              <a:endParaRPr sz="1800">
                <a:solidFill>
                  <a:srgbClr val="FFFFFF"/>
                </a:solidFill>
                <a:latin typeface="Roboto"/>
                <a:ea typeface="Roboto"/>
                <a:cs typeface="Roboto"/>
                <a:sym typeface="Roboto"/>
              </a:endParaRPr>
            </a:p>
          </p:txBody>
        </p:sp>
      </p:grpSp>
      <p:grpSp>
        <p:nvGrpSpPr>
          <p:cNvPr id="188" name="Google Shape;188;p17"/>
          <p:cNvGrpSpPr/>
          <p:nvPr/>
        </p:nvGrpSpPr>
        <p:grpSpPr>
          <a:xfrm>
            <a:off x="3936225" y="1403097"/>
            <a:ext cx="1358639" cy="3363438"/>
            <a:chOff x="1118193" y="283725"/>
            <a:chExt cx="2090857" cy="4076400"/>
          </a:xfrm>
        </p:grpSpPr>
        <p:sp>
          <p:nvSpPr>
            <p:cNvPr id="189" name="Google Shape;189;p17"/>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90" name="Google Shape;190;p17"/>
            <p:cNvSpPr/>
            <p:nvPr/>
          </p:nvSpPr>
          <p:spPr>
            <a:xfrm>
              <a:off x="1118193" y="341749"/>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91" name="Google Shape;191;p17"/>
            <p:cNvSpPr/>
            <p:nvPr/>
          </p:nvSpPr>
          <p:spPr>
            <a:xfrm>
              <a:off x="1178635" y="470615"/>
              <a:ext cx="19701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761E86"/>
                  </a:solidFill>
                  <a:latin typeface="Roboto"/>
                  <a:ea typeface="Roboto"/>
                  <a:cs typeface="Roboto"/>
                  <a:sym typeface="Roboto"/>
                </a:rPr>
                <a:t>Frequency</a:t>
              </a:r>
              <a:endParaRPr sz="1800">
                <a:solidFill>
                  <a:srgbClr val="761E86"/>
                </a:solidFill>
                <a:latin typeface="Roboto Thin"/>
                <a:ea typeface="Roboto Thin"/>
                <a:cs typeface="Roboto Thin"/>
                <a:sym typeface="Roboto Thin"/>
              </a:endParaRPr>
            </a:p>
          </p:txBody>
        </p:sp>
      </p:grpSp>
      <p:grpSp>
        <p:nvGrpSpPr>
          <p:cNvPr id="192" name="Google Shape;192;p17"/>
          <p:cNvGrpSpPr/>
          <p:nvPr/>
        </p:nvGrpSpPr>
        <p:grpSpPr>
          <a:xfrm>
            <a:off x="5320200" y="1403097"/>
            <a:ext cx="1358634" cy="3363438"/>
            <a:chOff x="1118200" y="283725"/>
            <a:chExt cx="2090850" cy="4076400"/>
          </a:xfrm>
        </p:grpSpPr>
        <p:sp>
          <p:nvSpPr>
            <p:cNvPr id="193" name="Google Shape;193;p17"/>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94" name="Google Shape;194;p17"/>
            <p:cNvSpPr/>
            <p:nvPr/>
          </p:nvSpPr>
          <p:spPr>
            <a:xfrm>
              <a:off x="1118200" y="341751"/>
              <a:ext cx="2030400" cy="786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sp>
          <p:nvSpPr>
            <p:cNvPr id="195" name="Google Shape;195;p17"/>
            <p:cNvSpPr/>
            <p:nvPr/>
          </p:nvSpPr>
          <p:spPr>
            <a:xfrm>
              <a:off x="1256126" y="341737"/>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761E86"/>
                  </a:solidFill>
                  <a:latin typeface="Roboto"/>
                  <a:ea typeface="Roboto"/>
                  <a:cs typeface="Roboto"/>
                  <a:sym typeface="Roboto"/>
                </a:rPr>
                <a:t>Format &amp;</a:t>
              </a:r>
              <a:endParaRPr b="1" sz="1800">
                <a:solidFill>
                  <a:srgbClr val="761E86"/>
                </a:solidFill>
                <a:latin typeface="Roboto"/>
                <a:ea typeface="Roboto"/>
                <a:cs typeface="Roboto"/>
                <a:sym typeface="Roboto"/>
              </a:endParaRPr>
            </a:p>
            <a:p>
              <a:pPr indent="0" lvl="0" marL="0" rtl="0" algn="l">
                <a:spcBef>
                  <a:spcPts val="0"/>
                </a:spcBef>
                <a:spcAft>
                  <a:spcPts val="0"/>
                </a:spcAft>
                <a:buNone/>
              </a:pPr>
              <a:r>
                <a:rPr b="1" lang="en" sz="1800">
                  <a:solidFill>
                    <a:srgbClr val="761E86"/>
                  </a:solidFill>
                  <a:latin typeface="Roboto"/>
                  <a:ea typeface="Roboto"/>
                  <a:cs typeface="Roboto"/>
                  <a:sym typeface="Roboto"/>
                </a:rPr>
                <a:t>Channel</a:t>
              </a:r>
              <a:endParaRPr b="1" sz="1800">
                <a:solidFill>
                  <a:srgbClr val="761E86"/>
                </a:solidFill>
                <a:latin typeface="Roboto"/>
                <a:ea typeface="Roboto"/>
                <a:cs typeface="Roboto"/>
                <a:sym typeface="Roboto"/>
              </a:endParaRPr>
            </a:p>
          </p:txBody>
        </p:sp>
      </p:grpSp>
      <p:sp>
        <p:nvSpPr>
          <p:cNvPr id="196" name="Google Shape;196;p17"/>
          <p:cNvSpPr/>
          <p:nvPr/>
        </p:nvSpPr>
        <p:spPr>
          <a:xfrm>
            <a:off x="5302613" y="220144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Progress meetings during zoom and through emails</a:t>
            </a:r>
            <a:endParaRPr sz="1800">
              <a:solidFill>
                <a:srgbClr val="FFFFFF"/>
              </a:solidFill>
              <a:latin typeface="Roboto"/>
              <a:ea typeface="Roboto"/>
              <a:cs typeface="Roboto"/>
              <a:sym typeface="Roboto"/>
            </a:endParaRPr>
          </a:p>
        </p:txBody>
      </p:sp>
      <p:sp>
        <p:nvSpPr>
          <p:cNvPr id="197" name="Google Shape;197;p17"/>
          <p:cNvSpPr/>
          <p:nvPr/>
        </p:nvSpPr>
        <p:spPr>
          <a:xfrm>
            <a:off x="3918650" y="220144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Occasional Updates</a:t>
            </a:r>
            <a:endParaRPr sz="1800">
              <a:solidFill>
                <a:srgbClr val="FFFFFF"/>
              </a:solidFill>
              <a:latin typeface="Roboto"/>
              <a:ea typeface="Roboto"/>
              <a:cs typeface="Roboto"/>
              <a:sym typeface="Roboto"/>
            </a:endParaRPr>
          </a:p>
        </p:txBody>
      </p:sp>
      <p:sp>
        <p:nvSpPr>
          <p:cNvPr id="198" name="Google Shape;198;p17"/>
          <p:cNvSpPr/>
          <p:nvPr/>
        </p:nvSpPr>
        <p:spPr>
          <a:xfrm>
            <a:off x="2534675" y="220144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Sponsor</a:t>
            </a:r>
            <a:endParaRPr sz="1800">
              <a:solidFill>
                <a:srgbClr val="FFFFFF"/>
              </a:solidFill>
              <a:latin typeface="Roboto"/>
              <a:ea typeface="Roboto"/>
              <a:cs typeface="Roboto"/>
              <a:sym typeface="Roboto"/>
            </a:endParaRPr>
          </a:p>
        </p:txBody>
      </p:sp>
      <p:sp>
        <p:nvSpPr>
          <p:cNvPr id="199" name="Google Shape;199;p17"/>
          <p:cNvSpPr/>
          <p:nvPr/>
        </p:nvSpPr>
        <p:spPr>
          <a:xfrm>
            <a:off x="1150700" y="2201448"/>
            <a:ext cx="1393800" cy="69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latin typeface="Roboto"/>
                <a:ea typeface="Roboto"/>
                <a:cs typeface="Roboto"/>
                <a:sym typeface="Roboto"/>
              </a:rPr>
              <a:t>Maddalena Romano</a:t>
            </a:r>
            <a:endParaRPr sz="18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5" name="Google Shape;205;p18"/>
          <p:cNvPicPr preferRelativeResize="0"/>
          <p:nvPr/>
        </p:nvPicPr>
        <p:blipFill>
          <a:blip r:embed="rId3">
            <a:alphaModFix/>
          </a:blip>
          <a:stretch>
            <a:fillRect/>
          </a:stretch>
        </p:blipFill>
        <p:spPr>
          <a:xfrm>
            <a:off x="6692475" y="763489"/>
            <a:ext cx="945450" cy="596736"/>
          </a:xfrm>
          <a:prstGeom prst="rect">
            <a:avLst/>
          </a:prstGeom>
          <a:noFill/>
          <a:ln>
            <a:noFill/>
          </a:ln>
        </p:spPr>
      </p:pic>
      <p:pic>
        <p:nvPicPr>
          <p:cNvPr id="206" name="Google Shape;206;p18"/>
          <p:cNvPicPr preferRelativeResize="0"/>
          <p:nvPr/>
        </p:nvPicPr>
        <p:blipFill>
          <a:blip r:embed="rId4">
            <a:alphaModFix/>
          </a:blip>
          <a:stretch>
            <a:fillRect/>
          </a:stretch>
        </p:blipFill>
        <p:spPr>
          <a:xfrm>
            <a:off x="7060692" y="521593"/>
            <a:ext cx="163581" cy="504508"/>
          </a:xfrm>
          <a:prstGeom prst="rect">
            <a:avLst/>
          </a:prstGeom>
          <a:noFill/>
          <a:ln>
            <a:noFill/>
          </a:ln>
        </p:spPr>
      </p:pic>
      <p:pic>
        <p:nvPicPr>
          <p:cNvPr id="207" name="Google Shape;207;p18"/>
          <p:cNvPicPr preferRelativeResize="0"/>
          <p:nvPr/>
        </p:nvPicPr>
        <p:blipFill>
          <a:blip r:embed="rId5">
            <a:alphaModFix/>
          </a:blip>
          <a:stretch>
            <a:fillRect/>
          </a:stretch>
        </p:blipFill>
        <p:spPr>
          <a:xfrm>
            <a:off x="6997161" y="100550"/>
            <a:ext cx="381510" cy="473112"/>
          </a:xfrm>
          <a:prstGeom prst="rect">
            <a:avLst/>
          </a:prstGeom>
          <a:noFill/>
          <a:ln>
            <a:noFill/>
          </a:ln>
        </p:spPr>
      </p:pic>
      <p:sp>
        <p:nvSpPr>
          <p:cNvPr id="208" name="Google Shape;208;p18"/>
          <p:cNvSpPr txBox="1"/>
          <p:nvPr>
            <p:ph idx="4294967295" type="title"/>
          </p:nvPr>
        </p:nvSpPr>
        <p:spPr>
          <a:xfrm>
            <a:off x="536550" y="870919"/>
            <a:ext cx="4021800" cy="48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Communication Plan</a:t>
            </a:r>
            <a:endParaRPr/>
          </a:p>
        </p:txBody>
      </p:sp>
      <p:grpSp>
        <p:nvGrpSpPr>
          <p:cNvPr id="209" name="Google Shape;209;p18"/>
          <p:cNvGrpSpPr/>
          <p:nvPr/>
        </p:nvGrpSpPr>
        <p:grpSpPr>
          <a:xfrm>
            <a:off x="1799162" y="1424547"/>
            <a:ext cx="1358623" cy="3363438"/>
            <a:chOff x="1118218" y="283725"/>
            <a:chExt cx="2090832" cy="4076400"/>
          </a:xfrm>
        </p:grpSpPr>
        <p:sp>
          <p:nvSpPr>
            <p:cNvPr id="210" name="Google Shape;210;p18"/>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11" name="Google Shape;211;p18"/>
            <p:cNvSpPr/>
            <p:nvPr/>
          </p:nvSpPr>
          <p:spPr>
            <a:xfrm>
              <a:off x="1118218" y="341752"/>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12" name="Google Shape;212;p18"/>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761E86"/>
                  </a:solidFill>
                  <a:latin typeface="Roboto"/>
                  <a:ea typeface="Roboto"/>
                  <a:cs typeface="Roboto"/>
                  <a:sym typeface="Roboto"/>
                </a:rPr>
                <a:t>Method</a:t>
              </a:r>
              <a:endParaRPr sz="1600">
                <a:solidFill>
                  <a:srgbClr val="761E86"/>
                </a:solidFill>
                <a:latin typeface="Roboto Thin"/>
                <a:ea typeface="Roboto Thin"/>
                <a:cs typeface="Roboto Thin"/>
                <a:sym typeface="Roboto Thin"/>
              </a:endParaRPr>
            </a:p>
          </p:txBody>
        </p:sp>
      </p:grpSp>
      <p:grpSp>
        <p:nvGrpSpPr>
          <p:cNvPr id="213" name="Google Shape;213;p18"/>
          <p:cNvGrpSpPr/>
          <p:nvPr/>
        </p:nvGrpSpPr>
        <p:grpSpPr>
          <a:xfrm>
            <a:off x="3183137" y="1424547"/>
            <a:ext cx="1358618" cy="3363438"/>
            <a:chOff x="1118225" y="283725"/>
            <a:chExt cx="2090825" cy="4076400"/>
          </a:xfrm>
        </p:grpSpPr>
        <p:sp>
          <p:nvSpPr>
            <p:cNvPr id="214" name="Google Shape;214;p18"/>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15" name="Google Shape;215;p18"/>
            <p:cNvSpPr/>
            <p:nvPr/>
          </p:nvSpPr>
          <p:spPr>
            <a:xfrm>
              <a:off x="1118225" y="341749"/>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16" name="Google Shape;216;p18"/>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761E86"/>
                  </a:solidFill>
                  <a:latin typeface="Roboto"/>
                  <a:ea typeface="Roboto"/>
                  <a:cs typeface="Roboto"/>
                  <a:sym typeface="Roboto"/>
                </a:rPr>
                <a:t>Frequency</a:t>
              </a:r>
              <a:endParaRPr b="1" sz="1600">
                <a:solidFill>
                  <a:srgbClr val="761E86"/>
                </a:solidFill>
                <a:latin typeface="Roboto"/>
                <a:ea typeface="Roboto"/>
                <a:cs typeface="Roboto"/>
                <a:sym typeface="Roboto"/>
              </a:endParaRPr>
            </a:p>
          </p:txBody>
        </p:sp>
      </p:grpSp>
      <p:grpSp>
        <p:nvGrpSpPr>
          <p:cNvPr id="217" name="Google Shape;217;p18"/>
          <p:cNvGrpSpPr/>
          <p:nvPr/>
        </p:nvGrpSpPr>
        <p:grpSpPr>
          <a:xfrm>
            <a:off x="7335013" y="1424547"/>
            <a:ext cx="1393821" cy="3363438"/>
            <a:chOff x="1118169" y="283725"/>
            <a:chExt cx="2145000" cy="4076400"/>
          </a:xfrm>
        </p:grpSpPr>
        <p:sp>
          <p:nvSpPr>
            <p:cNvPr id="218" name="Google Shape;218;p18"/>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19" name="Google Shape;219;p18"/>
            <p:cNvSpPr/>
            <p:nvPr/>
          </p:nvSpPr>
          <p:spPr>
            <a:xfrm>
              <a:off x="1118207" y="341749"/>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0" name="Google Shape;220;p18"/>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761E86"/>
                  </a:solidFill>
                  <a:latin typeface="Roboto"/>
                  <a:ea typeface="Roboto"/>
                  <a:cs typeface="Roboto"/>
                  <a:sym typeface="Roboto"/>
                </a:rPr>
                <a:t>Audience</a:t>
              </a:r>
              <a:endParaRPr sz="1600">
                <a:solidFill>
                  <a:srgbClr val="761E86"/>
                </a:solidFill>
                <a:latin typeface="Roboto Thin"/>
                <a:ea typeface="Roboto Thin"/>
                <a:cs typeface="Roboto Thin"/>
                <a:sym typeface="Roboto Thin"/>
              </a:endParaRPr>
            </a:p>
          </p:txBody>
        </p:sp>
        <p:sp>
          <p:nvSpPr>
            <p:cNvPr id="221" name="Google Shape;221;p18"/>
            <p:cNvSpPr/>
            <p:nvPr/>
          </p:nvSpPr>
          <p:spPr>
            <a:xfrm>
              <a:off x="1118169" y="1251243"/>
              <a:ext cx="2145000" cy="2934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latin typeface="Roboto"/>
                  <a:ea typeface="Roboto"/>
                  <a:cs typeface="Roboto"/>
                  <a:sym typeface="Roboto"/>
                </a:rPr>
                <a:t>Sponsor &amp; Fellow </a:t>
              </a:r>
              <a:r>
                <a:rPr lang="en">
                  <a:solidFill>
                    <a:srgbClr val="FFFFFF"/>
                  </a:solidFill>
                  <a:latin typeface="Roboto"/>
                  <a:ea typeface="Roboto"/>
                  <a:cs typeface="Roboto"/>
                  <a:sym typeface="Roboto"/>
                </a:rPr>
                <a:t>Colleagues</a:t>
              </a:r>
              <a:endParaRPr>
                <a:solidFill>
                  <a:srgbClr val="FFFFFF"/>
                </a:solidFill>
                <a:latin typeface="Roboto"/>
                <a:ea typeface="Roboto"/>
                <a:cs typeface="Roboto"/>
                <a:sym typeface="Roboto"/>
              </a:endParaRPr>
            </a:p>
          </p:txBody>
        </p:sp>
      </p:grpSp>
      <p:grpSp>
        <p:nvGrpSpPr>
          <p:cNvPr id="222" name="Google Shape;222;p18"/>
          <p:cNvGrpSpPr/>
          <p:nvPr/>
        </p:nvGrpSpPr>
        <p:grpSpPr>
          <a:xfrm>
            <a:off x="4567087" y="1424547"/>
            <a:ext cx="1358639" cy="3363438"/>
            <a:chOff x="1118193" y="283725"/>
            <a:chExt cx="2090857" cy="4076400"/>
          </a:xfrm>
        </p:grpSpPr>
        <p:sp>
          <p:nvSpPr>
            <p:cNvPr id="223" name="Google Shape;223;p18"/>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4" name="Google Shape;224;p18"/>
            <p:cNvSpPr/>
            <p:nvPr/>
          </p:nvSpPr>
          <p:spPr>
            <a:xfrm>
              <a:off x="1118193" y="341749"/>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5" name="Google Shape;225;p18"/>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761E86"/>
                  </a:solidFill>
                  <a:latin typeface="Roboto"/>
                  <a:ea typeface="Roboto"/>
                  <a:cs typeface="Roboto"/>
                  <a:sym typeface="Roboto"/>
                </a:rPr>
                <a:t>Goal</a:t>
              </a:r>
              <a:endParaRPr sz="1600">
                <a:solidFill>
                  <a:srgbClr val="761E86"/>
                </a:solidFill>
                <a:latin typeface="Roboto Thin"/>
                <a:ea typeface="Roboto Thin"/>
                <a:cs typeface="Roboto Thin"/>
                <a:sym typeface="Roboto Thin"/>
              </a:endParaRPr>
            </a:p>
          </p:txBody>
        </p:sp>
      </p:grpSp>
      <p:grpSp>
        <p:nvGrpSpPr>
          <p:cNvPr id="226" name="Google Shape;226;p18"/>
          <p:cNvGrpSpPr/>
          <p:nvPr/>
        </p:nvGrpSpPr>
        <p:grpSpPr>
          <a:xfrm>
            <a:off x="5951050" y="1424547"/>
            <a:ext cx="1358647" cy="3363438"/>
            <a:chOff x="1118181" y="283725"/>
            <a:chExt cx="2090869" cy="4076400"/>
          </a:xfrm>
        </p:grpSpPr>
        <p:sp>
          <p:nvSpPr>
            <p:cNvPr id="227" name="Google Shape;227;p18"/>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8" name="Google Shape;228;p18"/>
            <p:cNvSpPr/>
            <p:nvPr/>
          </p:nvSpPr>
          <p:spPr>
            <a:xfrm>
              <a:off x="1118181" y="341751"/>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29" name="Google Shape;229;p18"/>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761E86"/>
                  </a:solidFill>
                  <a:latin typeface="Roboto"/>
                  <a:ea typeface="Roboto"/>
                  <a:cs typeface="Roboto"/>
                  <a:sym typeface="Roboto"/>
                </a:rPr>
                <a:t>Owner</a:t>
              </a:r>
              <a:endParaRPr b="1" sz="1600">
                <a:solidFill>
                  <a:srgbClr val="761E86"/>
                </a:solidFill>
                <a:latin typeface="Roboto"/>
                <a:ea typeface="Roboto"/>
                <a:cs typeface="Roboto"/>
                <a:sym typeface="Roboto"/>
              </a:endParaRPr>
            </a:p>
          </p:txBody>
        </p:sp>
      </p:grpSp>
      <p:sp>
        <p:nvSpPr>
          <p:cNvPr id="230" name="Google Shape;230;p18"/>
          <p:cNvSpPr/>
          <p:nvPr/>
        </p:nvSpPr>
        <p:spPr>
          <a:xfrm>
            <a:off x="5951100" y="222289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latin typeface="Roboto"/>
                <a:ea typeface="Roboto"/>
                <a:cs typeface="Roboto"/>
                <a:sym typeface="Roboto"/>
              </a:rPr>
              <a:t>Project Manager</a:t>
            </a:r>
            <a:endParaRPr>
              <a:solidFill>
                <a:srgbClr val="FFFFFF"/>
              </a:solidFill>
              <a:latin typeface="Roboto"/>
              <a:ea typeface="Roboto"/>
              <a:cs typeface="Roboto"/>
              <a:sym typeface="Roboto"/>
            </a:endParaRPr>
          </a:p>
        </p:txBody>
      </p:sp>
      <p:sp>
        <p:nvSpPr>
          <p:cNvPr id="231" name="Google Shape;231;p18"/>
          <p:cNvSpPr/>
          <p:nvPr/>
        </p:nvSpPr>
        <p:spPr>
          <a:xfrm>
            <a:off x="4549513" y="222289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latin typeface="Roboto"/>
                <a:ea typeface="Roboto"/>
                <a:cs typeface="Roboto"/>
                <a:sym typeface="Roboto"/>
              </a:rPr>
              <a:t>Review project progress, project plan, and discuss any issues</a:t>
            </a:r>
            <a:endParaRPr>
              <a:solidFill>
                <a:srgbClr val="FFFFFF"/>
              </a:solidFill>
              <a:latin typeface="Roboto"/>
              <a:ea typeface="Roboto"/>
              <a:cs typeface="Roboto"/>
              <a:sym typeface="Roboto"/>
            </a:endParaRPr>
          </a:p>
        </p:txBody>
      </p:sp>
      <p:sp>
        <p:nvSpPr>
          <p:cNvPr id="232" name="Google Shape;232;p18"/>
          <p:cNvSpPr/>
          <p:nvPr/>
        </p:nvSpPr>
        <p:spPr>
          <a:xfrm>
            <a:off x="3165538" y="222289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latin typeface="Roboto"/>
                <a:ea typeface="Roboto"/>
                <a:cs typeface="Roboto"/>
                <a:sym typeface="Roboto"/>
              </a:rPr>
              <a:t>Twice, the midway point(Aug 2nd) and the final point(August 19). For email at main milestones</a:t>
            </a:r>
            <a:endParaRPr>
              <a:solidFill>
                <a:srgbClr val="FFFFFF"/>
              </a:solidFill>
              <a:latin typeface="Roboto"/>
              <a:ea typeface="Roboto"/>
              <a:cs typeface="Roboto"/>
              <a:sym typeface="Roboto"/>
            </a:endParaRPr>
          </a:p>
        </p:txBody>
      </p:sp>
      <p:sp>
        <p:nvSpPr>
          <p:cNvPr id="233" name="Google Shape;233;p18"/>
          <p:cNvSpPr/>
          <p:nvPr/>
        </p:nvSpPr>
        <p:spPr>
          <a:xfrm>
            <a:off x="1781563" y="222289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latin typeface="Roboto"/>
                <a:ea typeface="Roboto"/>
                <a:cs typeface="Roboto"/>
                <a:sym typeface="Roboto"/>
              </a:rPr>
              <a:t>Powerpoint &amp; Email</a:t>
            </a:r>
            <a:endParaRPr>
              <a:solidFill>
                <a:srgbClr val="FFFFFF"/>
              </a:solidFill>
              <a:latin typeface="Roboto"/>
              <a:ea typeface="Roboto"/>
              <a:cs typeface="Roboto"/>
              <a:sym typeface="Roboto"/>
            </a:endParaRPr>
          </a:p>
        </p:txBody>
      </p:sp>
      <p:grpSp>
        <p:nvGrpSpPr>
          <p:cNvPr id="234" name="Google Shape;234;p18"/>
          <p:cNvGrpSpPr/>
          <p:nvPr/>
        </p:nvGrpSpPr>
        <p:grpSpPr>
          <a:xfrm>
            <a:off x="415162" y="1424547"/>
            <a:ext cx="1358623" cy="3363438"/>
            <a:chOff x="1118218" y="283725"/>
            <a:chExt cx="2090832" cy="4076400"/>
          </a:xfrm>
        </p:grpSpPr>
        <p:sp>
          <p:nvSpPr>
            <p:cNvPr id="235" name="Google Shape;235;p18"/>
            <p:cNvSpPr/>
            <p:nvPr/>
          </p:nvSpPr>
          <p:spPr>
            <a:xfrm>
              <a:off x="1178650" y="283725"/>
              <a:ext cx="2030400" cy="4076400"/>
            </a:xfrm>
            <a:prstGeom prst="rect">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36" name="Google Shape;236;p18"/>
            <p:cNvSpPr/>
            <p:nvPr/>
          </p:nvSpPr>
          <p:spPr>
            <a:xfrm>
              <a:off x="1118218" y="341752"/>
              <a:ext cx="2030400" cy="723300"/>
            </a:xfrm>
            <a:prstGeom prst="rect">
              <a:avLst/>
            </a:prstGeom>
            <a:solidFill>
              <a:srgbClr val="FFFFFF"/>
            </a:solidFill>
            <a:ln cap="flat" cmpd="sng" w="1905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p:txBody>
        </p:sp>
        <p:sp>
          <p:nvSpPr>
            <p:cNvPr id="237" name="Google Shape;237;p18"/>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761E86"/>
                  </a:solidFill>
                  <a:latin typeface="Roboto"/>
                  <a:ea typeface="Roboto"/>
                  <a:cs typeface="Roboto"/>
                  <a:sym typeface="Roboto"/>
                </a:rPr>
                <a:t>Type</a:t>
              </a:r>
              <a:endParaRPr sz="1600">
                <a:solidFill>
                  <a:srgbClr val="761E86"/>
                </a:solidFill>
                <a:latin typeface="Roboto Thin"/>
                <a:ea typeface="Roboto Thin"/>
                <a:cs typeface="Roboto Thin"/>
                <a:sym typeface="Roboto Thin"/>
              </a:endParaRPr>
            </a:p>
          </p:txBody>
        </p:sp>
      </p:grpSp>
      <p:sp>
        <p:nvSpPr>
          <p:cNvPr id="238" name="Google Shape;238;p18"/>
          <p:cNvSpPr/>
          <p:nvPr/>
        </p:nvSpPr>
        <p:spPr>
          <a:xfrm>
            <a:off x="397563" y="2222897"/>
            <a:ext cx="1393800" cy="242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FFFFFF"/>
                </a:solidFill>
                <a:latin typeface="Roboto"/>
                <a:ea typeface="Roboto"/>
                <a:cs typeface="Roboto"/>
                <a:sym typeface="Roboto"/>
              </a:rPr>
              <a:t>Progress/ Status Report</a:t>
            </a:r>
            <a:endParaRPr>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568125" y="273325"/>
            <a:ext cx="6014400" cy="529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Screenshots</a:t>
            </a:r>
            <a:endParaRPr/>
          </a:p>
        </p:txBody>
      </p:sp>
      <p:sp>
        <p:nvSpPr>
          <p:cNvPr id="244" name="Google Shape;244;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19"/>
          <p:cNvPicPr preferRelativeResize="0"/>
          <p:nvPr/>
        </p:nvPicPr>
        <p:blipFill>
          <a:blip r:embed="rId3">
            <a:alphaModFix/>
          </a:blip>
          <a:stretch>
            <a:fillRect/>
          </a:stretch>
        </p:blipFill>
        <p:spPr>
          <a:xfrm>
            <a:off x="152400" y="954925"/>
            <a:ext cx="3759990" cy="4036174"/>
          </a:xfrm>
          <a:prstGeom prst="rect">
            <a:avLst/>
          </a:prstGeom>
          <a:noFill/>
          <a:ln>
            <a:noFill/>
          </a:ln>
        </p:spPr>
      </p:pic>
      <p:pic>
        <p:nvPicPr>
          <p:cNvPr id="246" name="Google Shape;246;p19"/>
          <p:cNvPicPr preferRelativeResize="0"/>
          <p:nvPr/>
        </p:nvPicPr>
        <p:blipFill>
          <a:blip r:embed="rId4">
            <a:alphaModFix/>
          </a:blip>
          <a:stretch>
            <a:fillRect/>
          </a:stretch>
        </p:blipFill>
        <p:spPr>
          <a:xfrm>
            <a:off x="4064790" y="954925"/>
            <a:ext cx="4926810" cy="33819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ctrTitle"/>
          </p:nvPr>
        </p:nvSpPr>
        <p:spPr>
          <a:xfrm>
            <a:off x="636100" y="2269350"/>
            <a:ext cx="4263900" cy="604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400"/>
              <a:t>Demonstration</a:t>
            </a:r>
            <a:endParaRPr sz="4400"/>
          </a:p>
        </p:txBody>
      </p:sp>
      <p:pic>
        <p:nvPicPr>
          <p:cNvPr id="252" name="Google Shape;252;p20"/>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253" name="Google Shape;253;p20"/>
          <p:cNvPicPr preferRelativeResize="0"/>
          <p:nvPr/>
        </p:nvPicPr>
        <p:blipFill>
          <a:blip r:embed="rId4">
            <a:alphaModFix/>
          </a:blip>
          <a:stretch>
            <a:fillRect/>
          </a:stretch>
        </p:blipFill>
        <p:spPr>
          <a:xfrm>
            <a:off x="5790680" y="2449022"/>
            <a:ext cx="145275" cy="42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Schedule for next steps</a:t>
            </a:r>
            <a:endParaRPr/>
          </a:p>
        </p:txBody>
      </p:sp>
      <p:sp>
        <p:nvSpPr>
          <p:cNvPr id="259" name="Google Shape;259;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60" name="Google Shape;260;p21"/>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21"/>
          <p:cNvSpPr/>
          <p:nvPr/>
        </p:nvSpPr>
        <p:spPr>
          <a:xfrm>
            <a:off x="0" y="23710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2" name="Google Shape;262;p21"/>
          <p:cNvGrpSpPr/>
          <p:nvPr/>
        </p:nvGrpSpPr>
        <p:grpSpPr>
          <a:xfrm>
            <a:off x="1786339" y="1703401"/>
            <a:ext cx="473400" cy="473400"/>
            <a:chOff x="1786339" y="1703401"/>
            <a:chExt cx="473400" cy="473400"/>
          </a:xfrm>
        </p:grpSpPr>
        <p:sp>
          <p:nvSpPr>
            <p:cNvPr id="263" name="Google Shape;263;p21"/>
            <p:cNvSpPr/>
            <p:nvPr/>
          </p:nvSpPr>
          <p:spPr>
            <a:xfrm rot="8100000">
              <a:off x="1855667" y="17727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195598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uli"/>
                  <a:ea typeface="Muli"/>
                  <a:cs typeface="Muli"/>
                  <a:sym typeface="Muli"/>
                </a:rPr>
                <a:t>28</a:t>
              </a:r>
              <a:endParaRPr sz="600">
                <a:solidFill>
                  <a:schemeClr val="dk2"/>
                </a:solidFill>
                <a:latin typeface="Muli"/>
                <a:ea typeface="Muli"/>
                <a:cs typeface="Muli"/>
                <a:sym typeface="Muli"/>
              </a:endParaRPr>
            </a:p>
          </p:txBody>
        </p:sp>
      </p:grpSp>
      <p:grpSp>
        <p:nvGrpSpPr>
          <p:cNvPr id="265" name="Google Shape;265;p21"/>
          <p:cNvGrpSpPr/>
          <p:nvPr/>
        </p:nvGrpSpPr>
        <p:grpSpPr>
          <a:xfrm>
            <a:off x="3814414" y="1703401"/>
            <a:ext cx="473400" cy="473400"/>
            <a:chOff x="3814414" y="1703401"/>
            <a:chExt cx="473400" cy="473400"/>
          </a:xfrm>
        </p:grpSpPr>
        <p:sp>
          <p:nvSpPr>
            <p:cNvPr id="266" name="Google Shape;266;p21"/>
            <p:cNvSpPr/>
            <p:nvPr/>
          </p:nvSpPr>
          <p:spPr>
            <a:xfrm rot="8100000">
              <a:off x="3883742" y="17727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3984064"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uli"/>
                  <a:ea typeface="Muli"/>
                  <a:cs typeface="Muli"/>
                  <a:sym typeface="Muli"/>
                </a:rPr>
                <a:t>12</a:t>
              </a:r>
              <a:endParaRPr sz="600">
                <a:solidFill>
                  <a:schemeClr val="dk2"/>
                </a:solidFill>
                <a:latin typeface="Muli"/>
                <a:ea typeface="Muli"/>
                <a:cs typeface="Muli"/>
                <a:sym typeface="Muli"/>
              </a:endParaRPr>
            </a:p>
          </p:txBody>
        </p:sp>
      </p:grpSp>
      <p:grpSp>
        <p:nvGrpSpPr>
          <p:cNvPr id="268" name="Google Shape;268;p21"/>
          <p:cNvGrpSpPr/>
          <p:nvPr/>
        </p:nvGrpSpPr>
        <p:grpSpPr>
          <a:xfrm>
            <a:off x="5842489" y="1703401"/>
            <a:ext cx="473400" cy="473400"/>
            <a:chOff x="5842489" y="1703401"/>
            <a:chExt cx="473400" cy="473400"/>
          </a:xfrm>
        </p:grpSpPr>
        <p:sp>
          <p:nvSpPr>
            <p:cNvPr id="269" name="Google Shape;269;p21"/>
            <p:cNvSpPr/>
            <p:nvPr/>
          </p:nvSpPr>
          <p:spPr>
            <a:xfrm rot="8100000">
              <a:off x="5911817" y="17727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6012139" y="1866499"/>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uli"/>
                  <a:ea typeface="Muli"/>
                  <a:cs typeface="Muli"/>
                  <a:sym typeface="Muli"/>
                </a:rPr>
                <a:t>17</a:t>
              </a:r>
              <a:endParaRPr sz="600">
                <a:solidFill>
                  <a:schemeClr val="dk2"/>
                </a:solidFill>
                <a:latin typeface="Muli"/>
                <a:ea typeface="Muli"/>
                <a:cs typeface="Muli"/>
                <a:sym typeface="Muli"/>
              </a:endParaRPr>
            </a:p>
          </p:txBody>
        </p:sp>
      </p:grpSp>
      <p:grpSp>
        <p:nvGrpSpPr>
          <p:cNvPr id="271" name="Google Shape;271;p21"/>
          <p:cNvGrpSpPr/>
          <p:nvPr/>
        </p:nvGrpSpPr>
        <p:grpSpPr>
          <a:xfrm>
            <a:off x="6880814" y="3576300"/>
            <a:ext cx="473400" cy="473400"/>
            <a:chOff x="6880814" y="3576300"/>
            <a:chExt cx="473400" cy="473400"/>
          </a:xfrm>
        </p:grpSpPr>
        <p:sp>
          <p:nvSpPr>
            <p:cNvPr id="272" name="Google Shape;272;p21"/>
            <p:cNvSpPr/>
            <p:nvPr/>
          </p:nvSpPr>
          <p:spPr>
            <a:xfrm rot="-2700000">
              <a:off x="6950142" y="3645628"/>
              <a:ext cx="334744" cy="334744"/>
            </a:xfrm>
            <a:prstGeom prst="teardrop">
              <a:avLst>
                <a:gd fmla="val 10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flipH="1">
              <a:off x="705046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uli"/>
                  <a:ea typeface="Muli"/>
                  <a:cs typeface="Muli"/>
                  <a:sym typeface="Muli"/>
                </a:rPr>
                <a:t>19</a:t>
              </a:r>
              <a:endParaRPr sz="600">
                <a:solidFill>
                  <a:schemeClr val="dk2"/>
                </a:solidFill>
                <a:latin typeface="Muli"/>
                <a:ea typeface="Muli"/>
                <a:cs typeface="Muli"/>
                <a:sym typeface="Muli"/>
              </a:endParaRPr>
            </a:p>
          </p:txBody>
        </p:sp>
      </p:grpSp>
      <p:grpSp>
        <p:nvGrpSpPr>
          <p:cNvPr id="274" name="Google Shape;274;p21"/>
          <p:cNvGrpSpPr/>
          <p:nvPr/>
        </p:nvGrpSpPr>
        <p:grpSpPr>
          <a:xfrm>
            <a:off x="4852739" y="3576300"/>
            <a:ext cx="473400" cy="473400"/>
            <a:chOff x="4852739" y="3576300"/>
            <a:chExt cx="473400" cy="473400"/>
          </a:xfrm>
        </p:grpSpPr>
        <p:sp>
          <p:nvSpPr>
            <p:cNvPr id="275" name="Google Shape;275;p21"/>
            <p:cNvSpPr/>
            <p:nvPr/>
          </p:nvSpPr>
          <p:spPr>
            <a:xfrm rot="-2700000">
              <a:off x="4922067" y="36456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flipH="1">
              <a:off x="5022389"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uli"/>
                  <a:ea typeface="Muli"/>
                  <a:cs typeface="Muli"/>
                  <a:sym typeface="Muli"/>
                </a:rPr>
                <a:t>15</a:t>
              </a:r>
              <a:endParaRPr sz="600">
                <a:solidFill>
                  <a:schemeClr val="dk2"/>
                </a:solidFill>
                <a:latin typeface="Muli"/>
                <a:ea typeface="Muli"/>
                <a:cs typeface="Muli"/>
                <a:sym typeface="Muli"/>
              </a:endParaRPr>
            </a:p>
          </p:txBody>
        </p:sp>
      </p:grpSp>
      <p:grpSp>
        <p:nvGrpSpPr>
          <p:cNvPr id="277" name="Google Shape;277;p21"/>
          <p:cNvGrpSpPr/>
          <p:nvPr/>
        </p:nvGrpSpPr>
        <p:grpSpPr>
          <a:xfrm>
            <a:off x="2824664" y="3576300"/>
            <a:ext cx="473400" cy="473400"/>
            <a:chOff x="2824664" y="3576300"/>
            <a:chExt cx="473400" cy="473400"/>
          </a:xfrm>
        </p:grpSpPr>
        <p:sp>
          <p:nvSpPr>
            <p:cNvPr id="278" name="Google Shape;278;p21"/>
            <p:cNvSpPr/>
            <p:nvPr/>
          </p:nvSpPr>
          <p:spPr>
            <a:xfrm rot="-2700000">
              <a:off x="2893992" y="36456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flipH="1">
              <a:off x="2994314" y="3752502"/>
              <a:ext cx="134100" cy="134100"/>
            </a:xfrm>
            <a:prstGeom prst="ellipse">
              <a:avLst/>
            </a:prstGeom>
            <a:solidFill>
              <a:schemeClr val="lt1"/>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600">
                  <a:solidFill>
                    <a:schemeClr val="dk2"/>
                  </a:solidFill>
                  <a:latin typeface="Muli"/>
                  <a:ea typeface="Muli"/>
                  <a:cs typeface="Muli"/>
                  <a:sym typeface="Muli"/>
                </a:rPr>
                <a:t>3</a:t>
              </a:r>
              <a:endParaRPr sz="600">
                <a:solidFill>
                  <a:schemeClr val="dk2"/>
                </a:solidFill>
                <a:latin typeface="Muli"/>
                <a:ea typeface="Muli"/>
                <a:cs typeface="Muli"/>
                <a:sym typeface="Muli"/>
              </a:endParaRPr>
            </a:p>
          </p:txBody>
        </p:sp>
      </p:grpSp>
      <p:sp>
        <p:nvSpPr>
          <p:cNvPr id="280" name="Google Shape;280;p21"/>
          <p:cNvSpPr txBox="1"/>
          <p:nvPr/>
        </p:nvSpPr>
        <p:spPr>
          <a:xfrm>
            <a:off x="137985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July 28th</a:t>
            </a:r>
            <a:endParaRPr sz="900">
              <a:solidFill>
                <a:schemeClr val="lt1"/>
              </a:solidFill>
              <a:latin typeface="Muli"/>
              <a:ea typeface="Muli"/>
              <a:cs typeface="Muli"/>
              <a:sym typeface="Muli"/>
            </a:endParaRPr>
          </a:p>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½ way point for coding</a:t>
            </a:r>
            <a:endParaRPr sz="900">
              <a:solidFill>
                <a:schemeClr val="lt1"/>
              </a:solidFill>
              <a:latin typeface="Muli"/>
              <a:ea typeface="Muli"/>
              <a:cs typeface="Muli"/>
              <a:sym typeface="Muli"/>
            </a:endParaRPr>
          </a:p>
        </p:txBody>
      </p:sp>
      <p:sp>
        <p:nvSpPr>
          <p:cNvPr id="281" name="Google Shape;281;p21"/>
          <p:cNvSpPr txBox="1"/>
          <p:nvPr/>
        </p:nvSpPr>
        <p:spPr>
          <a:xfrm>
            <a:off x="3377205"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August 12th</a:t>
            </a:r>
            <a:endParaRPr sz="900">
              <a:solidFill>
                <a:schemeClr val="lt1"/>
              </a:solidFill>
              <a:latin typeface="Muli"/>
              <a:ea typeface="Muli"/>
              <a:cs typeface="Muli"/>
              <a:sym typeface="Muli"/>
            </a:endParaRPr>
          </a:p>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Testing and Debugging Completed</a:t>
            </a:r>
            <a:endParaRPr sz="900">
              <a:solidFill>
                <a:schemeClr val="lt1"/>
              </a:solidFill>
              <a:latin typeface="Muli"/>
              <a:ea typeface="Muli"/>
              <a:cs typeface="Muli"/>
              <a:sym typeface="Muli"/>
            </a:endParaRPr>
          </a:p>
        </p:txBody>
      </p:sp>
      <p:sp>
        <p:nvSpPr>
          <p:cNvPr id="282" name="Google Shape;282;p21"/>
          <p:cNvSpPr txBox="1"/>
          <p:nvPr/>
        </p:nvSpPr>
        <p:spPr>
          <a:xfrm>
            <a:off x="5436010" y="1156100"/>
            <a:ext cx="1286400" cy="5334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August 17th</a:t>
            </a:r>
            <a:endParaRPr sz="900">
              <a:solidFill>
                <a:schemeClr val="lt1"/>
              </a:solidFill>
              <a:latin typeface="Muli"/>
              <a:ea typeface="Muli"/>
              <a:cs typeface="Muli"/>
              <a:sym typeface="Muli"/>
            </a:endParaRPr>
          </a:p>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Sign off Completed</a:t>
            </a:r>
            <a:endParaRPr sz="900">
              <a:solidFill>
                <a:schemeClr val="lt1"/>
              </a:solidFill>
              <a:latin typeface="Muli"/>
              <a:ea typeface="Muli"/>
              <a:cs typeface="Muli"/>
              <a:sym typeface="Muli"/>
            </a:endParaRPr>
          </a:p>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(Is Accepted)</a:t>
            </a:r>
            <a:endParaRPr sz="900">
              <a:solidFill>
                <a:schemeClr val="lt1"/>
              </a:solidFill>
              <a:latin typeface="Muli"/>
              <a:ea typeface="Muli"/>
              <a:cs typeface="Muli"/>
              <a:sym typeface="Muli"/>
            </a:endParaRPr>
          </a:p>
        </p:txBody>
      </p:sp>
      <p:sp>
        <p:nvSpPr>
          <p:cNvPr id="283" name="Google Shape;283;p21"/>
          <p:cNvSpPr txBox="1"/>
          <p:nvPr/>
        </p:nvSpPr>
        <p:spPr>
          <a:xfrm>
            <a:off x="241817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August 3rd</a:t>
            </a:r>
            <a:endParaRPr sz="900">
              <a:solidFill>
                <a:schemeClr val="lt1"/>
              </a:solidFill>
              <a:latin typeface="Muli"/>
              <a:ea typeface="Muli"/>
              <a:cs typeface="Muli"/>
              <a:sym typeface="Muli"/>
            </a:endParaRPr>
          </a:p>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Coding is Completed</a:t>
            </a:r>
            <a:endParaRPr sz="900">
              <a:solidFill>
                <a:schemeClr val="lt1"/>
              </a:solidFill>
              <a:latin typeface="Muli"/>
              <a:ea typeface="Muli"/>
              <a:cs typeface="Muli"/>
              <a:sym typeface="Muli"/>
            </a:endParaRPr>
          </a:p>
        </p:txBody>
      </p:sp>
      <p:sp>
        <p:nvSpPr>
          <p:cNvPr id="284" name="Google Shape;284;p21"/>
          <p:cNvSpPr txBox="1"/>
          <p:nvPr/>
        </p:nvSpPr>
        <p:spPr>
          <a:xfrm>
            <a:off x="444625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August 15th</a:t>
            </a:r>
            <a:endParaRPr sz="900">
              <a:solidFill>
                <a:schemeClr val="lt1"/>
              </a:solidFill>
              <a:latin typeface="Muli"/>
              <a:ea typeface="Muli"/>
              <a:cs typeface="Muli"/>
              <a:sym typeface="Muli"/>
            </a:endParaRPr>
          </a:p>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Materials Completed</a:t>
            </a:r>
            <a:endParaRPr sz="900">
              <a:solidFill>
                <a:schemeClr val="lt1"/>
              </a:solidFill>
              <a:latin typeface="Muli"/>
              <a:ea typeface="Muli"/>
              <a:cs typeface="Muli"/>
              <a:sym typeface="Muli"/>
            </a:endParaRPr>
          </a:p>
        </p:txBody>
      </p:sp>
      <p:sp>
        <p:nvSpPr>
          <p:cNvPr id="285" name="Google Shape;285;p21"/>
          <p:cNvSpPr txBox="1"/>
          <p:nvPr/>
        </p:nvSpPr>
        <p:spPr>
          <a:xfrm>
            <a:off x="6474335" y="40636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August 19th</a:t>
            </a:r>
            <a:endParaRPr sz="900">
              <a:solidFill>
                <a:schemeClr val="lt1"/>
              </a:solidFill>
              <a:latin typeface="Muli"/>
              <a:ea typeface="Muli"/>
              <a:cs typeface="Muli"/>
              <a:sym typeface="Muli"/>
            </a:endParaRPr>
          </a:p>
          <a:p>
            <a:pPr indent="0" lvl="0" marL="0" marR="0" rtl="0" algn="ctr">
              <a:lnSpc>
                <a:spcPct val="100000"/>
              </a:lnSpc>
              <a:spcBef>
                <a:spcPts val="0"/>
              </a:spcBef>
              <a:spcAft>
                <a:spcPts val="0"/>
              </a:spcAft>
              <a:buNone/>
            </a:pPr>
            <a:r>
              <a:rPr lang="en" sz="900">
                <a:solidFill>
                  <a:schemeClr val="lt1"/>
                </a:solidFill>
                <a:latin typeface="Muli"/>
                <a:ea typeface="Muli"/>
                <a:cs typeface="Muli"/>
                <a:sym typeface="Muli"/>
              </a:rPr>
              <a:t>Close out Completed</a:t>
            </a:r>
            <a:endParaRPr sz="900">
              <a:solidFill>
                <a:schemeClr val="lt1"/>
              </a:solidFill>
              <a:latin typeface="Muli"/>
              <a:ea typeface="Muli"/>
              <a:cs typeface="Muli"/>
              <a:sym typeface="Muli"/>
            </a:endParaRPr>
          </a:p>
        </p:txBody>
      </p:sp>
      <p:sp>
        <p:nvSpPr>
          <p:cNvPr id="286" name="Google Shape;286;p21"/>
          <p:cNvSpPr/>
          <p:nvPr/>
        </p:nvSpPr>
        <p:spPr>
          <a:xfrm>
            <a:off x="6423175" y="3267500"/>
            <a:ext cx="1391700" cy="1482300"/>
          </a:xfrm>
          <a:prstGeom prst="ellipse">
            <a:avLst/>
          </a:prstGeom>
          <a:noFill/>
          <a:ln cap="flat" cmpd="sng" w="38100">
            <a:solidFill>
              <a:srgbClr val="761E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