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974" y="-10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35B-B257-48F2-8DB2-19538EA6516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57A7-3299-47A5-9B84-2FC3081D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252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35B-B257-48F2-8DB2-19538EA6516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57A7-3299-47A5-9B84-2FC3081D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68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35B-B257-48F2-8DB2-19538EA6516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57A7-3299-47A5-9B84-2FC3081D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8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35B-B257-48F2-8DB2-19538EA6516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57A7-3299-47A5-9B84-2FC3081D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538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35B-B257-48F2-8DB2-19538EA6516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57A7-3299-47A5-9B84-2FC3081D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46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35B-B257-48F2-8DB2-19538EA6516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57A7-3299-47A5-9B84-2FC3081D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06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35B-B257-48F2-8DB2-19538EA6516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57A7-3299-47A5-9B84-2FC3081D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56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35B-B257-48F2-8DB2-19538EA6516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57A7-3299-47A5-9B84-2FC3081D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162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35B-B257-48F2-8DB2-19538EA6516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57A7-3299-47A5-9B84-2FC3081D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0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35B-B257-48F2-8DB2-19538EA6516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57A7-3299-47A5-9B84-2FC3081D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4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D635B-B257-48F2-8DB2-19538EA6516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B57A7-3299-47A5-9B84-2FC3081D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62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D635B-B257-48F2-8DB2-19538EA6516F}" type="datetimeFigureOut">
              <a:rPr lang="en-US" smtClean="0"/>
              <a:t>6/1/2018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B57A7-3299-47A5-9B84-2FC3081D29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22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4C75D-0ADD-41F1-9F61-D5C50DCA2DEA}"/>
              </a:ext>
            </a:extLst>
          </p:cNvPr>
          <p:cNvSpPr txBox="1"/>
          <p:nvPr/>
        </p:nvSpPr>
        <p:spPr>
          <a:xfrm>
            <a:off x="914399" y="278296"/>
            <a:ext cx="5565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1- use your Qiime OTU table BIOM </a:t>
            </a:r>
          </a:p>
          <a:p>
            <a:r>
              <a:rPr lang="en-US" dirty="0"/>
              <a:t>2- Mapping file (remove the # from </a:t>
            </a:r>
            <a:r>
              <a:rPr lang="en-US" dirty="0" err="1"/>
              <a:t>SampleID</a:t>
            </a:r>
            <a:r>
              <a:rPr lang="en-US" dirty="0"/>
              <a:t>) it seems that the features can be only numbers (not sure)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4F04B44-8844-445F-A5C6-643E384C68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847" b="20226"/>
          <a:stretch/>
        </p:blipFill>
        <p:spPr>
          <a:xfrm>
            <a:off x="1981199" y="4573226"/>
            <a:ext cx="3270920" cy="221767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4C1121-C693-49A4-928E-45DF62D5D7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420" b="15544"/>
          <a:stretch/>
        </p:blipFill>
        <p:spPr>
          <a:xfrm>
            <a:off x="2420840" y="1402872"/>
            <a:ext cx="2016319" cy="2359341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A60BA4DA-5D52-4D69-AD2E-79D3F46DD0B2}"/>
              </a:ext>
            </a:extLst>
          </p:cNvPr>
          <p:cNvSpPr/>
          <p:nvPr/>
        </p:nvSpPr>
        <p:spPr>
          <a:xfrm>
            <a:off x="2144202" y="2525346"/>
            <a:ext cx="33528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33EED8D-9590-453C-B0D6-7EA7A6B11640}"/>
              </a:ext>
            </a:extLst>
          </p:cNvPr>
          <p:cNvSpPr/>
          <p:nvPr/>
        </p:nvSpPr>
        <p:spPr>
          <a:xfrm>
            <a:off x="2616199" y="4788750"/>
            <a:ext cx="335280" cy="243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F4236D-D678-45DA-828F-C3B922BAEE16}"/>
              </a:ext>
            </a:extLst>
          </p:cNvPr>
          <p:cNvSpPr txBox="1"/>
          <p:nvPr/>
        </p:nvSpPr>
        <p:spPr>
          <a:xfrm>
            <a:off x="1556688" y="4587504"/>
            <a:ext cx="147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you </a:t>
            </a:r>
            <a:r>
              <a:rPr lang="en-US" dirty="0" err="1"/>
              <a:t>biom</a:t>
            </a:r>
            <a:r>
              <a:rPr lang="en-US" dirty="0"/>
              <a:t> file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06A67BA-0D24-4268-B825-1F47E775C134}"/>
              </a:ext>
            </a:extLst>
          </p:cNvPr>
          <p:cNvSpPr/>
          <p:nvPr/>
        </p:nvSpPr>
        <p:spPr>
          <a:xfrm>
            <a:off x="1715134" y="5724939"/>
            <a:ext cx="266065" cy="18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4395467-C7C2-42F9-BD6A-A0FE61C74481}"/>
              </a:ext>
            </a:extLst>
          </p:cNvPr>
          <p:cNvSpPr/>
          <p:nvPr/>
        </p:nvSpPr>
        <p:spPr>
          <a:xfrm rot="16200000">
            <a:off x="2718749" y="6423439"/>
            <a:ext cx="266065" cy="18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831B423-2F3D-4BDF-9BA1-21B85A7693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2539" b="24120"/>
          <a:stretch/>
        </p:blipFill>
        <p:spPr>
          <a:xfrm>
            <a:off x="1755536" y="7419290"/>
            <a:ext cx="3346928" cy="1843332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8B3FA83C-85FC-41E9-8824-FCCB3578026A}"/>
              </a:ext>
            </a:extLst>
          </p:cNvPr>
          <p:cNvSpPr/>
          <p:nvPr/>
        </p:nvSpPr>
        <p:spPr>
          <a:xfrm>
            <a:off x="3218498" y="8635231"/>
            <a:ext cx="266065" cy="18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3E3CABC-8360-4F95-A476-CABD94156832}"/>
              </a:ext>
            </a:extLst>
          </p:cNvPr>
          <p:cNvSpPr/>
          <p:nvPr/>
        </p:nvSpPr>
        <p:spPr>
          <a:xfrm>
            <a:off x="3181667" y="8695020"/>
            <a:ext cx="266065" cy="18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746E932-5533-46F1-8BDA-A2A16E0060D5}"/>
              </a:ext>
            </a:extLst>
          </p:cNvPr>
          <p:cNvSpPr/>
          <p:nvPr/>
        </p:nvSpPr>
        <p:spPr>
          <a:xfrm>
            <a:off x="1699576" y="8247634"/>
            <a:ext cx="266065" cy="18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A232D3B-EA46-4A2C-B6F4-9C2469460751}"/>
              </a:ext>
            </a:extLst>
          </p:cNvPr>
          <p:cNvSpPr/>
          <p:nvPr/>
        </p:nvSpPr>
        <p:spPr>
          <a:xfrm>
            <a:off x="2994976" y="7661201"/>
            <a:ext cx="266065" cy="18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9E913A-E1B0-4CB3-BD3B-8CCE07906134}"/>
              </a:ext>
            </a:extLst>
          </p:cNvPr>
          <p:cNvSpPr txBox="1"/>
          <p:nvPr/>
        </p:nvSpPr>
        <p:spPr>
          <a:xfrm>
            <a:off x="4363158" y="7988900"/>
            <a:ext cx="1478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 you mapping file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4D512C2-97A3-49A5-8F2C-372872C81F1B}"/>
              </a:ext>
            </a:extLst>
          </p:cNvPr>
          <p:cNvSpPr/>
          <p:nvPr/>
        </p:nvSpPr>
        <p:spPr>
          <a:xfrm flipH="1">
            <a:off x="4062336" y="8340956"/>
            <a:ext cx="270756" cy="1866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EC720F8-24D1-4E65-BC11-57B35CF721B8}"/>
              </a:ext>
            </a:extLst>
          </p:cNvPr>
          <p:cNvSpPr/>
          <p:nvPr/>
        </p:nvSpPr>
        <p:spPr>
          <a:xfrm>
            <a:off x="451376" y="8052812"/>
            <a:ext cx="1463311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eorgia" panose="02040502050405020303" pitchFamily="18" charset="0"/>
              </a:rPr>
              <a:t>explore links between higher-level taxa</a:t>
            </a:r>
            <a:endParaRPr lang="en-US" sz="11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1D98DF-01A3-43D0-A5CA-414619264F76}"/>
              </a:ext>
            </a:extLst>
          </p:cNvPr>
          <p:cNvSpPr/>
          <p:nvPr/>
        </p:nvSpPr>
        <p:spPr>
          <a:xfrm>
            <a:off x="3766692" y="7586235"/>
            <a:ext cx="15824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Georgia" panose="02040502050405020303" pitchFamily="18" charset="0"/>
              </a:rPr>
              <a:t>Parent-child exclusion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8943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D2A0B1-EF8F-4330-86E7-C809D726DA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14" b="7181"/>
          <a:stretch/>
        </p:blipFill>
        <p:spPr>
          <a:xfrm>
            <a:off x="2126343" y="2038350"/>
            <a:ext cx="2148114" cy="2583770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B74EBCDF-E8D4-494F-8B9E-D91D60D673C3}"/>
              </a:ext>
            </a:extLst>
          </p:cNvPr>
          <p:cNvSpPr/>
          <p:nvPr/>
        </p:nvSpPr>
        <p:spPr>
          <a:xfrm rot="5400000">
            <a:off x="2673886" y="2865072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6EB0-04A3-470D-8CD0-EEA0DF7921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2111" b="23320"/>
          <a:stretch/>
        </p:blipFill>
        <p:spPr>
          <a:xfrm>
            <a:off x="1754595" y="4857739"/>
            <a:ext cx="2598420" cy="295657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51BDE8-E27C-4334-BD07-07BD9279AD1D}"/>
              </a:ext>
            </a:extLst>
          </p:cNvPr>
          <p:cNvSpPr/>
          <p:nvPr/>
        </p:nvSpPr>
        <p:spPr>
          <a:xfrm>
            <a:off x="1855205" y="0"/>
            <a:ext cx="24192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u="sng" dirty="0">
                <a:solidFill>
                  <a:srgbClr val="000000"/>
                </a:solidFill>
                <a:latin typeface="Georgia" panose="02040502050405020303" pitchFamily="18" charset="0"/>
              </a:rPr>
              <a:t>Preprocessing</a:t>
            </a:r>
            <a:endParaRPr lang="en-US" sz="28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48660D9-8850-4C0C-B375-D77BC41E1EF3}"/>
              </a:ext>
            </a:extLst>
          </p:cNvPr>
          <p:cNvSpPr/>
          <p:nvPr/>
        </p:nvSpPr>
        <p:spPr>
          <a:xfrm>
            <a:off x="1504950" y="5149850"/>
            <a:ext cx="3502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1D8A3F5-C6AF-4A1A-9AD4-FA3F6C0D798E}"/>
              </a:ext>
            </a:extLst>
          </p:cNvPr>
          <p:cNvSpPr/>
          <p:nvPr/>
        </p:nvSpPr>
        <p:spPr>
          <a:xfrm>
            <a:off x="2425700" y="4907534"/>
            <a:ext cx="3502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D477227-CF63-4654-A744-153DA0019174}"/>
              </a:ext>
            </a:extLst>
          </p:cNvPr>
          <p:cNvSpPr/>
          <p:nvPr/>
        </p:nvSpPr>
        <p:spPr>
          <a:xfrm>
            <a:off x="1929722" y="5651240"/>
            <a:ext cx="35025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CE4F00-69CC-4361-BE48-FCFCD0D870F5}"/>
              </a:ext>
            </a:extLst>
          </p:cNvPr>
          <p:cNvSpPr txBox="1"/>
          <p:nvPr/>
        </p:nvSpPr>
        <p:spPr>
          <a:xfrm>
            <a:off x="393190" y="4711700"/>
            <a:ext cx="113130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FF0000"/>
                </a:solidFill>
              </a:rPr>
              <a:t>This number depends on how many sample you have. So choose reasonable number. For example. If you have 6 samples you can choose 3-4.. NOT MORE THAN 6</a:t>
            </a:r>
            <a:endParaRPr 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575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A644F8-470A-44AE-A187-E6211A5BE2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0000" b="7934"/>
          <a:stretch/>
        </p:blipFill>
        <p:spPr>
          <a:xfrm>
            <a:off x="3428821" y="-63123"/>
            <a:ext cx="2743200" cy="3549842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F8C63AE8-C3BD-4A27-BE88-B95EB9C7E453}"/>
              </a:ext>
            </a:extLst>
          </p:cNvPr>
          <p:cNvSpPr/>
          <p:nvPr/>
        </p:nvSpPr>
        <p:spPr>
          <a:xfrm rot="5400000">
            <a:off x="4811187" y="1199027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160E84-110E-47CD-9910-3E51C4943A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43" r="17420" b="22396"/>
          <a:stretch/>
        </p:blipFill>
        <p:spPr>
          <a:xfrm>
            <a:off x="1979911" y="2777129"/>
            <a:ext cx="4837471" cy="29922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31ED1B73-6893-4FF8-8E3A-0EFA28DE585B}"/>
              </a:ext>
            </a:extLst>
          </p:cNvPr>
          <p:cNvSpPr/>
          <p:nvPr/>
        </p:nvSpPr>
        <p:spPr>
          <a:xfrm>
            <a:off x="2116653" y="2999037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608D44B-EC13-44E2-A39C-E367F2E6675F}"/>
              </a:ext>
            </a:extLst>
          </p:cNvPr>
          <p:cNvSpPr/>
          <p:nvPr/>
        </p:nvSpPr>
        <p:spPr>
          <a:xfrm>
            <a:off x="2116652" y="3270737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8C4FAAC-8484-4E1A-B01A-4B5D5AFE9A67}"/>
              </a:ext>
            </a:extLst>
          </p:cNvPr>
          <p:cNvSpPr/>
          <p:nvPr/>
        </p:nvSpPr>
        <p:spPr>
          <a:xfrm>
            <a:off x="4095917" y="3194379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611F102-F74C-4A2F-86B3-A0F2ED22770E}"/>
              </a:ext>
            </a:extLst>
          </p:cNvPr>
          <p:cNvSpPr/>
          <p:nvPr/>
        </p:nvSpPr>
        <p:spPr>
          <a:xfrm>
            <a:off x="3600617" y="5035879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CCFE8837-A2DA-4B7F-AC2F-156CE772DA80}"/>
              </a:ext>
            </a:extLst>
          </p:cNvPr>
          <p:cNvSpPr/>
          <p:nvPr/>
        </p:nvSpPr>
        <p:spPr>
          <a:xfrm rot="10800000">
            <a:off x="5802868" y="5462129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5F70FFC-D303-47C1-88A0-01D366ADB40B}"/>
              </a:ext>
            </a:extLst>
          </p:cNvPr>
          <p:cNvSpPr/>
          <p:nvPr/>
        </p:nvSpPr>
        <p:spPr>
          <a:xfrm>
            <a:off x="3600617" y="4568836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644231C-6215-437E-88E1-53A574ACCF5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60" r="51838" b="22396"/>
          <a:stretch/>
        </p:blipFill>
        <p:spPr>
          <a:xfrm>
            <a:off x="3497706" y="5769341"/>
            <a:ext cx="3300159" cy="434997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A9CA54-C278-4CDF-8B86-60A49D072B5A}"/>
              </a:ext>
            </a:extLst>
          </p:cNvPr>
          <p:cNvSpPr/>
          <p:nvPr/>
        </p:nvSpPr>
        <p:spPr>
          <a:xfrm>
            <a:off x="4072256" y="6946841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FC32819-7BA4-4016-85C1-0B0C5BB1AB5D}"/>
              </a:ext>
            </a:extLst>
          </p:cNvPr>
          <p:cNvSpPr/>
          <p:nvPr/>
        </p:nvSpPr>
        <p:spPr>
          <a:xfrm flipH="1">
            <a:off x="4876270" y="6746722"/>
            <a:ext cx="695960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3B5093F-66BC-4E5B-A8FB-18562BBCC0F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9593" b="7934"/>
          <a:stretch/>
        </p:blipFill>
        <p:spPr>
          <a:xfrm>
            <a:off x="0" y="7823078"/>
            <a:ext cx="1708174" cy="2188225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2C992C31-09F4-468E-BCAD-59B5A1E4B296}"/>
              </a:ext>
            </a:extLst>
          </p:cNvPr>
          <p:cNvSpPr/>
          <p:nvPr/>
        </p:nvSpPr>
        <p:spPr>
          <a:xfrm flipH="1">
            <a:off x="579887" y="9262034"/>
            <a:ext cx="695960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75946F-C74A-4162-BDAE-163D970522BA}"/>
              </a:ext>
            </a:extLst>
          </p:cNvPr>
          <p:cNvSpPr/>
          <p:nvPr/>
        </p:nvSpPr>
        <p:spPr>
          <a:xfrm>
            <a:off x="128841" y="6291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u="sng" dirty="0">
                <a:solidFill>
                  <a:srgbClr val="000000"/>
                </a:solidFill>
                <a:latin typeface="Georgia" panose="02040502050405020303" pitchFamily="18" charset="0"/>
              </a:rPr>
              <a:t>Methods and thresholds</a:t>
            </a:r>
            <a:br>
              <a:rPr lang="en-US" dirty="0"/>
            </a:b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3B5CB9-91B9-4EE9-AA1B-21DAAD2EDA6B}"/>
              </a:ext>
            </a:extLst>
          </p:cNvPr>
          <p:cNvSpPr/>
          <p:nvPr/>
        </p:nvSpPr>
        <p:spPr>
          <a:xfrm>
            <a:off x="-179" y="3813015"/>
            <a:ext cx="21168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Georgia" panose="02040502050405020303" pitchFamily="18" charset="0"/>
              </a:rPr>
              <a:t>Pearson,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Georgia" panose="02040502050405020303" pitchFamily="18" charset="0"/>
              </a:rPr>
              <a:t>Spearman,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Georgia" panose="02040502050405020303" pitchFamily="18" charset="0"/>
              </a:rPr>
              <a:t>Mutual Information,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>
                <a:solidFill>
                  <a:srgbClr val="000000"/>
                </a:solidFill>
                <a:latin typeface="Georgia" panose="02040502050405020303" pitchFamily="18" charset="0"/>
              </a:rPr>
              <a:t>Bray Curtis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 err="1">
                <a:solidFill>
                  <a:srgbClr val="000000"/>
                </a:solidFill>
                <a:latin typeface="Georgia" panose="02040502050405020303" pitchFamily="18" charset="0"/>
              </a:rPr>
              <a:t>Kullback-Leibler</a:t>
            </a:r>
            <a:r>
              <a:rPr lang="en-US" sz="1200" dirty="0">
                <a:solidFill>
                  <a:srgbClr val="000000"/>
                </a:solidFill>
                <a:latin typeface="Georgia" panose="02040502050405020303" pitchFamily="18" charset="0"/>
              </a:rPr>
              <a:t> dissimilarity</a:t>
            </a:r>
            <a:endParaRPr 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B49240-A312-4DA3-B247-C4FBF86055B2}"/>
              </a:ext>
            </a:extLst>
          </p:cNvPr>
          <p:cNvSpPr txBox="1"/>
          <p:nvPr/>
        </p:nvSpPr>
        <p:spPr>
          <a:xfrm>
            <a:off x="5572230" y="6112118"/>
            <a:ext cx="113130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This number depends on your otu table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0617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B46D64-1278-46E1-9BD6-1623BBA45EB1}"/>
              </a:ext>
            </a:extLst>
          </p:cNvPr>
          <p:cNvSpPr/>
          <p:nvPr/>
        </p:nvSpPr>
        <p:spPr>
          <a:xfrm>
            <a:off x="1714500" y="0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Step 3 - Permutation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5FCAA-470E-425B-BC67-95AA5A3025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603" b="8368"/>
          <a:stretch/>
        </p:blipFill>
        <p:spPr>
          <a:xfrm>
            <a:off x="1714500" y="342216"/>
            <a:ext cx="1943100" cy="2478028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448C34F-D3E6-455B-A6A6-C34B0A13D658}"/>
              </a:ext>
            </a:extLst>
          </p:cNvPr>
          <p:cNvSpPr/>
          <p:nvPr/>
        </p:nvSpPr>
        <p:spPr>
          <a:xfrm rot="16200000">
            <a:off x="2131045" y="1718801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07EDFF-5B20-4A00-9981-295A7FAA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30295"/>
            <a:ext cx="6858000" cy="3855742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D3F0CDF8-D48D-499D-8972-53D40F7B8322}"/>
              </a:ext>
            </a:extLst>
          </p:cNvPr>
          <p:cNvSpPr/>
          <p:nvPr/>
        </p:nvSpPr>
        <p:spPr>
          <a:xfrm rot="10800000">
            <a:off x="1714500" y="3321722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40142EF-978C-4190-98BD-E2A1BD1233F9}"/>
              </a:ext>
            </a:extLst>
          </p:cNvPr>
          <p:cNvSpPr/>
          <p:nvPr/>
        </p:nvSpPr>
        <p:spPr>
          <a:xfrm>
            <a:off x="514350" y="3463765"/>
            <a:ext cx="27390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48E1A1A-DD1A-4D6F-B2BF-D3E9EEECD9FE}"/>
              </a:ext>
            </a:extLst>
          </p:cNvPr>
          <p:cNvSpPr/>
          <p:nvPr/>
        </p:nvSpPr>
        <p:spPr>
          <a:xfrm rot="10800000">
            <a:off x="5080000" y="3712407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919718E-2B34-41F2-A7D6-B9D2575BE68C}"/>
              </a:ext>
            </a:extLst>
          </p:cNvPr>
          <p:cNvSpPr/>
          <p:nvPr/>
        </p:nvSpPr>
        <p:spPr>
          <a:xfrm rot="10800000">
            <a:off x="1946468" y="5363407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A696AB-8DA5-4545-8506-F53F8D88D1CA}"/>
              </a:ext>
            </a:extLst>
          </p:cNvPr>
          <p:cNvSpPr/>
          <p:nvPr/>
        </p:nvSpPr>
        <p:spPr>
          <a:xfrm>
            <a:off x="2315621" y="5121399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Select a folder in which the permutation file will be stored.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B8BF17-F5CC-43B5-BDA4-E3FC7AAE2F7A}"/>
              </a:ext>
            </a:extLst>
          </p:cNvPr>
          <p:cNvSpPr/>
          <p:nvPr/>
        </p:nvSpPr>
        <p:spPr>
          <a:xfrm>
            <a:off x="-85299" y="5653147"/>
            <a:ext cx="147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Give a name to the file</a:t>
            </a:r>
            <a:endParaRPr lang="en-US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5E399A4-6295-4783-B00B-B4C0E8520BE8}"/>
              </a:ext>
            </a:extLst>
          </p:cNvPr>
          <p:cNvSpPr/>
          <p:nvPr/>
        </p:nvSpPr>
        <p:spPr>
          <a:xfrm>
            <a:off x="788253" y="6068564"/>
            <a:ext cx="27390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E7A31A-FA87-4708-8DAE-9DC0003D2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068" r="59603" b="8368"/>
          <a:stretch/>
        </p:blipFill>
        <p:spPr>
          <a:xfrm>
            <a:off x="177179" y="6965031"/>
            <a:ext cx="1943100" cy="1096973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F2484E5-CF78-4479-BA26-FFCA4719C4DB}"/>
              </a:ext>
            </a:extLst>
          </p:cNvPr>
          <p:cNvSpPr/>
          <p:nvPr/>
        </p:nvSpPr>
        <p:spPr>
          <a:xfrm rot="10800000">
            <a:off x="788253" y="7201454"/>
            <a:ext cx="36915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EA8FFB0-12E2-4856-818C-B93FA250F26D}"/>
              </a:ext>
            </a:extLst>
          </p:cNvPr>
          <p:cNvSpPr/>
          <p:nvPr/>
        </p:nvSpPr>
        <p:spPr>
          <a:xfrm>
            <a:off x="1010503" y="6178615"/>
            <a:ext cx="273903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6EB983-4C74-42DC-950A-22810A9022CD}"/>
              </a:ext>
            </a:extLst>
          </p:cNvPr>
          <p:cNvCxnSpPr>
            <a:cxnSpLocks/>
          </p:cNvCxnSpPr>
          <p:nvPr/>
        </p:nvCxnSpPr>
        <p:spPr>
          <a:xfrm flipH="1" flipV="1">
            <a:off x="1311279" y="6315631"/>
            <a:ext cx="49115" cy="73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D697B2-56E4-469E-9BA5-FAEAB5DC166C}"/>
              </a:ext>
            </a:extLst>
          </p:cNvPr>
          <p:cNvCxnSpPr>
            <a:cxnSpLocks/>
          </p:cNvCxnSpPr>
          <p:nvPr/>
        </p:nvCxnSpPr>
        <p:spPr>
          <a:xfrm flipV="1">
            <a:off x="1311279" y="6315631"/>
            <a:ext cx="76621" cy="5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87D87014-6787-49EF-A336-2D0ED828DFDD}"/>
              </a:ext>
            </a:extLst>
          </p:cNvPr>
          <p:cNvSpPr/>
          <p:nvPr/>
        </p:nvSpPr>
        <p:spPr>
          <a:xfrm>
            <a:off x="2247939" y="7005875"/>
            <a:ext cx="68579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I just got an error message saying there was a null pointer exception while computing permutations. What can I do?</a:t>
            </a:r>
            <a:b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The following exception during the permutation step: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java.lang.NullPointerException</a:t>
            </a: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 at </a:t>
            </a:r>
            <a:r>
              <a:rPr lang="en-US" dirty="0" err="1">
                <a:solidFill>
                  <a:srgbClr val="000000"/>
                </a:solidFill>
                <a:latin typeface="Georgia" panose="02040502050405020303" pitchFamily="18" charset="0"/>
              </a:rPr>
              <a:t>be.ac.vub.bsb.cooccurrence.util.ArrayTools.fillJSLOutputArray</a:t>
            </a:r>
            <a:b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</a:br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is caused in some cases by the assignment of higher-level taxa. To avoid it, open the Metadata and features sub-menu in the data menu and switch off "explore links between higher-level taxa" and "parent-child exclusion". Please also restart Cytoscape. Sorry about this.</a:t>
            </a:r>
            <a:endParaRPr lang="en-US" b="0" i="0" dirty="0">
              <a:solidFill>
                <a:srgbClr val="000000"/>
              </a:solidFill>
              <a:effectLst/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18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723F5A-AB2D-4D6A-AA2A-F4A90822EB04}"/>
              </a:ext>
            </a:extLst>
          </p:cNvPr>
          <p:cNvSpPr/>
          <p:nvPr/>
        </p:nvSpPr>
        <p:spPr>
          <a:xfrm>
            <a:off x="1600200" y="121335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Georgia" panose="02040502050405020303" pitchFamily="18" charset="0"/>
              </a:rPr>
              <a:t>Step 4 - Bootstrapping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312B46-C582-46FA-9964-67874AC9D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04"/>
          <a:stretch/>
        </p:blipFill>
        <p:spPr>
          <a:xfrm>
            <a:off x="0" y="444500"/>
            <a:ext cx="6858000" cy="365507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C8F0BACD-5EE7-4761-92E1-C8050A808936}"/>
              </a:ext>
            </a:extLst>
          </p:cNvPr>
          <p:cNvSpPr/>
          <p:nvPr/>
        </p:nvSpPr>
        <p:spPr>
          <a:xfrm flipH="1">
            <a:off x="1663701" y="1190465"/>
            <a:ext cx="508000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6E46DBA5-A56B-45E6-BDD2-B90416282085}"/>
              </a:ext>
            </a:extLst>
          </p:cNvPr>
          <p:cNvSpPr/>
          <p:nvPr/>
        </p:nvSpPr>
        <p:spPr>
          <a:xfrm flipH="1">
            <a:off x="3784601" y="700146"/>
            <a:ext cx="508000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69CC6A0-24A6-4851-AA4D-879E73F2AC5C}"/>
              </a:ext>
            </a:extLst>
          </p:cNvPr>
          <p:cNvSpPr/>
          <p:nvPr/>
        </p:nvSpPr>
        <p:spPr>
          <a:xfrm flipH="1">
            <a:off x="5067300" y="1090831"/>
            <a:ext cx="508000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9F3CA34-B1F0-4BCC-B1D3-B52BEA7CE5B7}"/>
              </a:ext>
            </a:extLst>
          </p:cNvPr>
          <p:cNvSpPr/>
          <p:nvPr/>
        </p:nvSpPr>
        <p:spPr>
          <a:xfrm flipH="1">
            <a:off x="679450" y="2367181"/>
            <a:ext cx="508000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8ACC84A-1DC5-4BA5-970E-9ACD629F2F70}"/>
              </a:ext>
            </a:extLst>
          </p:cNvPr>
          <p:cNvSpPr/>
          <p:nvPr/>
        </p:nvSpPr>
        <p:spPr>
          <a:xfrm flipH="1">
            <a:off x="2006600" y="2964081"/>
            <a:ext cx="508000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EA8C5EF-2412-4156-A11F-AAD93F91A1AC}"/>
              </a:ext>
            </a:extLst>
          </p:cNvPr>
          <p:cNvSpPr/>
          <p:nvPr/>
        </p:nvSpPr>
        <p:spPr>
          <a:xfrm flipH="1">
            <a:off x="5632450" y="2282438"/>
            <a:ext cx="508000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DD1C785-5020-43A8-8CC3-D8DC4C4B0C57}"/>
              </a:ext>
            </a:extLst>
          </p:cNvPr>
          <p:cNvSpPr/>
          <p:nvPr/>
        </p:nvSpPr>
        <p:spPr>
          <a:xfrm flipH="1">
            <a:off x="2260600" y="3588921"/>
            <a:ext cx="508000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F1BEB9-9869-49FD-94CF-27CB5FF53BD5}"/>
              </a:ext>
            </a:extLst>
          </p:cNvPr>
          <p:cNvSpPr/>
          <p:nvPr/>
        </p:nvSpPr>
        <p:spPr>
          <a:xfrm>
            <a:off x="2400920" y="2827051"/>
            <a:ext cx="3429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Select a folder in which the bootstrap  file will be stored.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B10807-2CDE-4512-89E1-864FB225ACFF}"/>
              </a:ext>
            </a:extLst>
          </p:cNvPr>
          <p:cNvSpPr/>
          <p:nvPr/>
        </p:nvSpPr>
        <p:spPr>
          <a:xfrm>
            <a:off x="0" y="3358799"/>
            <a:ext cx="1473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Georgia" panose="02040502050405020303" pitchFamily="18" charset="0"/>
              </a:rPr>
              <a:t>Give a name to the file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D90A48-B056-4FBC-BBE2-EEA8D349145B}"/>
              </a:ext>
            </a:extLst>
          </p:cNvPr>
          <p:cNvSpPr/>
          <p:nvPr/>
        </p:nvSpPr>
        <p:spPr>
          <a:xfrm>
            <a:off x="5730052" y="1703595"/>
            <a:ext cx="15214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Load the permutation (from previous step)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2B641F0-9DE0-4F80-A8E3-792BB97797B0}"/>
              </a:ext>
            </a:extLst>
          </p:cNvPr>
          <p:cNvSpPr/>
          <p:nvPr/>
        </p:nvSpPr>
        <p:spPr>
          <a:xfrm rot="5400000" flipH="1">
            <a:off x="1095214" y="3973393"/>
            <a:ext cx="508000" cy="3906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090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576</TotalTime>
  <Words>173</Words>
  <Application>Microsoft Office PowerPoint</Application>
  <PresentationFormat>A4 Paper (210x297 mm)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Abdelfattah</dc:creator>
  <cp:lastModifiedBy>Ahmed Abdelfattah</cp:lastModifiedBy>
  <cp:revision>10</cp:revision>
  <dcterms:created xsi:type="dcterms:W3CDTF">2018-05-25T19:24:01Z</dcterms:created>
  <dcterms:modified xsi:type="dcterms:W3CDTF">2018-06-01T00:02:19Z</dcterms:modified>
</cp:coreProperties>
</file>