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2" r:id="rId4"/>
    <p:sldId id="275" r:id="rId5"/>
    <p:sldId id="276" r:id="rId6"/>
    <p:sldId id="282" r:id="rId7"/>
    <p:sldId id="268" r:id="rId8"/>
    <p:sldId id="270" r:id="rId9"/>
    <p:sldId id="271" r:id="rId10"/>
    <p:sldId id="269" r:id="rId11"/>
    <p:sldId id="283" r:id="rId12"/>
    <p:sldId id="284" r:id="rId13"/>
    <p:sldId id="296" r:id="rId14"/>
    <p:sldId id="297" r:id="rId15"/>
    <p:sldId id="298" r:id="rId16"/>
    <p:sldId id="299" r:id="rId17"/>
    <p:sldId id="294" r:id="rId18"/>
    <p:sldId id="295" r:id="rId19"/>
    <p:sldId id="273" r:id="rId20"/>
    <p:sldId id="259" r:id="rId21"/>
    <p:sldId id="279" r:id="rId22"/>
    <p:sldId id="257" r:id="rId23"/>
    <p:sldId id="280" r:id="rId24"/>
    <p:sldId id="291" r:id="rId25"/>
    <p:sldId id="292" r:id="rId26"/>
    <p:sldId id="293" r:id="rId27"/>
    <p:sldId id="290" r:id="rId28"/>
    <p:sldId id="260" r:id="rId29"/>
    <p:sldId id="274" r:id="rId30"/>
    <p:sldId id="266" r:id="rId31"/>
    <p:sldId id="30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4CE67-5353-4F14-A10F-CF5EBA351C95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D59C5-F9A7-4ACB-8FF1-33CA7BC724D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8768D-530F-4D69-A644-B6355964A3BD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0E8C9-B39B-47F6-8D00-D4BAAD751736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63575-2701-4A03-AA4E-4ED40522F71B}" type="slidenum">
              <a:rPr lang="en-US"/>
              <a:pPr/>
              <a:t>10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A374D-CCDF-4D64-A96B-2EFF57D48088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6C56-C2D6-4A75-8D8B-7D5F674B79B8}" type="datetimeFigureOut">
              <a:rPr lang="en-GB" smtClean="0"/>
              <a:pPr/>
              <a:t>5/24/12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6D70-6B4F-4BB2-91A7-6CAE243661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Relationship Id="rId3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coffee.org/Documentation/t_coffee/t_coffee_tutorial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tcoffeetutorials" TargetMode="External"/><Relationship Id="rId3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T-Coffee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ACGT Retreat 2012</a:t>
            </a:r>
          </a:p>
          <a:p>
            <a:r>
              <a:rPr lang="en-US" dirty="0" smtClean="0"/>
              <a:t>Jean-François </a:t>
            </a:r>
            <a:r>
              <a:rPr lang="en-US" dirty="0" err="1" smtClean="0"/>
              <a:t>Taly</a:t>
            </a:r>
            <a:r>
              <a:rPr lang="en-US" dirty="0" smtClean="0"/>
              <a:t>, </a:t>
            </a:r>
            <a:r>
              <a:rPr lang="en-US" dirty="0" err="1" smtClean="0"/>
              <a:t>Ionas</a:t>
            </a:r>
            <a:r>
              <a:rPr lang="en-US" dirty="0" smtClean="0"/>
              <a:t> </a:t>
            </a:r>
            <a:r>
              <a:rPr lang="en-US" dirty="0" err="1" smtClean="0"/>
              <a:t>Erb</a:t>
            </a:r>
            <a:r>
              <a:rPr lang="en-US" dirty="0" smtClean="0"/>
              <a:t> and </a:t>
            </a:r>
            <a:r>
              <a:rPr lang="en-US" dirty="0" err="1" smtClean="0"/>
              <a:t>Cedrik</a:t>
            </a:r>
            <a:r>
              <a:rPr lang="en-US" dirty="0" smtClean="0"/>
              <a:t> </a:t>
            </a:r>
            <a:r>
              <a:rPr lang="en-US" dirty="0" err="1" smtClean="0"/>
              <a:t>Magis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7315200" y="5600700"/>
            <a:ext cx="1143000" cy="1028700"/>
          </a:xfrm>
          <a:prstGeom prst="vertic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AutoShap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dirty="0" smtClean="0"/>
              <a:t>EXPRESSO: </a:t>
            </a:r>
            <a:br>
              <a:rPr lang="en-US" sz="3200" dirty="0" smtClean="0"/>
            </a:br>
            <a:r>
              <a:rPr lang="en-US" sz="3200" dirty="0" smtClean="0"/>
              <a:t>Finding automatically the right template structure</a:t>
            </a: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0" y="1828800"/>
            <a:ext cx="1657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58" name="Freeform 6"/>
          <p:cNvSpPr>
            <a:spLocks/>
          </p:cNvSpPr>
          <p:nvPr/>
        </p:nvSpPr>
        <p:spPr bwMode="auto">
          <a:xfrm>
            <a:off x="2049463" y="3130550"/>
            <a:ext cx="561975" cy="457200"/>
          </a:xfrm>
          <a:custGeom>
            <a:avLst/>
            <a:gdLst>
              <a:gd name="T0" fmla="*/ 1008 w 1584"/>
              <a:gd name="T1" fmla="*/ 1056 h 1296"/>
              <a:gd name="T2" fmla="*/ 960 w 1584"/>
              <a:gd name="T3" fmla="*/ 864 h 1296"/>
              <a:gd name="T4" fmla="*/ 1104 w 1584"/>
              <a:gd name="T5" fmla="*/ 624 h 1296"/>
              <a:gd name="T6" fmla="*/ 1056 w 1584"/>
              <a:gd name="T7" fmla="*/ 432 h 1296"/>
              <a:gd name="T8" fmla="*/ 1200 w 1584"/>
              <a:gd name="T9" fmla="*/ 288 h 1296"/>
              <a:gd name="T10" fmla="*/ 1056 w 1584"/>
              <a:gd name="T11" fmla="*/ 96 h 1296"/>
              <a:gd name="T12" fmla="*/ 864 w 1584"/>
              <a:gd name="T13" fmla="*/ 48 h 1296"/>
              <a:gd name="T14" fmla="*/ 768 w 1584"/>
              <a:gd name="T15" fmla="*/ 0 h 1296"/>
              <a:gd name="T16" fmla="*/ 864 w 1584"/>
              <a:gd name="T17" fmla="*/ 192 h 1296"/>
              <a:gd name="T18" fmla="*/ 768 w 1584"/>
              <a:gd name="T19" fmla="*/ 288 h 1296"/>
              <a:gd name="T20" fmla="*/ 528 w 1584"/>
              <a:gd name="T21" fmla="*/ 192 h 1296"/>
              <a:gd name="T22" fmla="*/ 576 w 1584"/>
              <a:gd name="T23" fmla="*/ 480 h 1296"/>
              <a:gd name="T24" fmla="*/ 384 w 1584"/>
              <a:gd name="T25" fmla="*/ 480 h 1296"/>
              <a:gd name="T26" fmla="*/ 240 w 1584"/>
              <a:gd name="T27" fmla="*/ 432 h 1296"/>
              <a:gd name="T28" fmla="*/ 336 w 1584"/>
              <a:gd name="T29" fmla="*/ 576 h 1296"/>
              <a:gd name="T30" fmla="*/ 288 w 1584"/>
              <a:gd name="T31" fmla="*/ 768 h 1296"/>
              <a:gd name="T32" fmla="*/ 48 w 1584"/>
              <a:gd name="T33" fmla="*/ 720 h 1296"/>
              <a:gd name="T34" fmla="*/ 0 w 1584"/>
              <a:gd name="T35" fmla="*/ 864 h 1296"/>
              <a:gd name="T36" fmla="*/ 144 w 1584"/>
              <a:gd name="T37" fmla="*/ 1056 h 1296"/>
              <a:gd name="T38" fmla="*/ 318 w 1584"/>
              <a:gd name="T39" fmla="*/ 996 h 1296"/>
              <a:gd name="T40" fmla="*/ 480 w 1584"/>
              <a:gd name="T41" fmla="*/ 1152 h 1296"/>
              <a:gd name="T42" fmla="*/ 672 w 1584"/>
              <a:gd name="T43" fmla="*/ 1008 h 1296"/>
              <a:gd name="T44" fmla="*/ 864 w 1584"/>
              <a:gd name="T45" fmla="*/ 1056 h 1296"/>
              <a:gd name="T46" fmla="*/ 720 w 1584"/>
              <a:gd name="T47" fmla="*/ 912 h 1296"/>
              <a:gd name="T48" fmla="*/ 672 w 1584"/>
              <a:gd name="T49" fmla="*/ 768 h 1296"/>
              <a:gd name="T50" fmla="*/ 912 w 1584"/>
              <a:gd name="T51" fmla="*/ 768 h 1296"/>
              <a:gd name="T52" fmla="*/ 960 w 1584"/>
              <a:gd name="T53" fmla="*/ 720 h 1296"/>
              <a:gd name="T54" fmla="*/ 816 w 1584"/>
              <a:gd name="T55" fmla="*/ 576 h 1296"/>
              <a:gd name="T56" fmla="*/ 864 w 1584"/>
              <a:gd name="T57" fmla="*/ 432 h 1296"/>
              <a:gd name="T58" fmla="*/ 1104 w 1584"/>
              <a:gd name="T59" fmla="*/ 432 h 1296"/>
              <a:gd name="T60" fmla="*/ 1056 w 1584"/>
              <a:gd name="T61" fmla="*/ 576 h 1296"/>
              <a:gd name="T62" fmla="*/ 1152 w 1584"/>
              <a:gd name="T63" fmla="*/ 768 h 1296"/>
              <a:gd name="T64" fmla="*/ 1104 w 1584"/>
              <a:gd name="T65" fmla="*/ 1008 h 1296"/>
              <a:gd name="T66" fmla="*/ 1296 w 1584"/>
              <a:gd name="T67" fmla="*/ 1104 h 1296"/>
              <a:gd name="T68" fmla="*/ 1248 w 1584"/>
              <a:gd name="T69" fmla="*/ 1296 h 1296"/>
              <a:gd name="T70" fmla="*/ 1344 w 1584"/>
              <a:gd name="T71" fmla="*/ 1200 h 1296"/>
              <a:gd name="T72" fmla="*/ 1200 w 1584"/>
              <a:gd name="T73" fmla="*/ 1008 h 1296"/>
              <a:gd name="T74" fmla="*/ 1392 w 1584"/>
              <a:gd name="T75" fmla="*/ 864 h 1296"/>
              <a:gd name="T76" fmla="*/ 1392 w 1584"/>
              <a:gd name="T77" fmla="*/ 672 h 1296"/>
              <a:gd name="T78" fmla="*/ 1584 w 1584"/>
              <a:gd name="T79" fmla="*/ 576 h 1296"/>
              <a:gd name="T80" fmla="*/ 1584 w 1584"/>
              <a:gd name="T81" fmla="*/ 336 h 1296"/>
              <a:gd name="T82" fmla="*/ 1536 w 1584"/>
              <a:gd name="T83" fmla="*/ 288 h 1296"/>
              <a:gd name="T84" fmla="*/ 1344 w 1584"/>
              <a:gd name="T85" fmla="*/ 384 h 1296"/>
              <a:gd name="T86" fmla="*/ 1248 w 1584"/>
              <a:gd name="T87" fmla="*/ 288 h 1296"/>
              <a:gd name="T88" fmla="*/ 1056 w 1584"/>
              <a:gd name="T89" fmla="*/ 288 h 12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584"/>
              <a:gd name="T136" fmla="*/ 0 h 1296"/>
              <a:gd name="T137" fmla="*/ 1584 w 1584"/>
              <a:gd name="T138" fmla="*/ 1296 h 12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584" h="1296">
                <a:moveTo>
                  <a:pt x="1008" y="1056"/>
                </a:moveTo>
                <a:lnTo>
                  <a:pt x="960" y="864"/>
                </a:lnTo>
                <a:lnTo>
                  <a:pt x="1104" y="624"/>
                </a:lnTo>
                <a:lnTo>
                  <a:pt x="1056" y="432"/>
                </a:lnTo>
                <a:lnTo>
                  <a:pt x="1200" y="288"/>
                </a:lnTo>
                <a:lnTo>
                  <a:pt x="1056" y="96"/>
                </a:lnTo>
                <a:lnTo>
                  <a:pt x="864" y="48"/>
                </a:lnTo>
                <a:lnTo>
                  <a:pt x="768" y="0"/>
                </a:lnTo>
                <a:lnTo>
                  <a:pt x="864" y="192"/>
                </a:lnTo>
                <a:lnTo>
                  <a:pt x="768" y="288"/>
                </a:lnTo>
                <a:lnTo>
                  <a:pt x="528" y="192"/>
                </a:lnTo>
                <a:lnTo>
                  <a:pt x="576" y="480"/>
                </a:lnTo>
                <a:lnTo>
                  <a:pt x="384" y="480"/>
                </a:lnTo>
                <a:lnTo>
                  <a:pt x="240" y="432"/>
                </a:lnTo>
                <a:lnTo>
                  <a:pt x="336" y="576"/>
                </a:lnTo>
                <a:lnTo>
                  <a:pt x="288" y="768"/>
                </a:lnTo>
                <a:lnTo>
                  <a:pt x="48" y="720"/>
                </a:lnTo>
                <a:lnTo>
                  <a:pt x="0" y="864"/>
                </a:lnTo>
                <a:lnTo>
                  <a:pt x="144" y="1056"/>
                </a:lnTo>
                <a:lnTo>
                  <a:pt x="318" y="996"/>
                </a:lnTo>
                <a:lnTo>
                  <a:pt x="480" y="1152"/>
                </a:lnTo>
                <a:lnTo>
                  <a:pt x="672" y="1008"/>
                </a:lnTo>
                <a:lnTo>
                  <a:pt x="864" y="1056"/>
                </a:lnTo>
                <a:lnTo>
                  <a:pt x="720" y="912"/>
                </a:lnTo>
                <a:lnTo>
                  <a:pt x="672" y="768"/>
                </a:lnTo>
                <a:lnTo>
                  <a:pt x="912" y="768"/>
                </a:lnTo>
                <a:lnTo>
                  <a:pt x="960" y="720"/>
                </a:lnTo>
                <a:lnTo>
                  <a:pt x="816" y="576"/>
                </a:lnTo>
                <a:lnTo>
                  <a:pt x="864" y="432"/>
                </a:lnTo>
                <a:lnTo>
                  <a:pt x="1104" y="432"/>
                </a:lnTo>
                <a:lnTo>
                  <a:pt x="1056" y="576"/>
                </a:lnTo>
                <a:lnTo>
                  <a:pt x="1152" y="768"/>
                </a:lnTo>
                <a:lnTo>
                  <a:pt x="1104" y="1008"/>
                </a:lnTo>
                <a:lnTo>
                  <a:pt x="1296" y="1104"/>
                </a:lnTo>
                <a:lnTo>
                  <a:pt x="1248" y="1296"/>
                </a:lnTo>
                <a:lnTo>
                  <a:pt x="1344" y="1200"/>
                </a:lnTo>
                <a:lnTo>
                  <a:pt x="1200" y="1008"/>
                </a:lnTo>
                <a:lnTo>
                  <a:pt x="1392" y="864"/>
                </a:lnTo>
                <a:lnTo>
                  <a:pt x="1392" y="672"/>
                </a:lnTo>
                <a:lnTo>
                  <a:pt x="1584" y="576"/>
                </a:lnTo>
                <a:lnTo>
                  <a:pt x="1584" y="336"/>
                </a:lnTo>
                <a:lnTo>
                  <a:pt x="1536" y="288"/>
                </a:lnTo>
                <a:lnTo>
                  <a:pt x="1344" y="384"/>
                </a:lnTo>
                <a:lnTo>
                  <a:pt x="1248" y="288"/>
                </a:lnTo>
                <a:lnTo>
                  <a:pt x="1056" y="288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5851525" y="1828800"/>
            <a:ext cx="1657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621087" y="4514850"/>
            <a:ext cx="1800225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3621087" y="4659313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341812" y="4659313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062537" y="4659313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621087" y="5422900"/>
            <a:ext cx="1800225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3621087" y="5567362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4341812" y="5567362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5062537" y="5567362"/>
            <a:ext cx="5762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3621087" y="5280025"/>
            <a:ext cx="17830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3621087" y="5711825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340225" y="5711825"/>
            <a:ext cx="5048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4" name="Freeform 28"/>
          <p:cNvSpPr>
            <a:spLocks/>
          </p:cNvSpPr>
          <p:nvPr/>
        </p:nvSpPr>
        <p:spPr bwMode="auto">
          <a:xfrm>
            <a:off x="6442075" y="3106738"/>
            <a:ext cx="561975" cy="457200"/>
          </a:xfrm>
          <a:custGeom>
            <a:avLst/>
            <a:gdLst>
              <a:gd name="T0" fmla="*/ 1008 w 1584"/>
              <a:gd name="T1" fmla="*/ 1056 h 1296"/>
              <a:gd name="T2" fmla="*/ 960 w 1584"/>
              <a:gd name="T3" fmla="*/ 864 h 1296"/>
              <a:gd name="T4" fmla="*/ 1104 w 1584"/>
              <a:gd name="T5" fmla="*/ 624 h 1296"/>
              <a:gd name="T6" fmla="*/ 1056 w 1584"/>
              <a:gd name="T7" fmla="*/ 432 h 1296"/>
              <a:gd name="T8" fmla="*/ 1200 w 1584"/>
              <a:gd name="T9" fmla="*/ 288 h 1296"/>
              <a:gd name="T10" fmla="*/ 1056 w 1584"/>
              <a:gd name="T11" fmla="*/ 96 h 1296"/>
              <a:gd name="T12" fmla="*/ 864 w 1584"/>
              <a:gd name="T13" fmla="*/ 48 h 1296"/>
              <a:gd name="T14" fmla="*/ 768 w 1584"/>
              <a:gd name="T15" fmla="*/ 0 h 1296"/>
              <a:gd name="T16" fmla="*/ 864 w 1584"/>
              <a:gd name="T17" fmla="*/ 192 h 1296"/>
              <a:gd name="T18" fmla="*/ 768 w 1584"/>
              <a:gd name="T19" fmla="*/ 288 h 1296"/>
              <a:gd name="T20" fmla="*/ 528 w 1584"/>
              <a:gd name="T21" fmla="*/ 192 h 1296"/>
              <a:gd name="T22" fmla="*/ 576 w 1584"/>
              <a:gd name="T23" fmla="*/ 480 h 1296"/>
              <a:gd name="T24" fmla="*/ 384 w 1584"/>
              <a:gd name="T25" fmla="*/ 480 h 1296"/>
              <a:gd name="T26" fmla="*/ 240 w 1584"/>
              <a:gd name="T27" fmla="*/ 432 h 1296"/>
              <a:gd name="T28" fmla="*/ 336 w 1584"/>
              <a:gd name="T29" fmla="*/ 576 h 1296"/>
              <a:gd name="T30" fmla="*/ 288 w 1584"/>
              <a:gd name="T31" fmla="*/ 768 h 1296"/>
              <a:gd name="T32" fmla="*/ 48 w 1584"/>
              <a:gd name="T33" fmla="*/ 720 h 1296"/>
              <a:gd name="T34" fmla="*/ 0 w 1584"/>
              <a:gd name="T35" fmla="*/ 864 h 1296"/>
              <a:gd name="T36" fmla="*/ 144 w 1584"/>
              <a:gd name="T37" fmla="*/ 1056 h 1296"/>
              <a:gd name="T38" fmla="*/ 318 w 1584"/>
              <a:gd name="T39" fmla="*/ 996 h 1296"/>
              <a:gd name="T40" fmla="*/ 480 w 1584"/>
              <a:gd name="T41" fmla="*/ 1152 h 1296"/>
              <a:gd name="T42" fmla="*/ 672 w 1584"/>
              <a:gd name="T43" fmla="*/ 1008 h 1296"/>
              <a:gd name="T44" fmla="*/ 864 w 1584"/>
              <a:gd name="T45" fmla="*/ 1056 h 1296"/>
              <a:gd name="T46" fmla="*/ 720 w 1584"/>
              <a:gd name="T47" fmla="*/ 912 h 1296"/>
              <a:gd name="T48" fmla="*/ 672 w 1584"/>
              <a:gd name="T49" fmla="*/ 768 h 1296"/>
              <a:gd name="T50" fmla="*/ 912 w 1584"/>
              <a:gd name="T51" fmla="*/ 768 h 1296"/>
              <a:gd name="T52" fmla="*/ 960 w 1584"/>
              <a:gd name="T53" fmla="*/ 720 h 1296"/>
              <a:gd name="T54" fmla="*/ 816 w 1584"/>
              <a:gd name="T55" fmla="*/ 576 h 1296"/>
              <a:gd name="T56" fmla="*/ 864 w 1584"/>
              <a:gd name="T57" fmla="*/ 432 h 1296"/>
              <a:gd name="T58" fmla="*/ 1104 w 1584"/>
              <a:gd name="T59" fmla="*/ 432 h 1296"/>
              <a:gd name="T60" fmla="*/ 1056 w 1584"/>
              <a:gd name="T61" fmla="*/ 576 h 1296"/>
              <a:gd name="T62" fmla="*/ 1152 w 1584"/>
              <a:gd name="T63" fmla="*/ 768 h 1296"/>
              <a:gd name="T64" fmla="*/ 1104 w 1584"/>
              <a:gd name="T65" fmla="*/ 1008 h 1296"/>
              <a:gd name="T66" fmla="*/ 1296 w 1584"/>
              <a:gd name="T67" fmla="*/ 1104 h 1296"/>
              <a:gd name="T68" fmla="*/ 1248 w 1584"/>
              <a:gd name="T69" fmla="*/ 1296 h 1296"/>
              <a:gd name="T70" fmla="*/ 1344 w 1584"/>
              <a:gd name="T71" fmla="*/ 1200 h 1296"/>
              <a:gd name="T72" fmla="*/ 1200 w 1584"/>
              <a:gd name="T73" fmla="*/ 1008 h 1296"/>
              <a:gd name="T74" fmla="*/ 1392 w 1584"/>
              <a:gd name="T75" fmla="*/ 864 h 1296"/>
              <a:gd name="T76" fmla="*/ 1392 w 1584"/>
              <a:gd name="T77" fmla="*/ 672 h 1296"/>
              <a:gd name="T78" fmla="*/ 1584 w 1584"/>
              <a:gd name="T79" fmla="*/ 576 h 1296"/>
              <a:gd name="T80" fmla="*/ 1584 w 1584"/>
              <a:gd name="T81" fmla="*/ 336 h 1296"/>
              <a:gd name="T82" fmla="*/ 1536 w 1584"/>
              <a:gd name="T83" fmla="*/ 288 h 1296"/>
              <a:gd name="T84" fmla="*/ 1344 w 1584"/>
              <a:gd name="T85" fmla="*/ 384 h 1296"/>
              <a:gd name="T86" fmla="*/ 1248 w 1584"/>
              <a:gd name="T87" fmla="*/ 288 h 1296"/>
              <a:gd name="T88" fmla="*/ 1056 w 1584"/>
              <a:gd name="T89" fmla="*/ 288 h 12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584"/>
              <a:gd name="T136" fmla="*/ 0 h 1296"/>
              <a:gd name="T137" fmla="*/ 1584 w 1584"/>
              <a:gd name="T138" fmla="*/ 1296 h 12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584" h="1296">
                <a:moveTo>
                  <a:pt x="1008" y="1056"/>
                </a:moveTo>
                <a:lnTo>
                  <a:pt x="960" y="864"/>
                </a:lnTo>
                <a:lnTo>
                  <a:pt x="1104" y="624"/>
                </a:lnTo>
                <a:lnTo>
                  <a:pt x="1056" y="432"/>
                </a:lnTo>
                <a:lnTo>
                  <a:pt x="1200" y="288"/>
                </a:lnTo>
                <a:lnTo>
                  <a:pt x="1056" y="96"/>
                </a:lnTo>
                <a:lnTo>
                  <a:pt x="864" y="48"/>
                </a:lnTo>
                <a:lnTo>
                  <a:pt x="768" y="0"/>
                </a:lnTo>
                <a:lnTo>
                  <a:pt x="864" y="192"/>
                </a:lnTo>
                <a:lnTo>
                  <a:pt x="768" y="288"/>
                </a:lnTo>
                <a:lnTo>
                  <a:pt x="528" y="192"/>
                </a:lnTo>
                <a:lnTo>
                  <a:pt x="576" y="480"/>
                </a:lnTo>
                <a:lnTo>
                  <a:pt x="384" y="480"/>
                </a:lnTo>
                <a:lnTo>
                  <a:pt x="240" y="432"/>
                </a:lnTo>
                <a:lnTo>
                  <a:pt x="336" y="576"/>
                </a:lnTo>
                <a:lnTo>
                  <a:pt x="288" y="768"/>
                </a:lnTo>
                <a:lnTo>
                  <a:pt x="48" y="720"/>
                </a:lnTo>
                <a:lnTo>
                  <a:pt x="0" y="864"/>
                </a:lnTo>
                <a:lnTo>
                  <a:pt x="144" y="1056"/>
                </a:lnTo>
                <a:lnTo>
                  <a:pt x="318" y="996"/>
                </a:lnTo>
                <a:lnTo>
                  <a:pt x="480" y="1152"/>
                </a:lnTo>
                <a:lnTo>
                  <a:pt x="672" y="1008"/>
                </a:lnTo>
                <a:lnTo>
                  <a:pt x="864" y="1056"/>
                </a:lnTo>
                <a:lnTo>
                  <a:pt x="720" y="912"/>
                </a:lnTo>
                <a:lnTo>
                  <a:pt x="672" y="768"/>
                </a:lnTo>
                <a:lnTo>
                  <a:pt x="912" y="768"/>
                </a:lnTo>
                <a:lnTo>
                  <a:pt x="960" y="720"/>
                </a:lnTo>
                <a:lnTo>
                  <a:pt x="816" y="576"/>
                </a:lnTo>
                <a:lnTo>
                  <a:pt x="864" y="432"/>
                </a:lnTo>
                <a:lnTo>
                  <a:pt x="1104" y="432"/>
                </a:lnTo>
                <a:lnTo>
                  <a:pt x="1056" y="576"/>
                </a:lnTo>
                <a:lnTo>
                  <a:pt x="1152" y="768"/>
                </a:lnTo>
                <a:lnTo>
                  <a:pt x="1104" y="1008"/>
                </a:lnTo>
                <a:lnTo>
                  <a:pt x="1296" y="1104"/>
                </a:lnTo>
                <a:lnTo>
                  <a:pt x="1248" y="1296"/>
                </a:lnTo>
                <a:lnTo>
                  <a:pt x="1344" y="1200"/>
                </a:lnTo>
                <a:lnTo>
                  <a:pt x="1200" y="1008"/>
                </a:lnTo>
                <a:lnTo>
                  <a:pt x="1392" y="864"/>
                </a:lnTo>
                <a:lnTo>
                  <a:pt x="1392" y="672"/>
                </a:lnTo>
                <a:lnTo>
                  <a:pt x="1584" y="576"/>
                </a:lnTo>
                <a:lnTo>
                  <a:pt x="1584" y="336"/>
                </a:lnTo>
                <a:lnTo>
                  <a:pt x="1536" y="288"/>
                </a:lnTo>
                <a:lnTo>
                  <a:pt x="1344" y="384"/>
                </a:lnTo>
                <a:lnTo>
                  <a:pt x="1248" y="288"/>
                </a:lnTo>
                <a:lnTo>
                  <a:pt x="1056" y="288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5" name="Text Box 29"/>
          <p:cNvSpPr txBox="1">
            <a:spLocks noChangeArrowheads="1"/>
          </p:cNvSpPr>
          <p:nvPr/>
        </p:nvSpPr>
        <p:spPr bwMode="auto">
          <a:xfrm>
            <a:off x="3867150" y="16002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Sources</a:t>
            </a:r>
            <a:endParaRPr lang="en-US" dirty="0"/>
          </a:p>
        </p:txBody>
      </p:sp>
      <p:sp>
        <p:nvSpPr>
          <p:cNvPr id="49176" name="Text Box 30"/>
          <p:cNvSpPr txBox="1">
            <a:spLocks noChangeArrowheads="1"/>
          </p:cNvSpPr>
          <p:nvPr/>
        </p:nvSpPr>
        <p:spPr bwMode="auto">
          <a:xfrm>
            <a:off x="762000" y="3200400"/>
            <a:ext cx="1065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Template</a:t>
            </a:r>
            <a:endParaRPr lang="en-US" b="1" dirty="0"/>
          </a:p>
        </p:txBody>
      </p:sp>
      <p:sp>
        <p:nvSpPr>
          <p:cNvPr id="49177" name="Rectangle 34"/>
          <p:cNvSpPr>
            <a:spLocks noChangeArrowheads="1"/>
          </p:cNvSpPr>
          <p:nvPr/>
        </p:nvSpPr>
        <p:spPr bwMode="auto">
          <a:xfrm>
            <a:off x="7478713" y="5953125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Library</a:t>
            </a:r>
          </a:p>
        </p:txBody>
      </p:sp>
      <p:sp>
        <p:nvSpPr>
          <p:cNvPr id="49184" name="Text Box 41"/>
          <p:cNvSpPr txBox="1">
            <a:spLocks noChangeArrowheads="1"/>
          </p:cNvSpPr>
          <p:nvPr/>
        </p:nvSpPr>
        <p:spPr bwMode="auto">
          <a:xfrm>
            <a:off x="609600" y="4381500"/>
            <a:ext cx="2743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Structural Template </a:t>
            </a:r>
            <a:r>
              <a:rPr lang="en-US" sz="1600" dirty="0"/>
              <a:t>Alignment</a:t>
            </a:r>
          </a:p>
        </p:txBody>
      </p:sp>
      <p:sp>
        <p:nvSpPr>
          <p:cNvPr id="49185" name="Text Box 42"/>
          <p:cNvSpPr txBox="1">
            <a:spLocks noChangeArrowheads="1"/>
          </p:cNvSpPr>
          <p:nvPr/>
        </p:nvSpPr>
        <p:spPr bwMode="auto">
          <a:xfrm>
            <a:off x="685800" y="5289550"/>
            <a:ext cx="26548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Source &amp; Template </a:t>
            </a:r>
            <a:r>
              <a:rPr lang="en-US" sz="1600" dirty="0"/>
              <a:t>Alignment</a:t>
            </a:r>
          </a:p>
        </p:txBody>
      </p:sp>
      <p:sp>
        <p:nvSpPr>
          <p:cNvPr id="49186" name="Text Box 43"/>
          <p:cNvSpPr txBox="1">
            <a:spLocks noChangeArrowheads="1"/>
          </p:cNvSpPr>
          <p:nvPr/>
        </p:nvSpPr>
        <p:spPr bwMode="auto">
          <a:xfrm>
            <a:off x="1598730" y="6214646"/>
            <a:ext cx="17540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Remove Templates</a:t>
            </a:r>
          </a:p>
        </p:txBody>
      </p:sp>
      <p:sp>
        <p:nvSpPr>
          <p:cNvPr id="49188" name="Line 45"/>
          <p:cNvSpPr>
            <a:spLocks noChangeShapeType="1"/>
          </p:cNvSpPr>
          <p:nvPr/>
        </p:nvSpPr>
        <p:spPr bwMode="auto">
          <a:xfrm>
            <a:off x="5100637" y="5713412"/>
            <a:ext cx="50482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94" name="Text Box 55"/>
          <p:cNvSpPr txBox="1">
            <a:spLocks noChangeArrowheads="1"/>
          </p:cNvSpPr>
          <p:nvPr/>
        </p:nvSpPr>
        <p:spPr bwMode="auto">
          <a:xfrm>
            <a:off x="7219950" y="3200400"/>
            <a:ext cx="1065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Template</a:t>
            </a:r>
            <a:endParaRPr lang="en-US" b="1" dirty="0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3649662" y="6306721"/>
            <a:ext cx="17830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3649662" y="6455946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4368800" y="6455946"/>
            <a:ext cx="5048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5129212" y="6457533"/>
            <a:ext cx="504825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2133600" y="1981200"/>
            <a:ext cx="381000" cy="1066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78" name="Oval 35"/>
          <p:cNvSpPr>
            <a:spLocks noChangeArrowheads="1"/>
          </p:cNvSpPr>
          <p:nvPr/>
        </p:nvSpPr>
        <p:spPr bwMode="auto">
          <a:xfrm>
            <a:off x="1752600" y="2166938"/>
            <a:ext cx="1152525" cy="576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BLAST</a:t>
            </a:r>
          </a:p>
          <a:p>
            <a:pPr algn="ctr"/>
            <a:r>
              <a:rPr lang="en-US" sz="1600" b="1" dirty="0" smtClean="0"/>
              <a:t>PDB</a:t>
            </a:r>
            <a:endParaRPr lang="en-US" sz="1600" b="1" dirty="0"/>
          </a:p>
        </p:txBody>
      </p:sp>
      <p:sp>
        <p:nvSpPr>
          <p:cNvPr id="51" name="Down Arrow 50"/>
          <p:cNvSpPr/>
          <p:nvPr/>
        </p:nvSpPr>
        <p:spPr>
          <a:xfrm>
            <a:off x="6477000" y="1947862"/>
            <a:ext cx="381000" cy="1066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6096000" y="2133600"/>
            <a:ext cx="1152525" cy="5762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BLAST</a:t>
            </a:r>
          </a:p>
          <a:p>
            <a:pPr algn="ctr"/>
            <a:r>
              <a:rPr lang="en-US" sz="1600" b="1" dirty="0" smtClean="0"/>
              <a:t>PDB</a:t>
            </a:r>
            <a:endParaRPr lang="en-US" sz="1600" b="1" dirty="0"/>
          </a:p>
        </p:txBody>
      </p:sp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3505200" y="3081338"/>
            <a:ext cx="2057400" cy="7286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 smtClean="0"/>
              <a:t>Structural Alignment</a:t>
            </a:r>
          </a:p>
          <a:p>
            <a:pPr algn="ctr"/>
            <a:r>
              <a:rPr lang="en-US" sz="1600" b="1" dirty="0" smtClean="0"/>
              <a:t>(SAP)</a:t>
            </a:r>
            <a:endParaRPr lang="en-US" sz="1600" b="1" dirty="0"/>
          </a:p>
        </p:txBody>
      </p:sp>
      <p:sp>
        <p:nvSpPr>
          <p:cNvPr id="54" name="Down Arrow 53"/>
          <p:cNvSpPr/>
          <p:nvPr/>
        </p:nvSpPr>
        <p:spPr>
          <a:xfrm rot="16200000">
            <a:off x="2857500" y="3124200"/>
            <a:ext cx="381000" cy="6096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5400000">
            <a:off x="5829300" y="3086100"/>
            <a:ext cx="381000" cy="6096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wn Arrow 55"/>
          <p:cNvSpPr/>
          <p:nvPr/>
        </p:nvSpPr>
        <p:spPr>
          <a:xfrm>
            <a:off x="4419600" y="3962400"/>
            <a:ext cx="228600" cy="304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>
            <a:off x="4419600" y="4800600"/>
            <a:ext cx="228600" cy="304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>
            <a:off x="4419600" y="5867400"/>
            <a:ext cx="228600" cy="304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6200000">
            <a:off x="6477000" y="6019800"/>
            <a:ext cx="228600" cy="685800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R-</a:t>
            </a:r>
            <a:r>
              <a:rPr lang="es-ES_tradnl" dirty="0" err="1" smtClean="0"/>
              <a:t>Coffee</a:t>
            </a:r>
            <a:r>
              <a:rPr lang="es-ES_tradnl" dirty="0" smtClean="0"/>
              <a:t>:</a:t>
            </a:r>
            <a:br>
              <a:rPr lang="es-ES_tradnl" dirty="0" smtClean="0"/>
            </a:br>
            <a:r>
              <a:rPr lang="en-US" sz="2700" dirty="0" smtClean="0"/>
              <a:t>Embedding </a:t>
            </a:r>
            <a:r>
              <a:rPr lang="en-US" sz="2700" dirty="0"/>
              <a:t>RNA Structures Within The T-Coffee Libraries</a:t>
            </a:r>
            <a:endParaRPr lang="en-GB" sz="2700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603875" y="3136900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603875" y="342106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34088" y="2967038"/>
            <a:ext cx="349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C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86425" y="3276600"/>
            <a:ext cx="3492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C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38238" y="3089275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138238" y="3373438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649538" y="2894013"/>
            <a:ext cx="36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49538" y="3205163"/>
            <a:ext cx="36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43288" y="1854200"/>
            <a:ext cx="1944687" cy="264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78200" y="18288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TC Library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651125" y="2728913"/>
            <a:ext cx="360363" cy="1081087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560763" y="2438400"/>
            <a:ext cx="153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  <a:latin typeface="Courier New" charset="0"/>
              </a:rPr>
              <a:t>G G</a:t>
            </a:r>
            <a:r>
              <a:rPr lang="en-US"/>
              <a:t>  Score X</a:t>
            </a:r>
          </a:p>
          <a:p>
            <a:r>
              <a:rPr lang="en-US" b="1">
                <a:solidFill>
                  <a:srgbClr val="33CC33"/>
                </a:solidFill>
                <a:latin typeface="Courier New" charset="0"/>
              </a:rPr>
              <a:t>C C</a:t>
            </a:r>
            <a:r>
              <a:rPr lang="en-US"/>
              <a:t>  Score Y</a:t>
            </a:r>
          </a:p>
          <a:p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218238" y="2501900"/>
            <a:ext cx="1079500" cy="504825"/>
            <a:chOff x="3787" y="2229"/>
            <a:chExt cx="907" cy="31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3792" y="2229"/>
              <a:ext cx="0" cy="31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678" y="2229"/>
              <a:ext cx="0" cy="31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787" y="2229"/>
              <a:ext cx="907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568450" y="2919413"/>
            <a:ext cx="3492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220788" y="3228975"/>
            <a:ext cx="3492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 flipV="1">
            <a:off x="5819775" y="3587750"/>
            <a:ext cx="1512888" cy="504825"/>
            <a:chOff x="3923" y="2365"/>
            <a:chExt cx="907" cy="318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928" y="2365"/>
              <a:ext cx="0" cy="31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4814" y="2365"/>
              <a:ext cx="0" cy="31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923" y="2365"/>
              <a:ext cx="907" cy="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 rot="2648456">
            <a:off x="5900738" y="2933700"/>
            <a:ext cx="293687" cy="744538"/>
          </a:xfrm>
          <a:prstGeom prst="ellips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971800" y="2667000"/>
            <a:ext cx="615950" cy="2492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115175" y="2941638"/>
            <a:ext cx="36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115175" y="3252788"/>
            <a:ext cx="3619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G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5027613" y="2933700"/>
            <a:ext cx="863600" cy="288925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7475" y="1998663"/>
            <a:ext cx="576263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038" y="3870325"/>
            <a:ext cx="5762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152400" y="4648200"/>
            <a:ext cx="8686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The R-extension can be added on the top of any existing method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Mafft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/ Muscle /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ProbCons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Consan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align the RNA sequence and predict secondary structure at the same time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Better  libraries but very slow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RNA secondary structures: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Predicted: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RNAplFold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Real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Line 6"/>
          <p:cNvSpPr>
            <a:spLocks noChangeShapeType="1"/>
          </p:cNvSpPr>
          <p:nvPr/>
        </p:nvSpPr>
        <p:spPr bwMode="auto">
          <a:xfrm>
            <a:off x="5890938" y="2276139"/>
            <a:ext cx="2776" cy="1705165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12" name="Rectangle 7"/>
          <p:cNvSpPr>
            <a:spLocks noChangeArrowheads="1"/>
          </p:cNvSpPr>
          <p:nvPr/>
        </p:nvSpPr>
        <p:spPr bwMode="auto">
          <a:xfrm>
            <a:off x="2829203" y="261938"/>
            <a:ext cx="3210242" cy="68234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RNA Sequences</a:t>
            </a:r>
          </a:p>
        </p:txBody>
      </p:sp>
      <p:sp>
        <p:nvSpPr>
          <p:cNvPr id="68613" name="Rectangle 8"/>
          <p:cNvSpPr>
            <a:spLocks noChangeArrowheads="1"/>
          </p:cNvSpPr>
          <p:nvPr/>
        </p:nvSpPr>
        <p:spPr bwMode="auto">
          <a:xfrm>
            <a:off x="1727200" y="2896945"/>
            <a:ext cx="1764037" cy="806774"/>
          </a:xfrm>
          <a:prstGeom prst="rect">
            <a:avLst/>
          </a:prstGeom>
          <a:solidFill>
            <a:srgbClr val="F5DCA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Secondary 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Structures</a:t>
            </a:r>
          </a:p>
        </p:txBody>
      </p:sp>
      <p:sp>
        <p:nvSpPr>
          <p:cNvPr id="68614" name="Rectangle 9"/>
          <p:cNvSpPr>
            <a:spLocks noChangeArrowheads="1"/>
          </p:cNvSpPr>
          <p:nvPr/>
        </p:nvSpPr>
        <p:spPr bwMode="auto">
          <a:xfrm>
            <a:off x="5001286" y="2463475"/>
            <a:ext cx="1762649" cy="4334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Primary Library</a:t>
            </a:r>
          </a:p>
        </p:txBody>
      </p:sp>
      <p:sp>
        <p:nvSpPr>
          <p:cNvPr id="68615" name="Rectangle 10"/>
          <p:cNvSpPr>
            <a:spLocks noChangeArrowheads="1"/>
          </p:cNvSpPr>
          <p:nvPr/>
        </p:nvSpPr>
        <p:spPr bwMode="auto">
          <a:xfrm>
            <a:off x="4874986" y="3981304"/>
            <a:ext cx="1951405" cy="62080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R-Coffee Extended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Primary Library</a:t>
            </a:r>
          </a:p>
        </p:txBody>
      </p:sp>
      <p:sp>
        <p:nvSpPr>
          <p:cNvPr id="68616" name="Rectangle 11"/>
          <p:cNvSpPr>
            <a:spLocks noChangeArrowheads="1"/>
          </p:cNvSpPr>
          <p:nvPr/>
        </p:nvSpPr>
        <p:spPr bwMode="auto">
          <a:xfrm>
            <a:off x="2859737" y="5687837"/>
            <a:ext cx="3274086" cy="1054276"/>
          </a:xfrm>
          <a:prstGeom prst="rect">
            <a:avLst/>
          </a:prstGeom>
          <a:solidFill>
            <a:srgbClr val="BBE0E3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Progressive Alignment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Using The R-Score</a:t>
            </a:r>
          </a:p>
        </p:txBody>
      </p:sp>
      <p:sp>
        <p:nvSpPr>
          <p:cNvPr id="68617" name="Oval 12"/>
          <p:cNvSpPr>
            <a:spLocks noChangeArrowheads="1"/>
          </p:cNvSpPr>
          <p:nvPr/>
        </p:nvSpPr>
        <p:spPr bwMode="auto">
          <a:xfrm>
            <a:off x="1727200" y="1346297"/>
            <a:ext cx="1730727" cy="931209"/>
          </a:xfrm>
          <a:prstGeom prst="ellipse">
            <a:avLst/>
          </a:prstGeom>
          <a:solidFill>
            <a:srgbClr val="BBE0E3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rgbClr val="000000"/>
                </a:solidFill>
                <a:cs typeface="Arial" charset="0"/>
              </a:rPr>
              <a:t>RNAplfold</a:t>
            </a:r>
            <a:endParaRPr lang="en-GB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618" name="Oval 13"/>
          <p:cNvSpPr>
            <a:spLocks noChangeArrowheads="1"/>
          </p:cNvSpPr>
          <p:nvPr/>
        </p:nvSpPr>
        <p:spPr bwMode="auto">
          <a:xfrm>
            <a:off x="4718152" y="1346297"/>
            <a:ext cx="2517673" cy="931209"/>
          </a:xfrm>
          <a:prstGeom prst="ellipse">
            <a:avLst/>
          </a:prstGeom>
          <a:solidFill>
            <a:srgbClr val="BBE0E3"/>
          </a:solidFill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 smtClean="0">
                <a:solidFill>
                  <a:srgbClr val="000000"/>
                </a:solidFill>
                <a:cs typeface="Arial" charset="0"/>
              </a:rPr>
              <a:t>Consan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  <a:cs typeface="Arial" charset="0"/>
              </a:rPr>
              <a:t>or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solidFill>
                  <a:srgbClr val="000000"/>
                </a:solidFill>
                <a:cs typeface="Arial" charset="0"/>
              </a:rPr>
              <a:t>Mafft</a:t>
            </a:r>
            <a:r>
              <a:rPr lang="en-GB" sz="1200" dirty="0">
                <a:solidFill>
                  <a:srgbClr val="000000"/>
                </a:solidFill>
                <a:cs typeface="Arial" charset="0"/>
              </a:rPr>
              <a:t> / Muscle / </a:t>
            </a:r>
            <a:r>
              <a:rPr lang="en-GB" sz="1200" dirty="0" err="1">
                <a:solidFill>
                  <a:srgbClr val="000000"/>
                </a:solidFill>
                <a:cs typeface="Arial" charset="0"/>
              </a:rPr>
              <a:t>ProbCons</a:t>
            </a:r>
            <a:endParaRPr lang="en-GB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8619" name="Oval 14"/>
          <p:cNvSpPr>
            <a:spLocks noChangeArrowheads="1"/>
          </p:cNvSpPr>
          <p:nvPr/>
        </p:nvSpPr>
        <p:spPr bwMode="auto">
          <a:xfrm>
            <a:off x="5190042" y="3051463"/>
            <a:ext cx="1573893" cy="680972"/>
          </a:xfrm>
          <a:prstGeom prst="ellipse">
            <a:avLst/>
          </a:prstGeom>
          <a:solidFill>
            <a:srgbClr val="F5DCA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R-Coffee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0000"/>
                </a:solidFill>
                <a:cs typeface="Arial" charset="0"/>
              </a:rPr>
              <a:t>Extension</a:t>
            </a:r>
          </a:p>
        </p:txBody>
      </p:sp>
      <p:sp>
        <p:nvSpPr>
          <p:cNvPr id="68620" name="Line 15"/>
          <p:cNvSpPr>
            <a:spLocks noChangeShapeType="1"/>
          </p:cNvSpPr>
          <p:nvPr/>
        </p:nvSpPr>
        <p:spPr bwMode="auto">
          <a:xfrm>
            <a:off x="4246261" y="974361"/>
            <a:ext cx="1007625" cy="444410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21" name="Line 16"/>
          <p:cNvSpPr>
            <a:spLocks noChangeShapeType="1"/>
          </p:cNvSpPr>
          <p:nvPr/>
        </p:nvSpPr>
        <p:spPr bwMode="auto">
          <a:xfrm>
            <a:off x="2616852" y="2277506"/>
            <a:ext cx="1388" cy="620806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22" name="Line 17"/>
          <p:cNvSpPr>
            <a:spLocks noChangeShapeType="1"/>
          </p:cNvSpPr>
          <p:nvPr/>
        </p:nvSpPr>
        <p:spPr bwMode="auto">
          <a:xfrm flipV="1">
            <a:off x="3498176" y="3360498"/>
            <a:ext cx="1691865" cy="68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23" name="Line 18"/>
          <p:cNvSpPr>
            <a:spLocks noChangeShapeType="1"/>
          </p:cNvSpPr>
          <p:nvPr/>
        </p:nvSpPr>
        <p:spPr bwMode="auto">
          <a:xfrm>
            <a:off x="2616852" y="3703719"/>
            <a:ext cx="1314353" cy="151919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24" name="Oval 19"/>
          <p:cNvSpPr>
            <a:spLocks noChangeArrowheads="1"/>
          </p:cNvSpPr>
          <p:nvPr/>
        </p:nvSpPr>
        <p:spPr bwMode="auto">
          <a:xfrm>
            <a:off x="3772983" y="5068398"/>
            <a:ext cx="1417059" cy="620806"/>
          </a:xfrm>
          <a:prstGeom prst="ellipse">
            <a:avLst/>
          </a:prstGeom>
          <a:solidFill>
            <a:srgbClr val="F5DCA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cs typeface="Arial" charset="0"/>
              </a:rPr>
              <a:t>R-Score</a:t>
            </a:r>
          </a:p>
        </p:txBody>
      </p:sp>
      <p:sp>
        <p:nvSpPr>
          <p:cNvPr id="68625" name="Line 20"/>
          <p:cNvSpPr>
            <a:spLocks noChangeShapeType="1"/>
          </p:cNvSpPr>
          <p:nvPr/>
        </p:nvSpPr>
        <p:spPr bwMode="auto">
          <a:xfrm flipH="1">
            <a:off x="5060966" y="4602110"/>
            <a:ext cx="824420" cy="62354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8626" name="Line 21"/>
          <p:cNvSpPr>
            <a:spLocks noChangeShapeType="1"/>
          </p:cNvSpPr>
          <p:nvPr/>
        </p:nvSpPr>
        <p:spPr bwMode="auto">
          <a:xfrm flipH="1">
            <a:off x="3213654" y="974361"/>
            <a:ext cx="1033995" cy="50731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5800" y="1600200"/>
            <a:ext cx="784860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Soon</a:t>
            </a:r>
            <a:r>
              <a:rPr lang="es-ES_tradnl" sz="2400" dirty="0" smtClean="0"/>
              <a:t>! SARA-</a:t>
            </a:r>
            <a:r>
              <a:rPr lang="es-ES_tradnl" sz="2400" dirty="0" err="1" smtClean="0"/>
              <a:t>Coffee</a:t>
            </a:r>
            <a:r>
              <a:rPr lang="es-ES_tradnl" sz="2400" dirty="0" smtClean="0"/>
              <a:t>:</a:t>
            </a:r>
          </a:p>
          <a:p>
            <a:r>
              <a:rPr lang="es-ES_tradnl" sz="2400" dirty="0" err="1" smtClean="0"/>
              <a:t>Like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expresso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but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RNA </a:t>
            </a:r>
            <a:r>
              <a:rPr lang="es-ES_tradnl" sz="2400" dirty="0" err="1" smtClean="0"/>
              <a:t>structures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extracted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from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PDB</a:t>
            </a:r>
          </a:p>
          <a:p>
            <a:endParaRPr lang="es-ES_tradnl" sz="2400" dirty="0" smtClean="0"/>
          </a:p>
          <a:p>
            <a:pPr>
              <a:buFont typeface="Arial" pitchFamily="34" charset="0"/>
              <a:buChar char="•"/>
            </a:pPr>
            <a:r>
              <a:rPr lang="es-ES_tradnl" sz="2400" dirty="0" smtClean="0"/>
              <a:t> </a:t>
            </a:r>
            <a:r>
              <a:rPr lang="es-ES_tradnl" sz="2400" dirty="0" err="1" smtClean="0"/>
              <a:t>Carsten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Kemena</a:t>
            </a:r>
            <a:endParaRPr lang="es-ES_tradnl" sz="2400" dirty="0" smtClean="0"/>
          </a:p>
          <a:p>
            <a:pPr>
              <a:buFont typeface="Arial" pitchFamily="34" charset="0"/>
              <a:buChar char="•"/>
            </a:pPr>
            <a:r>
              <a:rPr lang="es-ES_tradnl" sz="2400" dirty="0" smtClean="0"/>
              <a:t> Giovanni </a:t>
            </a:r>
            <a:r>
              <a:rPr lang="es-ES_tradnl" sz="2400" dirty="0" err="1" smtClean="0"/>
              <a:t>Bussotti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Pro-Coffee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…gives you a </a:t>
            </a:r>
            <a:r>
              <a:rPr lang="en-US" dirty="0" smtClean="0">
                <a:solidFill>
                  <a:srgbClr val="FF0000"/>
                </a:solidFill>
              </a:rPr>
              <a:t>global alignment</a:t>
            </a:r>
            <a:r>
              <a:rPr lang="en-US" dirty="0" smtClean="0"/>
              <a:t> of homologous </a:t>
            </a:r>
            <a:r>
              <a:rPr lang="en-US" dirty="0" smtClean="0">
                <a:solidFill>
                  <a:srgbClr val="FF0000"/>
                </a:solidFill>
              </a:rPr>
              <a:t>regulatory sequences</a:t>
            </a:r>
            <a:r>
              <a:rPr lang="en-US" dirty="0" smtClean="0"/>
              <a:t> (promoters, enhancers).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uses a </a:t>
            </a:r>
            <a:r>
              <a:rPr lang="en-US" i="1" dirty="0" err="1" smtClean="0"/>
              <a:t>dinucleotide</a:t>
            </a:r>
            <a:r>
              <a:rPr lang="en-US" i="1" dirty="0" smtClean="0"/>
              <a:t> substitution matrix</a:t>
            </a:r>
            <a:r>
              <a:rPr lang="en-US" dirty="0" smtClean="0"/>
              <a:t> derived from TRANSFAC binding site alignments</a:t>
            </a:r>
          </a:p>
          <a:p>
            <a:r>
              <a:rPr lang="en-US" dirty="0" smtClean="0"/>
              <a:t>was optimized on an </a:t>
            </a:r>
            <a:r>
              <a:rPr lang="en-US" dirty="0" err="1" smtClean="0"/>
              <a:t>ortholog</a:t>
            </a:r>
            <a:r>
              <a:rPr lang="en-US" dirty="0" smtClean="0"/>
              <a:t> finding task with promoter sequences and </a:t>
            </a:r>
            <a:r>
              <a:rPr lang="en-US" dirty="0" smtClean="0">
                <a:solidFill>
                  <a:srgbClr val="FF0000"/>
                </a:solidFill>
              </a:rPr>
              <a:t>validated with multi-species </a:t>
            </a:r>
            <a:r>
              <a:rPr lang="en-US" dirty="0" err="1" smtClean="0">
                <a:solidFill>
                  <a:srgbClr val="FF0000"/>
                </a:solidFill>
              </a:rPr>
              <a:t>ChIP-seq</a:t>
            </a:r>
            <a:r>
              <a:rPr lang="en-US" dirty="0" smtClean="0"/>
              <a:t>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Validation</a:t>
            </a:r>
            <a:r>
              <a:rPr lang="es-ES_tradnl" dirty="0" smtClean="0"/>
              <a:t> Pro-</a:t>
            </a:r>
            <a:r>
              <a:rPr lang="es-ES_tradnl" dirty="0" err="1" smtClean="0"/>
              <a:t>Coffee</a:t>
            </a:r>
            <a:endParaRPr lang="es-ES" dirty="0"/>
          </a:p>
        </p:txBody>
      </p:sp>
      <p:pic>
        <p:nvPicPr>
          <p:cNvPr id="4" name="Content Placeholder 3" descr="alignmen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20000"/>
            <a:ext cx="7614262" cy="2859991"/>
          </a:xfrm>
        </p:spPr>
      </p:pic>
      <p:sp>
        <p:nvSpPr>
          <p:cNvPr id="5" name="TextBox 4"/>
          <p:cNvSpPr txBox="1"/>
          <p:nvPr/>
        </p:nvSpPr>
        <p:spPr>
          <a:xfrm>
            <a:off x="2667000" y="4953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>
                <a:solidFill>
                  <a:srgbClr val="FF0000"/>
                </a:solidFill>
              </a:rPr>
              <a:t>Which</a:t>
            </a:r>
            <a:r>
              <a:rPr lang="es-ES_tradnl" sz="2400" dirty="0" smtClean="0">
                <a:solidFill>
                  <a:srgbClr val="FF0000"/>
                </a:solidFill>
              </a:rPr>
              <a:t> </a:t>
            </a:r>
            <a:r>
              <a:rPr lang="es-ES_tradnl" sz="2400" dirty="0" err="1" smtClean="0">
                <a:solidFill>
                  <a:srgbClr val="FF0000"/>
                </a:solidFill>
              </a:rPr>
              <a:t>alignment</a:t>
            </a:r>
            <a:r>
              <a:rPr lang="es-ES_tradnl" sz="2400" dirty="0" smtClean="0">
                <a:solidFill>
                  <a:srgbClr val="FF0000"/>
                </a:solidFill>
              </a:rPr>
              <a:t> </a:t>
            </a:r>
            <a:r>
              <a:rPr lang="es-ES_tradnl" sz="2400" dirty="0" err="1" smtClean="0">
                <a:solidFill>
                  <a:srgbClr val="FF0000"/>
                </a:solidFill>
              </a:rPr>
              <a:t>is</a:t>
            </a:r>
            <a:r>
              <a:rPr lang="es-ES_tradnl" sz="2400" dirty="0" smtClean="0">
                <a:solidFill>
                  <a:srgbClr val="FF0000"/>
                </a:solidFill>
              </a:rPr>
              <a:t> </a:t>
            </a:r>
            <a:r>
              <a:rPr lang="es-ES_tradnl" sz="2400" dirty="0" err="1" smtClean="0">
                <a:solidFill>
                  <a:srgbClr val="FF0000"/>
                </a:solidFill>
              </a:rPr>
              <a:t>better</a:t>
            </a:r>
            <a:r>
              <a:rPr lang="es-ES_tradnl" sz="2400" dirty="0" smtClean="0">
                <a:solidFill>
                  <a:srgbClr val="FF0000"/>
                </a:solidFill>
              </a:rPr>
              <a:t>?</a:t>
            </a:r>
            <a:endParaRPr lang="es-E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Validation</a:t>
            </a:r>
            <a:r>
              <a:rPr lang="es-ES_tradnl" dirty="0" smtClean="0"/>
              <a:t> Pro-</a:t>
            </a:r>
            <a:r>
              <a:rPr lang="es-ES_tradnl" dirty="0" err="1" smtClean="0"/>
              <a:t>Coffee</a:t>
            </a:r>
            <a:endParaRPr lang="es-ES" dirty="0"/>
          </a:p>
        </p:txBody>
      </p:sp>
      <p:pic>
        <p:nvPicPr>
          <p:cNvPr id="4" name="Content Placeholder 3" descr="alignmen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56000"/>
            <a:ext cx="7614262" cy="2824765"/>
          </a:xfrm>
        </p:spPr>
      </p:pic>
      <p:sp>
        <p:nvSpPr>
          <p:cNvPr id="5" name="TextBox 4"/>
          <p:cNvSpPr txBox="1"/>
          <p:nvPr/>
        </p:nvSpPr>
        <p:spPr>
          <a:xfrm>
            <a:off x="762000" y="4953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2nd </a:t>
            </a:r>
            <a:r>
              <a:rPr lang="es-ES_tradnl" sz="2400" dirty="0" err="1" smtClean="0"/>
              <a:t>one</a:t>
            </a:r>
            <a:r>
              <a:rPr lang="es-ES_tradnl" sz="2400" dirty="0" smtClean="0"/>
              <a:t>? </a:t>
            </a:r>
            <a:r>
              <a:rPr lang="es-ES_tradnl" sz="2400" dirty="0" err="1" smtClean="0"/>
              <a:t>But</a:t>
            </a:r>
            <a:r>
              <a:rPr lang="es-ES_tradnl" sz="2400" dirty="0" smtClean="0"/>
              <a:t> can </a:t>
            </a:r>
            <a:r>
              <a:rPr lang="es-ES_tradnl" sz="2400" dirty="0" err="1" smtClean="0"/>
              <a:t>we</a:t>
            </a:r>
            <a:r>
              <a:rPr lang="es-ES_tradnl" sz="2400" dirty="0" smtClean="0"/>
              <a:t> trust </a:t>
            </a:r>
            <a:r>
              <a:rPr lang="es-ES_tradnl" sz="2400" dirty="0" err="1" smtClean="0"/>
              <a:t>these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binding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site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predictions</a:t>
            </a:r>
            <a:r>
              <a:rPr lang="es-ES_tradnl" sz="2400" dirty="0" smtClean="0"/>
              <a:t>?</a:t>
            </a:r>
            <a:endParaRPr lang="es-E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Validation</a:t>
            </a:r>
            <a:r>
              <a:rPr lang="es-ES_tradnl" dirty="0" smtClean="0"/>
              <a:t> Pro-</a:t>
            </a:r>
            <a:r>
              <a:rPr lang="es-ES_tradnl" dirty="0" err="1" smtClean="0"/>
              <a:t>Coffee</a:t>
            </a:r>
            <a:endParaRPr lang="es-ES" dirty="0"/>
          </a:p>
        </p:txBody>
      </p:sp>
      <p:pic>
        <p:nvPicPr>
          <p:cNvPr id="4" name="Content Placeholder 3" descr="alignmen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56000"/>
            <a:ext cx="7614262" cy="2820097"/>
          </a:xfrm>
        </p:spPr>
      </p:pic>
      <p:sp>
        <p:nvSpPr>
          <p:cNvPr id="5" name="TextBox 4"/>
          <p:cNvSpPr txBox="1"/>
          <p:nvPr/>
        </p:nvSpPr>
        <p:spPr>
          <a:xfrm>
            <a:off x="990600" y="49530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2nd </a:t>
            </a:r>
            <a:r>
              <a:rPr lang="es-ES_tradnl" sz="2400" dirty="0" err="1" smtClean="0"/>
              <a:t>one</a:t>
            </a:r>
            <a:r>
              <a:rPr lang="es-ES_tradnl" sz="2400" dirty="0" smtClean="0"/>
              <a:t>!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green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sites</a:t>
            </a:r>
            <a:r>
              <a:rPr lang="es-ES_tradnl" sz="2400" dirty="0" smtClean="0"/>
              <a:t> are </a:t>
            </a:r>
            <a:r>
              <a:rPr lang="es-ES_tradnl" sz="2400" dirty="0" err="1" smtClean="0"/>
              <a:t>confirmed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ChIP-seq</a:t>
            </a:r>
            <a:r>
              <a:rPr lang="es-ES_tradnl" sz="2400" dirty="0" smtClean="0"/>
              <a:t>.</a:t>
            </a:r>
            <a:endParaRPr lang="es-E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M-fig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1071546"/>
            <a:ext cx="6143668" cy="57150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2844" y="6566356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 smtClean="0"/>
              <a:t>Magis</a:t>
            </a:r>
            <a:r>
              <a:rPr lang="es-ES_tradnl" sz="1000" dirty="0" smtClean="0"/>
              <a:t> &amp; al, JMB 2010</a:t>
            </a:r>
            <a:endParaRPr lang="es-ES" sz="1000" dirty="0"/>
          </a:p>
        </p:txBody>
      </p:sp>
      <p:pic>
        <p:nvPicPr>
          <p:cNvPr id="13" name="Picture 12" descr="log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228600"/>
            <a:ext cx="589598" cy="3004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7" name="TextBox 16"/>
          <p:cNvSpPr txBox="1"/>
          <p:nvPr/>
        </p:nvSpPr>
        <p:spPr>
          <a:xfrm>
            <a:off x="6248400" y="2214554"/>
            <a:ext cx="2895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dirty="0" smtClean="0"/>
              <a:t> MSA define </a:t>
            </a:r>
            <a:r>
              <a:rPr lang="es-ES_tradnl" dirty="0" err="1" smtClean="0"/>
              <a:t>equivalences</a:t>
            </a:r>
            <a:endParaRPr lang="es-ES_tradnl" dirty="0" smtClean="0"/>
          </a:p>
          <a:p>
            <a:pPr>
              <a:buFont typeface="Arial" pitchFamily="34" charset="0"/>
              <a:buChar char="•"/>
            </a:pPr>
            <a:endParaRPr lang="es-ES_tradnl" sz="1200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T-RMSD computes Intramolecular </a:t>
            </a:r>
            <a:r>
              <a:rPr lang="es-ES_tradnl" dirty="0" err="1" smtClean="0"/>
              <a:t>distances</a:t>
            </a:r>
            <a:endParaRPr lang="es-ES_tradnl" dirty="0" smtClean="0"/>
          </a:p>
          <a:p>
            <a:pPr>
              <a:buFont typeface="Arial" pitchFamily="34" charset="0"/>
              <a:buChar char="•"/>
            </a:pPr>
            <a:endParaRPr lang="es-ES_tradnl" sz="1200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column</a:t>
            </a:r>
            <a:r>
              <a:rPr lang="es-ES_tradnl" dirty="0" smtClean="0"/>
              <a:t> =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 smtClean="0"/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=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endParaRPr lang="es-ES_tradnl" dirty="0" smtClean="0"/>
          </a:p>
          <a:p>
            <a:pPr>
              <a:buFont typeface="Arial" pitchFamily="34" charset="0"/>
              <a:buChar char="•"/>
            </a:pPr>
            <a:endParaRPr lang="es-ES_tradnl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Nb </a:t>
            </a:r>
            <a:r>
              <a:rPr lang="es-ES_tradnl" dirty="0" err="1" smtClean="0"/>
              <a:t>columns</a:t>
            </a:r>
            <a:r>
              <a:rPr lang="es-ES_tradnl" dirty="0" smtClean="0"/>
              <a:t> = </a:t>
            </a:r>
            <a:r>
              <a:rPr lang="es-ES_tradnl" dirty="0" err="1" smtClean="0"/>
              <a:t>support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-29623" y="238780"/>
            <a:ext cx="917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Using 3D structure for structural clustering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uthor_Supplementary_Material_files_2.png"/>
          <p:cNvPicPr>
            <a:picLocks noChangeAspect="1"/>
          </p:cNvPicPr>
          <p:nvPr/>
        </p:nvPicPr>
        <p:blipFill>
          <a:blip r:embed="rId2" cstate="print"/>
          <a:srcRect l="22414" t="56134" r="7525"/>
          <a:stretch>
            <a:fillRect/>
          </a:stretch>
        </p:blipFill>
        <p:spPr>
          <a:xfrm>
            <a:off x="-32" y="1785926"/>
            <a:ext cx="4857784" cy="36433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8596" y="1071546"/>
            <a:ext cx="348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Structural</a:t>
            </a:r>
            <a:r>
              <a:rPr lang="es-ES_tradnl" dirty="0" smtClean="0"/>
              <a:t> </a:t>
            </a:r>
            <a:r>
              <a:rPr lang="es-ES_tradnl" dirty="0" err="1" smtClean="0"/>
              <a:t>Tree</a:t>
            </a:r>
            <a:r>
              <a:rPr lang="es-ES_tradnl" dirty="0" smtClean="0"/>
              <a:t> / PFAM / 3D-Coffee </a:t>
            </a:r>
            <a:endParaRPr lang="es-ES" dirty="0"/>
          </a:p>
        </p:txBody>
      </p:sp>
      <p:sp>
        <p:nvSpPr>
          <p:cNvPr id="23" name="TextBox 22"/>
          <p:cNvSpPr txBox="1"/>
          <p:nvPr/>
        </p:nvSpPr>
        <p:spPr>
          <a:xfrm>
            <a:off x="-29623" y="238780"/>
            <a:ext cx="917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From structural clustering to phylogenetic inference</a:t>
            </a:r>
            <a:endParaRPr lang="en-US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>
          <a:xfrm>
            <a:off x="4784438" y="1428768"/>
            <a:ext cx="4145280" cy="5286380"/>
            <a:chOff x="3846755" y="990600"/>
            <a:chExt cx="5181600" cy="6607979"/>
          </a:xfrm>
        </p:grpSpPr>
        <p:sp>
          <p:nvSpPr>
            <p:cNvPr id="11" name="Rectangle 10"/>
            <p:cNvSpPr/>
            <p:nvPr/>
          </p:nvSpPr>
          <p:spPr>
            <a:xfrm>
              <a:off x="3922955" y="990600"/>
              <a:ext cx="5105400" cy="541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35255" y="1600200"/>
              <a:ext cx="4059700" cy="405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3846755" y="7252330"/>
              <a:ext cx="387445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200" dirty="0" err="1" smtClean="0"/>
                <a:t>Glenney</a:t>
              </a:r>
              <a:r>
                <a:rPr lang="es-ES_tradnl" sz="1200" dirty="0" smtClean="0"/>
                <a:t> &amp; </a:t>
              </a:r>
              <a:r>
                <a:rPr lang="es-ES_tradnl" sz="1200" dirty="0" err="1" smtClean="0"/>
                <a:t>wiens</a:t>
              </a:r>
              <a:r>
                <a:rPr lang="es-ES_tradnl" sz="1200" dirty="0" smtClean="0"/>
                <a:t>, </a:t>
              </a:r>
              <a:r>
                <a:rPr lang="es-ES_tradnl" sz="1200" dirty="0" err="1" smtClean="0"/>
                <a:t>Journal</a:t>
              </a:r>
              <a:r>
                <a:rPr lang="es-ES_tradnl" sz="1200" dirty="0" smtClean="0"/>
                <a:t> of </a:t>
              </a:r>
              <a:r>
                <a:rPr lang="es-ES_tradnl" sz="1200" dirty="0" err="1" smtClean="0"/>
                <a:t>Immunology</a:t>
              </a:r>
              <a:r>
                <a:rPr lang="es-ES_tradnl" sz="1200" dirty="0" smtClean="0"/>
                <a:t> 2007</a:t>
              </a:r>
              <a:endParaRPr lang="es-ES" sz="1200" dirty="0"/>
            </a:p>
          </p:txBody>
        </p:sp>
        <p:sp>
          <p:nvSpPr>
            <p:cNvPr id="10" name="Block Arc 9"/>
            <p:cNvSpPr/>
            <p:nvPr/>
          </p:nvSpPr>
          <p:spPr>
            <a:xfrm rot="912257">
              <a:off x="5268954" y="1183206"/>
              <a:ext cx="3515291" cy="3212658"/>
            </a:xfrm>
            <a:prstGeom prst="blockArc">
              <a:avLst>
                <a:gd name="adj1" fmla="val 13487043"/>
                <a:gd name="adj2" fmla="val 20680846"/>
                <a:gd name="adj3" fmla="val 787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3077913">
              <a:off x="3872132" y="2391109"/>
              <a:ext cx="4588171" cy="3672779"/>
            </a:xfrm>
            <a:prstGeom prst="blockArc">
              <a:avLst>
                <a:gd name="adj1" fmla="val 10166680"/>
                <a:gd name="adj2" fmla="val 21394174"/>
                <a:gd name="adj3" fmla="val 8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 rot="17342694">
              <a:off x="3959570" y="1465873"/>
              <a:ext cx="3515291" cy="3212658"/>
            </a:xfrm>
            <a:prstGeom prst="blockArc">
              <a:avLst>
                <a:gd name="adj1" fmla="val 15992200"/>
                <a:gd name="adj2" fmla="val 20680846"/>
                <a:gd name="adj3" fmla="val 787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 descr="logo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6481368"/>
            <a:ext cx="589598" cy="3004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4" name="TextBox 23"/>
          <p:cNvSpPr txBox="1"/>
          <p:nvPr/>
        </p:nvSpPr>
        <p:spPr>
          <a:xfrm>
            <a:off x="642910" y="6438149"/>
            <a:ext cx="235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 smtClean="0"/>
              <a:t>Magis</a:t>
            </a:r>
            <a:r>
              <a:rPr lang="es-ES_tradnl" sz="1200" dirty="0" smtClean="0"/>
              <a:t> et al, TIBS (2012, </a:t>
            </a:r>
            <a:r>
              <a:rPr lang="es-ES_tradnl" sz="1200" dirty="0" err="1" smtClean="0"/>
              <a:t>submitted</a:t>
            </a:r>
            <a:r>
              <a:rPr lang="es-ES_tradnl" sz="1200" dirty="0" smtClean="0"/>
              <a:t>)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Which Flavor?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93025" cy="50292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Fast Alignments</a:t>
            </a:r>
          </a:p>
          <a:p>
            <a:pPr lvl="1" eaLnBrk="1" hangingPunct="1">
              <a:defRPr/>
            </a:pPr>
            <a:r>
              <a:rPr lang="en-US" b="1" dirty="0" smtClean="0"/>
              <a:t>M-Coffee</a:t>
            </a:r>
            <a:r>
              <a:rPr lang="en-US" dirty="0" smtClean="0"/>
              <a:t> with Fast Aligners: </a:t>
            </a:r>
            <a:r>
              <a:rPr lang="en-US" dirty="0" err="1" smtClean="0"/>
              <a:t>mafft</a:t>
            </a:r>
            <a:r>
              <a:rPr lang="en-US" dirty="0" smtClean="0"/>
              <a:t>, muscle, </a:t>
            </a:r>
            <a:r>
              <a:rPr lang="en-US" dirty="0" err="1" smtClean="0"/>
              <a:t>kalign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Difficult Protein Alignments</a:t>
            </a:r>
          </a:p>
          <a:p>
            <a:pPr lvl="1" eaLnBrk="1" hangingPunct="1">
              <a:defRPr/>
            </a:pPr>
            <a:r>
              <a:rPr lang="en-US" b="1" dirty="0" smtClean="0"/>
              <a:t>PSI-Coffee</a:t>
            </a:r>
          </a:p>
          <a:p>
            <a:pPr lvl="1">
              <a:defRPr/>
            </a:pPr>
            <a:r>
              <a:rPr lang="en-US" b="1" dirty="0" err="1" smtClean="0"/>
              <a:t>Expresso</a:t>
            </a:r>
            <a:endParaRPr lang="en-US" b="1" dirty="0" smtClean="0"/>
          </a:p>
          <a:p>
            <a:pPr lvl="1">
              <a:defRPr/>
            </a:pPr>
            <a:endParaRPr lang="en-US" b="1" dirty="0" smtClean="0"/>
          </a:p>
          <a:p>
            <a:pPr>
              <a:defRPr/>
            </a:pPr>
            <a:r>
              <a:rPr lang="en-US" dirty="0" smtClean="0"/>
              <a:t>Structural clustering</a:t>
            </a:r>
          </a:p>
          <a:p>
            <a:pPr lvl="1">
              <a:defRPr/>
            </a:pPr>
            <a:r>
              <a:rPr lang="en-US" b="1" dirty="0" smtClean="0"/>
              <a:t>T-RMSD</a:t>
            </a:r>
          </a:p>
          <a:p>
            <a:pPr lvl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RNA Alignments</a:t>
            </a:r>
          </a:p>
          <a:p>
            <a:pPr lvl="1" eaLnBrk="1" hangingPunct="1">
              <a:defRPr/>
            </a:pPr>
            <a:r>
              <a:rPr lang="en-US" b="1" dirty="0" smtClean="0"/>
              <a:t>R-Coffee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Promoter Alignments</a:t>
            </a:r>
          </a:p>
          <a:p>
            <a:pPr lvl="1" eaLnBrk="1" hangingPunct="1">
              <a:defRPr/>
            </a:pPr>
            <a:r>
              <a:rPr lang="en-US" b="1" dirty="0" smtClean="0"/>
              <a:t>Pro-Coffee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T-Coffee 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/>
              <a:t>T</a:t>
            </a:r>
            <a:r>
              <a:rPr lang="en-US" dirty="0" smtClean="0"/>
              <a:t>ree based </a:t>
            </a:r>
            <a:r>
              <a:rPr lang="en-US" sz="6000" b="1" dirty="0" smtClean="0"/>
              <a:t>C</a:t>
            </a:r>
            <a:r>
              <a:rPr lang="en-US" dirty="0" smtClean="0"/>
              <a:t>onsistency based </a:t>
            </a:r>
            <a:r>
              <a:rPr lang="en-US" sz="6000" b="1" dirty="0" smtClean="0"/>
              <a:t>O</a:t>
            </a:r>
            <a:r>
              <a:rPr lang="en-US" dirty="0" smtClean="0"/>
              <a:t>bjective </a:t>
            </a:r>
            <a:r>
              <a:rPr lang="en-US" sz="6000" b="1" dirty="0" smtClean="0"/>
              <a:t>F</a:t>
            </a:r>
            <a:r>
              <a:rPr lang="en-US" dirty="0" smtClean="0"/>
              <a:t>unction </a:t>
            </a:r>
            <a:r>
              <a:rPr lang="en-US" sz="6000" b="1" dirty="0" smtClean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Alignm</a:t>
            </a:r>
            <a:r>
              <a:rPr lang="en-US" sz="6000" b="1" dirty="0" err="1" smtClean="0"/>
              <a:t>E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sz="6000" b="1" dirty="0" smtClean="0"/>
              <a:t>E</a:t>
            </a:r>
            <a:r>
              <a:rPr lang="en-US" dirty="0" smtClean="0"/>
              <a:t>valuation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Progressive Alignment</a:t>
            </a:r>
          </a:p>
          <a:p>
            <a:pPr lvl="1" eaLnBrk="1" hangingPunct="1"/>
            <a:r>
              <a:rPr lang="en-US" dirty="0" smtClean="0"/>
              <a:t>Consistency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Server: </a:t>
            </a:r>
            <a:r>
              <a:rPr lang="en-US" dirty="0" err="1" smtClean="0"/>
              <a:t>tcoffee.crg.cat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 </a:t>
            </a:r>
            <a:r>
              <a:rPr lang="en-US" sz="2700" dirty="0" smtClean="0"/>
              <a:t>Paolo Di </a:t>
            </a:r>
            <a:r>
              <a:rPr lang="en-US" sz="2700" dirty="0" err="1" smtClean="0"/>
              <a:t>Tommaso</a:t>
            </a:r>
            <a:endParaRPr lang="en-US" sz="2700" dirty="0"/>
          </a:p>
        </p:txBody>
      </p:sp>
      <p:pic>
        <p:nvPicPr>
          <p:cNvPr id="5" name="Picture 4" descr="T-Coffee-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423257"/>
            <a:ext cx="6949854" cy="5282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-in </a:t>
            </a:r>
            <a:r>
              <a:rPr lang="en-US" dirty="0" err="1" smtClean="0">
                <a:latin typeface="Consolas" pitchFamily="49" charset="0"/>
              </a:rPr>
              <a:t>input_file_name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-method </a:t>
            </a:r>
            <a:r>
              <a:rPr lang="en-US" dirty="0" err="1" smtClean="0">
                <a:latin typeface="Consolas" pitchFamily="49" charset="0"/>
              </a:rPr>
              <a:t>kalign_msa,muscle_msa,mafft_msa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667000"/>
            <a:ext cx="7848600" cy="685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90600" y="3429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Give the list of methods you want for the computation of  the primary libraries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-in </a:t>
            </a:r>
            <a:r>
              <a:rPr lang="en-US" dirty="0" err="1" smtClean="0">
                <a:latin typeface="Consolas" pitchFamily="49" charset="0"/>
              </a:rPr>
              <a:t>input_file_name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-mode	</a:t>
            </a:r>
            <a:r>
              <a:rPr lang="en-US" dirty="0" err="1" smtClean="0">
                <a:latin typeface="Consolas" pitchFamily="49" charset="0"/>
              </a:rPr>
              <a:t>fmcoffee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</a:rPr>
              <a:t>T-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Coffee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special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modes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2667000"/>
            <a:ext cx="205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nsolas" pitchFamily="49" charset="0"/>
              </a:rPr>
              <a:t>mcoffee</a:t>
            </a:r>
            <a:endParaRPr lang="en-GB" sz="28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2667000"/>
            <a:ext cx="205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nsolas" pitchFamily="49" charset="0"/>
              </a:rPr>
              <a:t>psicoffee</a:t>
            </a:r>
            <a:endParaRPr lang="en-GB" sz="28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667000"/>
            <a:ext cx="205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2800" dirty="0" err="1" smtClean="0">
                <a:latin typeface="Consolas" pitchFamily="49" charset="0"/>
              </a:rPr>
              <a:t>expresso</a:t>
            </a:r>
            <a:endParaRPr lang="en-GB" sz="2800" dirty="0"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667000"/>
            <a:ext cx="34290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32004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err="1" smtClean="0"/>
              <a:t>mcoffee</a:t>
            </a:r>
            <a:endParaRPr lang="es-ES_tradnl" sz="2800" dirty="0" smtClean="0"/>
          </a:p>
          <a:p>
            <a:r>
              <a:rPr lang="es-ES_tradnl" sz="2800" dirty="0" err="1" smtClean="0"/>
              <a:t>psicoffee</a:t>
            </a:r>
            <a:endParaRPr lang="es-ES_tradnl" sz="2800" dirty="0" smtClean="0"/>
          </a:p>
          <a:p>
            <a:r>
              <a:rPr lang="es-ES_tradnl" sz="2800" dirty="0" err="1" smtClean="0"/>
              <a:t>rcoffee</a:t>
            </a:r>
            <a:endParaRPr lang="es-ES_tradnl" sz="2800" dirty="0" smtClean="0"/>
          </a:p>
          <a:p>
            <a:r>
              <a:rPr lang="es-ES_tradnl" sz="2800" dirty="0" err="1" smtClean="0"/>
              <a:t>procoffee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1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-in </a:t>
            </a:r>
            <a:r>
              <a:rPr lang="en-US" dirty="0" err="1" smtClean="0">
                <a:latin typeface="Consolas" pitchFamily="49" charset="0"/>
              </a:rPr>
              <a:t>input_file_name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-mode	</a:t>
            </a:r>
            <a:r>
              <a:rPr lang="en-US" dirty="0" err="1" smtClean="0">
                <a:latin typeface="Consolas" pitchFamily="49" charset="0"/>
              </a:rPr>
              <a:t>expresso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-output </a:t>
            </a:r>
            <a:r>
              <a:rPr lang="en-US" dirty="0" err="1" smtClean="0">
                <a:latin typeface="Consolas" pitchFamily="49" charset="0"/>
              </a:rPr>
              <a:t>output_format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3200400"/>
            <a:ext cx="42672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28800" y="38862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clustal_aln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</a:rPr>
              <a:t> (default)</a:t>
            </a: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fasta_aln</a:t>
            </a:r>
            <a:endParaRPr lang="es-ES_tradnl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phylip_aln</a:t>
            </a:r>
            <a:endParaRPr lang="es-ES_tradnl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saga_aln</a:t>
            </a:r>
            <a:endParaRPr lang="es-ES_tradnl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msf_aln</a:t>
            </a:r>
            <a:endParaRPr lang="es-ES_tradnl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pir_aln</a:t>
            </a:r>
            <a:endParaRPr lang="es-ES_tradnl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_tradnl" b="1" dirty="0" err="1" smtClean="0">
                <a:solidFill>
                  <a:schemeClr val="accent6">
                    <a:lumMod val="75000"/>
                  </a:schemeClr>
                </a:solidFill>
              </a:rPr>
              <a:t>compressed_aln</a:t>
            </a:r>
            <a:r>
              <a:rPr lang="es-ES_tradn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T-Coffee “other programs”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-other_pg seq_reformat</a:t>
            </a:r>
          </a:p>
          <a:p>
            <a:pPr lvl="1">
              <a:buNone/>
            </a:pP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2133600"/>
            <a:ext cx="25146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19400" y="2667000"/>
            <a:ext cx="33393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 err="1" smtClean="0">
                <a:latin typeface="Consolas" pitchFamily="49" charset="0"/>
              </a:rPr>
              <a:t>aln_compare</a:t>
            </a:r>
            <a:endParaRPr lang="es-ES_tradnl" sz="2800" dirty="0" smtClean="0">
              <a:latin typeface="Consolas" pitchFamily="49" charset="0"/>
            </a:endParaRPr>
          </a:p>
          <a:p>
            <a:r>
              <a:rPr lang="es-ES_tradnl" sz="2800" dirty="0" smtClean="0">
                <a:latin typeface="Consolas" pitchFamily="49" charset="0"/>
              </a:rPr>
              <a:t>strike</a:t>
            </a:r>
            <a:endParaRPr lang="en-GB" sz="2800" dirty="0" smtClean="0">
              <a:latin typeface="Consolas" pitchFamily="49" charset="0"/>
            </a:endParaRPr>
          </a:p>
          <a:p>
            <a:r>
              <a:rPr lang="es-ES_tradnl" sz="2800" dirty="0" err="1" smtClean="0">
                <a:latin typeface="Consolas" pitchFamily="49" charset="0"/>
              </a:rPr>
              <a:t>irmsd</a:t>
            </a:r>
            <a:endParaRPr lang="es-ES_tradnl" sz="2800" dirty="0" smtClean="0">
              <a:latin typeface="Consolas" pitchFamily="49" charset="0"/>
            </a:endParaRPr>
          </a:p>
          <a:p>
            <a:r>
              <a:rPr lang="es-ES_tradnl" sz="2800" dirty="0" err="1" smtClean="0">
                <a:latin typeface="Consolas" pitchFamily="49" charset="0"/>
              </a:rPr>
              <a:t>trmsd</a:t>
            </a:r>
            <a:endParaRPr lang="es-ES_tradnl" sz="2800" dirty="0" smtClean="0">
              <a:latin typeface="Consolas" pitchFamily="49" charset="0"/>
            </a:endParaRPr>
          </a:p>
          <a:p>
            <a:r>
              <a:rPr lang="en-GB" sz="2800" dirty="0" err="1" smtClean="0">
                <a:latin typeface="Consolas" pitchFamily="49" charset="0"/>
              </a:rPr>
              <a:t>extract_from_pdb</a:t>
            </a:r>
            <a:endParaRPr lang="en-GB" sz="2800" dirty="0" smtClean="0">
              <a:latin typeface="Consolas" pitchFamily="49" charset="0"/>
            </a:endParaRPr>
          </a:p>
          <a:p>
            <a:endParaRPr lang="en-GB" sz="28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seq_reformat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T-Coffee alignment editing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-other_pg seq_reformat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-in </a:t>
            </a:r>
            <a:r>
              <a:rPr lang="en-US" dirty="0" err="1" smtClean="0">
                <a:latin typeface="Consolas" pitchFamily="49" charset="0"/>
              </a:rPr>
              <a:t>input_file_name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-output </a:t>
            </a:r>
            <a:r>
              <a:rPr lang="en-US" dirty="0" err="1" smtClean="0">
                <a:latin typeface="Consolas" pitchFamily="49" charset="0"/>
              </a:rPr>
              <a:t>output_format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-action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GB" dirty="0" smtClean="0"/>
              <a:t>+</a:t>
            </a:r>
            <a:r>
              <a:rPr lang="en-GB" dirty="0"/>
              <a:t>trim _</a:t>
            </a:r>
            <a:r>
              <a:rPr lang="en-GB" dirty="0" err="1"/>
              <a:t>seq</a:t>
            </a:r>
            <a:r>
              <a:rPr lang="en-GB" dirty="0"/>
              <a:t>_%%90</a:t>
            </a:r>
            <a:r>
              <a:rPr lang="en-GB" dirty="0" smtClean="0"/>
              <a:t>_</a:t>
            </a:r>
            <a:endParaRPr lang="en-US" dirty="0" smtClean="0">
              <a:latin typeface="Consolas" pitchFamily="49" charset="0"/>
            </a:endParaRPr>
          </a:p>
          <a:p>
            <a:pPr lvl="1">
              <a:buNone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733800"/>
            <a:ext cx="3200400" cy="1066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t_coffee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-other_pg seq_reformat -help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2133600"/>
            <a:ext cx="12192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On line documentation: </a:t>
            </a:r>
            <a:r>
              <a:rPr lang="en-GB" dirty="0" smtClean="0">
                <a:hlinkClick r:id="rId2"/>
              </a:rPr>
              <a:t>http://www.tcoffee.org/Documentation/t_coffee/t_coffee_tutorial.htm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nsolas" pitchFamily="49" charset="0"/>
              </a:rPr>
              <a:t>seq_reformat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T-Coffee alignment editing tool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T-Coffee &amp; the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T-Coffee keeps data in 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~/.t_coffee/cache/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Warning!</a:t>
            </a:r>
            <a:r>
              <a:rPr lang="en-US" dirty="0" smtClean="0">
                <a:latin typeface="+mj-lt"/>
              </a:rPr>
              <a:t> The cache will accumulate your data and may become very big</a:t>
            </a:r>
          </a:p>
          <a:p>
            <a:r>
              <a:rPr lang="en-US" dirty="0" smtClean="0">
                <a:latin typeface="+mj-lt"/>
              </a:rPr>
              <a:t>Several options :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-cache update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-cache ignore</a:t>
            </a:r>
          </a:p>
          <a:p>
            <a:pPr lvl="1">
              <a:buNone/>
            </a:pPr>
            <a:r>
              <a:rPr lang="en-US" dirty="0" smtClean="0">
                <a:latin typeface="Consolas" pitchFamily="49" charset="0"/>
              </a:rPr>
              <a:t>-cache </a:t>
            </a:r>
            <a:r>
              <a:rPr lang="en-US" i="1" dirty="0" smtClean="0">
                <a:latin typeface="Consolas" pitchFamily="49" charset="0"/>
              </a:rPr>
              <a:t>path</a:t>
            </a:r>
          </a:p>
          <a:p>
            <a:pPr lvl="1"/>
            <a:endParaRPr lang="en-US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https://sites.google.com/site/tcoffeetutorials</a:t>
            </a:r>
            <a:endParaRPr lang="en-US" dirty="0"/>
          </a:p>
        </p:txBody>
      </p:sp>
      <p:pic>
        <p:nvPicPr>
          <p:cNvPr id="4" name="Picture 3" descr="T-Coffee-TutorialWebSi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195910"/>
            <a:ext cx="7419140" cy="4597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5" name="Picture 4" descr="T-Coffee-Inst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2365" y="1201936"/>
            <a:ext cx="5999270" cy="565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2" name="Text Box 36"/>
          <p:cNvSpPr txBox="1">
            <a:spLocks noChangeArrowheads="1"/>
          </p:cNvSpPr>
          <p:nvPr/>
        </p:nvSpPr>
        <p:spPr bwMode="auto">
          <a:xfrm>
            <a:off x="1316509" y="4310963"/>
            <a:ext cx="5867400" cy="22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600" b="1">
                <a:latin typeface="Trebuchet MS" charset="0"/>
              </a:rPr>
              <a:t>Dynamic Programming Using A Substitution Matrix</a:t>
            </a:r>
          </a:p>
        </p:txBody>
      </p:sp>
      <p:sp>
        <p:nvSpPr>
          <p:cNvPr id="23604" name="Line 4"/>
          <p:cNvSpPr>
            <a:spLocks noChangeShapeType="1"/>
          </p:cNvSpPr>
          <p:nvPr/>
        </p:nvSpPr>
        <p:spPr bwMode="auto">
          <a:xfrm flipH="1" flipV="1">
            <a:off x="2653098" y="1878484"/>
            <a:ext cx="1502247" cy="2415489"/>
          </a:xfrm>
          <a:prstGeom prst="line">
            <a:avLst/>
          </a:prstGeom>
          <a:noFill/>
          <a:ln w="57150">
            <a:pattFill prst="pct3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559260" y="5021734"/>
            <a:ext cx="1636756" cy="1379066"/>
            <a:chOff x="2060" y="3250"/>
            <a:chExt cx="1156" cy="974"/>
          </a:xfrm>
        </p:grpSpPr>
        <p:sp>
          <p:nvSpPr>
            <p:cNvPr id="23606" name="Rectangle 45"/>
            <p:cNvSpPr>
              <a:spLocks noChangeArrowheads="1"/>
            </p:cNvSpPr>
            <p:nvPr/>
          </p:nvSpPr>
          <p:spPr bwMode="auto">
            <a:xfrm>
              <a:off x="2060" y="3250"/>
              <a:ext cx="1156" cy="9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607" name="Line 46"/>
            <p:cNvSpPr>
              <a:spLocks noChangeShapeType="1"/>
            </p:cNvSpPr>
            <p:nvPr/>
          </p:nvSpPr>
          <p:spPr bwMode="auto">
            <a:xfrm>
              <a:off x="2060" y="3250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08" name="Line 47"/>
            <p:cNvSpPr>
              <a:spLocks noChangeShapeType="1"/>
            </p:cNvSpPr>
            <p:nvPr/>
          </p:nvSpPr>
          <p:spPr bwMode="auto">
            <a:xfrm>
              <a:off x="2060" y="3319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09" name="Line 48"/>
            <p:cNvSpPr>
              <a:spLocks noChangeShapeType="1"/>
            </p:cNvSpPr>
            <p:nvPr/>
          </p:nvSpPr>
          <p:spPr bwMode="auto">
            <a:xfrm>
              <a:off x="2060" y="3457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0" name="Line 49"/>
            <p:cNvSpPr>
              <a:spLocks noChangeShapeType="1"/>
            </p:cNvSpPr>
            <p:nvPr/>
          </p:nvSpPr>
          <p:spPr bwMode="auto">
            <a:xfrm>
              <a:off x="2060" y="3597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1" name="Line 50"/>
            <p:cNvSpPr>
              <a:spLocks noChangeShapeType="1"/>
            </p:cNvSpPr>
            <p:nvPr/>
          </p:nvSpPr>
          <p:spPr bwMode="auto">
            <a:xfrm>
              <a:off x="2060" y="3737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2" name="Line 51"/>
            <p:cNvSpPr>
              <a:spLocks noChangeShapeType="1"/>
            </p:cNvSpPr>
            <p:nvPr/>
          </p:nvSpPr>
          <p:spPr bwMode="auto">
            <a:xfrm>
              <a:off x="2060" y="3876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3" name="Line 52"/>
            <p:cNvSpPr>
              <a:spLocks noChangeShapeType="1"/>
            </p:cNvSpPr>
            <p:nvPr/>
          </p:nvSpPr>
          <p:spPr bwMode="auto">
            <a:xfrm>
              <a:off x="2060" y="4016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4" name="Line 53"/>
            <p:cNvSpPr>
              <a:spLocks noChangeShapeType="1"/>
            </p:cNvSpPr>
            <p:nvPr/>
          </p:nvSpPr>
          <p:spPr bwMode="auto">
            <a:xfrm>
              <a:off x="2060" y="4154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5" name="Line 54"/>
            <p:cNvSpPr>
              <a:spLocks noChangeShapeType="1"/>
            </p:cNvSpPr>
            <p:nvPr/>
          </p:nvSpPr>
          <p:spPr bwMode="auto">
            <a:xfrm>
              <a:off x="2060" y="4224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6" name="Line 55"/>
            <p:cNvSpPr>
              <a:spLocks noChangeShapeType="1"/>
            </p:cNvSpPr>
            <p:nvPr/>
          </p:nvSpPr>
          <p:spPr bwMode="auto">
            <a:xfrm>
              <a:off x="2060" y="3389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7" name="Line 56"/>
            <p:cNvSpPr>
              <a:spLocks noChangeShapeType="1"/>
            </p:cNvSpPr>
            <p:nvPr/>
          </p:nvSpPr>
          <p:spPr bwMode="auto">
            <a:xfrm>
              <a:off x="2060" y="3529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8" name="Line 57"/>
            <p:cNvSpPr>
              <a:spLocks noChangeShapeType="1"/>
            </p:cNvSpPr>
            <p:nvPr/>
          </p:nvSpPr>
          <p:spPr bwMode="auto">
            <a:xfrm>
              <a:off x="2060" y="3667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19" name="Line 58"/>
            <p:cNvSpPr>
              <a:spLocks noChangeShapeType="1"/>
            </p:cNvSpPr>
            <p:nvPr/>
          </p:nvSpPr>
          <p:spPr bwMode="auto">
            <a:xfrm>
              <a:off x="2060" y="3806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0" name="Line 59"/>
            <p:cNvSpPr>
              <a:spLocks noChangeShapeType="1"/>
            </p:cNvSpPr>
            <p:nvPr/>
          </p:nvSpPr>
          <p:spPr bwMode="auto">
            <a:xfrm>
              <a:off x="2060" y="3944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1" name="Line 60"/>
            <p:cNvSpPr>
              <a:spLocks noChangeShapeType="1"/>
            </p:cNvSpPr>
            <p:nvPr/>
          </p:nvSpPr>
          <p:spPr bwMode="auto">
            <a:xfrm>
              <a:off x="2060" y="4084"/>
              <a:ext cx="1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2" name="Line 61"/>
            <p:cNvSpPr>
              <a:spLocks noChangeShapeType="1"/>
            </p:cNvSpPr>
            <p:nvPr/>
          </p:nvSpPr>
          <p:spPr bwMode="auto">
            <a:xfrm flipV="1">
              <a:off x="2902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3" name="Line 62"/>
            <p:cNvSpPr>
              <a:spLocks noChangeShapeType="1"/>
            </p:cNvSpPr>
            <p:nvPr/>
          </p:nvSpPr>
          <p:spPr bwMode="auto">
            <a:xfrm flipV="1">
              <a:off x="3059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4" name="Line 63"/>
            <p:cNvSpPr>
              <a:spLocks noChangeShapeType="1"/>
            </p:cNvSpPr>
            <p:nvPr/>
          </p:nvSpPr>
          <p:spPr bwMode="auto">
            <a:xfrm flipV="1">
              <a:off x="3216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5" name="Line 64"/>
            <p:cNvSpPr>
              <a:spLocks noChangeShapeType="1"/>
            </p:cNvSpPr>
            <p:nvPr/>
          </p:nvSpPr>
          <p:spPr bwMode="auto">
            <a:xfrm flipV="1">
              <a:off x="2060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6" name="Line 65"/>
            <p:cNvSpPr>
              <a:spLocks noChangeShapeType="1"/>
            </p:cNvSpPr>
            <p:nvPr/>
          </p:nvSpPr>
          <p:spPr bwMode="auto">
            <a:xfrm flipV="1">
              <a:off x="2128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7" name="Line 66"/>
            <p:cNvSpPr>
              <a:spLocks noChangeShapeType="1"/>
            </p:cNvSpPr>
            <p:nvPr/>
          </p:nvSpPr>
          <p:spPr bwMode="auto">
            <a:xfrm flipV="1">
              <a:off x="2274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8" name="Line 67"/>
            <p:cNvSpPr>
              <a:spLocks noChangeShapeType="1"/>
            </p:cNvSpPr>
            <p:nvPr/>
          </p:nvSpPr>
          <p:spPr bwMode="auto">
            <a:xfrm flipV="1">
              <a:off x="2431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29" name="Line 68"/>
            <p:cNvSpPr>
              <a:spLocks noChangeShapeType="1"/>
            </p:cNvSpPr>
            <p:nvPr/>
          </p:nvSpPr>
          <p:spPr bwMode="auto">
            <a:xfrm flipV="1">
              <a:off x="2587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0" name="Line 69"/>
            <p:cNvSpPr>
              <a:spLocks noChangeShapeType="1"/>
            </p:cNvSpPr>
            <p:nvPr/>
          </p:nvSpPr>
          <p:spPr bwMode="auto">
            <a:xfrm flipV="1">
              <a:off x="2744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1" name="Line 70"/>
            <p:cNvSpPr>
              <a:spLocks noChangeShapeType="1"/>
            </p:cNvSpPr>
            <p:nvPr/>
          </p:nvSpPr>
          <p:spPr bwMode="auto">
            <a:xfrm flipV="1">
              <a:off x="2824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2" name="Line 71"/>
            <p:cNvSpPr>
              <a:spLocks noChangeShapeType="1"/>
            </p:cNvSpPr>
            <p:nvPr/>
          </p:nvSpPr>
          <p:spPr bwMode="auto">
            <a:xfrm flipV="1">
              <a:off x="2979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3" name="Line 72"/>
            <p:cNvSpPr>
              <a:spLocks noChangeShapeType="1"/>
            </p:cNvSpPr>
            <p:nvPr/>
          </p:nvSpPr>
          <p:spPr bwMode="auto">
            <a:xfrm flipV="1">
              <a:off x="3136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4" name="Line 73"/>
            <p:cNvSpPr>
              <a:spLocks noChangeShapeType="1"/>
            </p:cNvSpPr>
            <p:nvPr/>
          </p:nvSpPr>
          <p:spPr bwMode="auto">
            <a:xfrm flipV="1">
              <a:off x="2196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5" name="Line 74"/>
            <p:cNvSpPr>
              <a:spLocks noChangeShapeType="1"/>
            </p:cNvSpPr>
            <p:nvPr/>
          </p:nvSpPr>
          <p:spPr bwMode="auto">
            <a:xfrm flipV="1">
              <a:off x="2352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6" name="Line 75"/>
            <p:cNvSpPr>
              <a:spLocks noChangeShapeType="1"/>
            </p:cNvSpPr>
            <p:nvPr/>
          </p:nvSpPr>
          <p:spPr bwMode="auto">
            <a:xfrm flipV="1">
              <a:off x="2509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7" name="Line 76"/>
            <p:cNvSpPr>
              <a:spLocks noChangeShapeType="1"/>
            </p:cNvSpPr>
            <p:nvPr/>
          </p:nvSpPr>
          <p:spPr bwMode="auto">
            <a:xfrm flipV="1">
              <a:off x="2667" y="3250"/>
              <a:ext cx="0" cy="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38" name="Freeform 77"/>
            <p:cNvSpPr>
              <a:spLocks/>
            </p:cNvSpPr>
            <p:nvPr/>
          </p:nvSpPr>
          <p:spPr bwMode="auto">
            <a:xfrm>
              <a:off x="2060" y="3250"/>
              <a:ext cx="1156" cy="974"/>
            </a:xfrm>
            <a:custGeom>
              <a:avLst/>
              <a:gdLst>
                <a:gd name="T0" fmla="*/ 0 w 768"/>
                <a:gd name="T1" fmla="*/ 0 h 768"/>
                <a:gd name="T2" fmla="*/ 384 w 768"/>
                <a:gd name="T3" fmla="*/ 432 h 768"/>
                <a:gd name="T4" fmla="*/ 576 w 768"/>
                <a:gd name="T5" fmla="*/ 432 h 768"/>
                <a:gd name="T6" fmla="*/ 768 w 768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768"/>
                <a:gd name="T14" fmla="*/ 768 w 768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768">
                  <a:moveTo>
                    <a:pt x="0" y="0"/>
                  </a:moveTo>
                  <a:lnTo>
                    <a:pt x="384" y="432"/>
                  </a:lnTo>
                  <a:lnTo>
                    <a:pt x="576" y="432"/>
                  </a:lnTo>
                  <a:lnTo>
                    <a:pt x="768" y="768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914400" y="1371600"/>
            <a:ext cx="2135145" cy="2361685"/>
            <a:chOff x="192" y="672"/>
            <a:chExt cx="1508" cy="1668"/>
          </a:xfrm>
        </p:grpSpPr>
        <p:sp>
          <p:nvSpPr>
            <p:cNvPr id="23594" name="Line 7"/>
            <p:cNvSpPr>
              <a:spLocks noChangeShapeType="1"/>
            </p:cNvSpPr>
            <p:nvPr/>
          </p:nvSpPr>
          <p:spPr bwMode="auto">
            <a:xfrm>
              <a:off x="192" y="672"/>
              <a:ext cx="615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95" name="Line 8"/>
            <p:cNvSpPr>
              <a:spLocks noChangeShapeType="1"/>
            </p:cNvSpPr>
            <p:nvPr/>
          </p:nvSpPr>
          <p:spPr bwMode="auto">
            <a:xfrm>
              <a:off x="192" y="1030"/>
              <a:ext cx="615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96" name="Line 9"/>
            <p:cNvSpPr>
              <a:spLocks noChangeShapeType="1"/>
            </p:cNvSpPr>
            <p:nvPr/>
          </p:nvSpPr>
          <p:spPr bwMode="auto">
            <a:xfrm>
              <a:off x="917" y="67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597" name="Line 10"/>
            <p:cNvSpPr>
              <a:spLocks noChangeShapeType="1"/>
            </p:cNvSpPr>
            <p:nvPr/>
          </p:nvSpPr>
          <p:spPr bwMode="auto">
            <a:xfrm flipV="1">
              <a:off x="917" y="87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598" name="Line 12"/>
            <p:cNvSpPr>
              <a:spLocks noChangeShapeType="1"/>
            </p:cNvSpPr>
            <p:nvPr/>
          </p:nvSpPr>
          <p:spPr bwMode="auto">
            <a:xfrm flipV="1">
              <a:off x="192" y="2340"/>
              <a:ext cx="61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99" name="Line 13"/>
            <p:cNvSpPr>
              <a:spLocks noChangeShapeType="1"/>
            </p:cNvSpPr>
            <p:nvPr/>
          </p:nvSpPr>
          <p:spPr bwMode="auto">
            <a:xfrm flipV="1">
              <a:off x="192" y="1982"/>
              <a:ext cx="61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600" name="Line 14"/>
            <p:cNvSpPr>
              <a:spLocks noChangeShapeType="1"/>
            </p:cNvSpPr>
            <p:nvPr/>
          </p:nvSpPr>
          <p:spPr bwMode="auto">
            <a:xfrm flipV="1">
              <a:off x="917" y="218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3601" name="Line 15"/>
            <p:cNvSpPr>
              <a:spLocks noChangeShapeType="1"/>
            </p:cNvSpPr>
            <p:nvPr/>
          </p:nvSpPr>
          <p:spPr bwMode="auto">
            <a:xfrm>
              <a:off x="917" y="198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3049545" y="1449474"/>
            <a:ext cx="1264380" cy="336979"/>
            <a:chOff x="1700" y="727"/>
            <a:chExt cx="893" cy="238"/>
          </a:xfrm>
        </p:grpSpPr>
        <p:sp>
          <p:nvSpPr>
            <p:cNvPr id="23590" name="AutoShape 19"/>
            <p:cNvSpPr>
              <a:spLocks noChangeArrowheads="1"/>
            </p:cNvSpPr>
            <p:nvPr/>
          </p:nvSpPr>
          <p:spPr bwMode="auto">
            <a:xfrm flipV="1">
              <a:off x="1700" y="727"/>
              <a:ext cx="893" cy="23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91" name="Line 21"/>
            <p:cNvSpPr>
              <a:spLocks noChangeShapeType="1"/>
            </p:cNvSpPr>
            <p:nvPr/>
          </p:nvSpPr>
          <p:spPr bwMode="auto">
            <a:xfrm flipV="1">
              <a:off x="1825" y="890"/>
              <a:ext cx="61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92" name="Line 22"/>
            <p:cNvSpPr>
              <a:spLocks noChangeShapeType="1"/>
            </p:cNvSpPr>
            <p:nvPr/>
          </p:nvSpPr>
          <p:spPr bwMode="auto">
            <a:xfrm flipV="1">
              <a:off x="1825" y="811"/>
              <a:ext cx="432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93" name="Line 23"/>
            <p:cNvSpPr>
              <a:spLocks noChangeShapeType="1"/>
            </p:cNvSpPr>
            <p:nvPr/>
          </p:nvSpPr>
          <p:spPr bwMode="auto">
            <a:xfrm flipV="1">
              <a:off x="2348" y="811"/>
              <a:ext cx="77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2573810" y="3309938"/>
            <a:ext cx="1740115" cy="984035"/>
            <a:chOff x="1364" y="2041"/>
            <a:chExt cx="1229" cy="695"/>
          </a:xfrm>
        </p:grpSpPr>
        <p:sp>
          <p:nvSpPr>
            <p:cNvPr id="23584" name="Line 5"/>
            <p:cNvSpPr>
              <a:spLocks noChangeShapeType="1"/>
            </p:cNvSpPr>
            <p:nvPr/>
          </p:nvSpPr>
          <p:spPr bwMode="auto">
            <a:xfrm flipH="1" flipV="1">
              <a:off x="1364" y="2299"/>
              <a:ext cx="1117" cy="437"/>
            </a:xfrm>
            <a:prstGeom prst="line">
              <a:avLst/>
            </a:prstGeom>
            <a:noFill/>
            <a:ln w="57150">
              <a:pattFill prst="pct30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grpSp>
          <p:nvGrpSpPr>
            <p:cNvPr id="8" name="Group 85"/>
            <p:cNvGrpSpPr>
              <a:grpSpLocks/>
            </p:cNvGrpSpPr>
            <p:nvPr/>
          </p:nvGrpSpPr>
          <p:grpSpPr bwMode="auto">
            <a:xfrm>
              <a:off x="1700" y="2041"/>
              <a:ext cx="893" cy="239"/>
              <a:chOff x="1700" y="2041"/>
              <a:chExt cx="893" cy="239"/>
            </a:xfrm>
          </p:grpSpPr>
          <p:sp>
            <p:nvSpPr>
              <p:cNvPr id="23586" name="AutoShape 18"/>
              <p:cNvSpPr>
                <a:spLocks noChangeArrowheads="1"/>
              </p:cNvSpPr>
              <p:nvPr/>
            </p:nvSpPr>
            <p:spPr bwMode="auto">
              <a:xfrm>
                <a:off x="1700" y="2041"/>
                <a:ext cx="893" cy="239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7" name="Line 24"/>
              <p:cNvSpPr>
                <a:spLocks noChangeShapeType="1"/>
              </p:cNvSpPr>
              <p:nvPr/>
            </p:nvSpPr>
            <p:spPr bwMode="auto">
              <a:xfrm flipV="1">
                <a:off x="1825" y="2200"/>
                <a:ext cx="614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88" name="Line 25"/>
              <p:cNvSpPr>
                <a:spLocks noChangeShapeType="1"/>
              </p:cNvSpPr>
              <p:nvPr/>
            </p:nvSpPr>
            <p:spPr bwMode="auto">
              <a:xfrm flipV="1">
                <a:off x="1825" y="2121"/>
                <a:ext cx="126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89" name="Line 26"/>
              <p:cNvSpPr>
                <a:spLocks noChangeShapeType="1"/>
              </p:cNvSpPr>
              <p:nvPr/>
            </p:nvSpPr>
            <p:spPr bwMode="auto">
              <a:xfrm flipV="1">
                <a:off x="2041" y="2121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6368364" y="2243781"/>
            <a:ext cx="1976566" cy="617323"/>
            <a:chOff x="4044" y="1288"/>
            <a:chExt cx="1396" cy="436"/>
          </a:xfrm>
        </p:grpSpPr>
        <p:sp>
          <p:nvSpPr>
            <p:cNvPr id="23575" name="AutoShape 20"/>
            <p:cNvSpPr>
              <a:spLocks noChangeArrowheads="1"/>
            </p:cNvSpPr>
            <p:nvPr/>
          </p:nvSpPr>
          <p:spPr bwMode="auto">
            <a:xfrm>
              <a:off x="4044" y="1288"/>
              <a:ext cx="1396" cy="43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>
              <a:off x="4156" y="1466"/>
              <a:ext cx="1172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77" name="Line 28"/>
            <p:cNvSpPr>
              <a:spLocks noChangeShapeType="1"/>
            </p:cNvSpPr>
            <p:nvPr/>
          </p:nvSpPr>
          <p:spPr bwMode="auto">
            <a:xfrm>
              <a:off x="5175" y="1386"/>
              <a:ext cx="15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>
              <a:off x="4156" y="1386"/>
              <a:ext cx="89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 flipV="1">
              <a:off x="4156" y="1625"/>
              <a:ext cx="61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 flipV="1">
              <a:off x="4937" y="1625"/>
              <a:ext cx="41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 flipV="1">
              <a:off x="4156" y="1546"/>
              <a:ext cx="17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 flipV="1">
              <a:off x="4477" y="1546"/>
              <a:ext cx="27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 flipV="1">
              <a:off x="4937" y="1546"/>
              <a:ext cx="41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23571" name="Line 11"/>
          <p:cNvSpPr>
            <a:spLocks noChangeShapeType="1"/>
          </p:cNvSpPr>
          <p:nvPr/>
        </p:nvSpPr>
        <p:spPr bwMode="auto">
          <a:xfrm>
            <a:off x="4313924" y="1596725"/>
            <a:ext cx="1107217" cy="955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3572" name="Line 16"/>
          <p:cNvSpPr>
            <a:spLocks noChangeShapeType="1"/>
          </p:cNvSpPr>
          <p:nvPr/>
        </p:nvSpPr>
        <p:spPr bwMode="auto">
          <a:xfrm flipV="1">
            <a:off x="4313924" y="2552443"/>
            <a:ext cx="1107217" cy="9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3573" name="Line 17"/>
          <p:cNvSpPr>
            <a:spLocks noChangeShapeType="1"/>
          </p:cNvSpPr>
          <p:nvPr/>
        </p:nvSpPr>
        <p:spPr bwMode="auto">
          <a:xfrm>
            <a:off x="5421141" y="2552443"/>
            <a:ext cx="9472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3574" name="Line 6"/>
          <p:cNvSpPr>
            <a:spLocks noChangeShapeType="1"/>
          </p:cNvSpPr>
          <p:nvPr/>
        </p:nvSpPr>
        <p:spPr bwMode="auto">
          <a:xfrm flipV="1">
            <a:off x="4155346" y="2609078"/>
            <a:ext cx="1500831" cy="1684895"/>
          </a:xfrm>
          <a:prstGeom prst="line">
            <a:avLst/>
          </a:prstGeom>
          <a:noFill/>
          <a:ln w="57150">
            <a:pattFill prst="pct3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3270422" y="4803689"/>
            <a:ext cx="1925595" cy="1597111"/>
            <a:chOff x="1856" y="3096"/>
            <a:chExt cx="1360" cy="1128"/>
          </a:xfrm>
        </p:grpSpPr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2060" y="3096"/>
              <a:ext cx="1156" cy="97"/>
              <a:chOff x="960" y="4143"/>
              <a:chExt cx="460" cy="81"/>
            </a:xfrm>
          </p:grpSpPr>
          <p:sp>
            <p:nvSpPr>
              <p:cNvPr id="23568" name="Line 38"/>
              <p:cNvSpPr>
                <a:spLocks noChangeShapeType="1"/>
              </p:cNvSpPr>
              <p:nvPr/>
            </p:nvSpPr>
            <p:spPr bwMode="auto">
              <a:xfrm flipV="1">
                <a:off x="960" y="4224"/>
                <a:ext cx="460" cy="0"/>
              </a:xfrm>
              <a:prstGeom prst="line">
                <a:avLst/>
              </a:prstGeom>
              <a:noFill/>
              <a:ln w="57150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69" name="Line 39"/>
              <p:cNvSpPr>
                <a:spLocks noChangeShapeType="1"/>
              </p:cNvSpPr>
              <p:nvPr/>
            </p:nvSpPr>
            <p:spPr bwMode="auto">
              <a:xfrm flipV="1">
                <a:off x="960" y="4143"/>
                <a:ext cx="324" cy="0"/>
              </a:xfrm>
              <a:prstGeom prst="line">
                <a:avLst/>
              </a:prstGeom>
              <a:noFill/>
              <a:ln w="57150">
                <a:solidFill>
                  <a:srgbClr val="66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70" name="Line 40"/>
              <p:cNvSpPr>
                <a:spLocks noChangeShapeType="1"/>
              </p:cNvSpPr>
              <p:nvPr/>
            </p:nvSpPr>
            <p:spPr bwMode="auto">
              <a:xfrm flipV="1">
                <a:off x="1352" y="4143"/>
                <a:ext cx="58" cy="0"/>
              </a:xfrm>
              <a:prstGeom prst="line">
                <a:avLst/>
              </a:prstGeom>
              <a:noFill/>
              <a:ln w="57150">
                <a:solidFill>
                  <a:srgbClr val="6600FF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 rot="5400000">
              <a:off x="1427" y="3679"/>
              <a:ext cx="974" cy="116"/>
              <a:chOff x="624" y="4478"/>
              <a:chExt cx="460" cy="82"/>
            </a:xfrm>
          </p:grpSpPr>
          <p:sp>
            <p:nvSpPr>
              <p:cNvPr id="23565" name="Line 42"/>
              <p:cNvSpPr>
                <a:spLocks noChangeShapeType="1"/>
              </p:cNvSpPr>
              <p:nvPr/>
            </p:nvSpPr>
            <p:spPr bwMode="auto">
              <a:xfrm flipV="1">
                <a:off x="624" y="4560"/>
                <a:ext cx="460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66" name="Line 43"/>
              <p:cNvSpPr>
                <a:spLocks noChangeShapeType="1"/>
              </p:cNvSpPr>
              <p:nvPr/>
            </p:nvSpPr>
            <p:spPr bwMode="auto">
              <a:xfrm flipV="1">
                <a:off x="624" y="4478"/>
                <a:ext cx="94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3567" name="Line 44"/>
              <p:cNvSpPr>
                <a:spLocks noChangeShapeType="1"/>
              </p:cNvSpPr>
              <p:nvPr/>
            </p:nvSpPr>
            <p:spPr bwMode="auto">
              <a:xfrm flipV="1">
                <a:off x="786" y="4478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</p:grpSp>
      </p:grpSp>
      <p:sp>
        <p:nvSpPr>
          <p:cNvPr id="8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Progressive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Where to Trust Your Alignments</a:t>
            </a:r>
            <a:endParaRPr lang="fr-FR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911225" y="5414963"/>
            <a:ext cx="7416800" cy="142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98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74763" y="2819400"/>
            <a:ext cx="5276850" cy="2828925"/>
          </a:xfrm>
        </p:spPr>
      </p:pic>
      <p:sp>
        <p:nvSpPr>
          <p:cNvPr id="41989" name="Oval 8"/>
          <p:cNvSpPr>
            <a:spLocks noChangeArrowheads="1"/>
          </p:cNvSpPr>
          <p:nvPr/>
        </p:nvSpPr>
        <p:spPr bwMode="auto">
          <a:xfrm>
            <a:off x="3598863" y="4878388"/>
            <a:ext cx="2449512" cy="863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 flipH="1">
            <a:off x="3527425" y="5743575"/>
            <a:ext cx="10080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563688" y="63388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Most Methods </a:t>
            </a:r>
            <a:r>
              <a:rPr lang="fr-CH" b="1"/>
              <a:t>Agree</a:t>
            </a:r>
            <a:endParaRPr lang="fr-FR" b="1"/>
          </a:p>
        </p:txBody>
      </p:sp>
      <p:sp>
        <p:nvSpPr>
          <p:cNvPr id="41992" name="Oval 11"/>
          <p:cNvSpPr>
            <a:spLocks noChangeArrowheads="1"/>
          </p:cNvSpPr>
          <p:nvPr/>
        </p:nvSpPr>
        <p:spPr bwMode="auto">
          <a:xfrm>
            <a:off x="4751388" y="3870325"/>
            <a:ext cx="936625" cy="7191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12"/>
          <p:cNvSpPr>
            <a:spLocks noChangeShapeType="1"/>
          </p:cNvSpPr>
          <p:nvPr/>
        </p:nvSpPr>
        <p:spPr bwMode="auto">
          <a:xfrm flipH="1">
            <a:off x="5256213" y="3654425"/>
            <a:ext cx="1223962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994" name="Text Box 13"/>
          <p:cNvSpPr txBox="1">
            <a:spLocks noChangeArrowheads="1"/>
          </p:cNvSpPr>
          <p:nvPr/>
        </p:nvSpPr>
        <p:spPr bwMode="auto">
          <a:xfrm>
            <a:off x="6419850" y="3438525"/>
            <a:ext cx="264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/>
              <a:t>Most Methods </a:t>
            </a:r>
            <a:r>
              <a:rPr lang="fr-CH" b="1"/>
              <a:t>Disagree</a:t>
            </a:r>
            <a:endParaRPr lang="fr-FR" b="1"/>
          </a:p>
        </p:txBody>
      </p:sp>
      <p:pic>
        <p:nvPicPr>
          <p:cNvPr id="11" name="Picture 10" descr="T-Coffee-ColorCo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200" y="1600200"/>
            <a:ext cx="2881745" cy="485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: </a:t>
            </a:r>
            <a:r>
              <a:rPr lang="en-US" dirty="0" err="1" smtClean="0"/>
              <a:t>edenroc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User:gjer5</a:t>
            </a:r>
          </a:p>
          <a:p>
            <a:r>
              <a:rPr lang="en-US" dirty="0" smtClean="0"/>
              <a:t>Password:mm9vq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4"/>
          <p:cNvSpPr>
            <a:spLocks noChangeShapeType="1"/>
          </p:cNvSpPr>
          <p:nvPr/>
        </p:nvSpPr>
        <p:spPr bwMode="auto">
          <a:xfrm flipH="1" flipV="1">
            <a:off x="2653098" y="1878484"/>
            <a:ext cx="1502247" cy="2415489"/>
          </a:xfrm>
          <a:prstGeom prst="line">
            <a:avLst/>
          </a:prstGeom>
          <a:noFill/>
          <a:ln w="57150">
            <a:pattFill prst="pct3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606" name="Text Box 90"/>
          <p:cNvSpPr txBox="1">
            <a:spLocks noChangeArrowheads="1"/>
          </p:cNvSpPr>
          <p:nvPr/>
        </p:nvSpPr>
        <p:spPr bwMode="auto">
          <a:xfrm>
            <a:off x="1981200" y="4343400"/>
            <a:ext cx="4396518" cy="220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b="1" dirty="0" smtClean="0">
                <a:latin typeface="+mj-lt"/>
              </a:rPr>
              <a:t>Depends on the </a:t>
            </a:r>
            <a:r>
              <a:rPr lang="en-GB" sz="1600" b="1" dirty="0" smtClean="0">
                <a:solidFill>
                  <a:srgbClr val="00B050"/>
                </a:solidFill>
                <a:latin typeface="+mj-lt"/>
              </a:rPr>
              <a:t>CHOICE</a:t>
            </a:r>
            <a:r>
              <a:rPr lang="en-GB" sz="1600" b="1" dirty="0" smtClean="0">
                <a:latin typeface="+mj-lt"/>
              </a:rPr>
              <a:t> of the sequences.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 smtClean="0">
                <a:latin typeface="+mj-lt"/>
              </a:rPr>
              <a:t>Depends on the </a:t>
            </a:r>
            <a:r>
              <a:rPr lang="en-GB" sz="1600" b="1" dirty="0" smtClean="0">
                <a:solidFill>
                  <a:srgbClr val="00B050"/>
                </a:solidFill>
                <a:latin typeface="+mj-lt"/>
              </a:rPr>
              <a:t>ORDER</a:t>
            </a:r>
            <a:r>
              <a:rPr lang="en-GB" sz="1600" b="1" dirty="0" smtClean="0">
                <a:latin typeface="+mj-lt"/>
              </a:rPr>
              <a:t> of the sequences (Tree).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 smtClean="0">
                <a:latin typeface="+mj-lt"/>
              </a:rPr>
              <a:t>Depends on the </a:t>
            </a:r>
            <a:r>
              <a:rPr lang="en-GB" sz="1600" b="1" dirty="0" smtClean="0">
                <a:solidFill>
                  <a:srgbClr val="00B050"/>
                </a:solidFill>
                <a:latin typeface="+mj-lt"/>
              </a:rPr>
              <a:t>PARAMETERS</a:t>
            </a:r>
            <a:r>
              <a:rPr lang="en-GB" sz="1600" b="1" dirty="0" smtClean="0">
                <a:latin typeface="+mj-lt"/>
              </a:rPr>
              <a:t>:</a:t>
            </a:r>
          </a:p>
          <a:p>
            <a:pPr lvl="4">
              <a:lnSpc>
                <a:spcPct val="140000"/>
              </a:lnSpc>
              <a:buFontTx/>
              <a:buChar char="•"/>
            </a:pPr>
            <a:r>
              <a:rPr lang="en-GB" sz="1600" b="1" dirty="0" smtClean="0">
                <a:latin typeface="+mj-lt"/>
              </a:rPr>
              <a:t>Substitution Matrix.</a:t>
            </a:r>
          </a:p>
          <a:p>
            <a:pPr lvl="4">
              <a:lnSpc>
                <a:spcPct val="140000"/>
              </a:lnSpc>
              <a:buFontTx/>
              <a:buChar char="•"/>
            </a:pPr>
            <a:r>
              <a:rPr lang="en-GB" sz="1600" b="1" dirty="0" smtClean="0">
                <a:latin typeface="+mj-lt"/>
              </a:rPr>
              <a:t>Penalties (</a:t>
            </a:r>
            <a:r>
              <a:rPr lang="en-GB" sz="1600" b="1" dirty="0" err="1" smtClean="0">
                <a:latin typeface="+mj-lt"/>
              </a:rPr>
              <a:t>Gop</a:t>
            </a:r>
            <a:r>
              <a:rPr lang="en-GB" sz="1600" b="1" dirty="0" smtClean="0">
                <a:latin typeface="+mj-lt"/>
              </a:rPr>
              <a:t>, </a:t>
            </a:r>
            <a:r>
              <a:rPr lang="en-GB" sz="1600" b="1" dirty="0" err="1" smtClean="0">
                <a:latin typeface="+mj-lt"/>
              </a:rPr>
              <a:t>Gep</a:t>
            </a:r>
            <a:r>
              <a:rPr lang="en-GB" sz="1600" b="1" dirty="0" smtClean="0">
                <a:latin typeface="+mj-lt"/>
              </a:rPr>
              <a:t>).</a:t>
            </a:r>
          </a:p>
          <a:p>
            <a:pPr lvl="4">
              <a:lnSpc>
                <a:spcPct val="140000"/>
              </a:lnSpc>
              <a:buFontTx/>
              <a:buChar char="•"/>
            </a:pPr>
            <a:r>
              <a:rPr lang="en-GB" sz="1600" b="1" dirty="0" smtClean="0">
                <a:latin typeface="+mj-lt"/>
              </a:rPr>
              <a:t>Sequence Weight.</a:t>
            </a:r>
          </a:p>
          <a:p>
            <a:pPr lvl="4">
              <a:lnSpc>
                <a:spcPct val="140000"/>
              </a:lnSpc>
              <a:buFontTx/>
              <a:buChar char="•"/>
            </a:pPr>
            <a:r>
              <a:rPr lang="en-GB" sz="1600" b="1" dirty="0" smtClean="0">
                <a:latin typeface="+mj-lt"/>
              </a:rPr>
              <a:t>Tree making Algorithm.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Progressive Alignment</a:t>
            </a:r>
          </a:p>
        </p:txBody>
      </p:sp>
      <p:grpSp>
        <p:nvGrpSpPr>
          <p:cNvPr id="41" name="Group 81"/>
          <p:cNvGrpSpPr>
            <a:grpSpLocks/>
          </p:cNvGrpSpPr>
          <p:nvPr/>
        </p:nvGrpSpPr>
        <p:grpSpPr bwMode="auto">
          <a:xfrm>
            <a:off x="914400" y="1371600"/>
            <a:ext cx="2135145" cy="2361685"/>
            <a:chOff x="192" y="672"/>
            <a:chExt cx="1508" cy="1668"/>
          </a:xfrm>
        </p:grpSpPr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192" y="672"/>
              <a:ext cx="615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92" y="1030"/>
              <a:ext cx="615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917" y="67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V="1">
              <a:off x="917" y="87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flipV="1">
              <a:off x="192" y="2340"/>
              <a:ext cx="615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V="1">
              <a:off x="192" y="1982"/>
              <a:ext cx="61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 flipV="1">
              <a:off x="917" y="2180"/>
              <a:ext cx="783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917" y="1982"/>
              <a:ext cx="783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50" name="Group 82"/>
          <p:cNvGrpSpPr>
            <a:grpSpLocks/>
          </p:cNvGrpSpPr>
          <p:nvPr/>
        </p:nvGrpSpPr>
        <p:grpSpPr bwMode="auto">
          <a:xfrm>
            <a:off x="3049545" y="1449474"/>
            <a:ext cx="1264380" cy="336979"/>
            <a:chOff x="1700" y="727"/>
            <a:chExt cx="893" cy="238"/>
          </a:xfrm>
        </p:grpSpPr>
        <p:sp>
          <p:nvSpPr>
            <p:cNvPr id="51" name="AutoShape 19"/>
            <p:cNvSpPr>
              <a:spLocks noChangeArrowheads="1"/>
            </p:cNvSpPr>
            <p:nvPr/>
          </p:nvSpPr>
          <p:spPr bwMode="auto">
            <a:xfrm flipV="1">
              <a:off x="1700" y="727"/>
              <a:ext cx="893" cy="23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 flipV="1">
              <a:off x="1825" y="890"/>
              <a:ext cx="61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1825" y="811"/>
              <a:ext cx="432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 flipV="1">
              <a:off x="2348" y="811"/>
              <a:ext cx="77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grpSp>
        <p:nvGrpSpPr>
          <p:cNvPr id="55" name="Group 86"/>
          <p:cNvGrpSpPr>
            <a:grpSpLocks/>
          </p:cNvGrpSpPr>
          <p:nvPr/>
        </p:nvGrpSpPr>
        <p:grpSpPr bwMode="auto">
          <a:xfrm>
            <a:off x="2573810" y="3309938"/>
            <a:ext cx="1740115" cy="984035"/>
            <a:chOff x="1364" y="2041"/>
            <a:chExt cx="1229" cy="695"/>
          </a:xfrm>
        </p:grpSpPr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 flipV="1">
              <a:off x="1364" y="2299"/>
              <a:ext cx="1117" cy="437"/>
            </a:xfrm>
            <a:prstGeom prst="line">
              <a:avLst/>
            </a:prstGeom>
            <a:noFill/>
            <a:ln w="57150">
              <a:pattFill prst="pct30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grpSp>
          <p:nvGrpSpPr>
            <p:cNvPr id="57" name="Group 85"/>
            <p:cNvGrpSpPr>
              <a:grpSpLocks/>
            </p:cNvGrpSpPr>
            <p:nvPr/>
          </p:nvGrpSpPr>
          <p:grpSpPr bwMode="auto">
            <a:xfrm>
              <a:off x="1700" y="2041"/>
              <a:ext cx="893" cy="239"/>
              <a:chOff x="1700" y="2041"/>
              <a:chExt cx="893" cy="239"/>
            </a:xfrm>
          </p:grpSpPr>
          <p:sp>
            <p:nvSpPr>
              <p:cNvPr id="58" name="AutoShape 18"/>
              <p:cNvSpPr>
                <a:spLocks noChangeArrowheads="1"/>
              </p:cNvSpPr>
              <p:nvPr/>
            </p:nvSpPr>
            <p:spPr bwMode="auto">
              <a:xfrm>
                <a:off x="1700" y="2041"/>
                <a:ext cx="893" cy="239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 flipV="1">
                <a:off x="1825" y="2200"/>
                <a:ext cx="614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0" name="Line 25"/>
              <p:cNvSpPr>
                <a:spLocks noChangeShapeType="1"/>
              </p:cNvSpPr>
              <p:nvPr/>
            </p:nvSpPr>
            <p:spPr bwMode="auto">
              <a:xfrm flipV="1">
                <a:off x="1825" y="2121"/>
                <a:ext cx="126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 flipV="1">
                <a:off x="2041" y="2121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62" name="Group 91"/>
          <p:cNvGrpSpPr>
            <a:grpSpLocks/>
          </p:cNvGrpSpPr>
          <p:nvPr/>
        </p:nvGrpSpPr>
        <p:grpSpPr bwMode="auto">
          <a:xfrm>
            <a:off x="6368364" y="2243781"/>
            <a:ext cx="1976566" cy="617323"/>
            <a:chOff x="4044" y="1288"/>
            <a:chExt cx="1396" cy="436"/>
          </a:xfrm>
        </p:grpSpPr>
        <p:sp>
          <p:nvSpPr>
            <p:cNvPr id="63" name="AutoShape 20"/>
            <p:cNvSpPr>
              <a:spLocks noChangeArrowheads="1"/>
            </p:cNvSpPr>
            <p:nvPr/>
          </p:nvSpPr>
          <p:spPr bwMode="auto">
            <a:xfrm>
              <a:off x="4044" y="1288"/>
              <a:ext cx="1396" cy="43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4156" y="1466"/>
              <a:ext cx="1172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5175" y="1386"/>
              <a:ext cx="15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4156" y="1386"/>
              <a:ext cx="893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V="1">
              <a:off x="4156" y="1625"/>
              <a:ext cx="61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 flipV="1">
              <a:off x="4937" y="1625"/>
              <a:ext cx="41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4156" y="1546"/>
              <a:ext cx="175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 flipV="1">
              <a:off x="4477" y="1546"/>
              <a:ext cx="27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V="1">
              <a:off x="4937" y="1546"/>
              <a:ext cx="419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  <p:sp>
        <p:nvSpPr>
          <p:cNvPr id="72" name="Line 11"/>
          <p:cNvSpPr>
            <a:spLocks noChangeShapeType="1"/>
          </p:cNvSpPr>
          <p:nvPr/>
        </p:nvSpPr>
        <p:spPr bwMode="auto">
          <a:xfrm>
            <a:off x="4313924" y="1596725"/>
            <a:ext cx="1107217" cy="955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 flipV="1">
            <a:off x="4313924" y="2552443"/>
            <a:ext cx="1107217" cy="954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5421141" y="2552443"/>
            <a:ext cx="9472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 flipV="1">
            <a:off x="4155346" y="2609078"/>
            <a:ext cx="1500831" cy="1684895"/>
          </a:xfrm>
          <a:prstGeom prst="line">
            <a:avLst/>
          </a:prstGeom>
          <a:noFill/>
          <a:ln w="57150">
            <a:pattFill prst="pct3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T-Coffee and Consistency…</a:t>
            </a:r>
            <a:br>
              <a:rPr lang="en-US" dirty="0" smtClean="0"/>
            </a:br>
            <a:r>
              <a:rPr lang="nl-NL" sz="2200" dirty="0" smtClean="0"/>
              <a:t>J. Mol. Biol. (2000) 302, </a:t>
            </a:r>
            <a:r>
              <a:rPr lang="nl-NL" sz="2200" dirty="0" smtClean="0"/>
              <a:t>205-217</a:t>
            </a:r>
            <a:endParaRPr lang="en-US" sz="2200" dirty="0" smtClean="0"/>
          </a:p>
        </p:txBody>
      </p:sp>
      <p:pic>
        <p:nvPicPr>
          <p:cNvPr id="12" name="Content Placeholder 11" descr="T-Coffee_Publication_Fig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6068" y="1371600"/>
            <a:ext cx="5531947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M-Coffee:</a:t>
            </a:r>
            <a:br>
              <a:rPr lang="en-US" dirty="0" smtClean="0"/>
            </a:br>
            <a:r>
              <a:rPr lang="en-US" dirty="0" smtClean="0"/>
              <a:t>T-Coffee and other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Primary libraries </a:t>
            </a:r>
            <a:r>
              <a:rPr lang="en-US" dirty="0" smtClean="0"/>
              <a:t>can be computed from any third party aligners (</a:t>
            </a:r>
            <a:r>
              <a:rPr lang="en-US" dirty="0" err="1" smtClean="0"/>
              <a:t>pairwise</a:t>
            </a:r>
            <a:r>
              <a:rPr lang="en-US" dirty="0" smtClean="0"/>
              <a:t> or MSA):</a:t>
            </a:r>
          </a:p>
          <a:p>
            <a:pPr lvl="1"/>
            <a:r>
              <a:rPr lang="en-US" dirty="0" smtClean="0"/>
              <a:t>clustalw2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afft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err="1" smtClean="0"/>
              <a:t>probcons</a:t>
            </a:r>
            <a:endParaRPr lang="en-US" dirty="0" smtClean="0"/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cma</a:t>
            </a:r>
            <a:endParaRPr lang="en-US" dirty="0" smtClean="0"/>
          </a:p>
          <a:p>
            <a:pPr lvl="1"/>
            <a:r>
              <a:rPr lang="en-US" dirty="0" smtClean="0"/>
              <a:t>and many more … type </a:t>
            </a:r>
            <a:r>
              <a:rPr lang="en-US" dirty="0" smtClean="0">
                <a:latin typeface="Consolas" pitchFamily="49" charset="0"/>
              </a:rPr>
              <a:t>t_coffee</a:t>
            </a:r>
            <a:r>
              <a:rPr lang="en-US" dirty="0" smtClean="0"/>
              <a:t> for a full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Template Based Alignment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Very useful in case of weak sequence similarity</a:t>
            </a:r>
          </a:p>
          <a:p>
            <a:pPr lvl="1"/>
            <a:r>
              <a:rPr lang="en-US" dirty="0" smtClean="0"/>
              <a:t>wrong libraries will lead to wrong MSAs</a:t>
            </a:r>
          </a:p>
          <a:p>
            <a:pPr eaLnBrk="1" hangingPunct="1"/>
            <a:r>
              <a:rPr lang="en-US" dirty="0" smtClean="0"/>
              <a:t>Replace the sequence with something more informative:</a:t>
            </a:r>
          </a:p>
          <a:p>
            <a:pPr lvl="1" eaLnBrk="1" hangingPunct="1"/>
            <a:r>
              <a:rPr lang="en-US" dirty="0" smtClean="0"/>
              <a:t>Profile 			</a:t>
            </a:r>
            <a:r>
              <a:rPr lang="en-US" b="1" dirty="0" smtClean="0"/>
              <a:t>PSI-Coffee</a:t>
            </a:r>
          </a:p>
          <a:p>
            <a:pPr lvl="1"/>
            <a:r>
              <a:rPr lang="en-US" dirty="0" smtClean="0"/>
              <a:t>PDB Structure 	</a:t>
            </a:r>
            <a:r>
              <a:rPr lang="en-US" b="1" dirty="0" err="1" smtClean="0"/>
              <a:t>Expresso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RNA Structure	</a:t>
            </a:r>
            <a:r>
              <a:rPr lang="en-US" b="1" dirty="0" smtClean="0"/>
              <a:t>R-Coffee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Line 4"/>
          <p:cNvSpPr>
            <a:spLocks noChangeShapeType="1"/>
          </p:cNvSpPr>
          <p:nvPr/>
        </p:nvSpPr>
        <p:spPr bwMode="auto">
          <a:xfrm>
            <a:off x="2057400" y="3132137"/>
            <a:ext cx="504031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2057400" y="4573587"/>
            <a:ext cx="511333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992438" y="4357687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3473450" y="4357687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3208338" y="2954337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 flipV="1">
            <a:off x="3136900" y="3355975"/>
            <a:ext cx="217488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 rot="16200000" flipV="1">
            <a:off x="2960688" y="3822700"/>
            <a:ext cx="1074737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8" name="Oval 52"/>
          <p:cNvSpPr>
            <a:spLocks noChangeArrowheads="1"/>
          </p:cNvSpPr>
          <p:nvPr/>
        </p:nvSpPr>
        <p:spPr bwMode="auto">
          <a:xfrm>
            <a:off x="2994025" y="3786187"/>
            <a:ext cx="792163" cy="4333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?</a:t>
            </a:r>
          </a:p>
        </p:txBody>
      </p:sp>
      <p:sp>
        <p:nvSpPr>
          <p:cNvPr id="53259" name="Text Box 53"/>
          <p:cNvSpPr txBox="1">
            <a:spLocks noChangeArrowheads="1"/>
          </p:cNvSpPr>
          <p:nvPr/>
        </p:nvSpPr>
        <p:spPr bwMode="auto">
          <a:xfrm>
            <a:off x="1905000" y="2450068"/>
            <a:ext cx="5361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Simple </a:t>
            </a:r>
            <a:r>
              <a:rPr lang="en-US" dirty="0"/>
              <a:t>scoring schemes result in alignment ambiguities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PSI-Coffee: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+mj-lt"/>
                <a:ea typeface="+mj-ea"/>
                <a:cs typeface="+mj-cs"/>
              </a:rPr>
              <a:t>Homology extension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1981200"/>
            <a:ext cx="5943600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1692275" y="4076700"/>
            <a:ext cx="504031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692275" y="4652963"/>
            <a:ext cx="511333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27313" y="44370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108325" y="4437063"/>
            <a:ext cx="311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843213" y="3898900"/>
            <a:ext cx="311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V="1">
            <a:off x="2771775" y="42211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rot="16200000" flipV="1">
            <a:off x="2987675" y="4294188"/>
            <a:ext cx="2889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692275" y="4868863"/>
            <a:ext cx="5111750" cy="1512887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835150" y="50847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1835150" y="53006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835150" y="55165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835150" y="57324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1835150" y="59483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1835150" y="6164263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132138" y="486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130550" y="5084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128963" y="5307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3127375" y="5529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25788" y="5751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124200" y="5973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2605088" y="4856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603500" y="5078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2601913" y="53006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600325" y="55229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598738" y="57451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2597150" y="5967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1619250" y="2355850"/>
            <a:ext cx="5111750" cy="1512888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1762125" y="25717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1762125" y="27876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1762125" y="30035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1762125" y="32194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1762125" y="34353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1762125" y="36512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2820988" y="2349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2819400" y="2571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2817813" y="279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816225" y="3016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2814638" y="3238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2813050" y="3460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797675" y="27289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Profile 1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804025" y="5438775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Profile 2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PSI-Coffee: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noProof="0" dirty="0" smtClean="0">
                <a:latin typeface="+mj-lt"/>
                <a:ea typeface="+mj-ea"/>
                <a:cs typeface="+mj-cs"/>
              </a:rPr>
              <a:t>Use conservation across the protein family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940</Words>
  <Application>Microsoft Macintosh PowerPoint</Application>
  <PresentationFormat>On-screen Show (4:3)</PresentationFormat>
  <Paragraphs>243</Paragraphs>
  <Slides>31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T-Coffee tutorial</vt:lpstr>
      <vt:lpstr>What is T-Coffee ?</vt:lpstr>
      <vt:lpstr>Slide 3</vt:lpstr>
      <vt:lpstr>Slide 4</vt:lpstr>
      <vt:lpstr>T-Coffee and Consistency… J. Mol. Biol. (2000) 302, 205-217</vt:lpstr>
      <vt:lpstr>M-Coffee: T-Coffee and other aligners</vt:lpstr>
      <vt:lpstr>Template Based Alignment</vt:lpstr>
      <vt:lpstr>Slide 8</vt:lpstr>
      <vt:lpstr>Slide 9</vt:lpstr>
      <vt:lpstr>EXPRESSO:  Finding automatically the right template structure</vt:lpstr>
      <vt:lpstr>R-Coffee: Embedding RNA Structures Within The T-Coffee Libraries</vt:lpstr>
      <vt:lpstr>Slide 12</vt:lpstr>
      <vt:lpstr>Pro-Coffee</vt:lpstr>
      <vt:lpstr>Validation Pro-Coffee</vt:lpstr>
      <vt:lpstr>Validation Pro-Coffee</vt:lpstr>
      <vt:lpstr>Validation Pro-Coffee</vt:lpstr>
      <vt:lpstr>Slide 17</vt:lpstr>
      <vt:lpstr>Slide 18</vt:lpstr>
      <vt:lpstr>Which Flavor?</vt:lpstr>
      <vt:lpstr>Server: tcoffee.crg.cat  Paolo Di Tommaso</vt:lpstr>
      <vt:lpstr>Command line structure</vt:lpstr>
      <vt:lpstr>Command line structure</vt:lpstr>
      <vt:lpstr>Input/output format</vt:lpstr>
      <vt:lpstr>T-Coffee “other programs”</vt:lpstr>
      <vt:lpstr>seq_reformat  T-Coffee alignment editing tool</vt:lpstr>
      <vt:lpstr>seq_reformat  T-Coffee alignment editing tool</vt:lpstr>
      <vt:lpstr>T-Coffee &amp; the cache</vt:lpstr>
      <vt:lpstr>Tutorial web site</vt:lpstr>
      <vt:lpstr>Installation</vt:lpstr>
      <vt:lpstr>Where to Trust Your Alignments</vt:lpstr>
      <vt:lpstr>Wifi: edenroc</vt:lpstr>
    </vt:vector>
  </TitlesOfParts>
  <Company>CRG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T-Coffee tutorial</dc:title>
  <dc:creator>jftaly</dc:creator>
  <cp:lastModifiedBy>jean-francois taly</cp:lastModifiedBy>
  <cp:revision>203</cp:revision>
  <dcterms:created xsi:type="dcterms:W3CDTF">2012-05-24T09:58:42Z</dcterms:created>
  <dcterms:modified xsi:type="dcterms:W3CDTF">2012-05-24T10:46:19Z</dcterms:modified>
</cp:coreProperties>
</file>