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FE5-AFCE-41A8-A022-399B53D0D8B3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DEF9-8F6B-4ACF-BB55-B779D3E7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5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FE5-AFCE-41A8-A022-399B53D0D8B3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DEF9-8F6B-4ACF-BB55-B779D3E7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FE5-AFCE-41A8-A022-399B53D0D8B3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DEF9-8F6B-4ACF-BB55-B779D3E7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6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FE5-AFCE-41A8-A022-399B53D0D8B3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DEF9-8F6B-4ACF-BB55-B779D3E7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7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FE5-AFCE-41A8-A022-399B53D0D8B3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DEF9-8F6B-4ACF-BB55-B779D3E7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0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FE5-AFCE-41A8-A022-399B53D0D8B3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DEF9-8F6B-4ACF-BB55-B779D3E7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1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FE5-AFCE-41A8-A022-399B53D0D8B3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DEF9-8F6B-4ACF-BB55-B779D3E7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2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FE5-AFCE-41A8-A022-399B53D0D8B3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DEF9-8F6B-4ACF-BB55-B779D3E7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9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FE5-AFCE-41A8-A022-399B53D0D8B3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DEF9-8F6B-4ACF-BB55-B779D3E7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6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FE5-AFCE-41A8-A022-399B53D0D8B3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DEF9-8F6B-4ACF-BB55-B779D3E7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FE5-AFCE-41A8-A022-399B53D0D8B3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DEF9-8F6B-4ACF-BB55-B779D3E7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5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2FE5-AFCE-41A8-A022-399B53D0D8B3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2DEF9-8F6B-4ACF-BB55-B779D3E7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erged%20Ming%20Government%20Official%20Table%204%20CBDB%202018-04-30_PKB_working.xlsx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CBDB office codes revision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201805007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3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09" y="7959"/>
            <a:ext cx="7886700" cy="1325563"/>
          </a:xfrm>
        </p:spPr>
        <p:txBody>
          <a:bodyPr/>
          <a:lstStyle/>
          <a:p>
            <a:r>
              <a:rPr lang="en-US" dirty="0" smtClean="0"/>
              <a:t>Why we are beginning with the Ming dynasty.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209" y="1333522"/>
            <a:ext cx="8086982" cy="2309770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b="1" dirty="0"/>
              <a:t>明代職官中英辭典</a:t>
            </a:r>
          </a:p>
          <a:p>
            <a:pPr marL="0" indent="0" algn="ctr">
              <a:buNone/>
            </a:pPr>
            <a:r>
              <a:rPr lang="en-US" b="1" dirty="0"/>
              <a:t>Chinese-English Dictionary of </a:t>
            </a:r>
            <a:r>
              <a:rPr lang="en-US" b="1" dirty="0" smtClean="0"/>
              <a:t>Ming Government </a:t>
            </a:r>
            <a:r>
              <a:rPr lang="en-US" b="1" dirty="0"/>
              <a:t>Official Titles</a:t>
            </a:r>
          </a:p>
          <a:p>
            <a:pPr marL="0" indent="0">
              <a:buNone/>
            </a:pPr>
            <a:r>
              <a:rPr lang="en-US" altLang="zh-CN" sz="2000" dirty="0" smtClean="0"/>
              <a:t>By </a:t>
            </a:r>
            <a:r>
              <a:rPr lang="zh-CN" altLang="en-US" sz="2000" dirty="0" smtClean="0"/>
              <a:t>張 </a:t>
            </a:r>
            <a:r>
              <a:rPr lang="zh-CN" altLang="en-US" sz="2000" dirty="0"/>
              <a:t>穎</a:t>
            </a:r>
            <a:r>
              <a:rPr lang="en-US" sz="2000" dirty="0"/>
              <a:t>Ying </a:t>
            </a:r>
            <a:r>
              <a:rPr lang="en-US" sz="2000" dirty="0" smtClean="0"/>
              <a:t>Zhang, </a:t>
            </a:r>
            <a:r>
              <a:rPr lang="zh-CN" altLang="en-US" sz="2000" dirty="0" smtClean="0"/>
              <a:t>薛 </a:t>
            </a:r>
            <a:r>
              <a:rPr lang="zh-CN" altLang="en-US" sz="2000" dirty="0"/>
              <a:t>燕</a:t>
            </a:r>
            <a:r>
              <a:rPr lang="en-US" sz="2000" dirty="0"/>
              <a:t>Susan </a:t>
            </a:r>
            <a:r>
              <a:rPr lang="en-US" sz="2000" dirty="0" smtClean="0"/>
              <a:t>Xue,</a:t>
            </a:r>
            <a:r>
              <a:rPr lang="zh-CN" altLang="en-US" sz="2000" dirty="0" smtClean="0"/>
              <a:t>薛</a:t>
            </a:r>
            <a:r>
              <a:rPr lang="zh-CN" altLang="en-US" sz="2000" dirty="0"/>
              <a:t>昭慧</a:t>
            </a:r>
            <a:r>
              <a:rPr lang="en-US" sz="2000" dirty="0" err="1"/>
              <a:t>Zhaohui</a:t>
            </a:r>
            <a:r>
              <a:rPr lang="en-US" sz="2000" dirty="0"/>
              <a:t> </a:t>
            </a:r>
            <a:r>
              <a:rPr lang="en-US" sz="2000" dirty="0" smtClean="0"/>
              <a:t>Xue, </a:t>
            </a:r>
            <a:r>
              <a:rPr lang="zh-CN" altLang="en-US" sz="2000" dirty="0" smtClean="0"/>
              <a:t>倪 </a:t>
            </a:r>
            <a:r>
              <a:rPr lang="zh-CN" altLang="en-US" sz="2000" dirty="0"/>
              <a:t>莉</a:t>
            </a:r>
            <a:r>
              <a:rPr lang="en-US" sz="2000" dirty="0"/>
              <a:t>Li </a:t>
            </a:r>
            <a:r>
              <a:rPr lang="en-US" sz="2000" dirty="0" smtClean="0"/>
              <a:t>Ni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9" y="3268642"/>
            <a:ext cx="76581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192131"/>
            <a:ext cx="8095220" cy="22874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They have provided us with an Excel sheet showing the hierarchy</a:t>
            </a:r>
            <a:br>
              <a:rPr lang="en-US" dirty="0" smtClean="0"/>
            </a:br>
            <a:r>
              <a:rPr lang="en-US" dirty="0" smtClean="0"/>
              <a:t>and giving CBDB codes (7XXXX) or Dictionary codes (1-3238)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7980" y="2669059"/>
            <a:ext cx="9171980" cy="392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8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8508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problem: The Dictionary only used 3 administrative levels above the official title. This is not enough.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28731"/>
            <a:ext cx="8268712" cy="455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2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69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228" y="1043029"/>
            <a:ext cx="8045793" cy="4583413"/>
          </a:xfrm>
        </p:spPr>
        <p:txBody>
          <a:bodyPr/>
          <a:lstStyle/>
          <a:p>
            <a:r>
              <a:rPr lang="en-US" dirty="0" smtClean="0"/>
              <a:t>Extract the </a:t>
            </a:r>
            <a:r>
              <a:rPr lang="en-US" dirty="0"/>
              <a:t>lowest level office </a:t>
            </a:r>
            <a:r>
              <a:rPr lang="en-US" dirty="0" smtClean="0"/>
              <a:t>title</a:t>
            </a:r>
          </a:p>
          <a:p>
            <a:r>
              <a:rPr lang="en-US" dirty="0" smtClean="0"/>
              <a:t>Create more administrative levels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Becomes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69" y="2070697"/>
            <a:ext cx="6896100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9" y="4112353"/>
            <a:ext cx="8172450" cy="1285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1935" y="5626442"/>
            <a:ext cx="768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efficient ways of doing this in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5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84" y="398079"/>
            <a:ext cx="8968431" cy="837598"/>
          </a:xfrm>
        </p:spPr>
        <p:txBody>
          <a:bodyPr>
            <a:normAutofit/>
          </a:bodyPr>
          <a:lstStyle/>
          <a:p>
            <a:r>
              <a:rPr lang="en-US" sz="3600" dirty="0"/>
              <a:t>There are efficient ways of doing this in Excel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75" y="1924844"/>
            <a:ext cx="7324725" cy="35623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18205" y="4209535"/>
            <a:ext cx="296563" cy="4860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27341" y="2121243"/>
            <a:ext cx="770237" cy="93499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62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However, this is not always so straightforward.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471486"/>
              </p:ext>
            </p:extLst>
          </p:nvPr>
        </p:nvGraphicFramePr>
        <p:xfrm>
          <a:off x="972066" y="1690690"/>
          <a:ext cx="4456670" cy="1637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56670"/>
              </a:tblGrid>
              <a:tr h="545799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萬全都指揮使司都指揮僉事</a:t>
                      </a:r>
                      <a:endParaRPr lang="zh-TW" altLang="en-US" sz="2800" b="0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b"/>
                </a:tc>
              </a:tr>
              <a:tr h="545799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萬全都指揮使司都指揮使</a:t>
                      </a:r>
                      <a:endParaRPr lang="zh-TW" altLang="en-US" sz="2800" b="0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b"/>
                </a:tc>
              </a:tr>
              <a:tr h="545799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萬全都司都指揮同知</a:t>
                      </a:r>
                      <a:endParaRPr lang="zh-TW" altLang="en-US" sz="2800" b="0" i="0" u="none" strike="noStrike" dirty="0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89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datasheet for examples of usage or the Dictionary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433903"/>
              </p:ext>
            </p:extLst>
          </p:nvPr>
        </p:nvGraphicFramePr>
        <p:xfrm>
          <a:off x="1433383" y="1606377"/>
          <a:ext cx="5198075" cy="48603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98075"/>
              </a:tblGrid>
              <a:tr h="69433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指揮使司僉事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9433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都司掌印都指揮僉事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9433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衛管衛事都督僉事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943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撫治道僉事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943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指揮僉事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943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試僉事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9433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宣慰使司僉事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87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Appointment types are not part of an official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data appointment types are generally not an issue. For a list see CBDB Access APPOINTMENT_TYPE_CODES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regard </a:t>
            </a:r>
            <a:r>
              <a:rPr lang="zh-CN" altLang="en-US" dirty="0" smtClean="0"/>
              <a:t>兼</a:t>
            </a:r>
            <a:r>
              <a:rPr lang="en-US" altLang="zh-CN" dirty="0" smtClean="0"/>
              <a:t> and the prefixes </a:t>
            </a:r>
            <a:r>
              <a:rPr lang="zh-CN" altLang="en-US" dirty="0" smtClean="0"/>
              <a:t>行、行在、試</a:t>
            </a:r>
            <a:r>
              <a:rPr lang="en-US" altLang="zh-CN" dirty="0"/>
              <a:t> </a:t>
            </a:r>
            <a:r>
              <a:rPr lang="en-US" altLang="zh-CN" dirty="0" smtClean="0"/>
              <a:t>etc. as appointment types</a:t>
            </a:r>
            <a:r>
              <a:rPr lang="en-US" altLang="zh-CN" dirty="0" smtClean="0"/>
              <a:t>. They are coded separately.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 smtClean="0"/>
              <a:t>Thus </a:t>
            </a:r>
            <a:r>
              <a:rPr lang="zh-CN" altLang="en-US" dirty="0" smtClean="0"/>
              <a:t>試</a:t>
            </a:r>
            <a:r>
              <a:rPr lang="zh-CN" altLang="en-US" dirty="0"/>
              <a:t>僉</a:t>
            </a:r>
            <a:r>
              <a:rPr lang="zh-CN" altLang="en-US" dirty="0" smtClean="0"/>
              <a:t>事 </a:t>
            </a:r>
            <a:r>
              <a:rPr lang="en-US" altLang="zh-CN" dirty="0" smtClean="0"/>
              <a:t>is treated as </a:t>
            </a:r>
            <a:r>
              <a:rPr lang="zh-CN" altLang="en-US" dirty="0" smtClean="0"/>
              <a:t>僉</a:t>
            </a:r>
            <a:r>
              <a:rPr lang="zh-CN" altLang="en-US" dirty="0"/>
              <a:t>事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5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 action="ppaction://hlinkfile"/>
              </a:rPr>
              <a:t>Merged Ming Government Official Table 4 CBDB 2018-04-30_PKB_working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Currently there is one OFFICE_CODES </a:t>
            </a:r>
            <a:r>
              <a:rPr lang="en-US" dirty="0" smtClean="0"/>
              <a:t>table in CBDB ACCESS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9"/>
            <a:ext cx="8886825" cy="3162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535" y="5733363"/>
            <a:ext cx="834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OFFICE_CODES are arranged by dynasty (</a:t>
            </a:r>
            <a:r>
              <a:rPr lang="en-US" sz="2400" dirty="0" err="1" smtClean="0"/>
              <a:t>c_dy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 rot="16200000">
            <a:off x="886105" y="5111942"/>
            <a:ext cx="880374" cy="3624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3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 includes notes and 4 levels of administrative units to which an official title belongs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646" y="2092412"/>
            <a:ext cx="8281292" cy="401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2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19" y="197708"/>
            <a:ext cx="8054031" cy="2726724"/>
          </a:xfrm>
        </p:spPr>
        <p:txBody>
          <a:bodyPr>
            <a:normAutofit fontScale="90000"/>
          </a:bodyPr>
          <a:lstStyle/>
          <a:p>
            <a:r>
              <a:rPr lang="en-US" dirty="0"/>
              <a:t>OFFICE_CODES are arranged by dynasty (</a:t>
            </a:r>
            <a:r>
              <a:rPr lang="en-US" dirty="0" err="1"/>
              <a:t>c_dy</a:t>
            </a:r>
            <a:r>
              <a:rPr lang="en-US" dirty="0"/>
              <a:t>). Thus a </a:t>
            </a:r>
            <a:r>
              <a:rPr lang="zh-CN" altLang="en-US" dirty="0"/>
              <a:t>縣令</a:t>
            </a:r>
            <a:r>
              <a:rPr lang="en-US" altLang="zh-CN" dirty="0"/>
              <a:t> in Song has one code and a </a:t>
            </a:r>
            <a:r>
              <a:rPr lang="zh-CN" altLang="en-US" dirty="0"/>
              <a:t>縣令 </a:t>
            </a:r>
            <a:r>
              <a:rPr lang="en-US" altLang="zh-CN" dirty="0"/>
              <a:t>in Ming has a different code.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87" y="3039269"/>
            <a:ext cx="8888809" cy="353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8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tables: </a:t>
            </a:r>
            <a:r>
              <a:rPr lang="en-US" dirty="0" err="1" smtClean="0"/>
              <a:t>Office_Categories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35" y="2232454"/>
            <a:ext cx="9015997" cy="356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2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51" y="365126"/>
            <a:ext cx="8542637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 order to select offices for queries we need a “tree”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241" y="1825625"/>
            <a:ext cx="74875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2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Office_Type_Tree</a:t>
            </a:r>
            <a:r>
              <a:rPr lang="en-US" dirty="0" smtClean="0"/>
              <a:t> table does this by showing what something “belongs to”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29644"/>
            <a:ext cx="77724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2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46" y="365126"/>
            <a:ext cx="8004604" cy="1743760"/>
          </a:xfrm>
        </p:spPr>
        <p:txBody>
          <a:bodyPr>
            <a:normAutofit fontScale="90000"/>
          </a:bodyPr>
          <a:lstStyle/>
          <a:p>
            <a:r>
              <a:rPr lang="en-US" dirty="0"/>
              <a:t>OFFICE_CODE_TYPE_REL </a:t>
            </a:r>
            <a:r>
              <a:rPr lang="en-US" dirty="0" smtClean="0"/>
              <a:t>give the </a:t>
            </a:r>
            <a:r>
              <a:rPr lang="en-US" dirty="0"/>
              <a:t>relationship of specific offices to the office hierarchy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81762"/>
            <a:ext cx="9072787" cy="1771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9514" y="4629665"/>
            <a:ext cx="7562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It allows for up to 5 levels of administrative hierarchy, more levels can be added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253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proposing to revise this approach.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4464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-- an office title (e.g. </a:t>
            </a:r>
            <a:r>
              <a:rPr lang="zh-CN" altLang="en-US" dirty="0" smtClean="0"/>
              <a:t>縣令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員外郎</a:t>
            </a:r>
            <a:r>
              <a:rPr lang="en-US" altLang="zh-CN" dirty="0" smtClean="0"/>
              <a:t>) should have one code for all dynasties</a:t>
            </a:r>
          </a:p>
          <a:p>
            <a:pPr marL="0" indent="0">
              <a:buNone/>
            </a:pPr>
            <a:r>
              <a:rPr lang="en-US" dirty="0" smtClean="0"/>
              <a:t>-- </a:t>
            </a:r>
            <a:r>
              <a:rPr lang="en-US" altLang="zh-CN" dirty="0" smtClean="0"/>
              <a:t>one </a:t>
            </a:r>
            <a:r>
              <a:rPr lang="en-US" dirty="0" smtClean="0"/>
              <a:t>office title belongs to at least one administrative unit (that unit may be the dynasty)</a:t>
            </a:r>
          </a:p>
          <a:p>
            <a:pPr marL="0" indent="0">
              <a:buNone/>
            </a:pPr>
            <a:r>
              <a:rPr lang="en-US" dirty="0" smtClean="0"/>
              <a:t>-- but one office title may belong to many different administrative units (e.g.</a:t>
            </a:r>
            <a:r>
              <a:rPr lang="zh-CN" altLang="en-US" dirty="0"/>
              <a:t>員外</a:t>
            </a:r>
            <a:r>
              <a:rPr lang="zh-CN" altLang="en-US" dirty="0" smtClean="0"/>
              <a:t>郎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-- The person who has an office title does so in </a:t>
            </a:r>
            <a:r>
              <a:rPr lang="en-US" b="1" dirty="0" smtClean="0"/>
              <a:t>time</a:t>
            </a:r>
            <a:r>
              <a:rPr lang="en-US" dirty="0" smtClean="0"/>
              <a:t> and </a:t>
            </a:r>
            <a:r>
              <a:rPr lang="en-US" b="1" dirty="0" smtClean="0"/>
              <a:t>space</a:t>
            </a:r>
            <a:r>
              <a:rPr lang="en-US" dirty="0" smtClean="0"/>
              <a:t>, but this is handled separated.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084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477</Words>
  <Application>Microsoft Office PowerPoint</Application>
  <PresentationFormat>On-screen Show (4:3)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新細明體</vt:lpstr>
      <vt:lpstr>新細明體</vt:lpstr>
      <vt:lpstr>宋体</vt:lpstr>
      <vt:lpstr>Arial</vt:lpstr>
      <vt:lpstr>Calibri</vt:lpstr>
      <vt:lpstr>Calibri Light</vt:lpstr>
      <vt:lpstr>Office Theme</vt:lpstr>
      <vt:lpstr>CBDB office codes revision</vt:lpstr>
      <vt:lpstr>Currently there is one OFFICE_CODES table in CBDB ACCESS</vt:lpstr>
      <vt:lpstr>It includes notes and 4 levels of administrative units to which an official title belongs</vt:lpstr>
      <vt:lpstr>OFFICE_CODES are arranged by dynasty (c_dy). Thus a 縣令 in Song has one code and a 縣令 in Ming has a different code.  </vt:lpstr>
      <vt:lpstr>related tables: Office_Categories</vt:lpstr>
      <vt:lpstr>In order to select offices for queries we need a “tree” structure</vt:lpstr>
      <vt:lpstr>The Office_Type_Tree table does this by showing what something “belongs to”</vt:lpstr>
      <vt:lpstr>OFFICE_CODE_TYPE_REL give the relationship of specific offices to the office hierarchy </vt:lpstr>
      <vt:lpstr>We are proposing to revise this approach. </vt:lpstr>
      <vt:lpstr>Why we are beginning with the Ming dynasty.</vt:lpstr>
      <vt:lpstr>They have provided us with an Excel sheet showing the hierarchy and giving CBDB codes (7XXXX) or Dictionary codes (1-3238)</vt:lpstr>
      <vt:lpstr>The problem: The Dictionary only used 3 administrative levels above the official title. This is not enough. </vt:lpstr>
      <vt:lpstr>The task</vt:lpstr>
      <vt:lpstr>There are efficient ways of doing this in Excel</vt:lpstr>
      <vt:lpstr>However, this is not always so straightforward. </vt:lpstr>
      <vt:lpstr>Check the datasheet for examples of usage or the Dictionary </vt:lpstr>
      <vt:lpstr>Appointment types are not part of an official title</vt:lpstr>
      <vt:lpstr>Merged Ming Government Official Table 4 CBDB 2018-04-30_PKB_working</vt:lpstr>
    </vt:vector>
  </TitlesOfParts>
  <Company>Harvard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CBDB office codes revision</dc:title>
  <dc:creator>Bol, Peter K.</dc:creator>
  <cp:lastModifiedBy>Bol, Peter K.</cp:lastModifiedBy>
  <cp:revision>16</cp:revision>
  <dcterms:created xsi:type="dcterms:W3CDTF">2018-05-05T15:06:32Z</dcterms:created>
  <dcterms:modified xsi:type="dcterms:W3CDTF">2018-05-07T13:32:30Z</dcterms:modified>
</cp:coreProperties>
</file>