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4630400" cy="8229600"/>
  <p:notesSz cx="8229600" cy="14630400"/>
  <p:embeddedFontLst>
    <p:embeddedFont>
      <p:font typeface="Host Grotesk Medium" panose="020B0604020202020204" charset="0"/>
      <p:regular r:id="rId14"/>
    </p:embeddedFont>
    <p:embeddedFont>
      <p:font typeface="Roboto" panose="02000000000000000000" pitchFamily="2" charset="0"/>
      <p:regular r:id="rId15"/>
      <p:bold r:id="rId16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4967" autoAdjust="0"/>
  </p:normalViewPr>
  <p:slideViewPr>
    <p:cSldViewPr snapToGrid="0" snapToObjects="1">
      <p:cViewPr varScale="1">
        <p:scale>
          <a:sx n="58" d="100"/>
          <a:sy n="58" d="100"/>
        </p:scale>
        <p:origin x="11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9443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Olá, meu nome é Caroline, sou estudando da </a:t>
            </a:r>
            <a:r>
              <a:rPr lang="pt-B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</a:t>
            </a:r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gradução</a:t>
            </a:r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 FIAP de Data </a:t>
            </a:r>
            <a:r>
              <a:rPr lang="pt-B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Analytics</a:t>
            </a:r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hoje eu estou aqui pra apresentar pra vocês qual foi a minha estratégia para tentar prever a tendencia do Ibovespa</a:t>
            </a:r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 resumo:</a:t>
            </a:r>
            <a:b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Testei o sofisticado e explorei o simples.</a:t>
            </a:r>
            <a:b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melhor desempenho veio de um modelo direto, com memória longa do mercado.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Entrego uma solução coerente, eficiente e alinhada com o que o desafio exigia.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CB20A9-AE53-7D70-A8C7-1BB994F88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CAAF3A-BD56-7DE8-6DBB-2A43A7282C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0EBB84-8349-BDC3-65C7-8F95E69A73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3ADA9-EEC5-7177-FF13-4EE55AFB3D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16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Neste desafio atuo cientista de dados em um fundo de investimentos, com a missão de prever se o IBOVESPA fecharia em alta ou baixa no dia seguinte — com meta de acurácia superior a 75%.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Antes de modelar, era essencial entender o contexto.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Como este gráfico mostra, o IBOVESPA é altamente sensível a crises, eleições e eventos globais no geral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Essa volatilidade tornou claro que o desafio não era apenas técnico — mas também estratégico e muito voltado a tendencia do tempo como contexto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Diante da incerteza e da volatilidade do IBOVESPA, minha primeira hipótese foi de que um problema tão desafiador exigiria uma solução igualmente sofisticada.</a:t>
            </a:r>
          </a:p>
          <a:p>
            <a:endParaRPr lang="pt-BR" dirty="0"/>
          </a:p>
          <a:p>
            <a:r>
              <a:rPr lang="pt-BR" dirty="0"/>
              <a:t>Por isso, adotei uma estratégia de </a:t>
            </a:r>
            <a:r>
              <a:rPr lang="pt-BR" b="1" dirty="0"/>
              <a:t>máximo poder analítico</a:t>
            </a:r>
            <a:r>
              <a:rPr lang="pt-BR" dirty="0"/>
              <a:t>, começando pela engenharia de features. Desenvolvi um conjunto robusto, combinando </a:t>
            </a:r>
            <a:r>
              <a:rPr lang="pt-BR" b="1" dirty="0"/>
              <a:t>indicadores de tendência</a:t>
            </a:r>
            <a:r>
              <a:rPr lang="pt-BR" dirty="0"/>
              <a:t>, como médias móveis, com </a:t>
            </a:r>
            <a:r>
              <a:rPr lang="pt-BR" b="1" dirty="0"/>
              <a:t>indicadores de momentum</a:t>
            </a:r>
            <a:r>
              <a:rPr lang="pt-BR" dirty="0"/>
              <a:t>, como RSI, MACD e Estocástico. Também incluí </a:t>
            </a:r>
            <a:r>
              <a:rPr lang="pt-BR" b="1" dirty="0"/>
              <a:t>medidas de risco</a:t>
            </a:r>
            <a:r>
              <a:rPr lang="pt-BR" dirty="0"/>
              <a:t> como volatilidade e bandas de </a:t>
            </a:r>
            <a:r>
              <a:rPr lang="pt-BR" dirty="0" err="1"/>
              <a:t>Bollinger</a:t>
            </a:r>
            <a:r>
              <a:rPr lang="pt-BR" dirty="0"/>
              <a:t>, além de </a:t>
            </a:r>
            <a:r>
              <a:rPr lang="pt-BR" b="1" dirty="0" err="1"/>
              <a:t>lags</a:t>
            </a:r>
            <a:r>
              <a:rPr lang="pt-BR" b="1" dirty="0"/>
              <a:t> e retornos passados</a:t>
            </a:r>
            <a:r>
              <a:rPr lang="pt-BR" dirty="0"/>
              <a:t>, explorando a memória de curto prazo dos preços.</a:t>
            </a:r>
          </a:p>
          <a:p>
            <a:endParaRPr lang="pt-BR" dirty="0"/>
          </a:p>
          <a:p>
            <a:r>
              <a:rPr lang="pt-BR" dirty="0"/>
              <a:t>Com esse </a:t>
            </a:r>
            <a:r>
              <a:rPr lang="pt-BR" dirty="0" err="1"/>
              <a:t>dataset</a:t>
            </a:r>
            <a:r>
              <a:rPr lang="pt-BR" dirty="0"/>
              <a:t> completo, testei um portfólio amplo de modelos. Avaliei algoritmos de </a:t>
            </a:r>
            <a:r>
              <a:rPr lang="pt-BR" b="1" dirty="0" err="1"/>
              <a:t>boosting</a:t>
            </a:r>
            <a:r>
              <a:rPr lang="pt-BR" dirty="0"/>
              <a:t>, como </a:t>
            </a:r>
            <a:r>
              <a:rPr lang="pt-BR" dirty="0" err="1"/>
              <a:t>XGBoost</a:t>
            </a:r>
            <a:r>
              <a:rPr lang="pt-BR" dirty="0"/>
              <a:t> e </a:t>
            </a:r>
            <a:r>
              <a:rPr lang="pt-BR" dirty="0" err="1"/>
              <a:t>LightGBM</a:t>
            </a:r>
            <a:r>
              <a:rPr lang="pt-BR" dirty="0"/>
              <a:t>, </a:t>
            </a:r>
            <a:r>
              <a:rPr lang="pt-BR" b="1" dirty="0"/>
              <a:t>modelos clássicos</a:t>
            </a:r>
            <a:r>
              <a:rPr lang="pt-BR" dirty="0"/>
              <a:t> como regressão logística e SVM, e até mesmo </a:t>
            </a:r>
            <a:r>
              <a:rPr lang="pt-BR" b="1" dirty="0"/>
              <a:t>modelos de séries temporais</a:t>
            </a:r>
            <a:r>
              <a:rPr lang="pt-BR" dirty="0"/>
              <a:t>, como </a:t>
            </a:r>
            <a:r>
              <a:rPr lang="pt-BR" dirty="0" err="1"/>
              <a:t>Prophet</a:t>
            </a:r>
            <a:r>
              <a:rPr lang="pt-BR" dirty="0"/>
              <a:t> e LSTM, para tentar capturar padrões mais profundos. Também experimentei combinações entre eles, utilizando estratégias de </a:t>
            </a:r>
            <a:r>
              <a:rPr lang="pt-BR" b="1" dirty="0"/>
              <a:t>ensemble</a:t>
            </a:r>
            <a:r>
              <a:rPr lang="pt-BR" dirty="0"/>
              <a:t> como </a:t>
            </a:r>
            <a:r>
              <a:rPr lang="pt-BR" dirty="0" err="1"/>
              <a:t>voting</a:t>
            </a:r>
            <a:r>
              <a:rPr lang="pt-BR" dirty="0"/>
              <a:t> e </a:t>
            </a:r>
            <a:r>
              <a:rPr lang="pt-BR" dirty="0" err="1"/>
              <a:t>stacking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Por fim, para tirar o máximo de cada abordagem, apliquei uma validação rigorosa com </a:t>
            </a:r>
            <a:r>
              <a:rPr lang="pt-BR" dirty="0" err="1"/>
              <a:t>TimeSeriesSplit</a:t>
            </a:r>
            <a:r>
              <a:rPr lang="pt-BR" dirty="0"/>
              <a:t>, fiz </a:t>
            </a:r>
            <a:r>
              <a:rPr lang="pt-BR" b="1" dirty="0"/>
              <a:t>otimizações de </a:t>
            </a:r>
            <a:r>
              <a:rPr lang="pt-BR" b="1" dirty="0" err="1"/>
              <a:t>hiperparâmetros</a:t>
            </a:r>
            <a:r>
              <a:rPr lang="pt-BR" b="1" dirty="0"/>
              <a:t> com </a:t>
            </a:r>
            <a:r>
              <a:rPr lang="pt-BR" b="1" dirty="0" err="1"/>
              <a:t>GridSearchCV</a:t>
            </a:r>
            <a:r>
              <a:rPr lang="pt-BR" dirty="0"/>
              <a:t>, e até testei diferentes </a:t>
            </a:r>
            <a:r>
              <a:rPr lang="pt-BR" b="1" dirty="0" err="1"/>
              <a:t>thresholds</a:t>
            </a:r>
            <a:r>
              <a:rPr lang="pt-BR" b="1" dirty="0"/>
              <a:t> de decisão</a:t>
            </a:r>
            <a:r>
              <a:rPr lang="pt-BR" dirty="0"/>
              <a:t>, ajustando os </a:t>
            </a:r>
            <a:r>
              <a:rPr lang="pt-BR" dirty="0" err="1"/>
              <a:t>cutoffs</a:t>
            </a:r>
            <a:r>
              <a:rPr lang="pt-BR" dirty="0"/>
              <a:t> para melhorar a sensibilidade dos modelos.</a:t>
            </a:r>
          </a:p>
          <a:p>
            <a:endParaRPr lang="pt-BR" dirty="0"/>
          </a:p>
          <a:p>
            <a:r>
              <a:rPr lang="pt-BR" dirty="0"/>
              <a:t>Meu objetivo era claro: se houvesse algum padrão oculto, algum sinal em meio ao ruído do mercado, essa abordagem robusta e sofisticada deveria encontrá-lo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melhor resultado veio com o </a:t>
            </a:r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LightGBM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usando 10 anos de dados.</a:t>
            </a:r>
            <a:b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Acurácia de 70% e F1-Score de quase 61%.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Embora forte, não atingiu os 75%. Isso acendeu um alerta: será que mais complexidade realmente traria mais ganho?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Foi então que decidi parar e refletir.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Será que minhas features estavam trazendo mais ruído do que sinal?</a:t>
            </a:r>
            <a:b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Será que usar só dados recentes limitava a capacidade do modelo de aprender com a história?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partir disso, surgiu uma nova hipótese:</a:t>
            </a:r>
            <a:b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 se a resposta estivesse justamente na simplicidade?</a:t>
            </a:r>
            <a:b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 modelo simples, com poucos dados derivados — mas treinado com toda a história do IBOVESPA.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 testar isso, adotei três pilares:</a:t>
            </a:r>
          </a:p>
          <a:p>
            <a:pPr lvl="0"/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Modelo simples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Random Forest, direto e robusto.</a:t>
            </a:r>
          </a:p>
          <a:p>
            <a:pPr lvl="0"/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Features mínimas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lags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médias móveis e retorno.</a:t>
            </a:r>
          </a:p>
          <a:p>
            <a:pPr lvl="0"/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Janela ampla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todo o histórico de 1993 a 2025.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ideia era permitir que o modelo aprendesse com ciclos completos do mercado — crises, recuperações e tendências.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Aqui está o ponto de virada do projeto.</a:t>
            </a:r>
            <a:b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modelo Random Forest, treinado com um conjunto enxuto de features e o histórico completo do IBOVESPA, alcançou uma </a:t>
            </a:r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acurácia de 73.33%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com </a:t>
            </a:r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precisão de 70%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 </a:t>
            </a:r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F1-Score de 63.64%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— superando com folga todos os modelos anteriores.</a:t>
            </a:r>
          </a:p>
          <a:p>
            <a:endParaRPr lang="en-US" dirty="0"/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matriz de confusão mostra que o modelo tem uma boa capacidade de identificar os dias de queda e ainda mantém um desempenho razoável para os dias de alta — o que é particularmente desafiador em dados financeiros.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 tabela e no gráfico ao lado, a comparação é clara: modelos mais complexos como o </a:t>
            </a:r>
            <a:r>
              <a:rPr lang="pt-BR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XGBoost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otimizado ou o ensemble, apesar de sofisticados, </a:t>
            </a:r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 conseguiram ultrapassar o desempenho do modelo simples</a:t>
            </a:r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Esse resultado reforça a hipótese central da minha segunda abordagem: </a:t>
            </a:r>
            <a:r>
              <a:rPr lang="pt-B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mais dados históricos e menos complexidade podem, sim, gerar um modelo mais eficaz, estável e aplicável em cenários reais.</a:t>
            </a:r>
            <a:endParaRPr lang="pt-B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Neste caso, a simplicidade, apoiada por uma visão ampla do passado, foi o que realmente trouxe valor.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base em todos os testes e análises, minha recomendação é clara:</a:t>
            </a:r>
          </a:p>
          <a:p>
            <a:br>
              <a:rPr lang="pt-BR" dirty="0"/>
            </a:br>
            <a:r>
              <a:rPr lang="pt-BR" dirty="0"/>
              <a:t>Adotar o modelo </a:t>
            </a:r>
            <a:r>
              <a:rPr lang="pt-BR" b="1" dirty="0"/>
              <a:t>Random Forest com features simples</a:t>
            </a:r>
            <a:r>
              <a:rPr lang="pt-BR" dirty="0"/>
              <a:t> para uso em produção.</a:t>
            </a:r>
          </a:p>
          <a:p>
            <a:r>
              <a:rPr lang="pt-BR" dirty="0"/>
              <a:t>Essa sugestão não é apenas pela performance — embora o modelo tenha alcançado a </a:t>
            </a:r>
            <a:r>
              <a:rPr lang="pt-BR" b="1" dirty="0"/>
              <a:t>maior acurácia de todo o projeto, 73.33%</a:t>
            </a:r>
            <a:r>
              <a:rPr lang="pt-BR" dirty="0"/>
              <a:t>, com ótimo equilíbrio entre </a:t>
            </a:r>
            <a:r>
              <a:rPr lang="pt-BR" b="1" dirty="0"/>
              <a:t>precisão (70%)</a:t>
            </a:r>
            <a:r>
              <a:rPr lang="pt-BR" dirty="0"/>
              <a:t> e </a:t>
            </a:r>
            <a:r>
              <a:rPr lang="pt-BR" b="1" dirty="0"/>
              <a:t>F1-score (63.64%)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A força real desse modelo está na combinação de três pilares que o tornam ideal para ambientes reais:</a:t>
            </a:r>
          </a:p>
          <a:p>
            <a:endParaRPr lang="pt-BR" dirty="0"/>
          </a:p>
          <a:p>
            <a:r>
              <a:rPr lang="pt-BR" b="1" dirty="0"/>
              <a:t>Primeiro</a:t>
            </a:r>
            <a:r>
              <a:rPr lang="pt-BR" dirty="0"/>
              <a:t>, ele entrega </a:t>
            </a:r>
            <a:r>
              <a:rPr lang="pt-BR" b="1" dirty="0"/>
              <a:t>desempenho superior</a:t>
            </a:r>
            <a:r>
              <a:rPr lang="pt-BR" dirty="0"/>
              <a:t> de forma consistente, se aproximando da meta de 75% com uma abordagem estável.</a:t>
            </a:r>
          </a:p>
          <a:p>
            <a:r>
              <a:rPr lang="pt-BR" b="1" dirty="0"/>
              <a:t>Segundo</a:t>
            </a:r>
            <a:r>
              <a:rPr lang="pt-BR" dirty="0"/>
              <a:t>, ele é </a:t>
            </a:r>
            <a:r>
              <a:rPr lang="pt-BR" b="1" dirty="0"/>
              <a:t>simples e robusto</a:t>
            </a:r>
            <a:r>
              <a:rPr lang="pt-BR" dirty="0"/>
              <a:t>: utiliza apenas informações intuitivas como </a:t>
            </a:r>
            <a:r>
              <a:rPr lang="pt-BR" dirty="0" err="1"/>
              <a:t>lags</a:t>
            </a:r>
            <a:r>
              <a:rPr lang="pt-BR" dirty="0"/>
              <a:t> de preço, médias móveis e retorno diário — nada de indicadores difíceis de interpretar. Isso torna o modelo mais fácil de manter, documentar e explicar para stakeholders. Além disso, ele </a:t>
            </a:r>
            <a:r>
              <a:rPr lang="pt-BR" b="1" dirty="0"/>
              <a:t>dispensa ajustes complexos</a:t>
            </a:r>
            <a:r>
              <a:rPr lang="pt-BR" dirty="0"/>
              <a:t> como otimizações agressivas de </a:t>
            </a:r>
            <a:r>
              <a:rPr lang="pt-BR" dirty="0" err="1"/>
              <a:t>hiperparâmetros</a:t>
            </a:r>
            <a:r>
              <a:rPr lang="pt-BR" dirty="0"/>
              <a:t>, o que reduz o risco de </a:t>
            </a:r>
            <a:r>
              <a:rPr lang="pt-BR" dirty="0" err="1"/>
              <a:t>overfitting</a:t>
            </a:r>
            <a:r>
              <a:rPr lang="pt-BR" dirty="0"/>
              <a:t> e facilita a adaptação a novos dados.</a:t>
            </a:r>
          </a:p>
          <a:p>
            <a:r>
              <a:rPr lang="pt-BR" b="1" dirty="0"/>
              <a:t>E terceiro</a:t>
            </a:r>
            <a:r>
              <a:rPr lang="pt-BR" dirty="0"/>
              <a:t>, sua principal vantagem estratégica: a </a:t>
            </a:r>
            <a:r>
              <a:rPr lang="pt-BR" b="1" dirty="0"/>
              <a:t>visão histórica completa</a:t>
            </a:r>
            <a:r>
              <a:rPr lang="pt-BR" dirty="0"/>
              <a:t>. Por ter sido treinado com mais de </a:t>
            </a:r>
            <a:r>
              <a:rPr lang="pt-BR" b="1" dirty="0"/>
              <a:t>30 anos de dados</a:t>
            </a:r>
            <a:r>
              <a:rPr lang="pt-BR" dirty="0"/>
              <a:t>, o modelo capturou padrões de crises, recuperações, eleições e ciclos econômicos — algo que modelos com "memória curta" não conseguiram fazer.</a:t>
            </a:r>
          </a:p>
          <a:p>
            <a:endParaRPr lang="pt-BR" dirty="0"/>
          </a:p>
          <a:p>
            <a:r>
              <a:rPr lang="pt-BR" dirty="0"/>
              <a:t>Por isso, considero que este modelo entrega </a:t>
            </a:r>
            <a:r>
              <a:rPr lang="pt-BR" b="1" dirty="0"/>
              <a:t>valor real e imediato ao fundo de investimentos</a:t>
            </a:r>
            <a:r>
              <a:rPr lang="pt-BR" dirty="0"/>
              <a:t>. Ele é </a:t>
            </a:r>
            <a:r>
              <a:rPr lang="pt-BR" b="1" dirty="0"/>
              <a:t>preciso, interpretável e resiliente</a:t>
            </a:r>
            <a:r>
              <a:rPr lang="pt-BR" dirty="0"/>
              <a:t>, pronto para ser colocado em produção com confiança.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910007"/>
            <a:ext cx="6203633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Tech Challenge FIAP – Fase 2</a:t>
            </a:r>
            <a:endParaRPr lang="en-US" sz="3550" dirty="0"/>
          </a:p>
        </p:txBody>
      </p:sp>
      <p:sp>
        <p:nvSpPr>
          <p:cNvPr id="4" name="Text 1"/>
          <p:cNvSpPr/>
          <p:nvPr/>
        </p:nvSpPr>
        <p:spPr>
          <a:xfrm>
            <a:off x="6280190" y="3732133"/>
            <a:ext cx="7556421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Autor: Caroline Brito Defavori - RM 364513Pós-Tech | Data Analytics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4752618"/>
            <a:ext cx="7513320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dirty="0">
                <a:solidFill>
                  <a:srgbClr val="C3643D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Previsão de Tendência do IBOVESPA</a:t>
            </a:r>
            <a:endParaRPr lang="en-US" sz="35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6891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00" dirty="0">
                <a:solidFill>
                  <a:srgbClr val="C3643D"/>
                </a:solidFill>
                <a:latin typeface="Host Grotesk Medium" pitchFamily="34" charset="0"/>
              </a:rPr>
              <a:t>Para </a:t>
            </a:r>
            <a:r>
              <a:rPr lang="en-US" sz="4400" dirty="0" err="1">
                <a:solidFill>
                  <a:srgbClr val="C3643D"/>
                </a:solidFill>
                <a:latin typeface="Host Grotesk Medium" pitchFamily="34" charset="0"/>
              </a:rPr>
              <a:t>finalizar</a:t>
            </a:r>
            <a:r>
              <a:rPr lang="en-US" sz="4400" dirty="0">
                <a:solidFill>
                  <a:srgbClr val="C3643D"/>
                </a:solidFill>
                <a:latin typeface="Host Grotesk Medium" pitchFamily="34" charset="0"/>
              </a:rPr>
              <a:t>...</a:t>
            </a:r>
          </a:p>
        </p:txBody>
      </p:sp>
      <p:sp>
        <p:nvSpPr>
          <p:cNvPr id="3" name="Text 1"/>
          <p:cNvSpPr/>
          <p:nvPr/>
        </p:nvSpPr>
        <p:spPr>
          <a:xfrm>
            <a:off x="793790" y="1917859"/>
            <a:ext cx="6381393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260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Desempenho Máximo Atingido</a:t>
            </a:r>
            <a:endParaRPr lang="en-US" sz="2600" dirty="0"/>
          </a:p>
        </p:txBody>
      </p:sp>
      <p:sp>
        <p:nvSpPr>
          <p:cNvPr id="4" name="Text 2"/>
          <p:cNvSpPr/>
          <p:nvPr/>
        </p:nvSpPr>
        <p:spPr>
          <a:xfrm>
            <a:off x="793790" y="2824996"/>
            <a:ext cx="13042821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Alcancei o melhor resultado de todo o projeto com 73.33% de acurácia, superando todos os testes anteriores e entregando a melhor performance geral do projeto com estabilidade e simplicidade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845481"/>
            <a:ext cx="5247203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260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Principal Lição Aprendida</a:t>
            </a:r>
            <a:endParaRPr lang="en-US" sz="2600" dirty="0"/>
          </a:p>
        </p:txBody>
      </p:sp>
      <p:sp>
        <p:nvSpPr>
          <p:cNvPr id="6" name="Text 4"/>
          <p:cNvSpPr/>
          <p:nvPr/>
        </p:nvSpPr>
        <p:spPr>
          <a:xfrm>
            <a:off x="793790" y="4752618"/>
            <a:ext cx="13042821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jornada de experimentação provou que, neste cenário, a visão histórica completa dos dados é mais poderosa do que a complexidade de features ou de algoritmos para capturar os padrões do mercado.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773103"/>
            <a:ext cx="4536519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260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Valor Entregue</a:t>
            </a:r>
            <a:endParaRPr lang="en-US" sz="2600" dirty="0"/>
          </a:p>
        </p:txBody>
      </p:sp>
      <p:sp>
        <p:nvSpPr>
          <p:cNvPr id="8" name="Text 6"/>
          <p:cNvSpPr/>
          <p:nvPr/>
        </p:nvSpPr>
        <p:spPr>
          <a:xfrm>
            <a:off x="793790" y="6680240"/>
            <a:ext cx="13042821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 resultado final é uma solução coerente, validada e aplicável, que cumpre o papel de fornecer um insumo técnico confiável para apoiar as decisões quantitativas do fundo de investimentos</a:t>
            </a:r>
            <a:endParaRPr lang="en-US" sz="17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7EE3F5-BBC2-2C71-1678-419C3FAEF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28BE6D35-F60A-8469-F794-A974DF755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760720" cy="822960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96512CCF-13A7-C0DE-9CEE-6E207A605761}"/>
              </a:ext>
            </a:extLst>
          </p:cNvPr>
          <p:cNvSpPr/>
          <p:nvPr/>
        </p:nvSpPr>
        <p:spPr>
          <a:xfrm>
            <a:off x="6280190" y="2910007"/>
            <a:ext cx="6203633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Tech Challenge FIAP – Fase 2</a:t>
            </a:r>
            <a:endParaRPr lang="en-US" sz="3550" dirty="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C7B98990-D5FC-B860-03DD-2644F802E0DD}"/>
              </a:ext>
            </a:extLst>
          </p:cNvPr>
          <p:cNvSpPr/>
          <p:nvPr/>
        </p:nvSpPr>
        <p:spPr>
          <a:xfrm>
            <a:off x="6280190" y="3732133"/>
            <a:ext cx="7556421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Autor: Caroline Brito Defavori - RM 364513Pós-Tech | Data Analytics</a:t>
            </a:r>
            <a:endParaRPr lang="en-US" sz="175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D5371DBE-63DD-3743-AF1C-56A53514D189}"/>
              </a:ext>
            </a:extLst>
          </p:cNvPr>
          <p:cNvSpPr/>
          <p:nvPr/>
        </p:nvSpPr>
        <p:spPr>
          <a:xfrm>
            <a:off x="6280190" y="4752618"/>
            <a:ext cx="7513320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dirty="0" err="1">
                <a:solidFill>
                  <a:srgbClr val="C3643D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Obrigada</a:t>
            </a:r>
            <a:r>
              <a:rPr lang="en-US" sz="3550" dirty="0">
                <a:solidFill>
                  <a:srgbClr val="C3643D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!</a:t>
            </a:r>
            <a:endParaRPr lang="en-US" sz="3550" dirty="0"/>
          </a:p>
        </p:txBody>
      </p:sp>
    </p:spTree>
    <p:extLst>
      <p:ext uri="{BB962C8B-B14F-4D97-AF65-F5344CB8AC3E}">
        <p14:creationId xmlns:p14="http://schemas.microsoft.com/office/powerpoint/2010/main" val="1492862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0" descr="preencoded.png">
            <a:extLst>
              <a:ext uri="{FF2B5EF4-FFF2-40B4-BE49-F238E27FC236}">
                <a16:creationId xmlns:a16="http://schemas.microsoft.com/office/drawing/2014/main" id="{CA6AC1A3-5B20-1257-DBA7-B94CA866397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 flipH="1">
            <a:off x="8869680" y="0"/>
            <a:ext cx="5760720" cy="8229600"/>
          </a:xfrm>
          <a:prstGeom prst="rect">
            <a:avLst/>
          </a:prstGeom>
        </p:spPr>
      </p:pic>
      <p:sp>
        <p:nvSpPr>
          <p:cNvPr id="2" name="Text 0"/>
          <p:cNvSpPr/>
          <p:nvPr/>
        </p:nvSpPr>
        <p:spPr>
          <a:xfrm>
            <a:off x="793790" y="125158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Cenário e Objetivo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300526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Cenário: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90" y="3065978"/>
            <a:ext cx="8283949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Neste desafio, eu sou uma </a:t>
            </a:r>
            <a:r>
              <a:rPr lang="en-US" sz="1750" dirty="0">
                <a:solidFill>
                  <a:srgbClr val="C3643D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Cientista de Dados</a:t>
            </a: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que trabalha em um </a:t>
            </a:r>
            <a:r>
              <a:rPr lang="en-US" sz="1750" dirty="0">
                <a:solidFill>
                  <a:srgbClr val="C3643D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grande fundo de investimentos no Brasil</a:t>
            </a: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746302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Objetivo:</a:t>
            </a:r>
            <a:endParaRPr lang="en-US" sz="2650" dirty="0"/>
          </a:p>
        </p:txBody>
      </p:sp>
      <p:sp>
        <p:nvSpPr>
          <p:cNvPr id="6" name="Text 4"/>
          <p:cNvSpPr/>
          <p:nvPr/>
        </p:nvSpPr>
        <p:spPr>
          <a:xfrm>
            <a:off x="793790" y="4511754"/>
            <a:ext cx="13042821" cy="10204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Desenvolver um modelo preditivo capaz de </a:t>
            </a:r>
            <a:r>
              <a:rPr lang="en-US" sz="1750" dirty="0">
                <a:solidFill>
                  <a:srgbClr val="C3643D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prever se o índice IBOVESPA vai fechar em alta ou baixa no dia seguinte</a:t>
            </a: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, com base em dados históricos do próprio índice. Esse modelo será usado como insumo para alimentar dashboards internos de tomada de decisão dos analistas quantitativos da empresa.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872401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Meta:</a:t>
            </a:r>
            <a:endParaRPr lang="en-US" sz="2650" dirty="0"/>
          </a:p>
        </p:txBody>
      </p:sp>
      <p:sp>
        <p:nvSpPr>
          <p:cNvPr id="8" name="Text 6"/>
          <p:cNvSpPr/>
          <p:nvPr/>
        </p:nvSpPr>
        <p:spPr>
          <a:xfrm>
            <a:off x="793790" y="6637853"/>
            <a:ext cx="13042821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Atingir uma </a:t>
            </a:r>
            <a:r>
              <a:rPr lang="en-US" sz="1750" dirty="0">
                <a:solidFill>
                  <a:srgbClr val="C3643D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acurácia mínima de 75%</a:t>
            </a: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para apoiar a tomada de decisão de um fundo de investimentos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0"/>
            <a:ext cx="96012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0480" y="2504334"/>
            <a:ext cx="12861868" cy="534847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376792"/>
            <a:ext cx="8229024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Evolução Histórica do IBOVESPA e Eventos Relevantes</a:t>
            </a:r>
            <a:endParaRPr lang="en-US" sz="2200" dirty="0"/>
          </a:p>
        </p:txBody>
      </p:sp>
      <p:sp>
        <p:nvSpPr>
          <p:cNvPr id="5" name="Text 1"/>
          <p:cNvSpPr/>
          <p:nvPr/>
        </p:nvSpPr>
        <p:spPr>
          <a:xfrm>
            <a:off x="793790" y="1079723"/>
            <a:ext cx="6973102" cy="19052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4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visualização mostra a trajetória do índice IBOVESPA de 1993 a 2025, com destaques para momentos de instabilidade e recuperação. Esses eventos fundamentam a decisão de usar uma janela de treino ampla, permitindo que o modelo aprenda com diferentes ciclos econômicos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0812" y="613529"/>
            <a:ext cx="11433810" cy="6972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50"/>
              </a:lnSpc>
              <a:buNone/>
            </a:pPr>
            <a:r>
              <a:rPr lang="en-US" sz="435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Abordagem 1 | A Hipótese da Complexidade</a:t>
            </a:r>
            <a:endParaRPr lang="en-US" sz="4350" dirty="0"/>
          </a:p>
        </p:txBody>
      </p:sp>
      <p:sp>
        <p:nvSpPr>
          <p:cNvPr id="3" name="Shape 1"/>
          <p:cNvSpPr/>
          <p:nvPr/>
        </p:nvSpPr>
        <p:spPr>
          <a:xfrm>
            <a:off x="780812" y="1756886"/>
            <a:ext cx="4207550" cy="5861328"/>
          </a:xfrm>
          <a:prstGeom prst="roundRect">
            <a:avLst>
              <a:gd name="adj" fmla="val 3477"/>
            </a:avLst>
          </a:prstGeom>
          <a:solidFill>
            <a:srgbClr val="FAF9F5"/>
          </a:solidFill>
          <a:ln w="30480">
            <a:solidFill>
              <a:srgbClr val="BFD3D8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332" y="1756886"/>
            <a:ext cx="121920" cy="5861328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125736" y="2010370"/>
            <a:ext cx="3609142" cy="8365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6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Criando Engenharia de Features Avançada</a:t>
            </a:r>
            <a:endParaRPr lang="en-US" sz="2600" dirty="0"/>
          </a:p>
        </p:txBody>
      </p:sp>
      <p:sp>
        <p:nvSpPr>
          <p:cNvPr id="6" name="Text 3"/>
          <p:cNvSpPr/>
          <p:nvPr/>
        </p:nvSpPr>
        <p:spPr>
          <a:xfrm>
            <a:off x="1125736" y="2980730"/>
            <a:ext cx="3609142" cy="13387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Para um problema complexo como este, minha abordagem se inicia já com uma estratégia de máximo poder analítico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125736" y="4453295"/>
            <a:ext cx="3609142" cy="6693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Indicadores de Tendência (Médias Móveis)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1125736" y="5200650"/>
            <a:ext cx="3609142" cy="6693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Indicadores de Momentum (RSI, MACD, Estocástico)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1125736" y="5948005"/>
            <a:ext cx="3609142" cy="6693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Medidas de Risco (Volatilidade, Bandas de Bollinger)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1125736" y="6695361"/>
            <a:ext cx="3609142" cy="6693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Features de Memória (Lags de preço e retornos)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5211366" y="1756886"/>
            <a:ext cx="4207550" cy="5861328"/>
          </a:xfrm>
          <a:prstGeom prst="roundRect">
            <a:avLst>
              <a:gd name="adj" fmla="val 3477"/>
            </a:avLst>
          </a:prstGeom>
          <a:solidFill>
            <a:srgbClr val="FAF9F5"/>
          </a:solidFill>
          <a:ln w="30480">
            <a:solidFill>
              <a:srgbClr val="BFD3D8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pic>
        <p:nvPicPr>
          <p:cNvPr id="12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886" y="1756886"/>
            <a:ext cx="121920" cy="5861328"/>
          </a:xfrm>
          <a:prstGeom prst="rect">
            <a:avLst/>
          </a:prstGeom>
        </p:spPr>
      </p:pic>
      <p:sp>
        <p:nvSpPr>
          <p:cNvPr id="13" name="Text 9"/>
          <p:cNvSpPr/>
          <p:nvPr/>
        </p:nvSpPr>
        <p:spPr>
          <a:xfrm>
            <a:off x="5556290" y="2010370"/>
            <a:ext cx="3609142" cy="8365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6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Testagem Ampla de Modelos</a:t>
            </a:r>
            <a:endParaRPr lang="en-US" sz="2600" dirty="0"/>
          </a:p>
        </p:txBody>
      </p:sp>
      <p:sp>
        <p:nvSpPr>
          <p:cNvPr id="14" name="Text 10"/>
          <p:cNvSpPr/>
          <p:nvPr/>
        </p:nvSpPr>
        <p:spPr>
          <a:xfrm>
            <a:off x="5556290" y="2980730"/>
            <a:ext cx="3609142" cy="10040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Buscando maximizar a capacidade analítica, avaliei um portfólio diversificado de algoritmos:</a:t>
            </a:r>
            <a:endParaRPr lang="en-US" sz="1750" dirty="0"/>
          </a:p>
        </p:txBody>
      </p:sp>
      <p:sp>
        <p:nvSpPr>
          <p:cNvPr id="15" name="Text 11"/>
          <p:cNvSpPr/>
          <p:nvPr/>
        </p:nvSpPr>
        <p:spPr>
          <a:xfrm>
            <a:off x="5556290" y="4118610"/>
            <a:ext cx="3609142" cy="6693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Modelos de Boosting: XGBoost, LightGBM</a:t>
            </a:r>
            <a:endParaRPr lang="en-US" sz="1750" dirty="0"/>
          </a:p>
        </p:txBody>
      </p:sp>
      <p:sp>
        <p:nvSpPr>
          <p:cNvPr id="16" name="Text 12"/>
          <p:cNvSpPr/>
          <p:nvPr/>
        </p:nvSpPr>
        <p:spPr>
          <a:xfrm>
            <a:off x="5556290" y="4865965"/>
            <a:ext cx="3609142" cy="6693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Modelos Clássicos: Regressão Logística, SVM, Random Forest</a:t>
            </a:r>
            <a:endParaRPr lang="en-US" sz="1750" dirty="0"/>
          </a:p>
        </p:txBody>
      </p:sp>
      <p:sp>
        <p:nvSpPr>
          <p:cNvPr id="17" name="Text 13"/>
          <p:cNvSpPr/>
          <p:nvPr/>
        </p:nvSpPr>
        <p:spPr>
          <a:xfrm>
            <a:off x="5556290" y="5613321"/>
            <a:ext cx="3609142" cy="6693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Modelos de Série Temporal: Prophet, LSTM</a:t>
            </a:r>
            <a:endParaRPr lang="en-US" sz="1750" dirty="0"/>
          </a:p>
        </p:txBody>
      </p:sp>
      <p:sp>
        <p:nvSpPr>
          <p:cNvPr id="18" name="Text 14"/>
          <p:cNvSpPr/>
          <p:nvPr/>
        </p:nvSpPr>
        <p:spPr>
          <a:xfrm>
            <a:off x="5556290" y="6360676"/>
            <a:ext cx="3609142" cy="6693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Combinações: Ensembles (Voting e Stacking)</a:t>
            </a:r>
            <a:endParaRPr lang="en-US" sz="1750" dirty="0"/>
          </a:p>
        </p:txBody>
      </p:sp>
      <p:sp>
        <p:nvSpPr>
          <p:cNvPr id="19" name="Shape 15"/>
          <p:cNvSpPr/>
          <p:nvPr/>
        </p:nvSpPr>
        <p:spPr>
          <a:xfrm>
            <a:off x="9641919" y="1756886"/>
            <a:ext cx="4207669" cy="5861328"/>
          </a:xfrm>
          <a:prstGeom prst="roundRect">
            <a:avLst>
              <a:gd name="adj" fmla="val 3477"/>
            </a:avLst>
          </a:prstGeom>
          <a:solidFill>
            <a:srgbClr val="FAF9F5"/>
          </a:solidFill>
          <a:ln w="30480">
            <a:solidFill>
              <a:srgbClr val="BFD3D8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pic>
        <p:nvPicPr>
          <p:cNvPr id="20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1439" y="1756886"/>
            <a:ext cx="121920" cy="5861328"/>
          </a:xfrm>
          <a:prstGeom prst="rect">
            <a:avLst/>
          </a:prstGeom>
        </p:spPr>
      </p:pic>
      <p:sp>
        <p:nvSpPr>
          <p:cNvPr id="21" name="Text 16"/>
          <p:cNvSpPr/>
          <p:nvPr/>
        </p:nvSpPr>
        <p:spPr>
          <a:xfrm>
            <a:off x="9986843" y="2010370"/>
            <a:ext cx="3609261" cy="8365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6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Otimização e Validação Rigorosa</a:t>
            </a:r>
            <a:endParaRPr lang="en-US" sz="2600" dirty="0"/>
          </a:p>
        </p:txBody>
      </p:sp>
      <p:sp>
        <p:nvSpPr>
          <p:cNvPr id="22" name="Text 17"/>
          <p:cNvSpPr/>
          <p:nvPr/>
        </p:nvSpPr>
        <p:spPr>
          <a:xfrm>
            <a:off x="9986843" y="2980730"/>
            <a:ext cx="3609261" cy="13387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Para extrair o máximo de cada modelo complexo, apliquei as melhores práticas de validação e otimização:</a:t>
            </a:r>
            <a:endParaRPr lang="en-US" sz="1750" dirty="0"/>
          </a:p>
        </p:txBody>
      </p:sp>
      <p:sp>
        <p:nvSpPr>
          <p:cNvPr id="23" name="Text 18"/>
          <p:cNvSpPr/>
          <p:nvPr/>
        </p:nvSpPr>
        <p:spPr>
          <a:xfrm>
            <a:off x="9986843" y="4453295"/>
            <a:ext cx="3609261" cy="6693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Validação Temporal com TimeSeriesSplit</a:t>
            </a:r>
            <a:endParaRPr lang="en-US" sz="1750" dirty="0"/>
          </a:p>
        </p:txBody>
      </p:sp>
      <p:sp>
        <p:nvSpPr>
          <p:cNvPr id="24" name="Text 19"/>
          <p:cNvSpPr/>
          <p:nvPr/>
        </p:nvSpPr>
        <p:spPr>
          <a:xfrm>
            <a:off x="9986843" y="5200650"/>
            <a:ext cx="3609261" cy="6693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Otimização de Hiperparâmetros com GridSearchCV</a:t>
            </a:r>
            <a:endParaRPr lang="en-US" sz="1750" dirty="0"/>
          </a:p>
        </p:txBody>
      </p:sp>
      <p:sp>
        <p:nvSpPr>
          <p:cNvPr id="25" name="Text 20"/>
          <p:cNvSpPr/>
          <p:nvPr/>
        </p:nvSpPr>
        <p:spPr>
          <a:xfrm>
            <a:off x="9986843" y="5948005"/>
            <a:ext cx="3609261" cy="6693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Ajuste Fino do limiar de decisão (Cut-off)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39E4ED9B-8395-D745-5461-0B70727CF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869680" y="-5417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41612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Resultados | A Hipótese da Complexidade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173849"/>
            <a:ext cx="5088493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Melhor Modelo da Abordagem 1</a:t>
            </a:r>
            <a:endParaRPr lang="en-US" sz="2650" dirty="0"/>
          </a:p>
        </p:txBody>
      </p:sp>
      <p:sp>
        <p:nvSpPr>
          <p:cNvPr id="5" name="Text 2"/>
          <p:cNvSpPr/>
          <p:nvPr/>
        </p:nvSpPr>
        <p:spPr>
          <a:xfrm>
            <a:off x="793790" y="3939302"/>
            <a:ext cx="7556421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750" dirty="0">
                <a:solidFill>
                  <a:srgbClr val="C3643D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Modelo: LightGBM (sem otimização)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4358759"/>
            <a:ext cx="7556421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Configuração: Janela de treino de 10 anos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93790" y="4778216"/>
            <a:ext cx="7556421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Acurácia: 70.00%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93790" y="5197673"/>
            <a:ext cx="7556421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F1-Score: 60.87%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793790" y="5792986"/>
            <a:ext cx="7556421" cy="10204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Percebi um desempenho muito sólido e consistente, demonstrando a eficácia das features e da metodologia. No entanto, a meta de 75% ainda não foi alcançada.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">
            <a:extLst>
              <a:ext uri="{FF2B5EF4-FFF2-40B4-BE49-F238E27FC236}">
                <a16:creationId xmlns:a16="http://schemas.microsoft.com/office/drawing/2014/main" id="{2CD2822D-18F6-8D72-0ED0-8E144E72C412}"/>
              </a:ext>
            </a:extLst>
          </p:cNvPr>
          <p:cNvSpPr/>
          <p:nvPr/>
        </p:nvSpPr>
        <p:spPr>
          <a:xfrm>
            <a:off x="7446924" y="2997461"/>
            <a:ext cx="5804452" cy="4238228"/>
          </a:xfrm>
          <a:prstGeom prst="roundRect">
            <a:avLst>
              <a:gd name="adj" fmla="val 2270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E34187B8-0CA2-AC04-4D9B-07A0B9793E46}"/>
              </a:ext>
            </a:extLst>
          </p:cNvPr>
          <p:cNvSpPr/>
          <p:nvPr/>
        </p:nvSpPr>
        <p:spPr>
          <a:xfrm>
            <a:off x="1510748" y="2997461"/>
            <a:ext cx="5672729" cy="4238228"/>
          </a:xfrm>
          <a:prstGeom prst="roundRect">
            <a:avLst>
              <a:gd name="adj" fmla="val 2270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2" name="Text 0"/>
          <p:cNvSpPr/>
          <p:nvPr/>
        </p:nvSpPr>
        <p:spPr>
          <a:xfrm>
            <a:off x="1609404" y="815062"/>
            <a:ext cx="1151024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O Salto Conceitual | E se Menos Fosse Mais?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2781250" y="2014263"/>
            <a:ext cx="11963743" cy="8505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800" dirty="0">
                <a:solidFill>
                  <a:srgbClr val="C3643D"/>
                </a:solidFill>
                <a:latin typeface="Host Grotesk Medium" pitchFamily="34" charset="0"/>
              </a:rPr>
              <a:t>Por que a complexidade não superou a meta de 75%?</a:t>
            </a:r>
          </a:p>
        </p:txBody>
      </p:sp>
      <p:sp>
        <p:nvSpPr>
          <p:cNvPr id="4" name="Text 2"/>
          <p:cNvSpPr/>
          <p:nvPr/>
        </p:nvSpPr>
        <p:spPr>
          <a:xfrm>
            <a:off x="1867216" y="419666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chemeClr val="tx2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Ruído vs. Sinal</a:t>
            </a: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5" name="Text 3"/>
          <p:cNvSpPr/>
          <p:nvPr/>
        </p:nvSpPr>
        <p:spPr>
          <a:xfrm>
            <a:off x="1867216" y="4777807"/>
            <a:ext cx="4891393" cy="10204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Será que as dezenas de features complexas (RSI, MACD, etc.) estavam, na verdade, adicionando mais ruído do que sinal, confundindo os modelos em vez de ajudá-los?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849717" y="4163592"/>
            <a:ext cx="438209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chemeClr val="tx2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Memória Curta vs. Visão Histórica</a:t>
            </a: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7" name="Text 5"/>
          <p:cNvSpPr/>
          <p:nvPr/>
        </p:nvSpPr>
        <p:spPr>
          <a:xfrm>
            <a:off x="7842097" y="4744736"/>
            <a:ext cx="4921087" cy="13606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Ao usar uma janela de treino de 10 anos, eu estava focando em dados recentes, mas... será que estava descartando o valioso aprendizado de ciclos econômicos e crises mais antigas?</a:t>
            </a:r>
            <a:endParaRPr lang="en-US" sz="1750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2ED46BCD-4BC2-9380-3F82-3F27CA736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708" y="3334097"/>
            <a:ext cx="680442" cy="680442"/>
          </a:xfrm>
          <a:prstGeom prst="rect">
            <a:avLst/>
          </a:prstGeom>
        </p:spPr>
      </p:pic>
      <p:pic>
        <p:nvPicPr>
          <p:cNvPr id="10" name="Image 3" descr="preencoded.png">
            <a:extLst>
              <a:ext uri="{FF2B5EF4-FFF2-40B4-BE49-F238E27FC236}">
                <a16:creationId xmlns:a16="http://schemas.microsoft.com/office/drawing/2014/main" id="{58F490FC-578C-D3B5-88B1-96D7684EBF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2874" y="3482925"/>
            <a:ext cx="306110" cy="382667"/>
          </a:xfrm>
          <a:prstGeom prst="rect">
            <a:avLst/>
          </a:prstGeom>
        </p:spPr>
      </p:pic>
      <p:pic>
        <p:nvPicPr>
          <p:cNvPr id="12" name="Image 4" descr="preencoded.png">
            <a:extLst>
              <a:ext uri="{FF2B5EF4-FFF2-40B4-BE49-F238E27FC236}">
                <a16:creationId xmlns:a16="http://schemas.microsoft.com/office/drawing/2014/main" id="{4ABF8D5B-7DB9-28E5-4A23-C476B506D4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0543" y="3256336"/>
            <a:ext cx="680442" cy="680442"/>
          </a:xfrm>
          <a:prstGeom prst="rect">
            <a:avLst/>
          </a:prstGeom>
        </p:spPr>
      </p:pic>
      <p:pic>
        <p:nvPicPr>
          <p:cNvPr id="13" name="Image 5" descr="preencoded.png">
            <a:extLst>
              <a:ext uri="{FF2B5EF4-FFF2-40B4-BE49-F238E27FC236}">
                <a16:creationId xmlns:a16="http://schemas.microsoft.com/office/drawing/2014/main" id="{C6170F06-9BAF-2A73-A389-D400203F71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7709" y="3405164"/>
            <a:ext cx="306110" cy="38266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13780"/>
            <a:ext cx="1187648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Abordagem 2 | Simplicidade e Visão Histórica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1876187"/>
            <a:ext cx="4196358" cy="5639633"/>
          </a:xfrm>
          <a:prstGeom prst="roundRect">
            <a:avLst>
              <a:gd name="adj" fmla="val 2270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224" y="2110621"/>
            <a:ext cx="680442" cy="680442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5390" y="2259449"/>
            <a:ext cx="306110" cy="38266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028224" y="3017877"/>
            <a:ext cx="3727490" cy="8505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Modelo Simples e Robusto</a:t>
            </a:r>
            <a:endParaRPr lang="en-US" sz="2650" dirty="0"/>
          </a:p>
        </p:txBody>
      </p:sp>
      <p:sp>
        <p:nvSpPr>
          <p:cNvPr id="7" name="Text 3"/>
          <p:cNvSpPr/>
          <p:nvPr/>
        </p:nvSpPr>
        <p:spPr>
          <a:xfrm>
            <a:off x="1028224" y="4004548"/>
            <a:ext cx="3727490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Algoritmo Escolhido: Random Forest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1028224" y="4764167"/>
            <a:ext cx="3727490" cy="17008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Justificativa: Um modelo conhecido por sua estabilidade e ótimo desempenho "out-of-the-box", sem a necessidade de otimizações complexas.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5216962" y="1876187"/>
            <a:ext cx="4196358" cy="5639633"/>
          </a:xfrm>
          <a:prstGeom prst="roundRect">
            <a:avLst>
              <a:gd name="adj" fmla="val 2270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1396" y="2110621"/>
            <a:ext cx="680442" cy="680442"/>
          </a:xfrm>
          <a:prstGeom prst="rect">
            <a:avLst/>
          </a:prstGeom>
        </p:spPr>
      </p:pic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8562" y="2259449"/>
            <a:ext cx="306110" cy="38266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5451396" y="3017877"/>
            <a:ext cx="3727490" cy="8505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Features Mínimas e Intuitivas</a:t>
            </a:r>
            <a:endParaRPr lang="en-US" sz="2650" dirty="0"/>
          </a:p>
        </p:txBody>
      </p:sp>
      <p:sp>
        <p:nvSpPr>
          <p:cNvPr id="13" name="Text 7"/>
          <p:cNvSpPr/>
          <p:nvPr/>
        </p:nvSpPr>
        <p:spPr>
          <a:xfrm>
            <a:off x="5451396" y="4004548"/>
            <a:ext cx="3727490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Foquei apenas nos indicadores mais diretos e fundamentais:</a:t>
            </a:r>
            <a:endParaRPr lang="en-US" sz="1750" dirty="0"/>
          </a:p>
        </p:txBody>
      </p:sp>
      <p:sp>
        <p:nvSpPr>
          <p:cNvPr id="14" name="Text 8"/>
          <p:cNvSpPr/>
          <p:nvPr/>
        </p:nvSpPr>
        <p:spPr>
          <a:xfrm>
            <a:off x="5451396" y="4820960"/>
            <a:ext cx="3727490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Lags do Preço de Fechamento (1 a 3 dias)</a:t>
            </a:r>
            <a:endParaRPr lang="en-US" sz="1750" dirty="0"/>
          </a:p>
        </p:txBody>
      </p:sp>
      <p:sp>
        <p:nvSpPr>
          <p:cNvPr id="15" name="Text 9"/>
          <p:cNvSpPr/>
          <p:nvPr/>
        </p:nvSpPr>
        <p:spPr>
          <a:xfrm>
            <a:off x="5451396" y="5580578"/>
            <a:ext cx="3727490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Médias Móveis (5 e 10 dias)</a:t>
            </a:r>
            <a:endParaRPr lang="en-US" sz="1750" dirty="0"/>
          </a:p>
        </p:txBody>
      </p:sp>
      <p:sp>
        <p:nvSpPr>
          <p:cNvPr id="16" name="Text 10"/>
          <p:cNvSpPr/>
          <p:nvPr/>
        </p:nvSpPr>
        <p:spPr>
          <a:xfrm>
            <a:off x="5451396" y="6000036"/>
            <a:ext cx="3727490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Retorno Diário Percentual</a:t>
            </a:r>
            <a:endParaRPr lang="en-US" sz="1750" dirty="0"/>
          </a:p>
        </p:txBody>
      </p:sp>
      <p:sp>
        <p:nvSpPr>
          <p:cNvPr id="17" name="Shape 11"/>
          <p:cNvSpPr/>
          <p:nvPr/>
        </p:nvSpPr>
        <p:spPr>
          <a:xfrm>
            <a:off x="9640133" y="1876187"/>
            <a:ext cx="4196358" cy="5639633"/>
          </a:xfrm>
          <a:prstGeom prst="roundRect">
            <a:avLst>
              <a:gd name="adj" fmla="val 2270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pic>
        <p:nvPicPr>
          <p:cNvPr id="18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74568" y="2110621"/>
            <a:ext cx="680442" cy="680442"/>
          </a:xfrm>
          <a:prstGeom prst="rect">
            <a:avLst/>
          </a:prstGeom>
        </p:spPr>
      </p:pic>
      <p:pic>
        <p:nvPicPr>
          <p:cNvPr id="19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61734" y="2259449"/>
            <a:ext cx="306110" cy="382667"/>
          </a:xfrm>
          <a:prstGeom prst="rect">
            <a:avLst/>
          </a:prstGeom>
        </p:spPr>
      </p:pic>
      <p:sp>
        <p:nvSpPr>
          <p:cNvPr id="20" name="Text 12"/>
          <p:cNvSpPr/>
          <p:nvPr/>
        </p:nvSpPr>
        <p:spPr>
          <a:xfrm>
            <a:off x="9874568" y="3017877"/>
            <a:ext cx="3727490" cy="8505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Histórico de Dados Completo</a:t>
            </a:r>
            <a:endParaRPr lang="en-US" sz="2650" dirty="0"/>
          </a:p>
        </p:txBody>
      </p:sp>
      <p:sp>
        <p:nvSpPr>
          <p:cNvPr id="21" name="Text 13"/>
          <p:cNvSpPr/>
          <p:nvPr/>
        </p:nvSpPr>
        <p:spPr>
          <a:xfrm>
            <a:off x="9874568" y="4004548"/>
            <a:ext cx="3727490" cy="10204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 Grande Diferencial: O modelo foi treinado com todo o histórico disponível.</a:t>
            </a:r>
            <a:endParaRPr lang="en-US" sz="1750" dirty="0"/>
          </a:p>
        </p:txBody>
      </p:sp>
      <p:sp>
        <p:nvSpPr>
          <p:cNvPr id="22" name="Text 14"/>
          <p:cNvSpPr/>
          <p:nvPr/>
        </p:nvSpPr>
        <p:spPr>
          <a:xfrm>
            <a:off x="9874568" y="5161121"/>
            <a:ext cx="3727490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Período: 1993 a 2025</a:t>
            </a:r>
            <a:endParaRPr lang="en-US" sz="1750" dirty="0"/>
          </a:p>
        </p:txBody>
      </p:sp>
      <p:sp>
        <p:nvSpPr>
          <p:cNvPr id="23" name="Text 15"/>
          <p:cNvSpPr/>
          <p:nvPr/>
        </p:nvSpPr>
        <p:spPr>
          <a:xfrm>
            <a:off x="9874568" y="5580578"/>
            <a:ext cx="3727490" cy="17008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Justificativa: Permitir que o modelo aprendesse com mais de 30 anos de diferentes ciclos econômicos, crises e períodos de alta.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31257" y="504706"/>
            <a:ext cx="9593699" cy="4742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700"/>
              </a:lnSpc>
              <a:buNone/>
            </a:pPr>
            <a:r>
              <a:rPr lang="en-US" sz="295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Resultado Final | Simplicidade Superou a Complexidade</a:t>
            </a:r>
            <a:endParaRPr lang="en-US" sz="2950" dirty="0"/>
          </a:p>
        </p:txBody>
      </p:sp>
      <p:sp>
        <p:nvSpPr>
          <p:cNvPr id="3" name="Text 1"/>
          <p:cNvSpPr/>
          <p:nvPr/>
        </p:nvSpPr>
        <p:spPr>
          <a:xfrm>
            <a:off x="531257" y="1358265"/>
            <a:ext cx="2276951" cy="2845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C3643D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Acurácia: 73.33%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531257" y="1794510"/>
            <a:ext cx="4647367" cy="2276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750"/>
              </a:lnSpc>
              <a:buSzPct val="100000"/>
              <a:buChar char="•"/>
            </a:pPr>
            <a:r>
              <a:rPr lang="en-US" sz="11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Precisão: 70.00%</a:t>
            </a:r>
            <a:endParaRPr lang="en-US" sz="1150" dirty="0"/>
          </a:p>
        </p:txBody>
      </p:sp>
      <p:sp>
        <p:nvSpPr>
          <p:cNvPr id="5" name="Text 3"/>
          <p:cNvSpPr/>
          <p:nvPr/>
        </p:nvSpPr>
        <p:spPr>
          <a:xfrm>
            <a:off x="531257" y="2075259"/>
            <a:ext cx="4647367" cy="2276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750"/>
              </a:lnSpc>
              <a:buSzPct val="100000"/>
              <a:buChar char="•"/>
            </a:pPr>
            <a:r>
              <a:rPr lang="en-US" sz="11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F1-Score: 63.64%</a:t>
            </a:r>
            <a:endParaRPr lang="en-US" sz="1150" dirty="0"/>
          </a:p>
        </p:txBody>
      </p:sp>
      <p:sp>
        <p:nvSpPr>
          <p:cNvPr id="6" name="Text 4"/>
          <p:cNvSpPr/>
          <p:nvPr/>
        </p:nvSpPr>
        <p:spPr>
          <a:xfrm>
            <a:off x="531257" y="2439472"/>
            <a:ext cx="4647367" cy="4552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1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 melhor desempenho de todo o projeto foi alcançado com a abordagem mais simples</a:t>
            </a:r>
            <a:endParaRPr lang="en-US" sz="1150" dirty="0"/>
          </a:p>
        </p:txBody>
      </p:sp>
      <p:sp>
        <p:nvSpPr>
          <p:cNvPr id="7" name="Text 5"/>
          <p:cNvSpPr/>
          <p:nvPr/>
        </p:nvSpPr>
        <p:spPr>
          <a:xfrm>
            <a:off x="531257" y="3046452"/>
            <a:ext cx="4647367" cy="5691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Distribuição Real x Prevista – Random Forest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31257" y="3767257"/>
            <a:ext cx="4647367" cy="2276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endParaRPr lang="en-US" sz="1150" dirty="0"/>
          </a:p>
        </p:txBody>
      </p:sp>
      <p:pic>
        <p:nvPicPr>
          <p:cNvPr id="9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61" y="3881081"/>
            <a:ext cx="4107240" cy="3650107"/>
          </a:xfrm>
          <a:prstGeom prst="rect">
            <a:avLst/>
          </a:prstGeom>
        </p:spPr>
      </p:pic>
      <p:sp>
        <p:nvSpPr>
          <p:cNvPr id="10" name="Text 7"/>
          <p:cNvSpPr/>
          <p:nvPr/>
        </p:nvSpPr>
        <p:spPr>
          <a:xfrm>
            <a:off x="5556528" y="1358265"/>
            <a:ext cx="3946803" cy="2845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Conclusão e Valor estratégico Gerado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5556528" y="1794510"/>
            <a:ext cx="8550116" cy="2276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150" b="1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Comparativo Final dos Modelos (Target T+1)</a:t>
            </a:r>
            <a:endParaRPr lang="en-US" sz="1150" dirty="0"/>
          </a:p>
        </p:txBody>
      </p:sp>
      <p:sp>
        <p:nvSpPr>
          <p:cNvPr id="12" name="Shape 9"/>
          <p:cNvSpPr/>
          <p:nvPr/>
        </p:nvSpPr>
        <p:spPr>
          <a:xfrm>
            <a:off x="5556528" y="2192893"/>
            <a:ext cx="8550116" cy="2473404"/>
          </a:xfrm>
          <a:prstGeom prst="roundRect">
            <a:avLst>
              <a:gd name="adj" fmla="val 2578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3" name="Shape 10"/>
          <p:cNvSpPr/>
          <p:nvPr/>
        </p:nvSpPr>
        <p:spPr>
          <a:xfrm>
            <a:off x="5564148" y="2200513"/>
            <a:ext cx="8534876" cy="37933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4" name="Text 11"/>
          <p:cNvSpPr/>
          <p:nvPr/>
        </p:nvSpPr>
        <p:spPr>
          <a:xfrm>
            <a:off x="5715833" y="2299097"/>
            <a:ext cx="1826538" cy="1821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9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Modelo</a:t>
            </a:r>
            <a:endParaRPr lang="en-US" sz="950" dirty="0"/>
          </a:p>
        </p:txBody>
      </p:sp>
      <p:sp>
        <p:nvSpPr>
          <p:cNvPr id="15" name="Text 12"/>
          <p:cNvSpPr/>
          <p:nvPr/>
        </p:nvSpPr>
        <p:spPr>
          <a:xfrm>
            <a:off x="7853362" y="2299097"/>
            <a:ext cx="1822728" cy="1821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9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Acurácia (%)</a:t>
            </a:r>
            <a:endParaRPr lang="en-US" sz="950" dirty="0"/>
          </a:p>
        </p:txBody>
      </p:sp>
      <p:sp>
        <p:nvSpPr>
          <p:cNvPr id="16" name="Text 13"/>
          <p:cNvSpPr/>
          <p:nvPr/>
        </p:nvSpPr>
        <p:spPr>
          <a:xfrm>
            <a:off x="9987082" y="2299097"/>
            <a:ext cx="1822728" cy="1821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9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F1-Score (%)</a:t>
            </a:r>
            <a:endParaRPr lang="en-US" sz="950" dirty="0"/>
          </a:p>
        </p:txBody>
      </p:sp>
      <p:sp>
        <p:nvSpPr>
          <p:cNvPr id="17" name="Text 14"/>
          <p:cNvSpPr/>
          <p:nvPr/>
        </p:nvSpPr>
        <p:spPr>
          <a:xfrm>
            <a:off x="12120801" y="2299097"/>
            <a:ext cx="1826538" cy="1821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9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Observações</a:t>
            </a:r>
            <a:endParaRPr lang="en-US" sz="950" dirty="0"/>
          </a:p>
        </p:txBody>
      </p:sp>
      <p:sp>
        <p:nvSpPr>
          <p:cNvPr id="18" name="Shape 15"/>
          <p:cNvSpPr/>
          <p:nvPr/>
        </p:nvSpPr>
        <p:spPr>
          <a:xfrm>
            <a:off x="5564148" y="2579846"/>
            <a:ext cx="8534876" cy="37933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9" name="Text 16"/>
          <p:cNvSpPr/>
          <p:nvPr/>
        </p:nvSpPr>
        <p:spPr>
          <a:xfrm>
            <a:off x="5715833" y="2678430"/>
            <a:ext cx="1826538" cy="1821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950" b="1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⭐</a:t>
            </a:r>
            <a:r>
              <a:rPr lang="en-US" sz="9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Random Forest (simples)</a:t>
            </a:r>
            <a:endParaRPr lang="en-US" sz="950" dirty="0"/>
          </a:p>
        </p:txBody>
      </p:sp>
      <p:sp>
        <p:nvSpPr>
          <p:cNvPr id="20" name="Text 17"/>
          <p:cNvSpPr/>
          <p:nvPr/>
        </p:nvSpPr>
        <p:spPr>
          <a:xfrm>
            <a:off x="7853362" y="2678430"/>
            <a:ext cx="1822728" cy="1821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950" b="1" dirty="0">
                <a:solidFill>
                  <a:srgbClr val="C3643D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73,33</a:t>
            </a:r>
            <a:endParaRPr lang="en-US" sz="950" dirty="0"/>
          </a:p>
        </p:txBody>
      </p:sp>
      <p:sp>
        <p:nvSpPr>
          <p:cNvPr id="21" name="Text 18"/>
          <p:cNvSpPr/>
          <p:nvPr/>
        </p:nvSpPr>
        <p:spPr>
          <a:xfrm>
            <a:off x="9987082" y="2678430"/>
            <a:ext cx="1822728" cy="1821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950" b="1" dirty="0">
                <a:solidFill>
                  <a:srgbClr val="C3643D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63,64</a:t>
            </a:r>
            <a:endParaRPr lang="en-US" sz="950" dirty="0"/>
          </a:p>
        </p:txBody>
      </p:sp>
      <p:sp>
        <p:nvSpPr>
          <p:cNvPr id="22" name="Text 19"/>
          <p:cNvSpPr/>
          <p:nvPr/>
        </p:nvSpPr>
        <p:spPr>
          <a:xfrm>
            <a:off x="12120801" y="2678430"/>
            <a:ext cx="1826538" cy="1821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950" b="1" dirty="0">
                <a:solidFill>
                  <a:srgbClr val="C3643D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Melhor resultado geral</a:t>
            </a:r>
            <a:endParaRPr lang="en-US" sz="950" dirty="0"/>
          </a:p>
        </p:txBody>
      </p:sp>
      <p:sp>
        <p:nvSpPr>
          <p:cNvPr id="23" name="Shape 20"/>
          <p:cNvSpPr/>
          <p:nvPr/>
        </p:nvSpPr>
        <p:spPr>
          <a:xfrm>
            <a:off x="5564148" y="2959179"/>
            <a:ext cx="8534876" cy="37933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4" name="Text 21"/>
          <p:cNvSpPr/>
          <p:nvPr/>
        </p:nvSpPr>
        <p:spPr>
          <a:xfrm>
            <a:off x="5715833" y="3057763"/>
            <a:ext cx="1826538" cy="1821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9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LightGBM (sem otimização)</a:t>
            </a:r>
            <a:endParaRPr lang="en-US" sz="950" dirty="0"/>
          </a:p>
        </p:txBody>
      </p:sp>
      <p:sp>
        <p:nvSpPr>
          <p:cNvPr id="25" name="Text 22"/>
          <p:cNvSpPr/>
          <p:nvPr/>
        </p:nvSpPr>
        <p:spPr>
          <a:xfrm>
            <a:off x="7853362" y="3057763"/>
            <a:ext cx="1822728" cy="1821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9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70,00</a:t>
            </a:r>
            <a:endParaRPr lang="en-US" sz="950" dirty="0"/>
          </a:p>
        </p:txBody>
      </p:sp>
      <p:sp>
        <p:nvSpPr>
          <p:cNvPr id="26" name="Text 23"/>
          <p:cNvSpPr/>
          <p:nvPr/>
        </p:nvSpPr>
        <p:spPr>
          <a:xfrm>
            <a:off x="9987082" y="3057763"/>
            <a:ext cx="1822728" cy="1821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9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60,87</a:t>
            </a:r>
            <a:endParaRPr lang="en-US" sz="950" dirty="0"/>
          </a:p>
        </p:txBody>
      </p:sp>
      <p:sp>
        <p:nvSpPr>
          <p:cNvPr id="27" name="Text 24"/>
          <p:cNvSpPr/>
          <p:nvPr/>
        </p:nvSpPr>
        <p:spPr>
          <a:xfrm>
            <a:off x="12120801" y="3057763"/>
            <a:ext cx="1826538" cy="1821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9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Destaque da abordagem anterior</a:t>
            </a:r>
            <a:endParaRPr lang="en-US" sz="950" dirty="0"/>
          </a:p>
        </p:txBody>
      </p:sp>
      <p:sp>
        <p:nvSpPr>
          <p:cNvPr id="28" name="Shape 25"/>
          <p:cNvSpPr/>
          <p:nvPr/>
        </p:nvSpPr>
        <p:spPr>
          <a:xfrm>
            <a:off x="5564148" y="3338513"/>
            <a:ext cx="8534876" cy="37933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9" name="Text 26"/>
          <p:cNvSpPr/>
          <p:nvPr/>
        </p:nvSpPr>
        <p:spPr>
          <a:xfrm>
            <a:off x="5715833" y="3437096"/>
            <a:ext cx="1826538" cy="1821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9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XGBoost (otimizado)</a:t>
            </a:r>
            <a:endParaRPr lang="en-US" sz="950" dirty="0"/>
          </a:p>
        </p:txBody>
      </p:sp>
      <p:sp>
        <p:nvSpPr>
          <p:cNvPr id="30" name="Text 27"/>
          <p:cNvSpPr/>
          <p:nvPr/>
        </p:nvSpPr>
        <p:spPr>
          <a:xfrm>
            <a:off x="7853362" y="3437096"/>
            <a:ext cx="1822728" cy="1821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9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66,67</a:t>
            </a:r>
            <a:endParaRPr lang="en-US" sz="950" dirty="0"/>
          </a:p>
        </p:txBody>
      </p:sp>
      <p:sp>
        <p:nvSpPr>
          <p:cNvPr id="31" name="Text 28"/>
          <p:cNvSpPr/>
          <p:nvPr/>
        </p:nvSpPr>
        <p:spPr>
          <a:xfrm>
            <a:off x="9987082" y="3437096"/>
            <a:ext cx="1822728" cy="1821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9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50,00</a:t>
            </a:r>
            <a:endParaRPr lang="en-US" sz="950" dirty="0"/>
          </a:p>
        </p:txBody>
      </p:sp>
      <p:sp>
        <p:nvSpPr>
          <p:cNvPr id="32" name="Text 29"/>
          <p:cNvSpPr/>
          <p:nvPr/>
        </p:nvSpPr>
        <p:spPr>
          <a:xfrm>
            <a:off x="12120801" y="3437096"/>
            <a:ext cx="1826538" cy="1821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9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Forte, mas menos estável</a:t>
            </a:r>
            <a:endParaRPr lang="en-US" sz="950" dirty="0"/>
          </a:p>
        </p:txBody>
      </p:sp>
      <p:sp>
        <p:nvSpPr>
          <p:cNvPr id="33" name="Shape 30"/>
          <p:cNvSpPr/>
          <p:nvPr/>
        </p:nvSpPr>
        <p:spPr>
          <a:xfrm>
            <a:off x="5564148" y="3717846"/>
            <a:ext cx="8534876" cy="37933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4" name="Text 31"/>
          <p:cNvSpPr/>
          <p:nvPr/>
        </p:nvSpPr>
        <p:spPr>
          <a:xfrm>
            <a:off x="5715833" y="3816429"/>
            <a:ext cx="1826538" cy="1821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9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LightGBM (otimizado + cutoff)</a:t>
            </a:r>
            <a:endParaRPr lang="en-US" sz="950" dirty="0"/>
          </a:p>
        </p:txBody>
      </p:sp>
      <p:sp>
        <p:nvSpPr>
          <p:cNvPr id="35" name="Text 32"/>
          <p:cNvSpPr/>
          <p:nvPr/>
        </p:nvSpPr>
        <p:spPr>
          <a:xfrm>
            <a:off x="7853362" y="3816429"/>
            <a:ext cx="1822728" cy="1821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9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66,67</a:t>
            </a:r>
            <a:endParaRPr lang="en-US" sz="950" dirty="0"/>
          </a:p>
        </p:txBody>
      </p:sp>
      <p:sp>
        <p:nvSpPr>
          <p:cNvPr id="36" name="Text 33"/>
          <p:cNvSpPr/>
          <p:nvPr/>
        </p:nvSpPr>
        <p:spPr>
          <a:xfrm>
            <a:off x="9987082" y="3816429"/>
            <a:ext cx="1822728" cy="1821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9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58,33</a:t>
            </a:r>
            <a:endParaRPr lang="en-US" sz="950" dirty="0"/>
          </a:p>
        </p:txBody>
      </p:sp>
      <p:sp>
        <p:nvSpPr>
          <p:cNvPr id="37" name="Text 34"/>
          <p:cNvSpPr/>
          <p:nvPr/>
        </p:nvSpPr>
        <p:spPr>
          <a:xfrm>
            <a:off x="12120801" y="3816429"/>
            <a:ext cx="1826538" cy="1821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9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Modelo mais balanceado</a:t>
            </a:r>
            <a:endParaRPr lang="en-US" sz="950" dirty="0"/>
          </a:p>
        </p:txBody>
      </p:sp>
      <p:sp>
        <p:nvSpPr>
          <p:cNvPr id="38" name="Shape 35"/>
          <p:cNvSpPr/>
          <p:nvPr/>
        </p:nvSpPr>
        <p:spPr>
          <a:xfrm>
            <a:off x="5564148" y="4097179"/>
            <a:ext cx="8534876" cy="56149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9" name="Text 36"/>
          <p:cNvSpPr/>
          <p:nvPr/>
        </p:nvSpPr>
        <p:spPr>
          <a:xfrm>
            <a:off x="5715833" y="4195763"/>
            <a:ext cx="1826538" cy="1821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9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Ensemble (XGB + LGBM + RF)</a:t>
            </a:r>
            <a:endParaRPr lang="en-US" sz="950" dirty="0"/>
          </a:p>
        </p:txBody>
      </p:sp>
      <p:sp>
        <p:nvSpPr>
          <p:cNvPr id="40" name="Text 37"/>
          <p:cNvSpPr/>
          <p:nvPr/>
        </p:nvSpPr>
        <p:spPr>
          <a:xfrm>
            <a:off x="7853362" y="4195763"/>
            <a:ext cx="1822728" cy="1821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9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63,33</a:t>
            </a:r>
            <a:endParaRPr lang="en-US" sz="950" dirty="0"/>
          </a:p>
        </p:txBody>
      </p:sp>
      <p:sp>
        <p:nvSpPr>
          <p:cNvPr id="41" name="Text 38"/>
          <p:cNvSpPr/>
          <p:nvPr/>
        </p:nvSpPr>
        <p:spPr>
          <a:xfrm>
            <a:off x="9987082" y="4195763"/>
            <a:ext cx="1822728" cy="1821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9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47,62</a:t>
            </a:r>
            <a:endParaRPr lang="en-US" sz="950" dirty="0"/>
          </a:p>
        </p:txBody>
      </p:sp>
      <p:sp>
        <p:nvSpPr>
          <p:cNvPr id="42" name="Text 39"/>
          <p:cNvSpPr/>
          <p:nvPr/>
        </p:nvSpPr>
        <p:spPr>
          <a:xfrm>
            <a:off x="12120801" y="4195763"/>
            <a:ext cx="1826538" cy="364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9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Robusto, mas não superou o LGBM</a:t>
            </a:r>
            <a:endParaRPr lang="en-US" sz="950" dirty="0"/>
          </a:p>
        </p:txBody>
      </p:sp>
      <p:pic>
        <p:nvPicPr>
          <p:cNvPr id="4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2855" y="4946940"/>
            <a:ext cx="5937462" cy="295674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17959"/>
            <a:ext cx="728733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Minha Recomendação Final!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1866900"/>
            <a:ext cx="1014686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3643D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Adotar o modelo Random Forest com features simples para uso em produção.</a:t>
            </a:r>
            <a:endParaRPr lang="en-US" sz="2200" dirty="0"/>
          </a:p>
        </p:txBody>
      </p:sp>
      <p:sp>
        <p:nvSpPr>
          <p:cNvPr id="4" name="Shape 2"/>
          <p:cNvSpPr/>
          <p:nvPr/>
        </p:nvSpPr>
        <p:spPr>
          <a:xfrm>
            <a:off x="793790" y="256139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5" name="Text 3"/>
          <p:cNvSpPr/>
          <p:nvPr/>
        </p:nvSpPr>
        <p:spPr>
          <a:xfrm>
            <a:off x="878860" y="2603897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4"/>
          <p:cNvSpPr/>
          <p:nvPr/>
        </p:nvSpPr>
        <p:spPr>
          <a:xfrm>
            <a:off x="1530906" y="2603897"/>
            <a:ext cx="3421499" cy="8505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Desempenho Superior</a:t>
            </a:r>
            <a:endParaRPr lang="en-US" sz="2650" dirty="0"/>
          </a:p>
        </p:txBody>
      </p:sp>
      <p:sp>
        <p:nvSpPr>
          <p:cNvPr id="7" name="Text 5"/>
          <p:cNvSpPr/>
          <p:nvPr/>
        </p:nvSpPr>
        <p:spPr>
          <a:xfrm>
            <a:off x="1530906" y="3590568"/>
            <a:ext cx="3421499" cy="20409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Acurácia de 73.33%: O modelo com a maior performance alcançada em todo o projeto, aproximando-se da meta de 75% com uma solução estável.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1530906" y="5710833"/>
            <a:ext cx="3421499" cy="10204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Equilíbrio: Ótimo balanço entre acurácia, precisão (70%) e F1-Score (63.64%).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235893" y="256139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0" name="Text 8"/>
          <p:cNvSpPr/>
          <p:nvPr/>
        </p:nvSpPr>
        <p:spPr>
          <a:xfrm>
            <a:off x="5320963" y="2603897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2</a:t>
            </a:r>
            <a:endParaRPr lang="en-US" sz="2650" dirty="0"/>
          </a:p>
        </p:txBody>
      </p:sp>
      <p:sp>
        <p:nvSpPr>
          <p:cNvPr id="11" name="Text 9"/>
          <p:cNvSpPr/>
          <p:nvPr/>
        </p:nvSpPr>
        <p:spPr>
          <a:xfrm>
            <a:off x="5973008" y="2603897"/>
            <a:ext cx="3421499" cy="8505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Simplicidade e Robustez</a:t>
            </a:r>
            <a:endParaRPr lang="en-US" sz="2650" dirty="0"/>
          </a:p>
        </p:txBody>
      </p:sp>
      <p:sp>
        <p:nvSpPr>
          <p:cNvPr id="12" name="Text 10"/>
          <p:cNvSpPr/>
          <p:nvPr/>
        </p:nvSpPr>
        <p:spPr>
          <a:xfrm>
            <a:off x="5973008" y="3590568"/>
            <a:ext cx="3421499" cy="17008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Features Intuitivas: Usa apenas lags de preço, médias móveis e retorno. É um modelo fácil de entender, manter e explicar.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5973008" y="5370671"/>
            <a:ext cx="3421499" cy="20409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Sem Otimização Complexa: Atingiu alta performance sem a necessidade de tuning agressivo, o que o torna mais robusto a mudanças no mercado.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9677995" y="256139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5" name="Text 13"/>
          <p:cNvSpPr/>
          <p:nvPr/>
        </p:nvSpPr>
        <p:spPr>
          <a:xfrm>
            <a:off x="9763065" y="2603897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3</a:t>
            </a:r>
            <a:endParaRPr lang="en-US" sz="2650" dirty="0"/>
          </a:p>
        </p:txBody>
      </p:sp>
      <p:sp>
        <p:nvSpPr>
          <p:cNvPr id="16" name="Text 14"/>
          <p:cNvSpPr/>
          <p:nvPr/>
        </p:nvSpPr>
        <p:spPr>
          <a:xfrm>
            <a:off x="10415111" y="2603897"/>
            <a:ext cx="3421499" cy="8505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Aprendizado Histórico Abrangente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10415111" y="3590568"/>
            <a:ext cx="3421499" cy="23811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Visão de Longo Prazo: O sucesso do modelo vem de sua capacidade de aprender com mais de 30 anos de dados, capturando diversos ciclos econômicos que modelos com "memória curta" ignoram.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2061</Words>
  <Application>Microsoft Office PowerPoint</Application>
  <PresentationFormat>Personalizar</PresentationFormat>
  <Paragraphs>166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Roboto</vt:lpstr>
      <vt:lpstr>Arial</vt:lpstr>
      <vt:lpstr>Host Grotesk Medium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Caroline Brito Defavori</cp:lastModifiedBy>
  <cp:revision>9</cp:revision>
  <dcterms:created xsi:type="dcterms:W3CDTF">2025-08-05T18:22:14Z</dcterms:created>
  <dcterms:modified xsi:type="dcterms:W3CDTF">2025-08-05T20:19:59Z</dcterms:modified>
</cp:coreProperties>
</file>