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 id="2147483696" r:id="rId6"/>
    <p:sldMasterId id="2147483708" r:id="rId7"/>
  </p:sldMasterIdLst>
  <p:notesMasterIdLst>
    <p:notesMasterId r:id="rId10"/>
  </p:notesMasterIdLst>
  <p:sldIdLst>
    <p:sldId id="463" r:id="rId8"/>
    <p:sldId id="391" r:id="rId9"/>
    <p:sldId id="464" r:id="rId11"/>
    <p:sldId id="314" r:id="rId12"/>
    <p:sldId id="360" r:id="rId13"/>
    <p:sldId id="341" r:id="rId14"/>
    <p:sldId id="428" r:id="rId15"/>
    <p:sldId id="393" r:id="rId16"/>
    <p:sldId id="394" r:id="rId17"/>
    <p:sldId id="465" r:id="rId18"/>
    <p:sldId id="505" r:id="rId19"/>
    <p:sldId id="357" r:id="rId20"/>
    <p:sldId id="356" r:id="rId21"/>
    <p:sldId id="358" r:id="rId22"/>
    <p:sldId id="367" r:id="rId23"/>
    <p:sldId id="346" r:id="rId24"/>
    <p:sldId id="347" r:id="rId25"/>
    <p:sldId id="348" r:id="rId26"/>
    <p:sldId id="507" r:id="rId27"/>
    <p:sldId id="506" r:id="rId28"/>
    <p:sldId id="504" r:id="rId29"/>
    <p:sldId id="301" r:id="rId30"/>
    <p:sldId id="353" r:id="rId31"/>
    <p:sldId id="371" r:id="rId32"/>
    <p:sldId id="337" r:id="rId33"/>
    <p:sldId id="340" r:id="rId34"/>
    <p:sldId id="509" r:id="rId35"/>
    <p:sldId id="333" r:id="rId36"/>
    <p:sldId id="365" r:id="rId37"/>
    <p:sldId id="366" r:id="rId38"/>
    <p:sldId id="368" r:id="rId39"/>
    <p:sldId id="508" r:id="rId40"/>
    <p:sldId id="332" r:id="rId41"/>
    <p:sldId id="370" r:id="rId42"/>
    <p:sldId id="397" r:id="rId43"/>
    <p:sldId id="512" r:id="rId4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clrMru>
    <a:srgbClr val="FDFECC"/>
    <a:srgbClr val="F3DB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77" autoAdjust="0"/>
    <p:restoredTop sz="94660"/>
  </p:normalViewPr>
  <p:slideViewPr>
    <p:cSldViewPr>
      <p:cViewPr varScale="1">
        <p:scale>
          <a:sx n="88" d="100"/>
          <a:sy n="88" d="100"/>
        </p:scale>
        <p:origin x="1446" y="90"/>
      </p:cViewPr>
      <p:guideLst>
        <p:guide orient="horz" pos="225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2.xml"/><Relationship Id="rId8" Type="http://schemas.openxmlformats.org/officeDocument/2006/relationships/slide" Target="slides/slide1.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slide" Target="slides/slide36.xml"/><Relationship Id="rId43" Type="http://schemas.openxmlformats.org/officeDocument/2006/relationships/slide" Target="slides/slide35.xml"/><Relationship Id="rId42" Type="http://schemas.openxmlformats.org/officeDocument/2006/relationships/slide" Target="slides/slide34.xml"/><Relationship Id="rId41" Type="http://schemas.openxmlformats.org/officeDocument/2006/relationships/slide" Target="slides/slide33.xml"/><Relationship Id="rId40" Type="http://schemas.openxmlformats.org/officeDocument/2006/relationships/slide" Target="slides/slide32.xml"/><Relationship Id="rId4" Type="http://schemas.openxmlformats.org/officeDocument/2006/relationships/slideMaster" Target="slideMasters/slideMaster3.xml"/><Relationship Id="rId39" Type="http://schemas.openxmlformats.org/officeDocument/2006/relationships/slide" Target="slides/slide31.xml"/><Relationship Id="rId38" Type="http://schemas.openxmlformats.org/officeDocument/2006/relationships/slide" Target="slides/slide30.xml"/><Relationship Id="rId37" Type="http://schemas.openxmlformats.org/officeDocument/2006/relationships/slide" Target="slides/slide29.xml"/><Relationship Id="rId36" Type="http://schemas.openxmlformats.org/officeDocument/2006/relationships/slide" Target="slides/slide28.xml"/><Relationship Id="rId35" Type="http://schemas.openxmlformats.org/officeDocument/2006/relationships/slide" Target="slides/slide27.xml"/><Relationship Id="rId34" Type="http://schemas.openxmlformats.org/officeDocument/2006/relationships/slide" Target="slides/slide26.xml"/><Relationship Id="rId33" Type="http://schemas.openxmlformats.org/officeDocument/2006/relationships/slide" Target="slides/slide25.xml"/><Relationship Id="rId32" Type="http://schemas.openxmlformats.org/officeDocument/2006/relationships/slide" Target="slides/slide24.xml"/><Relationship Id="rId31" Type="http://schemas.openxmlformats.org/officeDocument/2006/relationships/slide" Target="slides/slide23.xml"/><Relationship Id="rId30" Type="http://schemas.openxmlformats.org/officeDocument/2006/relationships/slide" Target="slides/slide22.xml"/><Relationship Id="rId3" Type="http://schemas.openxmlformats.org/officeDocument/2006/relationships/slideMaster" Target="slideMasters/slideMaster2.xml"/><Relationship Id="rId29" Type="http://schemas.openxmlformats.org/officeDocument/2006/relationships/slide" Target="slides/slide21.xml"/><Relationship Id="rId28" Type="http://schemas.openxmlformats.org/officeDocument/2006/relationships/slide" Target="slides/slide20.xml"/><Relationship Id="rId27" Type="http://schemas.openxmlformats.org/officeDocument/2006/relationships/slide" Target="slides/slide19.xml"/><Relationship Id="rId26" Type="http://schemas.openxmlformats.org/officeDocument/2006/relationships/slide" Target="slides/slide18.xml"/><Relationship Id="rId25" Type="http://schemas.openxmlformats.org/officeDocument/2006/relationships/slide" Target="slides/slide17.xml"/><Relationship Id="rId24" Type="http://schemas.openxmlformats.org/officeDocument/2006/relationships/slide" Target="slides/slide16.xml"/><Relationship Id="rId23" Type="http://schemas.openxmlformats.org/officeDocument/2006/relationships/slide" Target="slides/slide15.xml"/><Relationship Id="rId22" Type="http://schemas.openxmlformats.org/officeDocument/2006/relationships/slide" Target="slides/slide14.xml"/><Relationship Id="rId21" Type="http://schemas.openxmlformats.org/officeDocument/2006/relationships/slide" Target="slides/slide13.xml"/><Relationship Id="rId20" Type="http://schemas.openxmlformats.org/officeDocument/2006/relationships/slide" Target="slides/slide12.xml"/><Relationship Id="rId2" Type="http://schemas.openxmlformats.org/officeDocument/2006/relationships/theme" Target="theme/theme1.xml"/><Relationship Id="rId19" Type="http://schemas.openxmlformats.org/officeDocument/2006/relationships/slide" Target="slides/slide11.xml"/><Relationship Id="rId18" Type="http://schemas.openxmlformats.org/officeDocument/2006/relationships/slide" Target="slides/slide10.xml"/><Relationship Id="rId17" Type="http://schemas.openxmlformats.org/officeDocument/2006/relationships/slide" Target="slides/slide9.xml"/><Relationship Id="rId16" Type="http://schemas.openxmlformats.org/officeDocument/2006/relationships/slide" Target="slides/slide8.xml"/><Relationship Id="rId15" Type="http://schemas.openxmlformats.org/officeDocument/2006/relationships/slide" Target="slides/slide7.xml"/><Relationship Id="rId14" Type="http://schemas.openxmlformats.org/officeDocument/2006/relationships/slide" Target="slides/slide6.xml"/><Relationship Id="rId13" Type="http://schemas.openxmlformats.org/officeDocument/2006/relationships/slide" Target="slides/slide5.xml"/><Relationship Id="rId12" Type="http://schemas.openxmlformats.org/officeDocument/2006/relationships/slide" Target="slides/slide4.xml"/><Relationship Id="rId11" Type="http://schemas.openxmlformats.org/officeDocument/2006/relationships/slide" Target="slides/slide3.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8A805E-3924-4030-B627-D89AFF2C885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3877EA-1A91-4B3F-A140-F9DFAD5BA57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而在区块链世界里，每个人都拥有两把独一无二的密钥：公钥和私钥。</a:t>
            </a:r>
            <a:endParaRPr lang="zh-CN" altLang="en-US" dirty="0"/>
          </a:p>
          <a:p>
            <a:endParaRPr lang="zh-CN" altLang="en-US" dirty="0"/>
          </a:p>
          <a:p>
            <a:r>
              <a:rPr lang="zh-CN" altLang="en-US" dirty="0"/>
              <a:t>公钥：可以简单理解为银行卡号，这是可以给别人看的；</a:t>
            </a:r>
            <a:endParaRPr lang="zh-CN" altLang="en-US" dirty="0"/>
          </a:p>
          <a:p>
            <a:endParaRPr lang="zh-CN" altLang="en-US" dirty="0"/>
          </a:p>
          <a:p>
            <a:r>
              <a:rPr lang="zh-CN" altLang="en-US" dirty="0"/>
              <a:t>私钥：相当于银行卡密码，必须拼死保密，只能自己知道。</a:t>
            </a:r>
            <a:endParaRPr lang="zh-CN" altLang="en-US" dirty="0"/>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a:p>
            <a:endParaRPr lang="zh-CN" altLang="en-US" dirty="0"/>
          </a:p>
          <a:p>
            <a:endParaRPr lang="zh-CN" altLang="en-US" dirty="0"/>
          </a:p>
          <a:p>
            <a:endParaRPr lang="zh-CN" altLang="en-US" dirty="0"/>
          </a:p>
          <a:p>
            <a:r>
              <a:rPr lang="zh-CN" altLang="en-US" dirty="0"/>
              <a:t>Merkle Tree的叶子节点的value是数据集合的单元数据或者单元数据HASH。</a:t>
            </a:r>
            <a:endParaRPr lang="zh-CN" altLang="en-US" dirty="0"/>
          </a:p>
          <a:p>
            <a:endParaRPr lang="zh-CN" altLang="en-US" dirty="0"/>
          </a:p>
          <a:p>
            <a:r>
              <a:rPr lang="zh-CN" altLang="en-US" dirty="0"/>
              <a:t>Merke Tree非叶子节点value是其所有子节点value的HASH值。</a:t>
            </a:r>
            <a:endParaRPr lang="zh-CN" altLang="en-US" dirty="0"/>
          </a:p>
          <a:p>
            <a:endParaRPr lang="zh-CN" altLang="en-US" dirty="0"/>
          </a:p>
          <a:p>
            <a:r>
              <a:rPr lang="zh-CN" altLang="en-US" b="1" dirty="0">
                <a:latin typeface="微软雅黑" panose="020B0503020204020204" pitchFamily="34" charset="-122"/>
                <a:ea typeface="微软雅黑" panose="020B0503020204020204" pitchFamily="34" charset="-122"/>
                <a:sym typeface="+mn-ea"/>
              </a:rPr>
              <a:t>工</a:t>
            </a:r>
            <a:r>
              <a:rPr lang="zh-CN" altLang="en-US" b="1" dirty="0" smtClean="0">
                <a:latin typeface="微软雅黑" panose="020B0503020204020204" pitchFamily="34" charset="-122"/>
                <a:ea typeface="微软雅黑" panose="020B0503020204020204" pitchFamily="34" charset="-122"/>
                <a:sym typeface="+mn-ea"/>
              </a:rPr>
              <a:t>作原理：</a:t>
            </a:r>
            <a:r>
              <a:rPr lang="zh-CN" altLang="en-US" dirty="0" smtClean="0">
                <a:latin typeface="微软雅黑" panose="020B0503020204020204" pitchFamily="34" charset="-122"/>
                <a:ea typeface="微软雅黑" panose="020B0503020204020204" pitchFamily="34" charset="-122"/>
                <a:sym typeface="+mn-ea"/>
              </a:rPr>
              <a:t>非叶子节点</a:t>
            </a:r>
            <a:r>
              <a:rPr lang="en-US" altLang="zh-CN" dirty="0" smtClean="0">
                <a:latin typeface="微软雅黑" panose="020B0503020204020204" pitchFamily="34" charset="-122"/>
                <a:ea typeface="微软雅黑" panose="020B0503020204020204" pitchFamily="34" charset="-122"/>
                <a:sym typeface="+mn-ea"/>
              </a:rPr>
              <a:t>value</a:t>
            </a:r>
            <a:r>
              <a:rPr lang="zh-CN" altLang="en-US" dirty="0" smtClean="0">
                <a:latin typeface="微软雅黑" panose="020B0503020204020204" pitchFamily="34" charset="-122"/>
                <a:ea typeface="微软雅黑" panose="020B0503020204020204" pitchFamily="34" charset="-122"/>
                <a:sym typeface="+mn-ea"/>
              </a:rPr>
              <a:t>的计算方法是将该节点的所有子节点进行组合，然后对组合结果进行</a:t>
            </a:r>
            <a:r>
              <a:rPr lang="en-US" altLang="zh-CN" dirty="0" smtClean="0">
                <a:latin typeface="微软雅黑" panose="020B0503020204020204" pitchFamily="34" charset="-122"/>
                <a:ea typeface="微软雅黑" panose="020B0503020204020204" pitchFamily="34" charset="-122"/>
                <a:sym typeface="+mn-ea"/>
              </a:rPr>
              <a:t>hash</a:t>
            </a:r>
            <a:r>
              <a:rPr lang="zh-CN" altLang="en-US" dirty="0" smtClean="0">
                <a:latin typeface="微软雅黑" panose="020B0503020204020204" pitchFamily="34" charset="-122"/>
                <a:ea typeface="微软雅黑" panose="020B0503020204020204" pitchFamily="34" charset="-122"/>
                <a:sym typeface="+mn-ea"/>
              </a:rPr>
              <a:t>计算所得出的</a:t>
            </a:r>
            <a:r>
              <a:rPr lang="en-US" altLang="zh-CN" dirty="0" smtClean="0">
                <a:latin typeface="微软雅黑" panose="020B0503020204020204" pitchFamily="34" charset="-122"/>
                <a:ea typeface="微软雅黑" panose="020B0503020204020204" pitchFamily="34" charset="-122"/>
                <a:sym typeface="+mn-ea"/>
              </a:rPr>
              <a:t>hash value</a:t>
            </a:r>
            <a:r>
              <a:rPr lang="zh-CN" altLang="en-US" dirty="0" smtClean="0">
                <a:latin typeface="微软雅黑" panose="020B0503020204020204" pitchFamily="34" charset="-122"/>
                <a:ea typeface="微软雅黑" panose="020B0503020204020204" pitchFamily="34" charset="-122"/>
                <a:sym typeface="+mn-ea"/>
              </a:rPr>
              <a:t>。</a:t>
            </a:r>
            <a:endParaRPr lang="en-US" altLang="zh-CN" dirty="0" smtClean="0">
              <a:latin typeface="微软雅黑" panose="020B0503020204020204" pitchFamily="34" charset="-122"/>
              <a:ea typeface="微软雅黑" panose="020B0503020204020204" pitchFamily="34" charset="-122"/>
            </a:endParaRPr>
          </a:p>
          <a:p>
            <a:endParaRPr lang="zh-CN" altLang="en-US" dirty="0"/>
          </a:p>
          <a:p>
            <a:endParaRPr lang="zh-CN" altLang="en-US" dirty="0"/>
          </a:p>
          <a:p>
            <a:endParaRPr lang="zh-CN" altLang="en-US" dirty="0"/>
          </a:p>
          <a:p>
            <a:endParaRPr lang="zh-CN" altLang="en-US" dirty="0"/>
          </a:p>
          <a:p>
            <a:endParaRPr lang="zh-CN" altLang="en-US" dirty="0"/>
          </a:p>
          <a:p>
            <a:r>
              <a:rPr lang="zh-CN" altLang="en-US" dirty="0"/>
              <a:t>参考材料：http://blog.csdn.net/pony_maggie/article/details/74538902</a:t>
            </a:r>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CN" dirty="0" smtClean="0">
                <a:latin typeface="微软雅黑" panose="020B0503020204020204" pitchFamily="34" charset="-122"/>
                <a:ea typeface="微软雅黑" panose="020B0503020204020204" pitchFamily="34" charset="-122"/>
                <a:sym typeface="+mn-ea"/>
              </a:rPr>
              <a:t> </a:t>
            </a:r>
            <a:r>
              <a:rPr lang="zh-CN" altLang="en-US" dirty="0" smtClean="0">
                <a:latin typeface="微软雅黑" panose="020B0503020204020204" pitchFamily="34" charset="-122"/>
                <a:ea typeface="微软雅黑" panose="020B0503020204020204" pitchFamily="34" charset="-122"/>
                <a:sym typeface="+mn-ea"/>
              </a:rPr>
              <a:t>大多用来进行比对以及验证处理，</a:t>
            </a:r>
            <a:r>
              <a:rPr lang="zh-CN" altLang="en-US" dirty="0">
                <a:latin typeface="微软雅黑" panose="020B0503020204020204" pitchFamily="34" charset="-122"/>
                <a:ea typeface="微软雅黑" panose="020B0503020204020204" pitchFamily="34" charset="-122"/>
                <a:sym typeface="+mn-ea"/>
              </a:rPr>
              <a:t>时间戳服务器是一款基于</a:t>
            </a:r>
            <a:r>
              <a:rPr lang="en-US" altLang="zh-CN" dirty="0">
                <a:latin typeface="微软雅黑" panose="020B0503020204020204" pitchFamily="34" charset="-122"/>
                <a:ea typeface="微软雅黑" panose="020B0503020204020204" pitchFamily="34" charset="-122"/>
                <a:sym typeface="+mn-ea"/>
              </a:rPr>
              <a:t>PKI</a:t>
            </a:r>
            <a:r>
              <a:rPr lang="zh-CN" altLang="en-US" dirty="0">
                <a:latin typeface="微软雅黑" panose="020B0503020204020204" pitchFamily="34" charset="-122"/>
                <a:ea typeface="微软雅黑" panose="020B0503020204020204" pitchFamily="34" charset="-122"/>
                <a:sym typeface="+mn-ea"/>
              </a:rPr>
              <a:t>（公钥密码基础设施）技术的时间戳权威系统，对外提供精确可信的时间戳服务。它采用精</a:t>
            </a:r>
            <a:r>
              <a:rPr lang="zh-CN" altLang="en-US" dirty="0" smtClean="0">
                <a:latin typeface="微软雅黑" panose="020B0503020204020204" pitchFamily="34" charset="-122"/>
                <a:ea typeface="微软雅黑" panose="020B0503020204020204" pitchFamily="34" charset="-122"/>
                <a:sym typeface="+mn-ea"/>
              </a:rPr>
              <a:t>确的</a:t>
            </a:r>
            <a:r>
              <a:rPr lang="zh-CN" altLang="en-US" dirty="0">
                <a:latin typeface="微软雅黑" panose="020B0503020204020204" pitchFamily="34" charset="-122"/>
                <a:ea typeface="微软雅黑" panose="020B0503020204020204" pitchFamily="34" charset="-122"/>
                <a:sym typeface="+mn-ea"/>
              </a:rPr>
              <a:t>时间源、高强度高标准的安全机制，以确认系统处理数据在某一时间的存在性和相关操作的相对时间顺序，为信息系统中的时</a:t>
            </a:r>
            <a:r>
              <a:rPr lang="zh-CN" altLang="en-US" dirty="0" smtClean="0">
                <a:latin typeface="微软雅黑" panose="020B0503020204020204" pitchFamily="34" charset="-122"/>
                <a:ea typeface="微软雅黑" panose="020B0503020204020204" pitchFamily="34" charset="-122"/>
                <a:sym typeface="+mn-ea"/>
              </a:rPr>
              <a:t>间防</a:t>
            </a:r>
            <a:r>
              <a:rPr lang="zh-CN" altLang="en-US" dirty="0">
                <a:latin typeface="微软雅黑" panose="020B0503020204020204" pitchFamily="34" charset="-122"/>
                <a:ea typeface="微软雅黑" panose="020B0503020204020204" pitchFamily="34" charset="-122"/>
                <a:sym typeface="+mn-ea"/>
              </a:rPr>
              <a:t>抵赖提供基础服务。</a:t>
            </a:r>
            <a:endParaRPr lang="zh-CN" altLang="en-US" dirty="0">
              <a:latin typeface="微软雅黑" panose="020B0503020204020204" pitchFamily="34" charset="-122"/>
              <a:ea typeface="微软雅黑" panose="020B0503020204020204" pitchFamily="34" charset="-122"/>
              <a:sym typeface="+mn-ea"/>
            </a:endParaRPr>
          </a:p>
          <a:p>
            <a:pPr>
              <a:lnSpc>
                <a:spcPct val="150000"/>
              </a:lnSpc>
            </a:pPr>
            <a:endParaRPr lang="zh-CN" altLang="en-US" dirty="0"/>
          </a:p>
          <a:p>
            <a:pPr>
              <a:lnSpc>
                <a:spcPct val="150000"/>
              </a:lnSpc>
            </a:pPr>
            <a:r>
              <a:rPr lang="zh-CN" altLang="en-US" dirty="0"/>
              <a:t>时间戳服务工作流程： </a:t>
            </a:r>
            <a:endParaRPr lang="zh-CN" altLang="en-US" dirty="0"/>
          </a:p>
          <a:p>
            <a:pPr>
              <a:lnSpc>
                <a:spcPct val="150000"/>
              </a:lnSpc>
            </a:pPr>
            <a:endParaRPr lang="zh-CN" altLang="en-US" dirty="0"/>
          </a:p>
          <a:p>
            <a:pPr>
              <a:lnSpc>
                <a:spcPct val="150000"/>
              </a:lnSpc>
            </a:pPr>
            <a:r>
              <a:rPr lang="zh-CN" altLang="en-US" dirty="0"/>
              <a:t>◆ 用户对文件数据进行Hash摘要处理； </a:t>
            </a:r>
            <a:endParaRPr lang="zh-CN" altLang="en-US" dirty="0"/>
          </a:p>
          <a:p>
            <a:pPr>
              <a:lnSpc>
                <a:spcPct val="150000"/>
              </a:lnSpc>
            </a:pPr>
            <a:endParaRPr lang="zh-CN" altLang="en-US" dirty="0"/>
          </a:p>
          <a:p>
            <a:pPr>
              <a:lnSpc>
                <a:spcPct val="150000"/>
              </a:lnSpc>
            </a:pPr>
            <a:r>
              <a:rPr lang="zh-CN" altLang="en-US" dirty="0"/>
              <a:t>◆ 用户提出时间戳的请求，Hash值被传递给时间戳服务器； </a:t>
            </a:r>
            <a:endParaRPr lang="zh-CN" altLang="en-US" dirty="0"/>
          </a:p>
          <a:p>
            <a:pPr>
              <a:lnSpc>
                <a:spcPct val="150000"/>
              </a:lnSpc>
            </a:pPr>
            <a:endParaRPr lang="zh-CN" altLang="en-US" dirty="0"/>
          </a:p>
          <a:p>
            <a:pPr>
              <a:lnSpc>
                <a:spcPct val="150000"/>
              </a:lnSpc>
            </a:pPr>
            <a:r>
              <a:rPr lang="zh-CN" altLang="en-US" dirty="0"/>
              <a:t>◆ 时间戳服务器对哈希值和一个日期/时间记录进行签名，生成时间戳； </a:t>
            </a:r>
            <a:endParaRPr lang="zh-CN" altLang="en-US" dirty="0"/>
          </a:p>
          <a:p>
            <a:pPr>
              <a:lnSpc>
                <a:spcPct val="150000"/>
              </a:lnSpc>
            </a:pPr>
            <a:endParaRPr lang="zh-CN" altLang="en-US" dirty="0"/>
          </a:p>
          <a:p>
            <a:pPr>
              <a:lnSpc>
                <a:spcPct val="150000"/>
              </a:lnSpc>
            </a:pPr>
            <a:r>
              <a:rPr lang="zh-CN" altLang="en-US" dirty="0"/>
              <a:t>◆ 时间戳数据和文件信息绑定后返还，用户进行下一步电子交易操作。</a:t>
            </a:r>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latin typeface="微软雅黑" panose="020B0503020204020204" pitchFamily="34" charset="-122"/>
                <a:ea typeface="微软雅黑" panose="020B0503020204020204" pitchFamily="34" charset="-122"/>
                <a:sym typeface="+mn-ea"/>
              </a:rPr>
              <a:t>节点网络（以比特币为例）</a:t>
            </a:r>
            <a:endParaRPr lang="en-US" altLang="zh-CN" b="1" dirty="0" smtClean="0">
              <a:latin typeface="微软雅黑" panose="020B0503020204020204" pitchFamily="34" charset="-122"/>
              <a:ea typeface="微软雅黑" panose="020B0503020204020204" pitchFamily="34" charset="-122"/>
              <a:sym typeface="+mn-ea"/>
            </a:endParaRPr>
          </a:p>
          <a:p>
            <a:r>
              <a:rPr lang="zh-CN" altLang="en-US" dirty="0" smtClean="0">
                <a:solidFill>
                  <a:srgbClr val="FF0000"/>
                </a:solidFill>
                <a:latin typeface="微软雅黑" panose="020B0503020204020204" pitchFamily="34" charset="-122"/>
                <a:ea typeface="微软雅黑" panose="020B0503020204020204" pitchFamily="34" charset="-122"/>
                <a:sym typeface="+mn-ea"/>
              </a:rPr>
              <a:t>本章节后续内容，均以比特币网络特性展开阐述</a:t>
            </a:r>
            <a:endParaRPr lang="zh-CN" altLang="en-US" dirty="0">
              <a:solidFill>
                <a:srgbClr val="FF0000"/>
              </a:solidFill>
            </a:endParaRPr>
          </a:p>
          <a:p>
            <a:endParaRPr lang="en-US" altLang="zh-CN" b="1"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olidFill>
                  <a:srgbClr val="FF0000"/>
                </a:solidFill>
                <a:latin typeface="微软雅黑" panose="020B0503020204020204" pitchFamily="34" charset="-122"/>
                <a:ea typeface="微软雅黑" panose="020B0503020204020204" pitchFamily="34" charset="-122"/>
                <a:sym typeface="+mn-ea"/>
              </a:rPr>
              <a:t>除了路由功能以外，其它的功能都不是必须的。</a:t>
            </a:r>
            <a:endParaRPr lang="zh-CN" altLang="en-US" dirty="0">
              <a:solidFill>
                <a:srgbClr val="FF0000"/>
              </a:solidFill>
            </a:endParaRPr>
          </a:p>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latin typeface="微软雅黑" panose="020B0503020204020204" pitchFamily="34" charset="-122"/>
                <a:ea typeface="微软雅黑" panose="020B0503020204020204" pitchFamily="34" charset="-122"/>
                <a:cs typeface="宋体" panose="02010600030101010101" pitchFamily="2" charset="-122"/>
                <a:sym typeface="+mn-ea"/>
              </a:rPr>
              <a:t>第</a:t>
            </a:r>
            <a:r>
              <a:rPr lang="en-US" altLang="zh-CN" dirty="0">
                <a:latin typeface="微软雅黑" panose="020B0503020204020204" pitchFamily="34" charset="-122"/>
                <a:ea typeface="微软雅黑" panose="020B0503020204020204" pitchFamily="34" charset="-122"/>
                <a:cs typeface="宋体" panose="02010600030101010101" pitchFamily="2" charset="-122"/>
                <a:sym typeface="+mn-ea"/>
              </a:rPr>
              <a:t>1</a:t>
            </a:r>
            <a:r>
              <a:rPr lang="zh-CN" altLang="zh-CN" dirty="0">
                <a:latin typeface="微软雅黑" panose="020B0503020204020204" pitchFamily="34" charset="-122"/>
                <a:ea typeface="微软雅黑" panose="020B0503020204020204" pitchFamily="34" charset="-122"/>
                <a:cs typeface="宋体" panose="02010600030101010101" pitchFamily="2" charset="-122"/>
                <a:sym typeface="+mn-ea"/>
              </a:rPr>
              <a:t>步</a:t>
            </a:r>
            <a:r>
              <a:rPr lang="zh-CN" altLang="zh-CN" dirty="0" smtClean="0">
                <a:latin typeface="微软雅黑" panose="020B0503020204020204" pitchFamily="34" charset="-122"/>
                <a:ea typeface="微软雅黑" panose="020B0503020204020204" pitchFamily="34" charset="-122"/>
                <a:cs typeface="宋体" panose="02010600030101010101" pitchFamily="2" charset="-122"/>
                <a:sym typeface="+mn-ea"/>
              </a:rPr>
              <a:t>：所</a:t>
            </a:r>
            <a:r>
              <a:rPr lang="zh-CN" altLang="zh-CN" dirty="0">
                <a:latin typeface="微软雅黑" panose="020B0503020204020204" pitchFamily="34" charset="-122"/>
                <a:ea typeface="微软雅黑" panose="020B0503020204020204" pitchFamily="34" charset="-122"/>
                <a:cs typeface="宋体" panose="02010600030101010101" pitchFamily="2" charset="-122"/>
                <a:sym typeface="+mn-ea"/>
              </a:rPr>
              <a:t>有者</a:t>
            </a:r>
            <a:r>
              <a:rPr lang="en-US" altLang="zh-CN" dirty="0">
                <a:latin typeface="微软雅黑" panose="020B0503020204020204" pitchFamily="34" charset="-122"/>
                <a:ea typeface="微软雅黑" panose="020B0503020204020204" pitchFamily="34" charset="-122"/>
                <a:cs typeface="宋体" panose="02010600030101010101" pitchFamily="2" charset="-122"/>
                <a:sym typeface="+mn-ea"/>
              </a:rPr>
              <a:t>A</a:t>
            </a:r>
            <a:r>
              <a:rPr lang="zh-CN" altLang="zh-CN" dirty="0">
                <a:latin typeface="微软雅黑" panose="020B0503020204020204" pitchFamily="34" charset="-122"/>
                <a:ea typeface="微软雅黑" panose="020B0503020204020204" pitchFamily="34" charset="-122"/>
                <a:cs typeface="宋体" panose="02010600030101010101" pitchFamily="2" charset="-122"/>
                <a:sym typeface="+mn-ea"/>
              </a:rPr>
              <a:t>利用他的私钥对前一次交</a:t>
            </a:r>
            <a:r>
              <a:rPr lang="zh-CN" altLang="zh-CN" dirty="0" smtClean="0">
                <a:latin typeface="微软雅黑" panose="020B0503020204020204" pitchFamily="34" charset="-122"/>
                <a:ea typeface="微软雅黑" panose="020B0503020204020204" pitchFamily="34" charset="-122"/>
                <a:cs typeface="宋体" panose="02010600030101010101" pitchFamily="2" charset="-122"/>
                <a:sym typeface="+mn-ea"/>
              </a:rPr>
              <a:t>易</a:t>
            </a:r>
            <a:r>
              <a:rPr lang="zh-CN" altLang="en-US" dirty="0" smtClean="0">
                <a:latin typeface="微软雅黑" panose="020B0503020204020204" pitchFamily="34" charset="-122"/>
                <a:ea typeface="微软雅黑" panose="020B0503020204020204" pitchFamily="34" charset="-122"/>
                <a:cs typeface="宋体" panose="02010600030101010101" pitchFamily="2" charset="-122"/>
                <a:sym typeface="+mn-ea"/>
              </a:rPr>
              <a:t>（比特币来源）</a:t>
            </a:r>
            <a:r>
              <a:rPr lang="zh-CN" altLang="zh-CN" dirty="0" smtClean="0">
                <a:latin typeface="微软雅黑" panose="020B0503020204020204" pitchFamily="34" charset="-122"/>
                <a:ea typeface="微软雅黑" panose="020B0503020204020204" pitchFamily="34" charset="-122"/>
                <a:cs typeface="宋体" panose="02010600030101010101" pitchFamily="2" charset="-122"/>
                <a:sym typeface="+mn-ea"/>
              </a:rPr>
              <a:t>和</a:t>
            </a:r>
            <a:r>
              <a:rPr lang="zh-CN" altLang="zh-CN" dirty="0">
                <a:latin typeface="微软雅黑" panose="020B0503020204020204" pitchFamily="34" charset="-122"/>
                <a:ea typeface="微软雅黑" panose="020B0503020204020204" pitchFamily="34" charset="-122"/>
                <a:cs typeface="宋体" panose="02010600030101010101" pitchFamily="2" charset="-122"/>
                <a:sym typeface="+mn-ea"/>
              </a:rPr>
              <a:t>下一位所有者</a:t>
            </a:r>
            <a:r>
              <a:rPr lang="en-US" altLang="zh-CN" dirty="0" smtClean="0">
                <a:latin typeface="微软雅黑" panose="020B0503020204020204" pitchFamily="34" charset="-122"/>
                <a:ea typeface="微软雅黑" panose="020B0503020204020204" pitchFamily="34" charset="-122"/>
                <a:cs typeface="宋体" panose="02010600030101010101" pitchFamily="2" charset="-122"/>
                <a:sym typeface="+mn-ea"/>
              </a:rPr>
              <a:t>B</a:t>
            </a:r>
            <a:r>
              <a:rPr lang="zh-CN" altLang="zh-CN" dirty="0" smtClean="0">
                <a:latin typeface="微软雅黑" panose="020B0503020204020204" pitchFamily="34" charset="-122"/>
                <a:ea typeface="微软雅黑" panose="020B0503020204020204" pitchFamily="34" charset="-122"/>
                <a:cs typeface="宋体" panose="02010600030101010101" pitchFamily="2" charset="-122"/>
                <a:sym typeface="+mn-ea"/>
              </a:rPr>
              <a:t>签</a:t>
            </a:r>
            <a:r>
              <a:rPr lang="zh-CN" altLang="zh-CN" dirty="0">
                <a:latin typeface="微软雅黑" panose="020B0503020204020204" pitchFamily="34" charset="-122"/>
                <a:ea typeface="微软雅黑" panose="020B0503020204020204" pitchFamily="34" charset="-122"/>
                <a:cs typeface="宋体" panose="02010600030101010101" pitchFamily="2" charset="-122"/>
                <a:sym typeface="+mn-ea"/>
              </a:rPr>
              <a:t>署一</a:t>
            </a:r>
            <a:r>
              <a:rPr lang="zh-CN" altLang="zh-CN" dirty="0" smtClean="0">
                <a:latin typeface="微软雅黑" panose="020B0503020204020204" pitchFamily="34" charset="-122"/>
                <a:ea typeface="微软雅黑" panose="020B0503020204020204" pitchFamily="34" charset="-122"/>
                <a:cs typeface="宋体" panose="02010600030101010101" pitchFamily="2" charset="-122"/>
                <a:sym typeface="+mn-ea"/>
              </a:rPr>
              <a:t>个</a:t>
            </a:r>
            <a:r>
              <a:rPr lang="zh-CN" altLang="zh-CN" dirty="0" smtClean="0">
                <a:solidFill>
                  <a:srgbClr val="FF0000"/>
                </a:solidFill>
                <a:latin typeface="微软雅黑" panose="020B0503020204020204" pitchFamily="34" charset="-122"/>
                <a:ea typeface="微软雅黑" panose="020B0503020204020204" pitchFamily="34" charset="-122"/>
                <a:cs typeface="宋体" panose="02010600030101010101" pitchFamily="2" charset="-122"/>
                <a:sym typeface="+mn-ea"/>
              </a:rPr>
              <a:t>数</a:t>
            </a:r>
            <a:r>
              <a:rPr lang="zh-CN" altLang="zh-CN" dirty="0">
                <a:solidFill>
                  <a:srgbClr val="FF0000"/>
                </a:solidFill>
                <a:latin typeface="微软雅黑" panose="020B0503020204020204" pitchFamily="34" charset="-122"/>
                <a:ea typeface="微软雅黑" panose="020B0503020204020204" pitchFamily="34" charset="-122"/>
                <a:cs typeface="宋体" panose="02010600030101010101" pitchFamily="2" charset="-122"/>
                <a:sym typeface="+mn-ea"/>
              </a:rPr>
              <a:t>字签名</a:t>
            </a:r>
            <a:r>
              <a:rPr lang="zh-CN" altLang="zh-CN" dirty="0">
                <a:latin typeface="微软雅黑" panose="020B0503020204020204" pitchFamily="34" charset="-122"/>
                <a:ea typeface="微软雅黑" panose="020B0503020204020204" pitchFamily="34" charset="-122"/>
                <a:cs typeface="宋体" panose="02010600030101010101" pitchFamily="2" charset="-122"/>
                <a:sym typeface="+mn-ea"/>
              </a:rPr>
              <a:t>，并将这个签名附加在这</a:t>
            </a:r>
            <a:r>
              <a:rPr lang="zh-CN" altLang="zh-CN" dirty="0" smtClean="0">
                <a:latin typeface="微软雅黑" panose="020B0503020204020204" pitchFamily="34" charset="-122"/>
                <a:ea typeface="微软雅黑" panose="020B0503020204020204" pitchFamily="34" charset="-122"/>
                <a:cs typeface="宋体" panose="02010600030101010101" pitchFamily="2" charset="-122"/>
                <a:sym typeface="+mn-ea"/>
              </a:rPr>
              <a:t>枚</a:t>
            </a:r>
            <a:r>
              <a:rPr lang="zh-CN" altLang="en-US" dirty="0">
                <a:latin typeface="微软雅黑" panose="020B0503020204020204" pitchFamily="34" charset="-122"/>
                <a:ea typeface="微软雅黑" panose="020B0503020204020204" pitchFamily="34" charset="-122"/>
                <a:cs typeface="宋体" panose="02010600030101010101" pitchFamily="2" charset="-122"/>
                <a:sym typeface="+mn-ea"/>
              </a:rPr>
              <a:t>货</a:t>
            </a:r>
            <a:r>
              <a:rPr lang="zh-CN" altLang="zh-CN" dirty="0" smtClean="0">
                <a:latin typeface="微软雅黑" panose="020B0503020204020204" pitchFamily="34" charset="-122"/>
                <a:ea typeface="微软雅黑" panose="020B0503020204020204" pitchFamily="34" charset="-122"/>
                <a:cs typeface="宋体" panose="02010600030101010101" pitchFamily="2" charset="-122"/>
                <a:sym typeface="+mn-ea"/>
              </a:rPr>
              <a:t>币</a:t>
            </a:r>
            <a:r>
              <a:rPr lang="zh-CN" altLang="zh-CN" dirty="0">
                <a:latin typeface="微软雅黑" panose="020B0503020204020204" pitchFamily="34" charset="-122"/>
                <a:ea typeface="微软雅黑" panose="020B0503020204020204" pitchFamily="34" charset="-122"/>
                <a:cs typeface="宋体" panose="02010600030101010101" pitchFamily="2" charset="-122"/>
                <a:sym typeface="+mn-ea"/>
              </a:rPr>
              <a:t>的末尾，生成交易</a:t>
            </a:r>
            <a:r>
              <a:rPr lang="zh-CN" altLang="zh-CN" dirty="0" smtClean="0">
                <a:latin typeface="微软雅黑" panose="020B0503020204020204" pitchFamily="34" charset="-122"/>
                <a:ea typeface="微软雅黑" panose="020B0503020204020204" pitchFamily="34" charset="-122"/>
                <a:cs typeface="宋体" panose="02010600030101010101" pitchFamily="2" charset="-122"/>
                <a:sym typeface="+mn-ea"/>
              </a:rPr>
              <a:t>单</a:t>
            </a:r>
            <a:endParaRPr lang="zh-CN" altLang="zh-CN" dirty="0" smtClean="0">
              <a:latin typeface="微软雅黑" panose="020B0503020204020204" pitchFamily="34" charset="-122"/>
              <a:ea typeface="微软雅黑" panose="020B0503020204020204" pitchFamily="34" charset="-122"/>
              <a:cs typeface="宋体" panose="02010600030101010101" pitchFamily="2" charset="-122"/>
              <a:sym typeface="+mn-ea"/>
            </a:endParaRPr>
          </a:p>
          <a:p>
            <a:r>
              <a:rPr lang="zh-CN" altLang="en-US" dirty="0" smtClean="0">
                <a:solidFill>
                  <a:srgbClr val="FF0000"/>
                </a:solidFill>
                <a:latin typeface="微软雅黑" panose="020B0503020204020204" pitchFamily="34" charset="-122"/>
                <a:ea typeface="微软雅黑" panose="020B0503020204020204" pitchFamily="34" charset="-122"/>
                <a:cs typeface="宋体" panose="02010600030101010101" pitchFamily="2" charset="-122"/>
                <a:sym typeface="+mn-ea"/>
              </a:rPr>
              <a:t>要点：</a:t>
            </a:r>
            <a:r>
              <a:rPr lang="en-US" altLang="zh-CN" dirty="0" smtClean="0">
                <a:solidFill>
                  <a:schemeClr val="accent5"/>
                </a:solidFill>
                <a:latin typeface="+mn-ea"/>
                <a:cs typeface="宋体" panose="02010600030101010101" pitchFamily="2" charset="-122"/>
                <a:sym typeface="+mn-ea"/>
              </a:rPr>
              <a:t>B</a:t>
            </a:r>
            <a:r>
              <a:rPr lang="zh-CN" altLang="en-US" dirty="0">
                <a:solidFill>
                  <a:schemeClr val="accent5"/>
                </a:solidFill>
                <a:latin typeface="+mn-ea"/>
                <a:cs typeface="宋体" panose="02010600030101010101" pitchFamily="2" charset="-122"/>
                <a:sym typeface="+mn-ea"/>
              </a:rPr>
              <a:t>以</a:t>
            </a:r>
            <a:r>
              <a:rPr lang="zh-CN" altLang="zh-CN" dirty="0" smtClean="0">
                <a:solidFill>
                  <a:schemeClr val="accent5"/>
                </a:solidFill>
                <a:latin typeface="+mn-ea"/>
                <a:cs typeface="宋体" panose="02010600030101010101" pitchFamily="2" charset="-122"/>
                <a:sym typeface="+mn-ea"/>
              </a:rPr>
              <a:t>公</a:t>
            </a:r>
            <a:r>
              <a:rPr lang="zh-CN" altLang="zh-CN" dirty="0">
                <a:solidFill>
                  <a:schemeClr val="accent5"/>
                </a:solidFill>
                <a:latin typeface="+mn-ea"/>
                <a:cs typeface="宋体" panose="02010600030101010101" pitchFamily="2" charset="-122"/>
                <a:sym typeface="+mn-ea"/>
              </a:rPr>
              <a:t>钥</a:t>
            </a:r>
            <a:r>
              <a:rPr lang="zh-CN" altLang="en-US" dirty="0">
                <a:solidFill>
                  <a:schemeClr val="accent5"/>
                </a:solidFill>
                <a:latin typeface="+mn-ea"/>
                <a:cs typeface="宋体" panose="02010600030101010101" pitchFamily="2" charset="-122"/>
                <a:sym typeface="+mn-ea"/>
              </a:rPr>
              <a:t>作为接收方地址</a:t>
            </a:r>
            <a:endParaRPr lang="zh-CN" altLang="en-US" dirty="0">
              <a:solidFill>
                <a:schemeClr val="accent5"/>
              </a:solidFill>
              <a:latin typeface="+mn-ea"/>
              <a:cs typeface="宋体" panose="02010600030101010101" pitchFamily="2" charset="-122"/>
              <a:sym typeface="+mn-ea"/>
            </a:endParaRPr>
          </a:p>
          <a:p>
            <a:endParaRPr lang="zh-CN" altLang="en-US" dirty="0">
              <a:solidFill>
                <a:schemeClr val="accent5"/>
              </a:solidFill>
              <a:latin typeface="+mn-ea"/>
              <a:cs typeface="宋体" panose="02010600030101010101" pitchFamily="2" charset="-122"/>
              <a:sym typeface="+mn-ea"/>
            </a:endParaRPr>
          </a:p>
          <a:p>
            <a:r>
              <a:rPr lang="zh-CN" altLang="zh-CN" dirty="0">
                <a:latin typeface="微软雅黑" panose="020B0503020204020204" pitchFamily="34" charset="-122"/>
                <a:ea typeface="微软雅黑" panose="020B0503020204020204" pitchFamily="34" charset="-122"/>
                <a:cs typeface="宋体" panose="02010600030101010101" pitchFamily="2" charset="-122"/>
                <a:sym typeface="+mn-ea"/>
              </a:rPr>
              <a:t>第</a:t>
            </a:r>
            <a:r>
              <a:rPr lang="en-US" altLang="zh-CN" dirty="0">
                <a:latin typeface="微软雅黑" panose="020B0503020204020204" pitchFamily="34" charset="-122"/>
                <a:ea typeface="微软雅黑" panose="020B0503020204020204" pitchFamily="34" charset="-122"/>
                <a:cs typeface="宋体" panose="02010600030101010101" pitchFamily="2" charset="-122"/>
                <a:sym typeface="+mn-ea"/>
              </a:rPr>
              <a:t>2</a:t>
            </a:r>
            <a:r>
              <a:rPr lang="zh-CN" altLang="zh-CN" dirty="0">
                <a:latin typeface="微软雅黑" panose="020B0503020204020204" pitchFamily="34" charset="-122"/>
                <a:ea typeface="微软雅黑" panose="020B0503020204020204" pitchFamily="34" charset="-122"/>
                <a:cs typeface="宋体" panose="02010600030101010101" pitchFamily="2" charset="-122"/>
                <a:sym typeface="+mn-ea"/>
              </a:rPr>
              <a:t>步：</a:t>
            </a:r>
            <a:r>
              <a:rPr lang="en-US" altLang="zh-CN" dirty="0">
                <a:latin typeface="微软雅黑" panose="020B0503020204020204" pitchFamily="34" charset="-122"/>
                <a:ea typeface="微软雅黑" panose="020B0503020204020204" pitchFamily="34" charset="-122"/>
                <a:cs typeface="宋体" panose="02010600030101010101" pitchFamily="2" charset="-122"/>
                <a:sym typeface="+mn-ea"/>
              </a:rPr>
              <a:t>A</a:t>
            </a:r>
            <a:r>
              <a:rPr lang="zh-CN" altLang="zh-CN" dirty="0">
                <a:latin typeface="微软雅黑" panose="020B0503020204020204" pitchFamily="34" charset="-122"/>
                <a:ea typeface="微软雅黑" panose="020B0503020204020204" pitchFamily="34" charset="-122"/>
                <a:cs typeface="宋体" panose="02010600030101010101" pitchFamily="2" charset="-122"/>
                <a:sym typeface="+mn-ea"/>
              </a:rPr>
              <a:t>将交易单广播至全网</a:t>
            </a:r>
            <a:r>
              <a:rPr lang="zh-CN" altLang="zh-CN" dirty="0" smtClean="0">
                <a:latin typeface="微软雅黑" panose="020B0503020204020204" pitchFamily="34" charset="-122"/>
                <a:ea typeface="微软雅黑" panose="020B0503020204020204" pitchFamily="34" charset="-122"/>
                <a:cs typeface="宋体" panose="02010600030101010101" pitchFamily="2" charset="-122"/>
                <a:sym typeface="+mn-ea"/>
              </a:rPr>
              <a:t>，</a:t>
            </a:r>
            <a:r>
              <a:rPr lang="zh-CN" altLang="en-US" dirty="0">
                <a:latin typeface="微软雅黑" panose="020B0503020204020204" pitchFamily="34" charset="-122"/>
                <a:ea typeface="微软雅黑" panose="020B0503020204020204" pitchFamily="34" charset="-122"/>
                <a:cs typeface="宋体" panose="02010600030101010101" pitchFamily="2" charset="-122"/>
                <a:sym typeface="+mn-ea"/>
              </a:rPr>
              <a:t>比特</a:t>
            </a:r>
            <a:r>
              <a:rPr lang="zh-CN" altLang="zh-CN" dirty="0" smtClean="0">
                <a:latin typeface="微软雅黑" panose="020B0503020204020204" pitchFamily="34" charset="-122"/>
                <a:ea typeface="微软雅黑" panose="020B0503020204020204" pitchFamily="34" charset="-122"/>
                <a:cs typeface="宋体" panose="02010600030101010101" pitchFamily="2" charset="-122"/>
                <a:sym typeface="+mn-ea"/>
              </a:rPr>
              <a:t>币</a:t>
            </a:r>
            <a:r>
              <a:rPr lang="zh-CN" altLang="zh-CN" dirty="0">
                <a:latin typeface="微软雅黑" panose="020B0503020204020204" pitchFamily="34" charset="-122"/>
                <a:ea typeface="微软雅黑" panose="020B0503020204020204" pitchFamily="34" charset="-122"/>
                <a:cs typeface="宋体" panose="02010600030101010101" pitchFamily="2" charset="-122"/>
                <a:sym typeface="+mn-ea"/>
              </a:rPr>
              <a:t>就发送给</a:t>
            </a:r>
            <a:r>
              <a:rPr lang="zh-CN" altLang="zh-CN" dirty="0" smtClean="0">
                <a:latin typeface="微软雅黑" panose="020B0503020204020204" pitchFamily="34" charset="-122"/>
                <a:ea typeface="微软雅黑" panose="020B0503020204020204" pitchFamily="34" charset="-122"/>
                <a:cs typeface="宋体" panose="02010600030101010101" pitchFamily="2" charset="-122"/>
                <a:sym typeface="+mn-ea"/>
              </a:rPr>
              <a:t>了</a:t>
            </a:r>
            <a:r>
              <a:rPr lang="en-US" altLang="zh-CN" dirty="0" smtClean="0">
                <a:latin typeface="微软雅黑" panose="020B0503020204020204" pitchFamily="34" charset="-122"/>
                <a:ea typeface="微软雅黑" panose="020B0503020204020204" pitchFamily="34" charset="-122"/>
                <a:cs typeface="宋体" panose="02010600030101010101" pitchFamily="2" charset="-122"/>
                <a:sym typeface="+mn-ea"/>
              </a:rPr>
              <a:t>B</a:t>
            </a:r>
            <a:r>
              <a:rPr lang="zh-CN" altLang="zh-CN" dirty="0" smtClean="0">
                <a:latin typeface="微软雅黑" panose="020B0503020204020204" pitchFamily="34" charset="-122"/>
                <a:ea typeface="微软雅黑" panose="020B0503020204020204" pitchFamily="34" charset="-122"/>
                <a:cs typeface="宋体" panose="02010600030101010101" pitchFamily="2" charset="-122"/>
                <a:sym typeface="+mn-ea"/>
              </a:rPr>
              <a:t>，</a:t>
            </a:r>
            <a:r>
              <a:rPr lang="zh-CN" altLang="zh-CN" dirty="0">
                <a:latin typeface="微软雅黑" panose="020B0503020204020204" pitchFamily="34" charset="-122"/>
                <a:ea typeface="微软雅黑" panose="020B0503020204020204" pitchFamily="34" charset="-122"/>
                <a:cs typeface="宋体" panose="02010600030101010101" pitchFamily="2" charset="-122"/>
                <a:sym typeface="+mn-ea"/>
              </a:rPr>
              <a:t>每个节点都将收到的交易信息纳入一个区块</a:t>
            </a:r>
            <a:r>
              <a:rPr lang="zh-CN" altLang="zh-CN" dirty="0" smtClean="0">
                <a:latin typeface="微软雅黑" panose="020B0503020204020204" pitchFamily="34" charset="-122"/>
                <a:ea typeface="微软雅黑" panose="020B0503020204020204" pitchFamily="34" charset="-122"/>
                <a:cs typeface="宋体" panose="02010600030101010101" pitchFamily="2" charset="-122"/>
                <a:sym typeface="+mn-ea"/>
              </a:rPr>
              <a:t>中</a:t>
            </a:r>
            <a:endParaRPr lang="zh-CN" altLang="zh-CN" dirty="0" smtClean="0">
              <a:latin typeface="微软雅黑" panose="020B0503020204020204" pitchFamily="34" charset="-122"/>
              <a:ea typeface="微软雅黑" panose="020B0503020204020204" pitchFamily="34" charset="-122"/>
              <a:cs typeface="宋体" panose="02010600030101010101" pitchFamily="2" charset="-122"/>
              <a:sym typeface="+mn-ea"/>
            </a:endParaRPr>
          </a:p>
          <a:p>
            <a:r>
              <a:rPr lang="zh-CN" altLang="en-US" dirty="0" smtClean="0">
                <a:solidFill>
                  <a:srgbClr val="FF0000"/>
                </a:solidFill>
                <a:latin typeface="微软雅黑" panose="020B0503020204020204" pitchFamily="34" charset="-122"/>
                <a:ea typeface="微软雅黑" panose="020B0503020204020204" pitchFamily="34" charset="-122"/>
                <a:cs typeface="宋体" panose="02010600030101010101" pitchFamily="2" charset="-122"/>
                <a:sym typeface="+mn-ea"/>
              </a:rPr>
              <a:t>要点：</a:t>
            </a:r>
            <a:r>
              <a:rPr lang="zh-CN" altLang="en-US" dirty="0">
                <a:solidFill>
                  <a:schemeClr val="accent5"/>
                </a:solidFill>
                <a:latin typeface="+mn-ea"/>
                <a:cs typeface="宋体" panose="02010600030101010101" pitchFamily="2" charset="-122"/>
                <a:sym typeface="+mn-ea"/>
              </a:rPr>
              <a:t>对</a:t>
            </a:r>
            <a:r>
              <a:rPr lang="en-US" altLang="zh-CN" dirty="0">
                <a:solidFill>
                  <a:schemeClr val="accent5"/>
                </a:solidFill>
                <a:latin typeface="+mn-ea"/>
                <a:cs typeface="宋体" panose="02010600030101010101" pitchFamily="2" charset="-122"/>
                <a:sym typeface="+mn-ea"/>
              </a:rPr>
              <a:t>B</a:t>
            </a:r>
            <a:r>
              <a:rPr lang="zh-CN" altLang="en-US" dirty="0">
                <a:solidFill>
                  <a:schemeClr val="accent5"/>
                </a:solidFill>
                <a:latin typeface="+mn-ea"/>
                <a:cs typeface="宋体" panose="02010600030101010101" pitchFamily="2" charset="-122"/>
                <a:sym typeface="+mn-ea"/>
              </a:rPr>
              <a:t>而言，该</a:t>
            </a:r>
            <a:r>
              <a:rPr lang="zh-CN" altLang="en-US" dirty="0" smtClean="0">
                <a:solidFill>
                  <a:schemeClr val="accent5"/>
                </a:solidFill>
                <a:latin typeface="+mn-ea"/>
                <a:cs typeface="宋体" panose="02010600030101010101" pitchFamily="2" charset="-122"/>
                <a:sym typeface="+mn-ea"/>
              </a:rPr>
              <a:t>枚比特币会即时显示在比</a:t>
            </a:r>
            <a:r>
              <a:rPr lang="zh-CN" altLang="en-US" dirty="0">
                <a:solidFill>
                  <a:schemeClr val="accent5"/>
                </a:solidFill>
                <a:latin typeface="+mn-ea"/>
                <a:cs typeface="宋体" panose="02010600030101010101" pitchFamily="2" charset="-122"/>
                <a:sym typeface="+mn-ea"/>
              </a:rPr>
              <a:t>特币钱包</a:t>
            </a:r>
            <a:r>
              <a:rPr lang="zh-CN" altLang="en-US" dirty="0" smtClean="0">
                <a:solidFill>
                  <a:schemeClr val="accent5"/>
                </a:solidFill>
                <a:latin typeface="+mn-ea"/>
                <a:cs typeface="宋体" panose="02010600030101010101" pitchFamily="2" charset="-122"/>
                <a:sym typeface="+mn-ea"/>
              </a:rPr>
              <a:t>中，但直</a:t>
            </a:r>
            <a:r>
              <a:rPr lang="zh-CN" altLang="en-US" dirty="0">
                <a:solidFill>
                  <a:schemeClr val="accent5"/>
                </a:solidFill>
                <a:latin typeface="+mn-ea"/>
                <a:cs typeface="宋体" panose="02010600030101010101" pitchFamily="2" charset="-122"/>
                <a:sym typeface="+mn-ea"/>
              </a:rPr>
              <a:t>到区</a:t>
            </a:r>
            <a:r>
              <a:rPr lang="zh-CN" altLang="en-US" dirty="0" smtClean="0">
                <a:solidFill>
                  <a:schemeClr val="accent5"/>
                </a:solidFill>
                <a:latin typeface="+mn-ea"/>
                <a:cs typeface="宋体" panose="02010600030101010101" pitchFamily="2" charset="-122"/>
                <a:sym typeface="+mn-ea"/>
              </a:rPr>
              <a:t>块</a:t>
            </a:r>
            <a:r>
              <a:rPr lang="zh-CN" altLang="en-US" dirty="0">
                <a:solidFill>
                  <a:schemeClr val="accent5"/>
                </a:solidFill>
                <a:latin typeface="+mn-ea"/>
                <a:cs typeface="宋体" panose="02010600030101010101" pitchFamily="2" charset="-122"/>
                <a:sym typeface="+mn-ea"/>
              </a:rPr>
              <a:t>确认</a:t>
            </a:r>
            <a:r>
              <a:rPr lang="zh-CN" altLang="en-US" dirty="0" smtClean="0">
                <a:solidFill>
                  <a:schemeClr val="accent5"/>
                </a:solidFill>
                <a:latin typeface="+mn-ea"/>
                <a:cs typeface="宋体" panose="02010600030101010101" pitchFamily="2" charset="-122"/>
                <a:sym typeface="+mn-ea"/>
              </a:rPr>
              <a:t>成功后才可用。目前一笔比特币从支付到最终确认成功，得</a:t>
            </a:r>
            <a:r>
              <a:rPr lang="zh-CN" altLang="en-US" dirty="0">
                <a:solidFill>
                  <a:schemeClr val="accent5"/>
                </a:solidFill>
                <a:latin typeface="+mn-ea"/>
                <a:cs typeface="宋体" panose="02010600030101010101" pitchFamily="2" charset="-122"/>
                <a:sym typeface="+mn-ea"/>
              </a:rPr>
              <a:t>到</a:t>
            </a:r>
            <a:r>
              <a:rPr lang="en-US" altLang="zh-CN" dirty="0">
                <a:solidFill>
                  <a:schemeClr val="accent5"/>
                </a:solidFill>
                <a:latin typeface="+mn-ea"/>
                <a:cs typeface="宋体" panose="02010600030101010101" pitchFamily="2" charset="-122"/>
                <a:sym typeface="+mn-ea"/>
              </a:rPr>
              <a:t>6</a:t>
            </a:r>
            <a:r>
              <a:rPr lang="zh-CN" altLang="en-US" dirty="0" smtClean="0">
                <a:solidFill>
                  <a:schemeClr val="accent5"/>
                </a:solidFill>
                <a:latin typeface="+mn-ea"/>
                <a:cs typeface="宋体" panose="02010600030101010101" pitchFamily="2" charset="-122"/>
                <a:sym typeface="+mn-ea"/>
              </a:rPr>
              <a:t>个</a:t>
            </a:r>
            <a:r>
              <a:rPr lang="zh-CN" altLang="en-US" dirty="0">
                <a:solidFill>
                  <a:schemeClr val="accent5"/>
                </a:solidFill>
                <a:latin typeface="+mn-ea"/>
                <a:cs typeface="宋体" panose="02010600030101010101" pitchFamily="2" charset="-122"/>
                <a:sym typeface="+mn-ea"/>
              </a:rPr>
              <a:t>区块</a:t>
            </a:r>
            <a:r>
              <a:rPr lang="zh-CN" altLang="en-US" dirty="0" smtClean="0">
                <a:solidFill>
                  <a:schemeClr val="accent5"/>
                </a:solidFill>
                <a:latin typeface="+mn-ea"/>
                <a:cs typeface="宋体" panose="02010600030101010101" pitchFamily="2" charset="-122"/>
                <a:sym typeface="+mn-ea"/>
              </a:rPr>
              <a:t>确</a:t>
            </a:r>
            <a:r>
              <a:rPr lang="zh-CN" altLang="en-US" dirty="0">
                <a:solidFill>
                  <a:schemeClr val="accent5"/>
                </a:solidFill>
                <a:latin typeface="+mn-ea"/>
                <a:cs typeface="宋体" panose="02010600030101010101" pitchFamily="2" charset="-122"/>
                <a:sym typeface="+mn-ea"/>
              </a:rPr>
              <a:t>认之后才能真正确认到</a:t>
            </a:r>
            <a:r>
              <a:rPr lang="zh-CN" altLang="en-US" dirty="0" smtClean="0">
                <a:solidFill>
                  <a:schemeClr val="accent5"/>
                </a:solidFill>
                <a:latin typeface="+mn-ea"/>
                <a:cs typeface="宋体" panose="02010600030101010101" pitchFamily="2" charset="-122"/>
                <a:sym typeface="+mn-ea"/>
              </a:rPr>
              <a:t>帐。</a:t>
            </a:r>
            <a:endParaRPr lang="zh-CN" altLang="en-US" dirty="0" smtClean="0">
              <a:solidFill>
                <a:schemeClr val="accent5"/>
              </a:solidFill>
              <a:latin typeface="+mn-ea"/>
              <a:cs typeface="宋体" panose="02010600030101010101" pitchFamily="2" charset="-122"/>
              <a:sym typeface="+mn-ea"/>
            </a:endParaRPr>
          </a:p>
          <a:p>
            <a:endParaRPr lang="zh-CN" altLang="en-US" dirty="0" smtClean="0">
              <a:solidFill>
                <a:schemeClr val="accent5"/>
              </a:solidFill>
              <a:latin typeface="+mn-ea"/>
              <a:cs typeface="宋体" panose="02010600030101010101" pitchFamily="2" charset="-122"/>
              <a:sym typeface="+mn-ea"/>
            </a:endParaRPr>
          </a:p>
          <a:p>
            <a:r>
              <a:rPr lang="zh-CN" altLang="zh-CN" dirty="0" smtClean="0">
                <a:latin typeface="微软雅黑" panose="020B0503020204020204" pitchFamily="34" charset="-122"/>
                <a:ea typeface="微软雅黑" panose="020B0503020204020204" pitchFamily="34" charset="-122"/>
                <a:cs typeface="宋体" panose="02010600030101010101" pitchFamily="2" charset="-122"/>
                <a:sym typeface="+mn-ea"/>
              </a:rPr>
              <a:t>第</a:t>
            </a:r>
            <a:r>
              <a:rPr lang="en-US" altLang="zh-CN" dirty="0" smtClean="0">
                <a:latin typeface="微软雅黑" panose="020B0503020204020204" pitchFamily="34" charset="-122"/>
                <a:ea typeface="微软雅黑" panose="020B0503020204020204" pitchFamily="34" charset="-122"/>
                <a:cs typeface="宋体" panose="02010600030101010101" pitchFamily="2" charset="-122"/>
                <a:sym typeface="+mn-ea"/>
              </a:rPr>
              <a:t>3</a:t>
            </a:r>
            <a:r>
              <a:rPr lang="zh-CN" altLang="zh-CN" dirty="0" smtClean="0">
                <a:latin typeface="微软雅黑" panose="020B0503020204020204" pitchFamily="34" charset="-122"/>
                <a:ea typeface="微软雅黑" panose="020B0503020204020204" pitchFamily="34" charset="-122"/>
                <a:cs typeface="宋体" panose="02010600030101010101" pitchFamily="2" charset="-122"/>
                <a:sym typeface="+mn-ea"/>
              </a:rPr>
              <a:t>步：每个节点通过解</a:t>
            </a:r>
            <a:r>
              <a:rPr lang="zh-CN" altLang="en-US" dirty="0" smtClean="0">
                <a:latin typeface="微软雅黑" panose="020B0503020204020204" pitchFamily="34" charset="-122"/>
                <a:ea typeface="微软雅黑" panose="020B0503020204020204" pitchFamily="34" charset="-122"/>
                <a:cs typeface="宋体" panose="02010600030101010101" pitchFamily="2" charset="-122"/>
                <a:sym typeface="+mn-ea"/>
              </a:rPr>
              <a:t>一道</a:t>
            </a:r>
            <a:r>
              <a:rPr lang="zh-CN" altLang="en-US" b="1" dirty="0" smtClean="0">
                <a:solidFill>
                  <a:srgbClr val="FF0000"/>
                </a:solidFill>
                <a:latin typeface="微软雅黑" panose="020B0503020204020204" pitchFamily="34" charset="-122"/>
                <a:ea typeface="微软雅黑" panose="020B0503020204020204" pitchFamily="34" charset="-122"/>
                <a:cs typeface="宋体" panose="02010600030101010101" pitchFamily="2" charset="-122"/>
                <a:sym typeface="+mn-ea"/>
              </a:rPr>
              <a:t>数学难题</a:t>
            </a:r>
            <a:r>
              <a:rPr lang="zh-CN" altLang="zh-CN" dirty="0" smtClean="0">
                <a:latin typeface="微软雅黑" panose="020B0503020204020204" pitchFamily="34" charset="-122"/>
                <a:ea typeface="微软雅黑" panose="020B0503020204020204" pitchFamily="34" charset="-122"/>
                <a:cs typeface="宋体" panose="02010600030101010101" pitchFamily="2" charset="-122"/>
                <a:sym typeface="+mn-ea"/>
              </a:rPr>
              <a:t>，从而去获得</a:t>
            </a:r>
            <a:r>
              <a:rPr lang="zh-CN" altLang="en-US" dirty="0">
                <a:latin typeface="微软雅黑" panose="020B0503020204020204" pitchFamily="34" charset="-122"/>
                <a:ea typeface="微软雅黑" panose="020B0503020204020204" pitchFamily="34" charset="-122"/>
                <a:cs typeface="宋体" panose="02010600030101010101" pitchFamily="2" charset="-122"/>
                <a:sym typeface="+mn-ea"/>
              </a:rPr>
              <a:t>创</a:t>
            </a:r>
            <a:r>
              <a:rPr lang="zh-CN" altLang="en-US" dirty="0" smtClean="0">
                <a:latin typeface="微软雅黑" panose="020B0503020204020204" pitchFamily="34" charset="-122"/>
                <a:ea typeface="微软雅黑" panose="020B0503020204020204" pitchFamily="34" charset="-122"/>
                <a:cs typeface="宋体" panose="02010600030101010101" pitchFamily="2" charset="-122"/>
                <a:sym typeface="+mn-ea"/>
              </a:rPr>
              <a:t>建新</a:t>
            </a:r>
            <a:r>
              <a:rPr lang="zh-CN" altLang="zh-CN" dirty="0" smtClean="0">
                <a:latin typeface="微软雅黑" panose="020B0503020204020204" pitchFamily="34" charset="-122"/>
                <a:ea typeface="微软雅黑" panose="020B0503020204020204" pitchFamily="34" charset="-122"/>
                <a:cs typeface="宋体" panose="02010600030101010101" pitchFamily="2" charset="-122"/>
                <a:sym typeface="+mn-ea"/>
              </a:rPr>
              <a:t>区块</a:t>
            </a:r>
            <a:r>
              <a:rPr lang="zh-CN" altLang="en-US" dirty="0" smtClean="0">
                <a:latin typeface="微软雅黑" panose="020B0503020204020204" pitchFamily="34" charset="-122"/>
                <a:ea typeface="微软雅黑" panose="020B0503020204020204" pitchFamily="34" charset="-122"/>
                <a:cs typeface="宋体" panose="02010600030101010101" pitchFamily="2" charset="-122"/>
                <a:sym typeface="+mn-ea"/>
              </a:rPr>
              <a:t>权利</a:t>
            </a:r>
            <a:r>
              <a:rPr lang="zh-CN" altLang="zh-CN" dirty="0" smtClean="0">
                <a:latin typeface="微软雅黑" panose="020B0503020204020204" pitchFamily="34" charset="-122"/>
                <a:ea typeface="微软雅黑" panose="020B0503020204020204" pitchFamily="34" charset="-122"/>
                <a:cs typeface="宋体" panose="02010600030101010101" pitchFamily="2" charset="-122"/>
                <a:sym typeface="+mn-ea"/>
              </a:rPr>
              <a:t>，并争取得到比特币的奖励（新比特币会在此过程中产生）</a:t>
            </a:r>
            <a:endParaRPr lang="zh-CN" altLang="zh-CN" dirty="0" smtClean="0">
              <a:latin typeface="微软雅黑" panose="020B0503020204020204" pitchFamily="34" charset="-122"/>
              <a:ea typeface="微软雅黑" panose="020B0503020204020204" pitchFamily="34" charset="-122"/>
              <a:cs typeface="宋体" panose="02010600030101010101" pitchFamily="2" charset="-122"/>
              <a:sym typeface="+mn-ea"/>
            </a:endParaRPr>
          </a:p>
          <a:p>
            <a:r>
              <a:rPr lang="zh-CN" altLang="en-US" dirty="0" smtClean="0">
                <a:solidFill>
                  <a:srgbClr val="FF0000"/>
                </a:solidFill>
                <a:latin typeface="微软雅黑" panose="020B0503020204020204" pitchFamily="34" charset="-122"/>
                <a:ea typeface="微软雅黑" panose="020B0503020204020204" pitchFamily="34" charset="-122"/>
                <a:cs typeface="宋体" panose="02010600030101010101" pitchFamily="2" charset="-122"/>
                <a:sym typeface="+mn-ea"/>
              </a:rPr>
              <a:t>要点：</a:t>
            </a:r>
            <a:r>
              <a:rPr lang="zh-CN" altLang="en-US" dirty="0">
                <a:solidFill>
                  <a:schemeClr val="accent5"/>
                </a:solidFill>
                <a:latin typeface="+mn-ea"/>
                <a:sym typeface="+mn-ea"/>
              </a:rPr>
              <a:t>节</a:t>
            </a:r>
            <a:r>
              <a:rPr lang="zh-CN" altLang="en-US" dirty="0" smtClean="0">
                <a:solidFill>
                  <a:schemeClr val="accent5"/>
                </a:solidFill>
                <a:latin typeface="+mn-ea"/>
                <a:sym typeface="+mn-ea"/>
              </a:rPr>
              <a:t>点反复尝试寻找</a:t>
            </a:r>
            <a:r>
              <a:rPr lang="zh-CN" altLang="en-US" dirty="0">
                <a:solidFill>
                  <a:schemeClr val="accent5"/>
                </a:solidFill>
                <a:latin typeface="+mn-ea"/>
                <a:sym typeface="+mn-ea"/>
              </a:rPr>
              <a:t>一</a:t>
            </a:r>
            <a:r>
              <a:rPr lang="zh-CN" altLang="en-US" dirty="0" smtClean="0">
                <a:solidFill>
                  <a:schemeClr val="accent5"/>
                </a:solidFill>
                <a:latin typeface="+mn-ea"/>
                <a:sym typeface="+mn-ea"/>
              </a:rPr>
              <a:t>个数值，使</a:t>
            </a:r>
            <a:r>
              <a:rPr lang="zh-CN" altLang="en-US" dirty="0">
                <a:solidFill>
                  <a:schemeClr val="accent5"/>
                </a:solidFill>
                <a:latin typeface="+mn-ea"/>
                <a:sym typeface="+mn-ea"/>
              </a:rPr>
              <a:t>得</a:t>
            </a:r>
            <a:r>
              <a:rPr lang="zh-CN" altLang="en-US" dirty="0" smtClean="0">
                <a:solidFill>
                  <a:schemeClr val="accent5"/>
                </a:solidFill>
                <a:latin typeface="+mn-ea"/>
                <a:sym typeface="+mn-ea"/>
              </a:rPr>
              <a:t>将该数值、区</a:t>
            </a:r>
            <a:r>
              <a:rPr lang="zh-CN" altLang="en-US" dirty="0">
                <a:solidFill>
                  <a:schemeClr val="accent5"/>
                </a:solidFill>
                <a:latin typeface="+mn-ea"/>
                <a:sym typeface="+mn-ea"/>
              </a:rPr>
              <a:t>块链中最后一</a:t>
            </a:r>
            <a:r>
              <a:rPr lang="zh-CN" altLang="en-US" dirty="0" smtClean="0">
                <a:solidFill>
                  <a:schemeClr val="accent5"/>
                </a:solidFill>
                <a:latin typeface="+mn-ea"/>
                <a:sym typeface="+mn-ea"/>
              </a:rPr>
              <a:t>个</a:t>
            </a:r>
            <a:r>
              <a:rPr lang="zh-CN" altLang="en-US" dirty="0">
                <a:solidFill>
                  <a:schemeClr val="accent5"/>
                </a:solidFill>
                <a:latin typeface="+mn-ea"/>
                <a:sym typeface="+mn-ea"/>
              </a:rPr>
              <a:t>区块</a:t>
            </a:r>
            <a:r>
              <a:rPr lang="zh-CN" altLang="en-US" dirty="0" smtClean="0">
                <a:solidFill>
                  <a:schemeClr val="accent5"/>
                </a:solidFill>
                <a:latin typeface="+mn-ea"/>
                <a:sym typeface="+mn-ea"/>
              </a:rPr>
              <a:t>的</a:t>
            </a:r>
            <a:r>
              <a:rPr lang="en-US" altLang="zh-CN" dirty="0">
                <a:solidFill>
                  <a:schemeClr val="accent5"/>
                </a:solidFill>
                <a:latin typeface="+mn-ea"/>
                <a:sym typeface="+mn-ea"/>
              </a:rPr>
              <a:t>H</a:t>
            </a:r>
            <a:r>
              <a:rPr lang="en-US" altLang="zh-CN" dirty="0" smtClean="0">
                <a:solidFill>
                  <a:schemeClr val="accent5"/>
                </a:solidFill>
                <a:latin typeface="+mn-ea"/>
                <a:sym typeface="+mn-ea"/>
              </a:rPr>
              <a:t>ash</a:t>
            </a:r>
            <a:r>
              <a:rPr lang="zh-CN" altLang="en-US" dirty="0" smtClean="0">
                <a:solidFill>
                  <a:schemeClr val="accent5"/>
                </a:solidFill>
                <a:latin typeface="+mn-ea"/>
                <a:sym typeface="+mn-ea"/>
              </a:rPr>
              <a:t>值</a:t>
            </a:r>
            <a:r>
              <a:rPr lang="zh-CN" altLang="en-US" dirty="0">
                <a:solidFill>
                  <a:schemeClr val="accent5"/>
                </a:solidFill>
                <a:latin typeface="+mn-ea"/>
                <a:sym typeface="+mn-ea"/>
              </a:rPr>
              <a:t>以</a:t>
            </a:r>
            <a:r>
              <a:rPr lang="zh-CN" altLang="en-US" dirty="0" smtClean="0">
                <a:solidFill>
                  <a:schemeClr val="accent5"/>
                </a:solidFill>
                <a:latin typeface="+mn-ea"/>
                <a:sym typeface="+mn-ea"/>
              </a:rPr>
              <a:t>及交</a:t>
            </a:r>
            <a:r>
              <a:rPr lang="zh-CN" altLang="en-US" dirty="0">
                <a:solidFill>
                  <a:schemeClr val="accent5"/>
                </a:solidFill>
                <a:latin typeface="+mn-ea"/>
                <a:sym typeface="+mn-ea"/>
              </a:rPr>
              <a:t>易</a:t>
            </a:r>
            <a:r>
              <a:rPr lang="zh-CN" altLang="en-US" dirty="0" smtClean="0">
                <a:solidFill>
                  <a:schemeClr val="accent5"/>
                </a:solidFill>
                <a:latin typeface="+mn-ea"/>
                <a:sym typeface="+mn-ea"/>
              </a:rPr>
              <a:t>单三部分送入</a:t>
            </a:r>
            <a:r>
              <a:rPr lang="en-US" altLang="zh-CN" dirty="0" smtClean="0">
                <a:solidFill>
                  <a:schemeClr val="accent5"/>
                </a:solidFill>
                <a:latin typeface="+mn-ea"/>
                <a:sym typeface="+mn-ea"/>
              </a:rPr>
              <a:t>SHA256</a:t>
            </a:r>
            <a:r>
              <a:rPr lang="zh-CN" altLang="en-US" dirty="0">
                <a:solidFill>
                  <a:schemeClr val="accent5"/>
                </a:solidFill>
                <a:latin typeface="+mn-ea"/>
                <a:sym typeface="+mn-ea"/>
              </a:rPr>
              <a:t>算</a:t>
            </a:r>
            <a:r>
              <a:rPr lang="zh-CN" altLang="en-US" dirty="0" smtClean="0">
                <a:solidFill>
                  <a:schemeClr val="accent5"/>
                </a:solidFill>
                <a:latin typeface="+mn-ea"/>
                <a:sym typeface="+mn-ea"/>
              </a:rPr>
              <a:t>法后能计</a:t>
            </a:r>
            <a:r>
              <a:rPr lang="zh-CN" altLang="en-US" dirty="0">
                <a:solidFill>
                  <a:schemeClr val="accent5"/>
                </a:solidFill>
                <a:latin typeface="+mn-ea"/>
                <a:sym typeface="+mn-ea"/>
              </a:rPr>
              <a:t>算出散列值</a:t>
            </a:r>
            <a:r>
              <a:rPr lang="en-US" altLang="zh-CN" dirty="0">
                <a:solidFill>
                  <a:schemeClr val="accent5"/>
                </a:solidFill>
                <a:latin typeface="+mn-ea"/>
                <a:sym typeface="+mn-ea"/>
              </a:rPr>
              <a:t>X</a:t>
            </a:r>
            <a:r>
              <a:rPr lang="zh-CN" altLang="en-US" dirty="0">
                <a:solidFill>
                  <a:schemeClr val="accent5"/>
                </a:solidFill>
                <a:latin typeface="+mn-ea"/>
                <a:sym typeface="+mn-ea"/>
              </a:rPr>
              <a:t>（</a:t>
            </a:r>
            <a:r>
              <a:rPr lang="en-US" altLang="zh-CN" dirty="0">
                <a:solidFill>
                  <a:schemeClr val="accent5"/>
                </a:solidFill>
                <a:latin typeface="+mn-ea"/>
                <a:sym typeface="+mn-ea"/>
              </a:rPr>
              <a:t>256</a:t>
            </a:r>
            <a:r>
              <a:rPr lang="zh-CN" altLang="en-US" dirty="0">
                <a:solidFill>
                  <a:schemeClr val="accent5"/>
                </a:solidFill>
                <a:latin typeface="+mn-ea"/>
                <a:sym typeface="+mn-ea"/>
              </a:rPr>
              <a:t>位</a:t>
            </a:r>
            <a:r>
              <a:rPr lang="zh-CN" altLang="en-US" dirty="0" smtClean="0">
                <a:solidFill>
                  <a:schemeClr val="accent5"/>
                </a:solidFill>
                <a:latin typeface="+mn-ea"/>
                <a:sym typeface="+mn-ea"/>
              </a:rPr>
              <a:t>）满</a:t>
            </a:r>
            <a:r>
              <a:rPr lang="zh-CN" altLang="en-US" dirty="0">
                <a:solidFill>
                  <a:schemeClr val="accent5"/>
                </a:solidFill>
                <a:latin typeface="+mn-ea"/>
                <a:sym typeface="+mn-ea"/>
              </a:rPr>
              <a:t>足一定条件（比如前</a:t>
            </a:r>
            <a:r>
              <a:rPr lang="en-US" altLang="zh-CN" dirty="0">
                <a:solidFill>
                  <a:schemeClr val="accent5"/>
                </a:solidFill>
                <a:latin typeface="+mn-ea"/>
                <a:sym typeface="+mn-ea"/>
              </a:rPr>
              <a:t>20</a:t>
            </a:r>
            <a:r>
              <a:rPr lang="zh-CN" altLang="en-US" dirty="0">
                <a:solidFill>
                  <a:schemeClr val="accent5"/>
                </a:solidFill>
                <a:latin typeface="+mn-ea"/>
                <a:sym typeface="+mn-ea"/>
              </a:rPr>
              <a:t>位均为</a:t>
            </a:r>
            <a:r>
              <a:rPr lang="en-US" altLang="zh-CN" dirty="0">
                <a:solidFill>
                  <a:schemeClr val="accent5"/>
                </a:solidFill>
                <a:latin typeface="+mn-ea"/>
                <a:sym typeface="+mn-ea"/>
              </a:rPr>
              <a:t>0</a:t>
            </a:r>
            <a:r>
              <a:rPr lang="zh-CN" altLang="en-US" dirty="0" smtClean="0">
                <a:solidFill>
                  <a:schemeClr val="accent5"/>
                </a:solidFill>
                <a:latin typeface="+mn-ea"/>
                <a:sym typeface="+mn-ea"/>
              </a:rPr>
              <a:t>），即找到数学难题的解。由此可见，答案并不唯一</a:t>
            </a:r>
            <a:endParaRPr lang="zh-CN" altLang="en-US" dirty="0" smtClean="0">
              <a:solidFill>
                <a:schemeClr val="accent5"/>
              </a:solidFill>
              <a:latin typeface="+mn-ea"/>
              <a:sym typeface="+mn-ea"/>
            </a:endParaRPr>
          </a:p>
          <a:p>
            <a:endParaRPr lang="zh-CN" altLang="en-US" dirty="0" smtClean="0">
              <a:solidFill>
                <a:schemeClr val="accent5"/>
              </a:solidFill>
              <a:latin typeface="+mn-ea"/>
              <a:sym typeface="+mn-ea"/>
            </a:endParaRPr>
          </a:p>
          <a:p>
            <a:r>
              <a:rPr lang="zh-CN" altLang="zh-CN" dirty="0">
                <a:latin typeface="微软雅黑" panose="020B0503020204020204" pitchFamily="34" charset="-122"/>
                <a:ea typeface="微软雅黑" panose="020B0503020204020204" pitchFamily="34" charset="-122"/>
                <a:cs typeface="宋体" panose="02010600030101010101" pitchFamily="2" charset="-122"/>
                <a:sym typeface="+mn-ea"/>
              </a:rPr>
              <a:t>第</a:t>
            </a:r>
            <a:r>
              <a:rPr lang="en-US" altLang="zh-CN" dirty="0">
                <a:latin typeface="微软雅黑" panose="020B0503020204020204" pitchFamily="34" charset="-122"/>
                <a:ea typeface="微软雅黑" panose="020B0503020204020204" pitchFamily="34" charset="-122"/>
                <a:cs typeface="宋体" panose="02010600030101010101" pitchFamily="2" charset="-122"/>
                <a:sym typeface="+mn-ea"/>
              </a:rPr>
              <a:t>4</a:t>
            </a:r>
            <a:r>
              <a:rPr lang="zh-CN" altLang="zh-CN" dirty="0">
                <a:latin typeface="微软雅黑" panose="020B0503020204020204" pitchFamily="34" charset="-122"/>
                <a:ea typeface="微软雅黑" panose="020B0503020204020204" pitchFamily="34" charset="-122"/>
                <a:cs typeface="宋体" panose="02010600030101010101" pitchFamily="2" charset="-122"/>
                <a:sym typeface="+mn-ea"/>
              </a:rPr>
              <a:t>步：当一个节点找</a:t>
            </a:r>
            <a:r>
              <a:rPr lang="zh-CN" altLang="zh-CN" dirty="0" smtClean="0">
                <a:latin typeface="微软雅黑" panose="020B0503020204020204" pitchFamily="34" charset="-122"/>
                <a:ea typeface="微软雅黑" panose="020B0503020204020204" pitchFamily="34" charset="-122"/>
                <a:cs typeface="宋体" panose="02010600030101010101" pitchFamily="2" charset="-122"/>
                <a:sym typeface="+mn-ea"/>
              </a:rPr>
              <a:t>到解</a:t>
            </a:r>
            <a:r>
              <a:rPr lang="zh-CN" altLang="zh-CN" dirty="0">
                <a:latin typeface="微软雅黑" panose="020B0503020204020204" pitchFamily="34" charset="-122"/>
                <a:ea typeface="微软雅黑" panose="020B0503020204020204" pitchFamily="34" charset="-122"/>
                <a:cs typeface="宋体" panose="02010600030101010101" pitchFamily="2" charset="-122"/>
                <a:sym typeface="+mn-ea"/>
              </a:rPr>
              <a:t>时，它就向全网广播该区块记录的</a:t>
            </a:r>
            <a:r>
              <a:rPr lang="zh-CN" altLang="zh-CN" b="1" dirty="0">
                <a:solidFill>
                  <a:srgbClr val="FF0000"/>
                </a:solidFill>
                <a:latin typeface="微软雅黑" panose="020B0503020204020204" pitchFamily="34" charset="-122"/>
                <a:ea typeface="微软雅黑" panose="020B0503020204020204" pitchFamily="34" charset="-122"/>
                <a:cs typeface="宋体" panose="02010600030101010101" pitchFamily="2" charset="-122"/>
                <a:sym typeface="+mn-ea"/>
              </a:rPr>
              <a:t>所有盖时间戳交易</a:t>
            </a:r>
            <a:r>
              <a:rPr lang="zh-CN" altLang="zh-CN" dirty="0">
                <a:latin typeface="微软雅黑" panose="020B0503020204020204" pitchFamily="34" charset="-122"/>
                <a:ea typeface="微软雅黑" panose="020B0503020204020204" pitchFamily="34" charset="-122"/>
                <a:cs typeface="宋体" panose="02010600030101010101" pitchFamily="2" charset="-122"/>
                <a:sym typeface="+mn-ea"/>
              </a:rPr>
              <a:t>，并由全网其他节点核</a:t>
            </a:r>
            <a:r>
              <a:rPr lang="zh-CN" altLang="zh-CN" dirty="0" smtClean="0">
                <a:latin typeface="微软雅黑" panose="020B0503020204020204" pitchFamily="34" charset="-122"/>
                <a:ea typeface="微软雅黑" panose="020B0503020204020204" pitchFamily="34" charset="-122"/>
                <a:cs typeface="宋体" panose="02010600030101010101" pitchFamily="2" charset="-122"/>
                <a:sym typeface="+mn-ea"/>
              </a:rPr>
              <a:t>对</a:t>
            </a:r>
            <a:endParaRPr lang="zh-CN" altLang="zh-CN" dirty="0" smtClean="0">
              <a:latin typeface="微软雅黑" panose="020B0503020204020204" pitchFamily="34" charset="-122"/>
              <a:ea typeface="微软雅黑" panose="020B0503020204020204" pitchFamily="34" charset="-122"/>
              <a:cs typeface="宋体" panose="02010600030101010101" pitchFamily="2" charset="-122"/>
              <a:sym typeface="+mn-ea"/>
            </a:endParaRPr>
          </a:p>
          <a:p>
            <a:r>
              <a:rPr lang="zh-CN" altLang="en-US" dirty="0" smtClean="0">
                <a:solidFill>
                  <a:srgbClr val="FF0000"/>
                </a:solidFill>
                <a:latin typeface="微软雅黑" panose="020B0503020204020204" pitchFamily="34" charset="-122"/>
                <a:ea typeface="微软雅黑" panose="020B0503020204020204" pitchFamily="34" charset="-122"/>
                <a:cs typeface="宋体" panose="02010600030101010101" pitchFamily="2" charset="-122"/>
                <a:sym typeface="+mn-ea"/>
              </a:rPr>
              <a:t>要点：</a:t>
            </a:r>
            <a:r>
              <a:rPr lang="zh-CN" altLang="en-US" dirty="0" smtClean="0">
                <a:solidFill>
                  <a:schemeClr val="accent5"/>
                </a:solidFill>
                <a:latin typeface="+mn-ea"/>
                <a:cs typeface="宋体" panose="02010600030101010101" pitchFamily="2" charset="-122"/>
                <a:sym typeface="+mn-ea"/>
              </a:rPr>
              <a:t>时</a:t>
            </a:r>
            <a:r>
              <a:rPr lang="zh-CN" altLang="en-US" dirty="0">
                <a:solidFill>
                  <a:schemeClr val="accent5"/>
                </a:solidFill>
                <a:latin typeface="+mn-ea"/>
                <a:cs typeface="宋体" panose="02010600030101010101" pitchFamily="2" charset="-122"/>
                <a:sym typeface="+mn-ea"/>
              </a:rPr>
              <a:t>间</a:t>
            </a:r>
            <a:r>
              <a:rPr lang="zh-CN" altLang="en-US" dirty="0" smtClean="0">
                <a:solidFill>
                  <a:schemeClr val="accent5"/>
                </a:solidFill>
                <a:latin typeface="+mn-ea"/>
                <a:cs typeface="宋体" panose="02010600030101010101" pitchFamily="2" charset="-122"/>
                <a:sym typeface="+mn-ea"/>
              </a:rPr>
              <a:t>戳用来证</a:t>
            </a:r>
            <a:r>
              <a:rPr lang="zh-CN" altLang="en-US" dirty="0">
                <a:solidFill>
                  <a:schemeClr val="accent5"/>
                </a:solidFill>
                <a:latin typeface="+mn-ea"/>
                <a:cs typeface="宋体" panose="02010600030101010101" pitchFamily="2" charset="-122"/>
                <a:sym typeface="+mn-ea"/>
              </a:rPr>
              <a:t>实特</a:t>
            </a:r>
            <a:r>
              <a:rPr lang="zh-CN" altLang="en-US" dirty="0" smtClean="0">
                <a:solidFill>
                  <a:schemeClr val="accent5"/>
                </a:solidFill>
                <a:latin typeface="+mn-ea"/>
                <a:cs typeface="宋体" panose="02010600030101010101" pitchFamily="2" charset="-122"/>
                <a:sym typeface="+mn-ea"/>
              </a:rPr>
              <a:t>定区块必</a:t>
            </a:r>
            <a:r>
              <a:rPr lang="zh-CN" altLang="en-US" dirty="0">
                <a:solidFill>
                  <a:schemeClr val="accent5"/>
                </a:solidFill>
                <a:latin typeface="+mn-ea"/>
                <a:cs typeface="宋体" panose="02010600030101010101" pitchFamily="2" charset="-122"/>
                <a:sym typeface="+mn-ea"/>
              </a:rPr>
              <a:t>然于某特定时间是的确存在</a:t>
            </a:r>
            <a:r>
              <a:rPr lang="zh-CN" altLang="en-US" dirty="0" smtClean="0">
                <a:solidFill>
                  <a:schemeClr val="accent5"/>
                </a:solidFill>
                <a:latin typeface="+mn-ea"/>
                <a:cs typeface="宋体" panose="02010600030101010101" pitchFamily="2" charset="-122"/>
                <a:sym typeface="+mn-ea"/>
              </a:rPr>
              <a:t>的。比特币网络采取从</a:t>
            </a:r>
            <a:r>
              <a:rPr lang="en-US" altLang="zh-CN" dirty="0" smtClean="0">
                <a:solidFill>
                  <a:schemeClr val="accent5"/>
                </a:solidFill>
                <a:latin typeface="+mn-ea"/>
                <a:cs typeface="宋体" panose="02010600030101010101" pitchFamily="2" charset="-122"/>
                <a:sym typeface="+mn-ea"/>
              </a:rPr>
              <a:t>5</a:t>
            </a:r>
            <a:r>
              <a:rPr lang="zh-CN" altLang="en-US" dirty="0" smtClean="0">
                <a:solidFill>
                  <a:schemeClr val="accent5"/>
                </a:solidFill>
                <a:latin typeface="+mn-ea"/>
                <a:cs typeface="宋体" panose="02010600030101010101" pitchFamily="2" charset="-122"/>
                <a:sym typeface="+mn-ea"/>
              </a:rPr>
              <a:t>个以上节点获取时间，然后取中间值的方式作为时间戳。</a:t>
            </a:r>
            <a:endParaRPr lang="zh-CN" altLang="en-US" dirty="0" smtClean="0">
              <a:solidFill>
                <a:schemeClr val="accent5"/>
              </a:solidFill>
              <a:latin typeface="+mn-ea"/>
              <a:cs typeface="宋体" panose="02010600030101010101" pitchFamily="2" charset="-122"/>
              <a:sym typeface="+mn-ea"/>
            </a:endParaRPr>
          </a:p>
          <a:p>
            <a:endParaRPr lang="zh-CN" altLang="en-US" dirty="0" smtClean="0">
              <a:solidFill>
                <a:schemeClr val="accent5"/>
              </a:solidFill>
              <a:latin typeface="+mn-ea"/>
              <a:cs typeface="宋体" panose="02010600030101010101" pitchFamily="2" charset="-122"/>
              <a:sym typeface="+mn-ea"/>
            </a:endParaRPr>
          </a:p>
          <a:p>
            <a:pPr algn="l"/>
            <a:r>
              <a:rPr lang="zh-CN" altLang="zh-CN" dirty="0" smtClean="0">
                <a:latin typeface="微软雅黑" panose="020B0503020204020204" pitchFamily="34" charset="-122"/>
                <a:ea typeface="微软雅黑" panose="020B0503020204020204" pitchFamily="34" charset="-122"/>
                <a:cs typeface="宋体" panose="02010600030101010101" pitchFamily="2" charset="-122"/>
                <a:sym typeface="+mn-ea"/>
              </a:rPr>
              <a:t>第</a:t>
            </a:r>
            <a:r>
              <a:rPr lang="en-US" altLang="zh-CN" dirty="0">
                <a:latin typeface="微软雅黑" panose="020B0503020204020204" pitchFamily="34" charset="-122"/>
                <a:ea typeface="微软雅黑" panose="020B0503020204020204" pitchFamily="34" charset="-122"/>
                <a:cs typeface="宋体" panose="02010600030101010101" pitchFamily="2" charset="-122"/>
                <a:sym typeface="+mn-ea"/>
              </a:rPr>
              <a:t>5</a:t>
            </a:r>
            <a:r>
              <a:rPr lang="zh-CN" altLang="zh-CN" dirty="0">
                <a:latin typeface="微软雅黑" panose="020B0503020204020204" pitchFamily="34" charset="-122"/>
                <a:ea typeface="微软雅黑" panose="020B0503020204020204" pitchFamily="34" charset="-122"/>
                <a:cs typeface="宋体" panose="02010600030101010101" pitchFamily="2" charset="-122"/>
                <a:sym typeface="+mn-ea"/>
              </a:rPr>
              <a:t>步：全网其他节点</a:t>
            </a:r>
            <a:r>
              <a:rPr lang="zh-CN" altLang="zh-CN" b="1" dirty="0">
                <a:solidFill>
                  <a:srgbClr val="FF0000"/>
                </a:solidFill>
                <a:latin typeface="微软雅黑" panose="020B0503020204020204" pitchFamily="34" charset="-122"/>
                <a:ea typeface="微软雅黑" panose="020B0503020204020204" pitchFamily="34" charset="-122"/>
                <a:cs typeface="宋体" panose="02010600030101010101" pitchFamily="2" charset="-122"/>
                <a:sym typeface="+mn-ea"/>
              </a:rPr>
              <a:t>核对该区块记账的正确</a:t>
            </a:r>
            <a:r>
              <a:rPr lang="zh-CN" altLang="zh-CN" b="1" dirty="0" smtClean="0">
                <a:solidFill>
                  <a:srgbClr val="FF0000"/>
                </a:solidFill>
                <a:latin typeface="微软雅黑" panose="020B0503020204020204" pitchFamily="34" charset="-122"/>
                <a:ea typeface="微软雅黑" panose="020B0503020204020204" pitchFamily="34" charset="-122"/>
                <a:cs typeface="宋体" panose="02010600030101010101" pitchFamily="2" charset="-122"/>
                <a:sym typeface="+mn-ea"/>
              </a:rPr>
              <a:t>性</a:t>
            </a:r>
            <a:r>
              <a:rPr lang="zh-CN" altLang="zh-CN" dirty="0" smtClean="0">
                <a:latin typeface="微软雅黑" panose="020B0503020204020204" pitchFamily="34" charset="-122"/>
                <a:ea typeface="微软雅黑" panose="020B0503020204020204" pitchFamily="34" charset="-122"/>
                <a:cs typeface="宋体" panose="02010600030101010101" pitchFamily="2" charset="-122"/>
                <a:sym typeface="+mn-ea"/>
              </a:rPr>
              <a:t>，</a:t>
            </a:r>
            <a:r>
              <a:rPr lang="zh-CN" altLang="zh-CN" dirty="0">
                <a:latin typeface="微软雅黑" panose="020B0503020204020204" pitchFamily="34" charset="-122"/>
                <a:ea typeface="微软雅黑" panose="020B0503020204020204" pitchFamily="34" charset="-122"/>
                <a:cs typeface="宋体" panose="02010600030101010101" pitchFamily="2" charset="-122"/>
                <a:sym typeface="+mn-ea"/>
              </a:rPr>
              <a:t>没有错误后他们将在该合法区块之后竞争下一个区块，这样就形成了一个合法记账的区块</a:t>
            </a:r>
            <a:r>
              <a:rPr lang="zh-CN" altLang="zh-CN" dirty="0" smtClean="0">
                <a:latin typeface="微软雅黑" panose="020B0503020204020204" pitchFamily="34" charset="-122"/>
                <a:ea typeface="微软雅黑" panose="020B0503020204020204" pitchFamily="34" charset="-122"/>
                <a:cs typeface="宋体" panose="02010600030101010101" pitchFamily="2" charset="-122"/>
                <a:sym typeface="+mn-ea"/>
              </a:rPr>
              <a:t>链</a:t>
            </a:r>
            <a:r>
              <a:rPr lang="zh-CN" altLang="en-US" dirty="0" smtClean="0">
                <a:latin typeface="微软雅黑" panose="020B0503020204020204" pitchFamily="34" charset="-122"/>
                <a:ea typeface="微软雅黑" panose="020B0503020204020204" pitchFamily="34" charset="-122"/>
                <a:cs typeface="宋体" panose="02010600030101010101" pitchFamily="2" charset="-122"/>
                <a:sym typeface="+mn-ea"/>
              </a:rPr>
              <a:t>。</a:t>
            </a:r>
            <a:endParaRPr lang="zh-CN" altLang="zh-CN" dirty="0" smtClean="0">
              <a:latin typeface="微软雅黑" panose="020B0503020204020204" pitchFamily="34" charset="-122"/>
              <a:ea typeface="微软雅黑" panose="020B0503020204020204" pitchFamily="34" charset="-122"/>
              <a:cs typeface="宋体" panose="02010600030101010101" pitchFamily="2" charset="-122"/>
            </a:endParaRPr>
          </a:p>
          <a:p>
            <a:pPr algn="l"/>
            <a:r>
              <a:rPr lang="zh-CN" altLang="en-US" dirty="0" smtClean="0">
                <a:solidFill>
                  <a:srgbClr val="FF0000"/>
                </a:solidFill>
                <a:latin typeface="微软雅黑" panose="020B0503020204020204" pitchFamily="34" charset="-122"/>
                <a:ea typeface="微软雅黑" panose="020B0503020204020204" pitchFamily="34" charset="-122"/>
                <a:cs typeface="宋体" panose="02010600030101010101" pitchFamily="2" charset="-122"/>
                <a:sym typeface="+mn-ea"/>
              </a:rPr>
              <a:t>要点：</a:t>
            </a:r>
            <a:r>
              <a:rPr lang="zh-CN" altLang="en-US" dirty="0" smtClean="0">
                <a:solidFill>
                  <a:schemeClr val="accent5"/>
                </a:solidFill>
                <a:latin typeface="+mn-ea"/>
                <a:cs typeface="宋体" panose="02010600030101010101" pitchFamily="2" charset="-122"/>
                <a:sym typeface="+mn-ea"/>
              </a:rPr>
              <a:t>每个区块的创建时间大约在</a:t>
            </a:r>
            <a:r>
              <a:rPr lang="en-US" altLang="zh-CN" dirty="0" smtClean="0">
                <a:solidFill>
                  <a:schemeClr val="accent5"/>
                </a:solidFill>
                <a:latin typeface="+mn-ea"/>
                <a:cs typeface="宋体" panose="02010600030101010101" pitchFamily="2" charset="-122"/>
                <a:sym typeface="+mn-ea"/>
              </a:rPr>
              <a:t>10</a:t>
            </a:r>
            <a:r>
              <a:rPr lang="zh-CN" altLang="en-US" dirty="0" smtClean="0">
                <a:solidFill>
                  <a:schemeClr val="accent5"/>
                </a:solidFill>
                <a:latin typeface="+mn-ea"/>
                <a:cs typeface="宋体" panose="02010600030101010101" pitchFamily="2" charset="-122"/>
                <a:sym typeface="+mn-ea"/>
              </a:rPr>
              <a:t>分钟。随着全网算力的不断变化，每个区块的产生时间会随算力增强而缩短、随算力减弱而延长。其原理</a:t>
            </a:r>
            <a:r>
              <a:rPr lang="zh-CN" altLang="en-US" dirty="0">
                <a:solidFill>
                  <a:schemeClr val="accent5"/>
                </a:solidFill>
                <a:latin typeface="+mn-ea"/>
                <a:cs typeface="宋体" panose="02010600030101010101" pitchFamily="2" charset="-122"/>
                <a:sym typeface="+mn-ea"/>
              </a:rPr>
              <a:t>是根据最</a:t>
            </a:r>
            <a:r>
              <a:rPr lang="zh-CN" altLang="en-US" dirty="0" smtClean="0">
                <a:solidFill>
                  <a:schemeClr val="accent5"/>
                </a:solidFill>
                <a:latin typeface="+mn-ea"/>
                <a:cs typeface="宋体" panose="02010600030101010101" pitchFamily="2" charset="-122"/>
                <a:sym typeface="+mn-ea"/>
              </a:rPr>
              <a:t>近产生的</a:t>
            </a:r>
            <a:r>
              <a:rPr lang="en-US" altLang="zh-CN" dirty="0" smtClean="0">
                <a:solidFill>
                  <a:schemeClr val="accent5"/>
                </a:solidFill>
                <a:latin typeface="+mn-ea"/>
                <a:cs typeface="宋体" panose="02010600030101010101" pitchFamily="2" charset="-122"/>
                <a:sym typeface="+mn-ea"/>
              </a:rPr>
              <a:t>2016</a:t>
            </a:r>
            <a:r>
              <a:rPr lang="zh-CN" altLang="en-US" dirty="0" smtClean="0">
                <a:solidFill>
                  <a:schemeClr val="accent5"/>
                </a:solidFill>
                <a:latin typeface="+mn-ea"/>
                <a:cs typeface="宋体" panose="02010600030101010101" pitchFamily="2" charset="-122"/>
                <a:sym typeface="+mn-ea"/>
              </a:rPr>
              <a:t>年区块的时间差（约两周时间），自动调整每个区块的生成难度（比如减少或增加目标值中</a:t>
            </a:r>
            <a:r>
              <a:rPr lang="en-US" altLang="zh-CN" dirty="0" smtClean="0">
                <a:solidFill>
                  <a:schemeClr val="accent5"/>
                </a:solidFill>
                <a:latin typeface="+mn-ea"/>
                <a:cs typeface="宋体" panose="02010600030101010101" pitchFamily="2" charset="-122"/>
                <a:sym typeface="+mn-ea"/>
              </a:rPr>
              <a:t>0</a:t>
            </a:r>
            <a:r>
              <a:rPr lang="zh-CN" altLang="en-US" dirty="0" smtClean="0">
                <a:solidFill>
                  <a:schemeClr val="accent5"/>
                </a:solidFill>
                <a:latin typeface="+mn-ea"/>
                <a:cs typeface="宋体" panose="02010600030101010101" pitchFamily="2" charset="-122"/>
                <a:sym typeface="+mn-ea"/>
              </a:rPr>
              <a:t>的个数），使得每个区块的生成时间是</a:t>
            </a:r>
            <a:r>
              <a:rPr lang="en-US" altLang="zh-CN" dirty="0" smtClean="0">
                <a:solidFill>
                  <a:schemeClr val="accent5"/>
                </a:solidFill>
                <a:latin typeface="+mn-ea"/>
                <a:cs typeface="宋体" panose="02010600030101010101" pitchFamily="2" charset="-122"/>
                <a:sym typeface="+mn-ea"/>
              </a:rPr>
              <a:t>10</a:t>
            </a:r>
            <a:r>
              <a:rPr lang="zh-CN" altLang="en-US" dirty="0" smtClean="0">
                <a:solidFill>
                  <a:schemeClr val="accent5"/>
                </a:solidFill>
                <a:latin typeface="+mn-ea"/>
                <a:cs typeface="宋体" panose="02010600030101010101" pitchFamily="2" charset="-122"/>
                <a:sym typeface="+mn-ea"/>
              </a:rPr>
              <a:t>分钟。</a:t>
            </a:r>
            <a:endParaRPr lang="zh-CN" altLang="zh-CN" dirty="0">
              <a:solidFill>
                <a:schemeClr val="accent5"/>
              </a:solidFill>
              <a:latin typeface="+mn-ea"/>
              <a:cs typeface="宋体" panose="02010600030101010101" pitchFamily="2" charset="-122"/>
            </a:endParaRPr>
          </a:p>
          <a:p>
            <a:endParaRPr lang="zh-CN" altLang="en-US" dirty="0" smtClean="0">
              <a:solidFill>
                <a:schemeClr val="accent5"/>
              </a:solidFill>
              <a:latin typeface="+mn-ea"/>
              <a:cs typeface="宋体" panose="02010600030101010101" pitchFamily="2" charset="-122"/>
              <a:sym typeface="+mn-ea"/>
            </a:endParaRPr>
          </a:p>
          <a:p>
            <a:endParaRPr lang="en-US" altLang="zh-CN" dirty="0" smtClean="0">
              <a:latin typeface="微软雅黑" panose="020B0503020204020204" pitchFamily="34" charset="-122"/>
              <a:ea typeface="微软雅黑" panose="020B0503020204020204" pitchFamily="34" charset="-122"/>
              <a:cs typeface="宋体" panose="02010600030101010101" pitchFamily="2" charset="-122"/>
            </a:endParaRPr>
          </a:p>
          <a:p>
            <a:endParaRPr lang="zh-CN" altLang="en-US" dirty="0">
              <a:solidFill>
                <a:schemeClr val="accent5"/>
              </a:solidFill>
              <a:latin typeface="+mn-ea"/>
            </a:endParaRPr>
          </a:p>
          <a:p>
            <a:endParaRPr lang="zh-CN" altLang="en-US" dirty="0">
              <a:solidFill>
                <a:schemeClr val="accent5"/>
              </a:solidFill>
              <a:latin typeface="+mn-ea"/>
            </a:endParaRPr>
          </a:p>
          <a:p>
            <a:endParaRPr lang="zh-CN" altLang="en-US" dirty="0" smtClean="0">
              <a:solidFill>
                <a:schemeClr val="accent5"/>
              </a:solidFill>
              <a:latin typeface="+mn-ea"/>
              <a:ea typeface="微软雅黑" panose="020B0503020204020204" pitchFamily="34" charset="-122"/>
              <a:cs typeface="宋体" panose="02010600030101010101" pitchFamily="2" charset="-122"/>
            </a:endParaRPr>
          </a:p>
          <a:p>
            <a:endParaRPr lang="en-US" altLang="zh-CN" dirty="0">
              <a:solidFill>
                <a:schemeClr val="accent5"/>
              </a:solidFill>
              <a:latin typeface="+mn-ea"/>
              <a:cs typeface="宋体" panose="02010600030101010101" pitchFamily="2" charset="-122"/>
            </a:endParaRPr>
          </a:p>
          <a:p>
            <a:endParaRPr lang="zh-CN" altLang="zh-CN" dirty="0" smtClean="0">
              <a:latin typeface="微软雅黑" panose="020B0503020204020204" pitchFamily="34" charset="-122"/>
              <a:ea typeface="微软雅黑" panose="020B0503020204020204" pitchFamily="34" charset="-122"/>
              <a:cs typeface="宋体" panose="02010600030101010101" pitchFamily="2" charset="-122"/>
              <a:sym typeface="+mn-ea"/>
            </a:endParaRPr>
          </a:p>
          <a:p>
            <a:endParaRPr lang="zh-CN" altLang="zh-CN" dirty="0" smtClean="0">
              <a:latin typeface="微软雅黑" panose="020B0503020204020204" pitchFamily="34" charset="-122"/>
              <a:ea typeface="微软雅黑" panose="020B0503020204020204" pitchFamily="34" charset="-122"/>
              <a:cs typeface="宋体" panose="02010600030101010101" pitchFamily="2" charset="-122"/>
              <a:sym typeface="+mn-ea"/>
            </a:endParaRPr>
          </a:p>
          <a:p>
            <a:endParaRPr lang="en-US" altLang="zh-CN" dirty="0" smtClean="0">
              <a:latin typeface="微软雅黑" panose="020B0503020204020204" pitchFamily="34" charset="-122"/>
              <a:ea typeface="微软雅黑" panose="020B0503020204020204" pitchFamily="34" charset="-122"/>
              <a:cs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区块链的核心理念：</a:t>
            </a:r>
            <a:endParaRPr lang="zh-CN" altLang="en-US" dirty="0"/>
          </a:p>
          <a:p>
            <a:endParaRPr lang="zh-CN" altLang="en-US" dirty="0"/>
          </a:p>
          <a:p>
            <a:r>
              <a:rPr lang="zh-CN" altLang="en-US" dirty="0"/>
              <a:t>1 账本分布存储于全网的节点上，某个节点账本的破坏，不会影响任何其他节点正常运作；</a:t>
            </a:r>
            <a:endParaRPr lang="zh-CN" altLang="en-US" dirty="0"/>
          </a:p>
          <a:p>
            <a:endParaRPr lang="zh-CN" altLang="en-US" dirty="0"/>
          </a:p>
          <a:p>
            <a:r>
              <a:rPr lang="zh-CN" altLang="en-US" dirty="0"/>
              <a:t>2 各节点均可参与记账、共同维护区块链数据库；</a:t>
            </a:r>
            <a:endParaRPr lang="zh-CN" altLang="en-US" dirty="0"/>
          </a:p>
          <a:p>
            <a:endParaRPr lang="zh-CN" altLang="en-US" dirty="0"/>
          </a:p>
          <a:p>
            <a:r>
              <a:rPr lang="zh-CN" altLang="en-US" dirty="0"/>
              <a:t>3 各节点相互监督，构建trustless（免信任的）系统。</a:t>
            </a:r>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1</a:t>
            </a:r>
            <a:r>
              <a:rPr lang="zh-CN" altLang="en-US"/>
              <a:t>、比特币被黑客用来勒索支付，其中有个想哭的勒索病毒，匿名的</a:t>
            </a:r>
            <a:endParaRPr lang="zh-CN" altLang="en-US"/>
          </a:p>
          <a:p>
            <a:r>
              <a:rPr lang="en-US" altLang="zh-CN"/>
              <a:t>2</a:t>
            </a:r>
            <a:r>
              <a:rPr lang="zh-CN" altLang="en-US"/>
              <a:t>、</a:t>
            </a:r>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lgn="just">
              <a:lnSpc>
                <a:spcPct val="150000"/>
              </a:lnSpc>
              <a:spcAft>
                <a:spcPts val="0"/>
              </a:spcAft>
            </a:pPr>
            <a:r>
              <a:rPr lang="zh-CN" altLang="zh-CN" b="1" kern="100" dirty="0">
                <a:latin typeface="微软雅黑" panose="020B0503020204020204" pitchFamily="34" charset="-122"/>
                <a:ea typeface="微软雅黑" panose="020B0503020204020204" pitchFamily="34" charset="-122"/>
                <a:cs typeface="Times New Roman" panose="02020603050405020304" pitchFamily="18" charset="0"/>
                <a:sym typeface="+mn-ea"/>
              </a:rPr>
              <a:t>开放，共识</a:t>
            </a:r>
            <a:endParaRPr lang="en-US"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lvl="0" algn="just">
              <a:lnSpc>
                <a:spcPct val="150000"/>
              </a:lnSpc>
              <a:spcAft>
                <a:spcPts val="0"/>
              </a:spcAft>
            </a:pP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sym typeface="+mn-ea"/>
              </a:rPr>
              <a:t>任何人都可以参与到区块链网络，每一台设备都能作为一个节点，每个节点都允许获得一份完整的数据库拷贝。节点间基于一套共识机制，通过竞争计算共同维护整个区块链。任一节点失效，其余节点仍能正常工作。</a:t>
            </a:r>
            <a:endParaRPr lang="zh-CN"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lvl="0" algn="just">
              <a:lnSpc>
                <a:spcPct val="150000"/>
              </a:lnSpc>
              <a:spcAft>
                <a:spcPts val="0"/>
              </a:spcAft>
            </a:pPr>
            <a:endParaRPr lang="zh-CN" altLang="zh-CN" b="1" kern="100" dirty="0">
              <a:latin typeface="微软雅黑" panose="020B0503020204020204" pitchFamily="34" charset="-122"/>
              <a:ea typeface="微软雅黑" panose="020B0503020204020204" pitchFamily="34" charset="-122"/>
              <a:cs typeface="Times New Roman" panose="02020603050405020304" pitchFamily="18" charset="0"/>
              <a:sym typeface="+mn-ea"/>
            </a:endParaRPr>
          </a:p>
          <a:p>
            <a:pPr lvl="0" algn="just">
              <a:lnSpc>
                <a:spcPct val="150000"/>
              </a:lnSpc>
              <a:spcAft>
                <a:spcPts val="0"/>
              </a:spcAft>
            </a:pPr>
            <a:r>
              <a:rPr lang="zh-CN" altLang="zh-CN" b="1" kern="100" dirty="0">
                <a:latin typeface="微软雅黑" panose="020B0503020204020204" pitchFamily="34" charset="-122"/>
                <a:ea typeface="微软雅黑" panose="020B0503020204020204" pitchFamily="34" charset="-122"/>
                <a:cs typeface="Times New Roman" panose="02020603050405020304" pitchFamily="18" charset="0"/>
                <a:sym typeface="+mn-ea"/>
              </a:rPr>
              <a:t>交易透明，双方匿名</a:t>
            </a:r>
            <a:endParaRPr lang="en-US"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lvl="0" algn="just">
              <a:lnSpc>
                <a:spcPct val="150000"/>
              </a:lnSpc>
              <a:spcAft>
                <a:spcPts val="0"/>
              </a:spcAft>
            </a:pP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sym typeface="+mn-ea"/>
              </a:rPr>
              <a:t>区块链的运行规则是公开透明的，所有的数据信息也是公开的，因此每一笔交易都对所有节点可见。由于节点与节点之间是去信任的，因此节点之间无需公开身份，每个参与的节点都是匿名的。</a:t>
            </a:r>
            <a:endParaRPr lang="zh-CN"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endParaRPr lang="zh-CN" altLang="en-US"/>
          </a:p>
          <a:p>
            <a:pPr lvl="0" algn="just">
              <a:lnSpc>
                <a:spcPct val="150000"/>
              </a:lnSpc>
              <a:spcAft>
                <a:spcPts val="0"/>
              </a:spcAft>
            </a:pPr>
            <a:r>
              <a:rPr lang="zh-CN" altLang="zh-CN" b="1" kern="100" dirty="0">
                <a:latin typeface="微软雅黑" panose="020B0503020204020204" pitchFamily="34" charset="-122"/>
                <a:ea typeface="微软雅黑" panose="020B0503020204020204" pitchFamily="34" charset="-122"/>
                <a:cs typeface="Times New Roman" panose="02020603050405020304" pitchFamily="18" charset="0"/>
                <a:sym typeface="+mn-ea"/>
              </a:rPr>
              <a:t>不可篡改，可追溯</a:t>
            </a:r>
            <a:endParaRPr lang="en-US"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lvl="0" algn="just">
              <a:lnSpc>
                <a:spcPct val="150000"/>
              </a:lnSpc>
              <a:spcAft>
                <a:spcPts val="0"/>
              </a:spcAft>
            </a:pP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sym typeface="+mn-ea"/>
              </a:rPr>
              <a:t>单个甚至多个节点对数据库的修改无法影响其他节点的数据库，除非能控制整个网络中超过</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sym typeface="+mn-ea"/>
              </a:rPr>
              <a:t>51%</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sym typeface="+mn-ea"/>
              </a:rPr>
              <a:t>的节点同时修改，这几乎不可能发生。区块链中的每一笔交易都通过密码学方法与相邻两个区块串联，因此可以追溯到任何一笔交易的前世今生。</a:t>
            </a:r>
            <a:endParaRPr lang="zh-CN"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endParaRPr lang="zh-CN" altLang="en-US"/>
          </a:p>
          <a:p>
            <a:pPr lvl="0" algn="just">
              <a:lnSpc>
                <a:spcPct val="150000"/>
              </a:lnSpc>
              <a:spcAft>
                <a:spcPts val="0"/>
              </a:spcAft>
            </a:pPr>
            <a:r>
              <a:rPr lang="zh-CN" altLang="zh-CN" b="1" kern="100" dirty="0">
                <a:latin typeface="微软雅黑" panose="020B0503020204020204" pitchFamily="34" charset="-122"/>
                <a:ea typeface="微软雅黑" panose="020B0503020204020204" pitchFamily="34" charset="-122"/>
                <a:cs typeface="Times New Roman" panose="02020603050405020304" pitchFamily="18" charset="0"/>
                <a:sym typeface="+mn-ea"/>
              </a:rPr>
              <a:t>去中心，去信任</a:t>
            </a:r>
            <a:endPar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endParaRPr>
          </a:p>
          <a:p>
            <a:pPr lvl="0" algn="just">
              <a:lnSpc>
                <a:spcPct val="150000"/>
              </a:lnSpc>
              <a:spcAft>
                <a:spcPts val="0"/>
              </a:spcAft>
            </a:pP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sym typeface="+mn-ea"/>
              </a:rPr>
              <a:t>区块链由众多节点共同组成一个端到端的网络，不存在中心化的设备和管理机构。节点之间数据交换通过数字签名技术进行验证，无需互相信任，只要按照系统既定的规则进行，节点之间不能也无法欺骗其它节点。</a:t>
            </a:r>
            <a:endParaRPr lang="zh-CN" altLang="zh-CN" kern="100" dirty="0">
              <a:latin typeface="微软雅黑" panose="020B0503020204020204" pitchFamily="34" charset="-122"/>
              <a:ea typeface="微软雅黑" panose="020B0503020204020204" pitchFamily="34" charset="-122"/>
              <a:cs typeface="Times New Roman" panose="02020603050405020304" pitchFamily="18" charset="0"/>
              <a:sym typeface="+mn-ea"/>
            </a:endParaRPr>
          </a:p>
          <a:p>
            <a:pPr lvl="0" algn="just">
              <a:lnSpc>
                <a:spcPct val="150000"/>
              </a:lnSpc>
              <a:spcAft>
                <a:spcPts val="0"/>
              </a:spcAft>
            </a:pPr>
            <a:endParaRPr lang="zh-CN" altLang="zh-CN" kern="100" dirty="0">
              <a:latin typeface="微软雅黑" panose="020B0503020204020204" pitchFamily="34" charset="-122"/>
              <a:ea typeface="微软雅黑" panose="020B0503020204020204" pitchFamily="34" charset="-122"/>
              <a:cs typeface="Times New Roman" panose="02020603050405020304" pitchFamily="18" charset="0"/>
              <a:sym typeface="+mn-ea"/>
            </a:endParaRPr>
          </a:p>
          <a:p>
            <a:pPr lvl="0" algn="just">
              <a:lnSpc>
                <a:spcPct val="150000"/>
              </a:lnSpc>
              <a:spcAft>
                <a:spcPts val="0"/>
              </a:spcAft>
            </a:pPr>
            <a:endParaRPr lang="zh-CN" altLang="zh-CN" kern="100" dirty="0">
              <a:latin typeface="微软雅黑" panose="020B0503020204020204" pitchFamily="34" charset="-122"/>
              <a:ea typeface="微软雅黑" panose="020B0503020204020204" pitchFamily="34" charset="-122"/>
              <a:cs typeface="Times New Roman" panose="02020603050405020304" pitchFamily="18" charset="0"/>
              <a:sym typeface="+mn-ea"/>
            </a:endParaRPr>
          </a:p>
          <a:p>
            <a:pPr lvl="0" algn="just">
              <a:lnSpc>
                <a:spcPct val="150000"/>
              </a:lnSpc>
              <a:spcAft>
                <a:spcPts val="0"/>
              </a:spcAft>
            </a:pP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sym typeface="+mn-ea"/>
              </a:rPr>
              <a:t>共享参与者电脑的算力，构成一个超级计算系统</a:t>
            </a:r>
            <a:endParaRPr lang="zh-CN" altLang="zh-CN" kern="100" dirty="0">
              <a:latin typeface="微软雅黑" panose="020B0503020204020204" pitchFamily="34" charset="-122"/>
              <a:ea typeface="微软雅黑" panose="020B0503020204020204" pitchFamily="34" charset="-122"/>
              <a:cs typeface="Times New Roman" panose="02020603050405020304" pitchFamily="18" charset="0"/>
              <a:sym typeface="+mn-ea"/>
            </a:endParaRPr>
          </a:p>
          <a:p>
            <a:endParaRPr lang="zh-CN" altLang="en-US"/>
          </a:p>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solidFill>
                  <a:prstClr val="black"/>
                </a:solidFill>
              </a:rPr>
            </a:fld>
            <a:endParaRPr lang="zh-CN" altLang="en-US" dirty="0">
              <a:solidFill>
                <a:prstClr val="black"/>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lgn="just">
              <a:lnSpc>
                <a:spcPct val="150000"/>
              </a:lnSpc>
              <a:spcAft>
                <a:spcPts val="0"/>
              </a:spcAft>
            </a:pPr>
            <a:r>
              <a:rPr lang="zh-CN" altLang="zh-CN" b="1" kern="100" dirty="0">
                <a:latin typeface="微软雅黑" panose="020B0503020204020204" pitchFamily="34" charset="-122"/>
                <a:ea typeface="微软雅黑" panose="020B0503020204020204" pitchFamily="34" charset="-122"/>
                <a:cs typeface="Times New Roman" panose="02020603050405020304" pitchFamily="18" charset="0"/>
                <a:sym typeface="+mn-ea"/>
              </a:rPr>
              <a:t>公有链</a:t>
            </a:r>
            <a:endParaRPr lang="en-US"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lvl="0" algn="just">
              <a:lnSpc>
                <a:spcPct val="150000"/>
              </a:lnSpc>
              <a:spcAft>
                <a:spcPts val="0"/>
              </a:spcAft>
            </a:pPr>
            <a:r>
              <a:rPr lang="zh-CN" altLang="en-US" dirty="0" smtClean="0">
                <a:latin typeface="微软雅黑" panose="020B0503020204020204" pitchFamily="34" charset="-122"/>
                <a:ea typeface="微软雅黑" panose="020B0503020204020204" pitchFamily="34" charset="-122"/>
                <a:sym typeface="+mn-ea"/>
              </a:rPr>
              <a:t>任何节点都是开放的，每个人都可以参与到这个区块链计算，而且任何人都可以下载获得完整区块链数据（全部账本）。</a:t>
            </a:r>
            <a:endParaRPr lang="zh-CN"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lvl="0" algn="just">
              <a:lnSpc>
                <a:spcPct val="150000"/>
              </a:lnSpc>
              <a:spcAft>
                <a:spcPts val="0"/>
              </a:spcAft>
            </a:pPr>
            <a:r>
              <a:rPr lang="zh-CN" altLang="zh-CN" b="1" kern="100" dirty="0">
                <a:latin typeface="微软雅黑" panose="020B0503020204020204" pitchFamily="34" charset="-122"/>
                <a:ea typeface="微软雅黑" panose="020B0503020204020204" pitchFamily="34" charset="-122"/>
                <a:cs typeface="Times New Roman" panose="02020603050405020304" pitchFamily="18" charset="0"/>
                <a:sym typeface="+mn-ea"/>
              </a:rPr>
              <a:t>私有链</a:t>
            </a:r>
            <a:endParaRPr lang="en-US"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buNone/>
            </a:pPr>
            <a:r>
              <a:rPr smtClean="0">
                <a:latin typeface="微软雅黑" panose="020B0503020204020204" pitchFamily="34" charset="-122"/>
                <a:ea typeface="微软雅黑" panose="020B0503020204020204" pitchFamily="34" charset="-122"/>
                <a:sym typeface="+mn-ea"/>
              </a:rPr>
              <a:t>有些区块链的应用场景下，并不希望这个系统任何人都可以参与，不对外公开</a:t>
            </a:r>
            <a:r>
              <a:rPr lang="zh-CN" smtClean="0">
                <a:latin typeface="微软雅黑" panose="020B0503020204020204" pitchFamily="34" charset="-122"/>
                <a:ea typeface="微软雅黑" panose="020B0503020204020204" pitchFamily="34" charset="-122"/>
                <a:sym typeface="+mn-ea"/>
              </a:rPr>
              <a:t>，</a:t>
            </a:r>
            <a:r>
              <a:rPr smtClean="0">
                <a:latin typeface="微软雅黑" panose="020B0503020204020204" pitchFamily="34" charset="-122"/>
                <a:ea typeface="微软雅黑" panose="020B0503020204020204" pitchFamily="34" charset="-122"/>
                <a:sym typeface="+mn-ea"/>
              </a:rPr>
              <a:t>适用于特定机构的内部数据管理与审计或开发测试等</a:t>
            </a:r>
            <a:r>
              <a:rPr lang="zh-CN" smtClean="0">
                <a:latin typeface="微软雅黑" panose="020B0503020204020204" pitchFamily="34" charset="-122"/>
                <a:ea typeface="微软雅黑" panose="020B0503020204020204" pitchFamily="34" charset="-122"/>
                <a:sym typeface="+mn-ea"/>
              </a:rPr>
              <a:t>。</a:t>
            </a:r>
            <a:endParaRPr lang="zh-CN" smtClean="0">
              <a:latin typeface="微软雅黑" panose="020B0503020204020204" pitchFamily="34" charset="-122"/>
              <a:ea typeface="微软雅黑" panose="020B0503020204020204" pitchFamily="34" charset="-122"/>
              <a:sym typeface="+mn-ea"/>
            </a:endParaRPr>
          </a:p>
          <a:p>
            <a:pPr lvl="0" algn="just">
              <a:lnSpc>
                <a:spcPct val="150000"/>
              </a:lnSpc>
              <a:spcAft>
                <a:spcPts val="0"/>
              </a:spcAft>
            </a:pPr>
            <a:r>
              <a:rPr lang="zh-CN" altLang="zh-CN" b="1" kern="100" dirty="0">
                <a:latin typeface="微软雅黑" panose="020B0503020204020204" pitchFamily="34" charset="-122"/>
                <a:ea typeface="微软雅黑" panose="020B0503020204020204" pitchFamily="34" charset="-122"/>
                <a:cs typeface="Times New Roman" panose="02020603050405020304" pitchFamily="18" charset="0"/>
                <a:sym typeface="+mn-ea"/>
              </a:rPr>
              <a:t>联盟链</a:t>
            </a:r>
            <a:endParaRPr lang="en-US"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lvl="0" algn="just">
              <a:lnSpc>
                <a:spcPct val="150000"/>
              </a:lnSpc>
              <a:spcAft>
                <a:spcPts val="0"/>
              </a:spcAft>
            </a:pPr>
            <a:r>
              <a:rPr smtClean="0">
                <a:latin typeface="微软雅黑" panose="020B0503020204020204" pitchFamily="34" charset="-122"/>
                <a:ea typeface="微软雅黑" panose="020B0503020204020204" pitchFamily="34" charset="-122"/>
                <a:sym typeface="+mn-ea"/>
              </a:rPr>
              <a:t>参与每个节点的权限都完全对等，大家在不需要完全互信的情况下就可以实现数据的可信交换，联盟链的各个节点通常有与之对应的实体机构组织，通过授权后才能加入与退出网络。通常是公司与公司、组织与组织之间达成的联盟模式</a:t>
            </a:r>
            <a:r>
              <a:rPr lang="zh-CN" smtClean="0">
                <a:latin typeface="微软雅黑" panose="020B0503020204020204" pitchFamily="34" charset="-122"/>
                <a:ea typeface="微软雅黑" panose="020B0503020204020204" pitchFamily="34" charset="-122"/>
                <a:sym typeface="+mn-ea"/>
              </a:rPr>
              <a:t>。</a:t>
            </a:r>
            <a:endParaRPr lang="zh-CN" kern="100" dirty="0" smtClean="0">
              <a:latin typeface="微软雅黑" panose="020B0503020204020204" pitchFamily="34" charset="-122"/>
              <a:ea typeface="微软雅黑" panose="020B0503020204020204" pitchFamily="34" charset="-122"/>
              <a:cs typeface="Times New Roman" panose="02020603050405020304" pitchFamily="18" charset="0"/>
              <a:sym typeface="+mn-ea"/>
            </a:endParaRPr>
          </a:p>
          <a:p>
            <a:pPr marL="0" indent="0">
              <a:buNone/>
            </a:pPr>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之前挖出的区块里的交易数据将永久记录在区块链上，几乎无法篡改。</a:t>
            </a:r>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由于系统的初始设定，不同区块链产生区块的速度不一样。比如比特币区块链大概每10分钟挖出一个区块，而以太坊区块链的出块时间约14秒。</a:t>
            </a:r>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并发问题吧</a:t>
            </a:r>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中心化体系具备管理高效的优势，但它的不足也比较明显。仍以支付宝为例，全部交易记录和账本都存储在支付宝服务器上，假设某天所有相关的服务器不幸被坏蛋捣毁，那么PG TWO付的款（或卖家君还没有到手的夹克钱），还有其他买家、卖家的资金，甚至你我存在余额宝的钱，都会消失在这个互联网世界里，连灰都不剩。</a:t>
            </a:r>
            <a:endParaRPr lang="zh-CN" altLang="en-US" dirty="0"/>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可以稍微探究下中本聪来历：黑客？日本教授？黑客团队？</a:t>
            </a:r>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latin typeface="微软雅黑" panose="020B0503020204020204" pitchFamily="34" charset="-122"/>
                <a:ea typeface="微软雅黑" panose="020B0503020204020204" pitchFamily="34" charset="-122"/>
                <a:sym typeface="+mn-ea"/>
              </a:rPr>
              <a:t>而以太坊的定义呢，是点对点的去中心化的虚拟机，虚拟机是干什么的，就有点像在阿里云买的服务器，各种环境已经配置好了，就等你按照开发框架和开发语言来编写自己的程序代码，把程序安装在这个虚拟机系统运行，如果是一台虚拟机和现在的也没太大区别，但是整个以太坊系统是可以由全球任何计算机加入到这个体系了，每台电脑只要安装了以太坊客户端就可以成为以太坊的一个节点一个虚拟机，所以整个以太坊系统未来规模再发展的话，可以说是全球超级计算机系统，人人都可以开发程序放在这个超级计算机运行。再说一点，这种模式的优点，现在的都是集中的云服务器，中心化的，可能有几个备份，但是一旦坏死，就不能运行，但是点对点的网络特点就是，就算几个节点下线了，或者被攻击了，有一部分在运行整个系统还是可以运行，抗风险抗错性很高。</a:t>
            </a:r>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solidFill>
                  <a:prstClr val="black"/>
                </a:solidFill>
              </a:rPr>
            </a:fld>
            <a:endParaRPr lang="zh-CN" altLang="en-US" dirty="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818799B-4655-4258-8A26-107C148C46F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B7DC80-7304-42FF-B73E-E917F4A0232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818799B-4655-4258-8A26-107C148C46F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B7DC80-7304-42FF-B73E-E917F4A0232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A818799B-4655-4258-8A26-107C148C46F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B7DC80-7304-42FF-B73E-E917F4A0232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818799B-4655-4258-8A26-107C148C46F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B7DC80-7304-42FF-B73E-E917F4A0232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29841" y="2505075"/>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818799B-4655-4258-8A26-107C148C46FA}"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9B7DC80-7304-42FF-B73E-E917F4A0232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818799B-4655-4258-8A26-107C148C46F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9B7DC80-7304-42FF-B73E-E917F4A0232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A818799B-4655-4258-8A26-107C148C46F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B7DC80-7304-42FF-B73E-E917F4A0232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A818799B-4655-4258-8A26-107C148C46F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B7DC80-7304-42FF-B73E-E917F4A0232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818799B-4655-4258-8A26-107C148C46F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B7DC80-7304-42FF-B73E-E917F4A0232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818799B-4655-4258-8A26-107C148C46F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B7DC80-7304-42FF-B73E-E917F4A0232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pull dir="r"/>
      </p:transition>
    </mc:Choice>
    <mc:Fallback>
      <p:transition spd="slow">
        <p:pull dir="r"/>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pull dir="r"/>
      </p:transition>
    </mc:Choice>
    <mc:Fallback>
      <p:transition spd="slow">
        <p:pull dir="r"/>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pull dir="r"/>
      </p:transition>
    </mc:Choice>
    <mc:Fallback>
      <p:transition spd="slow">
        <p:pull dir="r"/>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pull dir="r"/>
      </p:transition>
    </mc:Choice>
    <mc:Fallback>
      <p:transition spd="slow">
        <p:pull dir="r"/>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pull dir="r"/>
      </p:transition>
    </mc:Choice>
    <mc:Fallback>
      <p:transition spd="slow">
        <p:pull dir="r"/>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pull dir="r"/>
      </p:transition>
    </mc:Choice>
    <mc:Fallback>
      <p:transition spd="slow">
        <p:pull dir="r"/>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pull dir="r"/>
      </p:transition>
    </mc:Choice>
    <mc:Fallback>
      <p:transition spd="slow">
        <p:pull dir="r"/>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pull dir="r"/>
      </p:transition>
    </mc:Choice>
    <mc:Fallback>
      <p:transition spd="slow">
        <p:pull dir="r"/>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pull dir="r"/>
      </p:transition>
    </mc:Choice>
    <mc:Fallback>
      <p:transition spd="slow">
        <p:pull dir="r"/>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365125"/>
            <a:ext cx="78867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pull dir="r"/>
      </p:transition>
    </mc:Choice>
    <mc:Fallback>
      <p:transition spd="slow">
        <p:pull dir="r"/>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pull dir="r"/>
      </p:transition>
    </mc:Choice>
    <mc:Fallback>
      <p:transition spd="slow">
        <p:pull dir="r"/>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365125"/>
            <a:ext cx="78867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365125"/>
            <a:ext cx="78867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F072FE2-F3FF-4A83-89E7-CCF58A6B0F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6DE6023-5555-47E8-8685-3FEC911EA376}" type="slidenum">
              <a:rPr lang="zh-CN" altLang="en-US" smtClean="0"/>
            </a:fld>
            <a:endParaRPr lang="zh-CN" alt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F072FE2-F3FF-4A83-89E7-CCF58A6B0F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6DE6023-5555-47E8-8685-3FEC911EA376}" type="slidenum">
              <a:rPr lang="zh-CN" altLang="en-US" smtClean="0"/>
            </a:fld>
            <a:endParaRPr lang="zh-CN" alt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0"/>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5"/>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F072FE2-F3FF-4A83-89E7-CCF58A6B0F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6DE6023-5555-47E8-8685-3FEC911EA376}" type="slidenum">
              <a:rPr lang="zh-CN" altLang="en-US" smtClean="0"/>
            </a:fld>
            <a:endParaRPr lang="zh-CN" alt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F072FE2-F3FF-4A83-89E7-CCF58A6B0F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6DE6023-5555-47E8-8685-3FEC911EA3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7"/>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1" y="2505075"/>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F072FE2-F3FF-4A83-89E7-CCF58A6B0F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6DE6023-5555-47E8-8685-3FEC911EA376}" type="slidenum">
              <a:rPr lang="zh-CN" altLang="en-US" smtClean="0"/>
            </a:fld>
            <a:endParaRPr lang="zh-CN" alt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F072FE2-F3FF-4A83-89E7-CCF58A6B0F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6DE6023-5555-47E8-8685-3FEC911EA376}" type="slidenum">
              <a:rPr lang="zh-CN" altLang="en-US" smtClean="0"/>
            </a:fld>
            <a:endParaRPr lang="zh-CN" alt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F072FE2-F3FF-4A83-89E7-CCF58A6B0F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6DE6023-5555-47E8-8685-3FEC911EA376}" type="slidenum">
              <a:rPr lang="zh-CN" altLang="en-US" smtClean="0"/>
            </a:fld>
            <a:endParaRPr lang="zh-CN" alt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7"/>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F072FE2-F3FF-4A83-89E7-CCF58A6B0F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6DE6023-5555-47E8-8685-3FEC911EA376}" type="slidenum">
              <a:rPr lang="zh-CN" altLang="en-US" smtClean="0"/>
            </a:fld>
            <a:endParaRPr lang="zh-CN" alt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7"/>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F072FE2-F3FF-4A83-89E7-CCF58A6B0F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6DE6023-5555-47E8-8685-3FEC911EA376}" type="slidenum">
              <a:rPr lang="zh-CN" altLang="en-US" smtClean="0"/>
            </a:fld>
            <a:endParaRPr lang="zh-CN" alt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F072FE2-F3FF-4A83-89E7-CCF58A6B0F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6DE6023-5555-47E8-8685-3FEC911EA376}" type="slidenum">
              <a:rPr lang="zh-CN" altLang="en-US" smtClean="0"/>
            </a:fld>
            <a:endParaRPr lang="zh-CN" alt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F072FE2-F3FF-4A83-89E7-CCF58A6B0F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6DE6023-5555-47E8-8685-3FEC911EA3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2" Type="http://schemas.openxmlformats.org/officeDocument/2006/relationships/theme" Target="../theme/theme4.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2" Type="http://schemas.openxmlformats.org/officeDocument/2006/relationships/theme" Target="../theme/theme5.xml"/><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4.xml"/><Relationship Id="rId8" Type="http://schemas.openxmlformats.org/officeDocument/2006/relationships/slideLayout" Target="../slideLayouts/slideLayout63.xml"/><Relationship Id="rId7" Type="http://schemas.openxmlformats.org/officeDocument/2006/relationships/slideLayout" Target="../slideLayouts/slideLayout62.xml"/><Relationship Id="rId6" Type="http://schemas.openxmlformats.org/officeDocument/2006/relationships/slideLayout" Target="../slideLayouts/slideLayout61.xml"/><Relationship Id="rId5" Type="http://schemas.openxmlformats.org/officeDocument/2006/relationships/slideLayout" Target="../slideLayouts/slideLayout60.xml"/><Relationship Id="rId4" Type="http://schemas.openxmlformats.org/officeDocument/2006/relationships/slideLayout" Target="../slideLayouts/slideLayout59.xml"/><Relationship Id="rId3" Type="http://schemas.openxmlformats.org/officeDocument/2006/relationships/slideLayout" Target="../slideLayouts/slideLayout58.xml"/><Relationship Id="rId2" Type="http://schemas.openxmlformats.org/officeDocument/2006/relationships/slideLayout" Target="../slideLayouts/slideLayout57.xml"/><Relationship Id="rId12" Type="http://schemas.openxmlformats.org/officeDocument/2006/relationships/theme" Target="../theme/theme6.xml"/><Relationship Id="rId11" Type="http://schemas.openxmlformats.org/officeDocument/2006/relationships/slideLayout" Target="../slideLayouts/slideLayout66.xml"/><Relationship Id="rId10" Type="http://schemas.openxmlformats.org/officeDocument/2006/relationships/slideLayout" Target="../slideLayouts/slideLayout65.xml"/><Relationship Id="rId1"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818799B-4655-4258-8A26-107C148C46FA}" type="datetimeFigureOut">
              <a:rPr lang="zh-CN" altLang="en-US" smtClean="0"/>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9B7DC80-7304-42FF-B73E-E917F4A0232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mc:Choice xmlns:p14="http://schemas.microsoft.com/office/powerpoint/2010/main" Requires="p14">
      <p:transition spd="slow" p14:dur="1000">
        <p:pull dir="r"/>
      </p:transition>
    </mc:Choice>
    <mc:Fallback>
      <p:transition spd="slow">
        <p:pull dir="r"/>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7"/>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28650" y="6356352"/>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F072FE2-F3FF-4A83-89E7-CCF58A6B0F75}" type="datetimeFigureOut">
              <a:rPr lang="zh-CN" altLang="en-US" smtClean="0"/>
            </a:fld>
            <a:endParaRPr lang="zh-CN" altLang="en-US"/>
          </a:p>
        </p:txBody>
      </p:sp>
      <p:sp>
        <p:nvSpPr>
          <p:cNvPr id="5" name="页脚占位符 4"/>
          <p:cNvSpPr>
            <a:spLocks noGrp="1"/>
          </p:cNvSpPr>
          <p:nvPr>
            <p:ph type="ftr" sz="quarter" idx="3"/>
          </p:nvPr>
        </p:nvSpPr>
        <p:spPr>
          <a:xfrm>
            <a:off x="3028950" y="6356352"/>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2"/>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6DE6023-5555-47E8-8685-3FEC911EA3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685165"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165"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165"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165"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16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16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16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16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16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16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3.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15.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椭圆 3"/>
          <p:cNvSpPr/>
          <p:nvPr/>
        </p:nvSpPr>
        <p:spPr>
          <a:xfrm>
            <a:off x="4489126" y="2112764"/>
            <a:ext cx="165749" cy="165749"/>
          </a:xfrm>
          <a:prstGeom prst="ellipse">
            <a:avLst/>
          </a:prstGeom>
          <a:gradFill flip="none" rotWithShape="1">
            <a:gsLst>
              <a:gs pos="47000">
                <a:schemeClr val="bg2"/>
              </a:gs>
              <a:gs pos="78000">
                <a:schemeClr val="bg2">
                  <a:lumMod val="75000"/>
                </a:schemeClr>
              </a:gs>
              <a:gs pos="0">
                <a:schemeClr val="bg1"/>
              </a:gs>
            </a:gsLst>
            <a:path path="circle">
              <a:fillToRect t="100000" r="100000"/>
            </a:path>
            <a:tileRect l="-100000" b="-100000"/>
          </a:gradFill>
          <a:ln w="25400">
            <a:gradFill flip="none" rotWithShape="1">
              <a:gsLst>
                <a:gs pos="0">
                  <a:schemeClr val="accent1">
                    <a:lumMod val="5000"/>
                    <a:lumOff val="95000"/>
                  </a:schemeClr>
                </a:gs>
                <a:gs pos="100000">
                  <a:schemeClr val="bg2">
                    <a:lumMod val="75000"/>
                  </a:schemeClr>
                </a:gs>
              </a:gsLst>
              <a:path path="circle">
                <a:fillToRect l="100000" b="100000"/>
              </a:path>
              <a:tileRect t="-100000" r="-100000"/>
            </a:gradFill>
          </a:ln>
          <a:effectLst>
            <a:outerShdw blurRad="381000" dist="50800" dir="8100000" algn="tr" rotWithShape="0">
              <a:schemeClr val="tx1">
                <a:alpha val="4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 name="圆角矩形 5"/>
          <p:cNvSpPr/>
          <p:nvPr/>
        </p:nvSpPr>
        <p:spPr>
          <a:xfrm>
            <a:off x="1247472" y="2670111"/>
            <a:ext cx="1517778" cy="1517778"/>
          </a:xfrm>
          <a:prstGeom prst="roundRect">
            <a:avLst>
              <a:gd name="adj" fmla="val 50000"/>
            </a:avLst>
          </a:prstGeom>
          <a:gradFill flip="none" rotWithShape="1">
            <a:gsLst>
              <a:gs pos="58000">
                <a:schemeClr val="bg2"/>
              </a:gs>
              <a:gs pos="78000">
                <a:schemeClr val="bg2">
                  <a:lumMod val="75000"/>
                </a:schemeClr>
              </a:gs>
              <a:gs pos="0">
                <a:schemeClr val="bg1"/>
              </a:gs>
            </a:gsLst>
            <a:path path="circle">
              <a:fillToRect t="100000" r="100000"/>
            </a:path>
            <a:tileRect l="-100000" b="-100000"/>
          </a:gradFill>
          <a:ln w="25400">
            <a:gradFill flip="none" rotWithShape="1">
              <a:gsLst>
                <a:gs pos="0">
                  <a:schemeClr val="accent1">
                    <a:lumMod val="5000"/>
                    <a:lumOff val="95000"/>
                  </a:schemeClr>
                </a:gs>
                <a:gs pos="100000">
                  <a:schemeClr val="bg2">
                    <a:lumMod val="75000"/>
                  </a:schemeClr>
                </a:gs>
              </a:gsLst>
              <a:path path="circle">
                <a:fillToRect l="100000" b="100000"/>
              </a:path>
              <a:tileRect t="-100000" r="-100000"/>
            </a:gradFill>
          </a:ln>
          <a:effectLst>
            <a:outerShdw blurRad="381000" dist="50800" dir="8100000" algn="tr" rotWithShape="0">
              <a:schemeClr val="tx1">
                <a:alpha val="4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8" name="组合 7"/>
          <p:cNvGrpSpPr/>
          <p:nvPr/>
        </p:nvGrpSpPr>
        <p:grpSpPr>
          <a:xfrm>
            <a:off x="1376520" y="2982059"/>
            <a:ext cx="1259682" cy="553683"/>
            <a:chOff x="5254624" y="1793496"/>
            <a:chExt cx="1679576" cy="738244"/>
          </a:xfrm>
        </p:grpSpPr>
        <p:sp>
          <p:nvSpPr>
            <p:cNvPr id="9" name="文本框 8"/>
            <p:cNvSpPr txBox="1"/>
            <p:nvPr/>
          </p:nvSpPr>
          <p:spPr>
            <a:xfrm>
              <a:off x="5254624" y="2087240"/>
              <a:ext cx="1679576" cy="444500"/>
            </a:xfrm>
            <a:prstGeom prst="rect">
              <a:avLst/>
            </a:prstGeom>
            <a:noFill/>
          </p:spPr>
          <p:txBody>
            <a:bodyPr wrap="square" rtlCol="0">
              <a:spAutoFit/>
            </a:bodyPr>
            <a:lstStyle/>
            <a:p>
              <a:pPr algn="ctr">
                <a:lnSpc>
                  <a:spcPct val="150000"/>
                </a:lnSpc>
              </a:pPr>
              <a:r>
                <a:rPr lang="zh-CN" altLang="en-US" sz="1050" dirty="0">
                  <a:solidFill>
                    <a:schemeClr val="bg1">
                      <a:lumMod val="50000"/>
                    </a:schemeClr>
                  </a:solidFill>
                  <a:latin typeface="+mn-ea"/>
                </a:rPr>
                <a:t>网络数据库应用</a:t>
              </a:r>
              <a:endParaRPr lang="zh-CN" altLang="en-US" sz="1050" dirty="0">
                <a:solidFill>
                  <a:schemeClr val="bg1">
                    <a:lumMod val="50000"/>
                  </a:schemeClr>
                </a:solidFill>
                <a:latin typeface="+mn-ea"/>
              </a:endParaRPr>
            </a:p>
          </p:txBody>
        </p:sp>
        <p:grpSp>
          <p:nvGrpSpPr>
            <p:cNvPr id="10" name="组合 9"/>
            <p:cNvGrpSpPr/>
            <p:nvPr/>
          </p:nvGrpSpPr>
          <p:grpSpPr>
            <a:xfrm>
              <a:off x="5568949" y="1793496"/>
              <a:ext cx="1050926" cy="333082"/>
              <a:chOff x="2676526" y="4188491"/>
              <a:chExt cx="1049743" cy="332709"/>
            </a:xfrm>
            <a:solidFill>
              <a:schemeClr val="accent2"/>
            </a:solidFill>
          </p:grpSpPr>
          <p:sp>
            <p:nvSpPr>
              <p:cNvPr id="11" name="Freeform 5"/>
              <p:cNvSpPr/>
              <p:nvPr/>
            </p:nvSpPr>
            <p:spPr bwMode="auto">
              <a:xfrm>
                <a:off x="2676526" y="4188491"/>
                <a:ext cx="199432" cy="326893"/>
              </a:xfrm>
              <a:custGeom>
                <a:avLst/>
                <a:gdLst>
                  <a:gd name="T0" fmla="*/ 46 w 348"/>
                  <a:gd name="T1" fmla="*/ 72 h 568"/>
                  <a:gd name="T2" fmla="*/ 10 w 348"/>
                  <a:gd name="T3" fmla="*/ 54 h 568"/>
                  <a:gd name="T4" fmla="*/ 15 w 348"/>
                  <a:gd name="T5" fmla="*/ 84 h 568"/>
                  <a:gd name="T6" fmla="*/ 48 w 348"/>
                  <a:gd name="T7" fmla="*/ 105 h 568"/>
                  <a:gd name="T8" fmla="*/ 49 w 348"/>
                  <a:gd name="T9" fmla="*/ 365 h 568"/>
                  <a:gd name="T10" fmla="*/ 10 w 348"/>
                  <a:gd name="T11" fmla="*/ 505 h 568"/>
                  <a:gd name="T12" fmla="*/ 62 w 348"/>
                  <a:gd name="T13" fmla="*/ 567 h 568"/>
                  <a:gd name="T14" fmla="*/ 119 w 348"/>
                  <a:gd name="T15" fmla="*/ 506 h 568"/>
                  <a:gd name="T16" fmla="*/ 84 w 348"/>
                  <a:gd name="T17" fmla="*/ 366 h 568"/>
                  <a:gd name="T18" fmla="*/ 80 w 348"/>
                  <a:gd name="T19" fmla="*/ 292 h 568"/>
                  <a:gd name="T20" fmla="*/ 258 w 348"/>
                  <a:gd name="T21" fmla="*/ 320 h 568"/>
                  <a:gd name="T22" fmla="*/ 334 w 348"/>
                  <a:gd name="T23" fmla="*/ 139 h 568"/>
                  <a:gd name="T24" fmla="*/ 205 w 348"/>
                  <a:gd name="T25" fmla="*/ 17 h 568"/>
                  <a:gd name="T26" fmla="*/ 68 w 348"/>
                  <a:gd name="T27" fmla="*/ 33 h 568"/>
                  <a:gd name="T28" fmla="*/ 63 w 348"/>
                  <a:gd name="T29" fmla="*/ 72 h 568"/>
                  <a:gd name="T30" fmla="*/ 99 w 348"/>
                  <a:gd name="T31" fmla="*/ 68 h 568"/>
                  <a:gd name="T32" fmla="*/ 113 w 348"/>
                  <a:gd name="T33" fmla="*/ 47 h 568"/>
                  <a:gd name="T34" fmla="*/ 169 w 348"/>
                  <a:gd name="T35" fmla="*/ 40 h 568"/>
                  <a:gd name="T36" fmla="*/ 238 w 348"/>
                  <a:gd name="T37" fmla="*/ 115 h 568"/>
                  <a:gd name="T38" fmla="*/ 190 w 348"/>
                  <a:gd name="T39" fmla="*/ 208 h 568"/>
                  <a:gd name="T40" fmla="*/ 92 w 348"/>
                  <a:gd name="T41" fmla="*/ 182 h 568"/>
                  <a:gd name="T42" fmla="*/ 46 w 348"/>
                  <a:gd name="T43" fmla="*/ 72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8" h="568">
                    <a:moveTo>
                      <a:pt x="46" y="72"/>
                    </a:moveTo>
                    <a:cubicBezTo>
                      <a:pt x="46" y="72"/>
                      <a:pt x="31" y="40"/>
                      <a:pt x="10" y="54"/>
                    </a:cubicBezTo>
                    <a:cubicBezTo>
                      <a:pt x="0" y="62"/>
                      <a:pt x="3" y="80"/>
                      <a:pt x="15" y="84"/>
                    </a:cubicBezTo>
                    <a:cubicBezTo>
                      <a:pt x="28" y="87"/>
                      <a:pt x="41" y="89"/>
                      <a:pt x="48" y="105"/>
                    </a:cubicBezTo>
                    <a:cubicBezTo>
                      <a:pt x="54" y="121"/>
                      <a:pt x="71" y="302"/>
                      <a:pt x="49" y="365"/>
                    </a:cubicBezTo>
                    <a:cubicBezTo>
                      <a:pt x="33" y="414"/>
                      <a:pt x="4" y="455"/>
                      <a:pt x="10" y="505"/>
                    </a:cubicBezTo>
                    <a:cubicBezTo>
                      <a:pt x="15" y="555"/>
                      <a:pt x="50" y="566"/>
                      <a:pt x="62" y="567"/>
                    </a:cubicBezTo>
                    <a:cubicBezTo>
                      <a:pt x="74" y="568"/>
                      <a:pt x="112" y="554"/>
                      <a:pt x="119" y="506"/>
                    </a:cubicBezTo>
                    <a:cubicBezTo>
                      <a:pt x="127" y="453"/>
                      <a:pt x="98" y="420"/>
                      <a:pt x="84" y="366"/>
                    </a:cubicBezTo>
                    <a:cubicBezTo>
                      <a:pt x="74" y="326"/>
                      <a:pt x="80" y="292"/>
                      <a:pt x="80" y="292"/>
                    </a:cubicBezTo>
                    <a:cubicBezTo>
                      <a:pt x="80" y="292"/>
                      <a:pt x="155" y="363"/>
                      <a:pt x="258" y="320"/>
                    </a:cubicBezTo>
                    <a:cubicBezTo>
                      <a:pt x="339" y="286"/>
                      <a:pt x="348" y="186"/>
                      <a:pt x="334" y="139"/>
                    </a:cubicBezTo>
                    <a:cubicBezTo>
                      <a:pt x="320" y="91"/>
                      <a:pt x="286" y="34"/>
                      <a:pt x="205" y="17"/>
                    </a:cubicBezTo>
                    <a:cubicBezTo>
                      <a:pt x="124" y="0"/>
                      <a:pt x="82" y="23"/>
                      <a:pt x="68" y="33"/>
                    </a:cubicBezTo>
                    <a:cubicBezTo>
                      <a:pt x="54" y="42"/>
                      <a:pt x="51" y="59"/>
                      <a:pt x="63" y="72"/>
                    </a:cubicBezTo>
                    <a:cubicBezTo>
                      <a:pt x="76" y="84"/>
                      <a:pt x="92" y="77"/>
                      <a:pt x="99" y="68"/>
                    </a:cubicBezTo>
                    <a:cubicBezTo>
                      <a:pt x="106" y="58"/>
                      <a:pt x="101" y="58"/>
                      <a:pt x="113" y="47"/>
                    </a:cubicBezTo>
                    <a:cubicBezTo>
                      <a:pt x="124" y="35"/>
                      <a:pt x="142" y="32"/>
                      <a:pt x="169" y="40"/>
                    </a:cubicBezTo>
                    <a:cubicBezTo>
                      <a:pt x="195" y="48"/>
                      <a:pt x="233" y="71"/>
                      <a:pt x="238" y="115"/>
                    </a:cubicBezTo>
                    <a:cubicBezTo>
                      <a:pt x="243" y="159"/>
                      <a:pt x="228" y="192"/>
                      <a:pt x="190" y="208"/>
                    </a:cubicBezTo>
                    <a:cubicBezTo>
                      <a:pt x="153" y="223"/>
                      <a:pt x="116" y="209"/>
                      <a:pt x="92" y="182"/>
                    </a:cubicBezTo>
                    <a:cubicBezTo>
                      <a:pt x="67" y="155"/>
                      <a:pt x="65" y="101"/>
                      <a:pt x="46" y="72"/>
                    </a:cubicBezTo>
                    <a:close/>
                  </a:path>
                </a:pathLst>
              </a:custGeom>
              <a:grpFill/>
              <a:ln>
                <a:noFill/>
              </a:ln>
            </p:spPr>
            <p:txBody>
              <a:bodyPr vert="horz" wrap="square" lIns="68580" tIns="34290" rIns="68580" bIns="34290" numCol="1" anchor="t" anchorCtr="0" compatLnSpc="1"/>
              <a:lstStyle/>
              <a:p>
                <a:endParaRPr lang="en-US" altLang="zh-CN" sz="1350"/>
              </a:p>
            </p:txBody>
          </p:sp>
          <p:sp>
            <p:nvSpPr>
              <p:cNvPr id="12" name="Freeform 6"/>
              <p:cNvSpPr/>
              <p:nvPr/>
            </p:nvSpPr>
            <p:spPr bwMode="auto">
              <a:xfrm>
                <a:off x="2847364" y="4357632"/>
                <a:ext cx="96202" cy="157752"/>
              </a:xfrm>
              <a:custGeom>
                <a:avLst/>
                <a:gdLst>
                  <a:gd name="T0" fmla="*/ 22 w 168"/>
                  <a:gd name="T1" fmla="*/ 35 h 274"/>
                  <a:gd name="T2" fmla="*/ 5 w 168"/>
                  <a:gd name="T3" fmla="*/ 26 h 274"/>
                  <a:gd name="T4" fmla="*/ 8 w 168"/>
                  <a:gd name="T5" fmla="*/ 40 h 274"/>
                  <a:gd name="T6" fmla="*/ 23 w 168"/>
                  <a:gd name="T7" fmla="*/ 51 h 274"/>
                  <a:gd name="T8" fmla="*/ 24 w 168"/>
                  <a:gd name="T9" fmla="*/ 176 h 274"/>
                  <a:gd name="T10" fmla="*/ 5 w 168"/>
                  <a:gd name="T11" fmla="*/ 243 h 274"/>
                  <a:gd name="T12" fmla="*/ 30 w 168"/>
                  <a:gd name="T13" fmla="*/ 273 h 274"/>
                  <a:gd name="T14" fmla="*/ 58 w 168"/>
                  <a:gd name="T15" fmla="*/ 244 h 274"/>
                  <a:gd name="T16" fmla="*/ 41 w 168"/>
                  <a:gd name="T17" fmla="*/ 176 h 274"/>
                  <a:gd name="T18" fmla="*/ 39 w 168"/>
                  <a:gd name="T19" fmla="*/ 140 h 274"/>
                  <a:gd name="T20" fmla="*/ 125 w 168"/>
                  <a:gd name="T21" fmla="*/ 154 h 274"/>
                  <a:gd name="T22" fmla="*/ 161 w 168"/>
                  <a:gd name="T23" fmla="*/ 67 h 274"/>
                  <a:gd name="T24" fmla="*/ 99 w 168"/>
                  <a:gd name="T25" fmla="*/ 8 h 274"/>
                  <a:gd name="T26" fmla="*/ 33 w 168"/>
                  <a:gd name="T27" fmla="*/ 16 h 274"/>
                  <a:gd name="T28" fmla="*/ 31 w 168"/>
                  <a:gd name="T29" fmla="*/ 34 h 274"/>
                  <a:gd name="T30" fmla="*/ 48 w 168"/>
                  <a:gd name="T31" fmla="*/ 33 h 274"/>
                  <a:gd name="T32" fmla="*/ 55 w 168"/>
                  <a:gd name="T33" fmla="*/ 22 h 274"/>
                  <a:gd name="T34" fmla="*/ 82 w 168"/>
                  <a:gd name="T35" fmla="*/ 19 h 274"/>
                  <a:gd name="T36" fmla="*/ 115 w 168"/>
                  <a:gd name="T37" fmla="*/ 55 h 274"/>
                  <a:gd name="T38" fmla="*/ 92 w 168"/>
                  <a:gd name="T39" fmla="*/ 100 h 274"/>
                  <a:gd name="T40" fmla="*/ 45 w 168"/>
                  <a:gd name="T41" fmla="*/ 88 h 274"/>
                  <a:gd name="T42" fmla="*/ 22 w 168"/>
                  <a:gd name="T43" fmla="*/ 35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8" h="274">
                    <a:moveTo>
                      <a:pt x="22" y="35"/>
                    </a:moveTo>
                    <a:cubicBezTo>
                      <a:pt x="22" y="35"/>
                      <a:pt x="15" y="19"/>
                      <a:pt x="5" y="26"/>
                    </a:cubicBezTo>
                    <a:cubicBezTo>
                      <a:pt x="0" y="29"/>
                      <a:pt x="2" y="39"/>
                      <a:pt x="8" y="40"/>
                    </a:cubicBezTo>
                    <a:cubicBezTo>
                      <a:pt x="14" y="42"/>
                      <a:pt x="20" y="43"/>
                      <a:pt x="23" y="51"/>
                    </a:cubicBezTo>
                    <a:cubicBezTo>
                      <a:pt x="26" y="58"/>
                      <a:pt x="34" y="146"/>
                      <a:pt x="24" y="176"/>
                    </a:cubicBezTo>
                    <a:cubicBezTo>
                      <a:pt x="16" y="199"/>
                      <a:pt x="2" y="219"/>
                      <a:pt x="5" y="243"/>
                    </a:cubicBezTo>
                    <a:cubicBezTo>
                      <a:pt x="8" y="267"/>
                      <a:pt x="25" y="273"/>
                      <a:pt x="30" y="273"/>
                    </a:cubicBezTo>
                    <a:cubicBezTo>
                      <a:pt x="36" y="274"/>
                      <a:pt x="55" y="267"/>
                      <a:pt x="58" y="244"/>
                    </a:cubicBezTo>
                    <a:cubicBezTo>
                      <a:pt x="61" y="218"/>
                      <a:pt x="48" y="202"/>
                      <a:pt x="41" y="176"/>
                    </a:cubicBezTo>
                    <a:cubicBezTo>
                      <a:pt x="36" y="157"/>
                      <a:pt x="39" y="140"/>
                      <a:pt x="39" y="140"/>
                    </a:cubicBezTo>
                    <a:cubicBezTo>
                      <a:pt x="39" y="140"/>
                      <a:pt x="75" y="175"/>
                      <a:pt x="125" y="154"/>
                    </a:cubicBezTo>
                    <a:cubicBezTo>
                      <a:pt x="164" y="138"/>
                      <a:pt x="168" y="90"/>
                      <a:pt x="161" y="67"/>
                    </a:cubicBezTo>
                    <a:cubicBezTo>
                      <a:pt x="155" y="44"/>
                      <a:pt x="138" y="16"/>
                      <a:pt x="99" y="8"/>
                    </a:cubicBezTo>
                    <a:cubicBezTo>
                      <a:pt x="60" y="0"/>
                      <a:pt x="40" y="11"/>
                      <a:pt x="33" y="16"/>
                    </a:cubicBezTo>
                    <a:cubicBezTo>
                      <a:pt x="26" y="20"/>
                      <a:pt x="25" y="28"/>
                      <a:pt x="31" y="34"/>
                    </a:cubicBezTo>
                    <a:cubicBezTo>
                      <a:pt x="37" y="41"/>
                      <a:pt x="45" y="37"/>
                      <a:pt x="48" y="33"/>
                    </a:cubicBezTo>
                    <a:cubicBezTo>
                      <a:pt x="52" y="28"/>
                      <a:pt x="49" y="28"/>
                      <a:pt x="55" y="22"/>
                    </a:cubicBezTo>
                    <a:cubicBezTo>
                      <a:pt x="60" y="17"/>
                      <a:pt x="69" y="15"/>
                      <a:pt x="82" y="19"/>
                    </a:cubicBezTo>
                    <a:cubicBezTo>
                      <a:pt x="95" y="23"/>
                      <a:pt x="113" y="34"/>
                      <a:pt x="115" y="55"/>
                    </a:cubicBezTo>
                    <a:cubicBezTo>
                      <a:pt x="117" y="76"/>
                      <a:pt x="110" y="93"/>
                      <a:pt x="92" y="100"/>
                    </a:cubicBezTo>
                    <a:cubicBezTo>
                      <a:pt x="74" y="108"/>
                      <a:pt x="56" y="101"/>
                      <a:pt x="45" y="88"/>
                    </a:cubicBezTo>
                    <a:cubicBezTo>
                      <a:pt x="33" y="74"/>
                      <a:pt x="32" y="49"/>
                      <a:pt x="22" y="35"/>
                    </a:cubicBezTo>
                    <a:close/>
                  </a:path>
                </a:pathLst>
              </a:custGeom>
              <a:grpFill/>
              <a:ln>
                <a:noFill/>
              </a:ln>
            </p:spPr>
            <p:txBody>
              <a:bodyPr vert="horz" wrap="square" lIns="68580" tIns="34290" rIns="68580" bIns="34290" numCol="1" anchor="t" anchorCtr="0" compatLnSpc="1"/>
              <a:lstStyle/>
              <a:p>
                <a:endParaRPr lang="zh-CN" altLang="en-US" sz="1350"/>
              </a:p>
            </p:txBody>
          </p:sp>
          <p:sp>
            <p:nvSpPr>
              <p:cNvPr id="13" name="Freeform 7"/>
              <p:cNvSpPr/>
              <p:nvPr/>
            </p:nvSpPr>
            <p:spPr bwMode="auto">
              <a:xfrm>
                <a:off x="2951805" y="4363933"/>
                <a:ext cx="149029" cy="150967"/>
              </a:xfrm>
              <a:custGeom>
                <a:avLst/>
                <a:gdLst>
                  <a:gd name="T0" fmla="*/ 0 w 260"/>
                  <a:gd name="T1" fmla="*/ 47 h 262"/>
                  <a:gd name="T2" fmla="*/ 39 w 260"/>
                  <a:gd name="T3" fmla="*/ 91 h 262"/>
                  <a:gd name="T4" fmla="*/ 125 w 260"/>
                  <a:gd name="T5" fmla="*/ 63 h 262"/>
                  <a:gd name="T6" fmla="*/ 125 w 260"/>
                  <a:gd name="T7" fmla="*/ 108 h 262"/>
                  <a:gd name="T8" fmla="*/ 88 w 260"/>
                  <a:gd name="T9" fmla="*/ 212 h 262"/>
                  <a:gd name="T10" fmla="*/ 135 w 260"/>
                  <a:gd name="T11" fmla="*/ 261 h 262"/>
                  <a:gd name="T12" fmla="*/ 178 w 260"/>
                  <a:gd name="T13" fmla="*/ 213 h 262"/>
                  <a:gd name="T14" fmla="*/ 136 w 260"/>
                  <a:gd name="T15" fmla="*/ 108 h 262"/>
                  <a:gd name="T16" fmla="*/ 138 w 260"/>
                  <a:gd name="T17" fmla="*/ 63 h 262"/>
                  <a:gd name="T18" fmla="*/ 225 w 260"/>
                  <a:gd name="T19" fmla="*/ 94 h 262"/>
                  <a:gd name="T20" fmla="*/ 259 w 260"/>
                  <a:gd name="T21" fmla="*/ 57 h 262"/>
                  <a:gd name="T22" fmla="*/ 232 w 260"/>
                  <a:gd name="T23" fmla="*/ 13 h 262"/>
                  <a:gd name="T24" fmla="*/ 164 w 260"/>
                  <a:gd name="T25" fmla="*/ 37 h 262"/>
                  <a:gd name="T26" fmla="*/ 99 w 260"/>
                  <a:gd name="T27" fmla="*/ 38 h 262"/>
                  <a:gd name="T28" fmla="*/ 38 w 260"/>
                  <a:gd name="T29" fmla="*/ 5 h 262"/>
                  <a:gd name="T30" fmla="*/ 0 w 260"/>
                  <a:gd name="T31" fmla="*/ 47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0" h="262">
                    <a:moveTo>
                      <a:pt x="0" y="47"/>
                    </a:moveTo>
                    <a:cubicBezTo>
                      <a:pt x="0" y="68"/>
                      <a:pt x="17" y="90"/>
                      <a:pt x="39" y="91"/>
                    </a:cubicBezTo>
                    <a:cubicBezTo>
                      <a:pt x="71" y="92"/>
                      <a:pt x="121" y="34"/>
                      <a:pt x="125" y="63"/>
                    </a:cubicBezTo>
                    <a:cubicBezTo>
                      <a:pt x="127" y="79"/>
                      <a:pt x="129" y="87"/>
                      <a:pt x="125" y="108"/>
                    </a:cubicBezTo>
                    <a:cubicBezTo>
                      <a:pt x="122" y="129"/>
                      <a:pt x="86" y="176"/>
                      <a:pt x="88" y="212"/>
                    </a:cubicBezTo>
                    <a:cubicBezTo>
                      <a:pt x="91" y="248"/>
                      <a:pt x="121" y="262"/>
                      <a:pt x="135" y="261"/>
                    </a:cubicBezTo>
                    <a:cubicBezTo>
                      <a:pt x="149" y="261"/>
                      <a:pt x="176" y="245"/>
                      <a:pt x="178" y="213"/>
                    </a:cubicBezTo>
                    <a:cubicBezTo>
                      <a:pt x="182" y="165"/>
                      <a:pt x="139" y="133"/>
                      <a:pt x="136" y="108"/>
                    </a:cubicBezTo>
                    <a:cubicBezTo>
                      <a:pt x="133" y="82"/>
                      <a:pt x="133" y="79"/>
                      <a:pt x="138" y="63"/>
                    </a:cubicBezTo>
                    <a:cubicBezTo>
                      <a:pt x="148" y="34"/>
                      <a:pt x="184" y="102"/>
                      <a:pt x="225" y="94"/>
                    </a:cubicBezTo>
                    <a:cubicBezTo>
                      <a:pt x="249" y="89"/>
                      <a:pt x="258" y="68"/>
                      <a:pt x="259" y="57"/>
                    </a:cubicBezTo>
                    <a:cubicBezTo>
                      <a:pt x="260" y="39"/>
                      <a:pt x="256" y="24"/>
                      <a:pt x="232" y="13"/>
                    </a:cubicBezTo>
                    <a:cubicBezTo>
                      <a:pt x="212" y="5"/>
                      <a:pt x="185" y="23"/>
                      <a:pt x="164" y="37"/>
                    </a:cubicBezTo>
                    <a:cubicBezTo>
                      <a:pt x="138" y="54"/>
                      <a:pt x="127" y="52"/>
                      <a:pt x="99" y="38"/>
                    </a:cubicBezTo>
                    <a:cubicBezTo>
                      <a:pt x="69" y="23"/>
                      <a:pt x="61" y="0"/>
                      <a:pt x="38" y="5"/>
                    </a:cubicBezTo>
                    <a:cubicBezTo>
                      <a:pt x="18" y="9"/>
                      <a:pt x="0" y="22"/>
                      <a:pt x="0" y="47"/>
                    </a:cubicBezTo>
                    <a:close/>
                  </a:path>
                </a:pathLst>
              </a:custGeom>
              <a:grpFill/>
              <a:ln>
                <a:noFill/>
              </a:ln>
            </p:spPr>
            <p:txBody>
              <a:bodyPr vert="horz" wrap="square" lIns="68580" tIns="34290" rIns="68580" bIns="34290" numCol="1" anchor="t" anchorCtr="0" compatLnSpc="1"/>
              <a:lstStyle/>
              <a:p>
                <a:endParaRPr lang="zh-CN" altLang="en-US" sz="1350"/>
              </a:p>
            </p:txBody>
          </p:sp>
          <p:sp>
            <p:nvSpPr>
              <p:cNvPr id="14" name="Freeform 8"/>
              <p:cNvSpPr/>
              <p:nvPr/>
            </p:nvSpPr>
            <p:spPr bwMode="auto">
              <a:xfrm>
                <a:off x="3223933" y="4363933"/>
                <a:ext cx="149756" cy="150967"/>
              </a:xfrm>
              <a:custGeom>
                <a:avLst/>
                <a:gdLst>
                  <a:gd name="T0" fmla="*/ 1 w 261"/>
                  <a:gd name="T1" fmla="*/ 47 h 262"/>
                  <a:gd name="T2" fmla="*/ 39 w 261"/>
                  <a:gd name="T3" fmla="*/ 91 h 262"/>
                  <a:gd name="T4" fmla="*/ 126 w 261"/>
                  <a:gd name="T5" fmla="*/ 63 h 262"/>
                  <a:gd name="T6" fmla="*/ 126 w 261"/>
                  <a:gd name="T7" fmla="*/ 108 h 262"/>
                  <a:gd name="T8" fmla="*/ 89 w 261"/>
                  <a:gd name="T9" fmla="*/ 212 h 262"/>
                  <a:gd name="T10" fmla="*/ 136 w 261"/>
                  <a:gd name="T11" fmla="*/ 261 h 262"/>
                  <a:gd name="T12" fmla="*/ 179 w 261"/>
                  <a:gd name="T13" fmla="*/ 213 h 262"/>
                  <a:gd name="T14" fmla="*/ 137 w 261"/>
                  <a:gd name="T15" fmla="*/ 108 h 262"/>
                  <a:gd name="T16" fmla="*/ 138 w 261"/>
                  <a:gd name="T17" fmla="*/ 63 h 262"/>
                  <a:gd name="T18" fmla="*/ 225 w 261"/>
                  <a:gd name="T19" fmla="*/ 94 h 262"/>
                  <a:gd name="T20" fmla="*/ 260 w 261"/>
                  <a:gd name="T21" fmla="*/ 57 h 262"/>
                  <a:gd name="T22" fmla="*/ 233 w 261"/>
                  <a:gd name="T23" fmla="*/ 13 h 262"/>
                  <a:gd name="T24" fmla="*/ 165 w 261"/>
                  <a:gd name="T25" fmla="*/ 37 h 262"/>
                  <a:gd name="T26" fmla="*/ 99 w 261"/>
                  <a:gd name="T27" fmla="*/ 38 h 262"/>
                  <a:gd name="T28" fmla="*/ 38 w 261"/>
                  <a:gd name="T29" fmla="*/ 5 h 262"/>
                  <a:gd name="T30" fmla="*/ 1 w 261"/>
                  <a:gd name="T31" fmla="*/ 47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1" h="262">
                    <a:moveTo>
                      <a:pt x="1" y="47"/>
                    </a:moveTo>
                    <a:cubicBezTo>
                      <a:pt x="0" y="68"/>
                      <a:pt x="18" y="90"/>
                      <a:pt x="39" y="91"/>
                    </a:cubicBezTo>
                    <a:cubicBezTo>
                      <a:pt x="71" y="92"/>
                      <a:pt x="122" y="34"/>
                      <a:pt x="126" y="63"/>
                    </a:cubicBezTo>
                    <a:cubicBezTo>
                      <a:pt x="128" y="79"/>
                      <a:pt x="129" y="87"/>
                      <a:pt x="126" y="108"/>
                    </a:cubicBezTo>
                    <a:cubicBezTo>
                      <a:pt x="122" y="129"/>
                      <a:pt x="87" y="176"/>
                      <a:pt x="89" y="212"/>
                    </a:cubicBezTo>
                    <a:cubicBezTo>
                      <a:pt x="92" y="248"/>
                      <a:pt x="122" y="262"/>
                      <a:pt x="136" y="261"/>
                    </a:cubicBezTo>
                    <a:cubicBezTo>
                      <a:pt x="150" y="261"/>
                      <a:pt x="177" y="245"/>
                      <a:pt x="179" y="213"/>
                    </a:cubicBezTo>
                    <a:cubicBezTo>
                      <a:pt x="182" y="165"/>
                      <a:pt x="140" y="133"/>
                      <a:pt x="137" y="108"/>
                    </a:cubicBezTo>
                    <a:cubicBezTo>
                      <a:pt x="134" y="82"/>
                      <a:pt x="134" y="79"/>
                      <a:pt x="138" y="63"/>
                    </a:cubicBezTo>
                    <a:cubicBezTo>
                      <a:pt x="149" y="34"/>
                      <a:pt x="185" y="102"/>
                      <a:pt x="225" y="94"/>
                    </a:cubicBezTo>
                    <a:cubicBezTo>
                      <a:pt x="250" y="89"/>
                      <a:pt x="259" y="68"/>
                      <a:pt x="260" y="57"/>
                    </a:cubicBezTo>
                    <a:cubicBezTo>
                      <a:pt x="261" y="39"/>
                      <a:pt x="257" y="24"/>
                      <a:pt x="233" y="13"/>
                    </a:cubicBezTo>
                    <a:cubicBezTo>
                      <a:pt x="213" y="5"/>
                      <a:pt x="186" y="23"/>
                      <a:pt x="165" y="37"/>
                    </a:cubicBezTo>
                    <a:cubicBezTo>
                      <a:pt x="139" y="54"/>
                      <a:pt x="128" y="52"/>
                      <a:pt x="99" y="38"/>
                    </a:cubicBezTo>
                    <a:cubicBezTo>
                      <a:pt x="69" y="23"/>
                      <a:pt x="62" y="0"/>
                      <a:pt x="38" y="5"/>
                    </a:cubicBezTo>
                    <a:cubicBezTo>
                      <a:pt x="19" y="9"/>
                      <a:pt x="1" y="22"/>
                      <a:pt x="1" y="47"/>
                    </a:cubicBezTo>
                    <a:close/>
                  </a:path>
                </a:pathLst>
              </a:custGeom>
              <a:grpFill/>
              <a:ln>
                <a:noFill/>
              </a:ln>
            </p:spPr>
            <p:txBody>
              <a:bodyPr vert="horz" wrap="square" lIns="68580" tIns="34290" rIns="68580" bIns="34290" numCol="1" anchor="t" anchorCtr="0" compatLnSpc="1"/>
              <a:lstStyle/>
              <a:p>
                <a:endParaRPr lang="zh-CN" altLang="en-US" sz="1350"/>
              </a:p>
            </p:txBody>
          </p:sp>
          <p:sp>
            <p:nvSpPr>
              <p:cNvPr id="15" name="Freeform 9"/>
              <p:cNvSpPr/>
              <p:nvPr/>
            </p:nvSpPr>
            <p:spPr bwMode="auto">
              <a:xfrm>
                <a:off x="3086536" y="4359329"/>
                <a:ext cx="159933" cy="156540"/>
              </a:xfrm>
              <a:custGeom>
                <a:avLst/>
                <a:gdLst>
                  <a:gd name="T0" fmla="*/ 154 w 279"/>
                  <a:gd name="T1" fmla="*/ 147 h 272"/>
                  <a:gd name="T2" fmla="*/ 136 w 279"/>
                  <a:gd name="T3" fmla="*/ 121 h 272"/>
                  <a:gd name="T4" fmla="*/ 48 w 279"/>
                  <a:gd name="T5" fmla="*/ 96 h 272"/>
                  <a:gd name="T6" fmla="*/ 66 w 279"/>
                  <a:gd name="T7" fmla="*/ 235 h 272"/>
                  <a:gd name="T8" fmla="*/ 175 w 279"/>
                  <a:gd name="T9" fmla="*/ 263 h 272"/>
                  <a:gd name="T10" fmla="*/ 271 w 279"/>
                  <a:gd name="T11" fmla="*/ 147 h 272"/>
                  <a:gd name="T12" fmla="*/ 146 w 279"/>
                  <a:gd name="T13" fmla="*/ 77 h 272"/>
                  <a:gd name="T14" fmla="*/ 163 w 279"/>
                  <a:gd name="T15" fmla="*/ 59 h 272"/>
                  <a:gd name="T16" fmla="*/ 203 w 279"/>
                  <a:gd name="T17" fmla="*/ 65 h 272"/>
                  <a:gd name="T18" fmla="*/ 196 w 279"/>
                  <a:gd name="T19" fmla="*/ 18 h 272"/>
                  <a:gd name="T20" fmla="*/ 125 w 279"/>
                  <a:gd name="T21" fmla="*/ 50 h 272"/>
                  <a:gd name="T22" fmla="*/ 177 w 279"/>
                  <a:gd name="T23" fmla="*/ 123 h 272"/>
                  <a:gd name="T24" fmla="*/ 154 w 279"/>
                  <a:gd name="T25" fmla="*/ 147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9" h="272">
                    <a:moveTo>
                      <a:pt x="154" y="147"/>
                    </a:moveTo>
                    <a:cubicBezTo>
                      <a:pt x="147" y="147"/>
                      <a:pt x="133" y="140"/>
                      <a:pt x="136" y="121"/>
                    </a:cubicBezTo>
                    <a:cubicBezTo>
                      <a:pt x="140" y="95"/>
                      <a:pt x="97" y="62"/>
                      <a:pt x="48" y="96"/>
                    </a:cubicBezTo>
                    <a:cubicBezTo>
                      <a:pt x="0" y="130"/>
                      <a:pt x="40" y="213"/>
                      <a:pt x="66" y="235"/>
                    </a:cubicBezTo>
                    <a:cubicBezTo>
                      <a:pt x="90" y="256"/>
                      <a:pt x="121" y="272"/>
                      <a:pt x="175" y="263"/>
                    </a:cubicBezTo>
                    <a:cubicBezTo>
                      <a:pt x="238" y="253"/>
                      <a:pt x="279" y="196"/>
                      <a:pt x="271" y="147"/>
                    </a:cubicBezTo>
                    <a:cubicBezTo>
                      <a:pt x="259" y="69"/>
                      <a:pt x="162" y="101"/>
                      <a:pt x="146" y="77"/>
                    </a:cubicBezTo>
                    <a:cubicBezTo>
                      <a:pt x="129" y="53"/>
                      <a:pt x="159" y="51"/>
                      <a:pt x="163" y="59"/>
                    </a:cubicBezTo>
                    <a:cubicBezTo>
                      <a:pt x="170" y="70"/>
                      <a:pt x="191" y="75"/>
                      <a:pt x="203" y="65"/>
                    </a:cubicBezTo>
                    <a:cubicBezTo>
                      <a:pt x="214" y="54"/>
                      <a:pt x="218" y="35"/>
                      <a:pt x="196" y="18"/>
                    </a:cubicBezTo>
                    <a:cubicBezTo>
                      <a:pt x="175" y="0"/>
                      <a:pt x="120" y="6"/>
                      <a:pt x="125" y="50"/>
                    </a:cubicBezTo>
                    <a:cubicBezTo>
                      <a:pt x="130" y="94"/>
                      <a:pt x="180" y="98"/>
                      <a:pt x="177" y="123"/>
                    </a:cubicBezTo>
                    <a:cubicBezTo>
                      <a:pt x="175" y="146"/>
                      <a:pt x="160" y="147"/>
                      <a:pt x="154" y="147"/>
                    </a:cubicBezTo>
                    <a:close/>
                  </a:path>
                </a:pathLst>
              </a:custGeom>
              <a:grpFill/>
              <a:ln>
                <a:noFill/>
              </a:ln>
            </p:spPr>
            <p:txBody>
              <a:bodyPr vert="horz" wrap="square" lIns="68580" tIns="34290" rIns="68580" bIns="34290" numCol="1" anchor="t" anchorCtr="0" compatLnSpc="1"/>
              <a:lstStyle/>
              <a:p>
                <a:endParaRPr lang="zh-CN" altLang="en-US" sz="1350"/>
              </a:p>
            </p:txBody>
          </p:sp>
          <p:sp>
            <p:nvSpPr>
              <p:cNvPr id="16" name="Freeform 10"/>
              <p:cNvSpPr>
                <a:spLocks noEditPoints="1"/>
              </p:cNvSpPr>
              <p:nvPr/>
            </p:nvSpPr>
            <p:spPr bwMode="auto">
              <a:xfrm>
                <a:off x="3366177" y="4365629"/>
                <a:ext cx="146848" cy="146847"/>
              </a:xfrm>
              <a:custGeom>
                <a:avLst/>
                <a:gdLst>
                  <a:gd name="T0" fmla="*/ 128 w 256"/>
                  <a:gd name="T1" fmla="*/ 0 h 255"/>
                  <a:gd name="T2" fmla="*/ 0 w 256"/>
                  <a:gd name="T3" fmla="*/ 128 h 255"/>
                  <a:gd name="T4" fmla="*/ 128 w 256"/>
                  <a:gd name="T5" fmla="*/ 255 h 255"/>
                  <a:gd name="T6" fmla="*/ 256 w 256"/>
                  <a:gd name="T7" fmla="*/ 128 h 255"/>
                  <a:gd name="T8" fmla="*/ 128 w 256"/>
                  <a:gd name="T9" fmla="*/ 0 h 255"/>
                  <a:gd name="T10" fmla="*/ 160 w 256"/>
                  <a:gd name="T11" fmla="*/ 196 h 255"/>
                  <a:gd name="T12" fmla="*/ 129 w 256"/>
                  <a:gd name="T13" fmla="*/ 232 h 255"/>
                  <a:gd name="T14" fmla="*/ 95 w 256"/>
                  <a:gd name="T15" fmla="*/ 196 h 255"/>
                  <a:gd name="T16" fmla="*/ 111 w 256"/>
                  <a:gd name="T17" fmla="*/ 129 h 255"/>
                  <a:gd name="T18" fmla="*/ 123 w 256"/>
                  <a:gd name="T19" fmla="*/ 90 h 255"/>
                  <a:gd name="T20" fmla="*/ 129 w 256"/>
                  <a:gd name="T21" fmla="*/ 54 h 255"/>
                  <a:gd name="T22" fmla="*/ 135 w 256"/>
                  <a:gd name="T23" fmla="*/ 89 h 255"/>
                  <a:gd name="T24" fmla="*/ 145 w 256"/>
                  <a:gd name="T25" fmla="*/ 129 h 255"/>
                  <a:gd name="T26" fmla="*/ 160 w 256"/>
                  <a:gd name="T27" fmla="*/ 196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6" h="255">
                    <a:moveTo>
                      <a:pt x="128" y="0"/>
                    </a:moveTo>
                    <a:cubicBezTo>
                      <a:pt x="57" y="0"/>
                      <a:pt x="0" y="57"/>
                      <a:pt x="0" y="128"/>
                    </a:cubicBezTo>
                    <a:cubicBezTo>
                      <a:pt x="0" y="198"/>
                      <a:pt x="57" y="255"/>
                      <a:pt x="128" y="255"/>
                    </a:cubicBezTo>
                    <a:cubicBezTo>
                      <a:pt x="199" y="255"/>
                      <a:pt x="256" y="198"/>
                      <a:pt x="256" y="128"/>
                    </a:cubicBezTo>
                    <a:cubicBezTo>
                      <a:pt x="256" y="57"/>
                      <a:pt x="199" y="0"/>
                      <a:pt x="128" y="0"/>
                    </a:cubicBezTo>
                    <a:close/>
                    <a:moveTo>
                      <a:pt x="160" y="196"/>
                    </a:moveTo>
                    <a:cubicBezTo>
                      <a:pt x="158" y="214"/>
                      <a:pt x="144" y="231"/>
                      <a:pt x="129" y="232"/>
                    </a:cubicBezTo>
                    <a:cubicBezTo>
                      <a:pt x="114" y="232"/>
                      <a:pt x="97" y="218"/>
                      <a:pt x="95" y="196"/>
                    </a:cubicBezTo>
                    <a:cubicBezTo>
                      <a:pt x="94" y="174"/>
                      <a:pt x="107" y="140"/>
                      <a:pt x="111" y="129"/>
                    </a:cubicBezTo>
                    <a:cubicBezTo>
                      <a:pt x="115" y="118"/>
                      <a:pt x="121" y="110"/>
                      <a:pt x="123" y="90"/>
                    </a:cubicBezTo>
                    <a:cubicBezTo>
                      <a:pt x="125" y="70"/>
                      <a:pt x="111" y="55"/>
                      <a:pt x="129" y="54"/>
                    </a:cubicBezTo>
                    <a:cubicBezTo>
                      <a:pt x="149" y="53"/>
                      <a:pt x="135" y="69"/>
                      <a:pt x="135" y="89"/>
                    </a:cubicBezTo>
                    <a:cubicBezTo>
                      <a:pt x="134" y="110"/>
                      <a:pt x="139" y="117"/>
                      <a:pt x="145" y="129"/>
                    </a:cubicBezTo>
                    <a:cubicBezTo>
                      <a:pt x="150" y="141"/>
                      <a:pt x="161" y="179"/>
                      <a:pt x="160" y="196"/>
                    </a:cubicBezTo>
                    <a:close/>
                  </a:path>
                </a:pathLst>
              </a:custGeom>
              <a:grpFill/>
              <a:ln>
                <a:noFill/>
              </a:ln>
            </p:spPr>
            <p:txBody>
              <a:bodyPr vert="horz" wrap="square" lIns="68580" tIns="34290" rIns="68580" bIns="34290" numCol="1" anchor="t" anchorCtr="0" compatLnSpc="1"/>
              <a:lstStyle/>
              <a:p>
                <a:endParaRPr lang="zh-CN" altLang="en-US" sz="1350"/>
              </a:p>
            </p:txBody>
          </p:sp>
          <p:sp>
            <p:nvSpPr>
              <p:cNvPr id="17" name="Freeform 11"/>
              <p:cNvSpPr>
                <a:spLocks noEditPoints="1"/>
              </p:cNvSpPr>
              <p:nvPr/>
            </p:nvSpPr>
            <p:spPr bwMode="auto">
              <a:xfrm>
                <a:off x="3503089" y="4362236"/>
                <a:ext cx="112438" cy="151936"/>
              </a:xfrm>
              <a:custGeom>
                <a:avLst/>
                <a:gdLst>
                  <a:gd name="T0" fmla="*/ 117 w 196"/>
                  <a:gd name="T1" fmla="*/ 15 h 264"/>
                  <a:gd name="T2" fmla="*/ 51 w 196"/>
                  <a:gd name="T3" fmla="*/ 29 h 264"/>
                  <a:gd name="T4" fmla="*/ 42 w 196"/>
                  <a:gd name="T5" fmla="*/ 7 h 264"/>
                  <a:gd name="T6" fmla="*/ 27 w 196"/>
                  <a:gd name="T7" fmla="*/ 3 h 264"/>
                  <a:gd name="T8" fmla="*/ 22 w 196"/>
                  <a:gd name="T9" fmla="*/ 17 h 264"/>
                  <a:gd name="T10" fmla="*/ 39 w 196"/>
                  <a:gd name="T11" fmla="*/ 40 h 264"/>
                  <a:gd name="T12" fmla="*/ 43 w 196"/>
                  <a:gd name="T13" fmla="*/ 113 h 264"/>
                  <a:gd name="T14" fmla="*/ 49 w 196"/>
                  <a:gd name="T15" fmla="*/ 151 h 264"/>
                  <a:gd name="T16" fmla="*/ 10 w 196"/>
                  <a:gd name="T17" fmla="*/ 199 h 264"/>
                  <a:gd name="T18" fmla="*/ 57 w 196"/>
                  <a:gd name="T19" fmla="*/ 263 h 264"/>
                  <a:gd name="T20" fmla="*/ 102 w 196"/>
                  <a:gd name="T21" fmla="*/ 196 h 264"/>
                  <a:gd name="T22" fmla="*/ 58 w 196"/>
                  <a:gd name="T23" fmla="*/ 153 h 264"/>
                  <a:gd name="T24" fmla="*/ 59 w 196"/>
                  <a:gd name="T25" fmla="*/ 136 h 264"/>
                  <a:gd name="T26" fmla="*/ 117 w 196"/>
                  <a:gd name="T27" fmla="*/ 134 h 264"/>
                  <a:gd name="T28" fmla="*/ 196 w 196"/>
                  <a:gd name="T29" fmla="*/ 77 h 264"/>
                  <a:gd name="T30" fmla="*/ 117 w 196"/>
                  <a:gd name="T31" fmla="*/ 15 h 264"/>
                  <a:gd name="T32" fmla="*/ 110 w 196"/>
                  <a:gd name="T33" fmla="*/ 117 h 264"/>
                  <a:gd name="T34" fmla="*/ 66 w 196"/>
                  <a:gd name="T35" fmla="*/ 120 h 264"/>
                  <a:gd name="T36" fmla="*/ 56 w 196"/>
                  <a:gd name="T37" fmla="*/ 123 h 264"/>
                  <a:gd name="T38" fmla="*/ 56 w 196"/>
                  <a:gd name="T39" fmla="*/ 112 h 264"/>
                  <a:gd name="T40" fmla="*/ 64 w 196"/>
                  <a:gd name="T41" fmla="*/ 78 h 264"/>
                  <a:gd name="T42" fmla="*/ 124 w 196"/>
                  <a:gd name="T43" fmla="*/ 74 h 264"/>
                  <a:gd name="T44" fmla="*/ 110 w 196"/>
                  <a:gd name="T45" fmla="*/ 117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6" h="264">
                    <a:moveTo>
                      <a:pt x="117" y="15"/>
                    </a:moveTo>
                    <a:cubicBezTo>
                      <a:pt x="78" y="14"/>
                      <a:pt x="61" y="31"/>
                      <a:pt x="51" y="29"/>
                    </a:cubicBezTo>
                    <a:cubicBezTo>
                      <a:pt x="41" y="27"/>
                      <a:pt x="44" y="12"/>
                      <a:pt x="42" y="7"/>
                    </a:cubicBezTo>
                    <a:cubicBezTo>
                      <a:pt x="39" y="2"/>
                      <a:pt x="31" y="0"/>
                      <a:pt x="27" y="3"/>
                    </a:cubicBezTo>
                    <a:cubicBezTo>
                      <a:pt x="23" y="6"/>
                      <a:pt x="19" y="7"/>
                      <a:pt x="22" y="17"/>
                    </a:cubicBezTo>
                    <a:cubicBezTo>
                      <a:pt x="25" y="27"/>
                      <a:pt x="44" y="21"/>
                      <a:pt x="39" y="40"/>
                    </a:cubicBezTo>
                    <a:cubicBezTo>
                      <a:pt x="35" y="59"/>
                      <a:pt x="34" y="86"/>
                      <a:pt x="43" y="113"/>
                    </a:cubicBezTo>
                    <a:cubicBezTo>
                      <a:pt x="53" y="140"/>
                      <a:pt x="54" y="124"/>
                      <a:pt x="49" y="151"/>
                    </a:cubicBezTo>
                    <a:cubicBezTo>
                      <a:pt x="45" y="177"/>
                      <a:pt x="20" y="168"/>
                      <a:pt x="10" y="199"/>
                    </a:cubicBezTo>
                    <a:cubicBezTo>
                      <a:pt x="0" y="231"/>
                      <a:pt x="19" y="261"/>
                      <a:pt x="57" y="263"/>
                    </a:cubicBezTo>
                    <a:cubicBezTo>
                      <a:pt x="93" y="264"/>
                      <a:pt x="113" y="223"/>
                      <a:pt x="102" y="196"/>
                    </a:cubicBezTo>
                    <a:cubicBezTo>
                      <a:pt x="92" y="172"/>
                      <a:pt x="60" y="173"/>
                      <a:pt x="58" y="153"/>
                    </a:cubicBezTo>
                    <a:cubicBezTo>
                      <a:pt x="57" y="142"/>
                      <a:pt x="58" y="144"/>
                      <a:pt x="59" y="136"/>
                    </a:cubicBezTo>
                    <a:cubicBezTo>
                      <a:pt x="60" y="118"/>
                      <a:pt x="77" y="135"/>
                      <a:pt x="117" y="134"/>
                    </a:cubicBezTo>
                    <a:cubicBezTo>
                      <a:pt x="157" y="133"/>
                      <a:pt x="196" y="114"/>
                      <a:pt x="196" y="77"/>
                    </a:cubicBezTo>
                    <a:cubicBezTo>
                      <a:pt x="196" y="39"/>
                      <a:pt x="156" y="16"/>
                      <a:pt x="117" y="15"/>
                    </a:cubicBezTo>
                    <a:close/>
                    <a:moveTo>
                      <a:pt x="110" y="117"/>
                    </a:moveTo>
                    <a:cubicBezTo>
                      <a:pt x="97" y="124"/>
                      <a:pt x="71" y="118"/>
                      <a:pt x="66" y="120"/>
                    </a:cubicBezTo>
                    <a:cubicBezTo>
                      <a:pt x="60" y="121"/>
                      <a:pt x="58" y="125"/>
                      <a:pt x="56" y="123"/>
                    </a:cubicBezTo>
                    <a:cubicBezTo>
                      <a:pt x="54" y="121"/>
                      <a:pt x="50" y="119"/>
                      <a:pt x="56" y="112"/>
                    </a:cubicBezTo>
                    <a:cubicBezTo>
                      <a:pt x="61" y="106"/>
                      <a:pt x="55" y="93"/>
                      <a:pt x="64" y="78"/>
                    </a:cubicBezTo>
                    <a:cubicBezTo>
                      <a:pt x="72" y="63"/>
                      <a:pt x="112" y="54"/>
                      <a:pt x="124" y="74"/>
                    </a:cubicBezTo>
                    <a:cubicBezTo>
                      <a:pt x="135" y="93"/>
                      <a:pt x="124" y="110"/>
                      <a:pt x="110" y="117"/>
                    </a:cubicBezTo>
                    <a:close/>
                  </a:path>
                </a:pathLst>
              </a:custGeom>
              <a:grpFill/>
              <a:ln>
                <a:noFill/>
              </a:ln>
            </p:spPr>
            <p:txBody>
              <a:bodyPr vert="horz" wrap="square" lIns="68580" tIns="34290" rIns="68580" bIns="34290" numCol="1" anchor="t" anchorCtr="0" compatLnSpc="1"/>
              <a:lstStyle/>
              <a:p>
                <a:endParaRPr lang="zh-CN" altLang="en-US" sz="1350"/>
              </a:p>
            </p:txBody>
          </p:sp>
          <p:sp>
            <p:nvSpPr>
              <p:cNvPr id="18" name="Freeform 12"/>
              <p:cNvSpPr/>
              <p:nvPr/>
            </p:nvSpPr>
            <p:spPr bwMode="auto">
              <a:xfrm>
                <a:off x="3565609" y="4440022"/>
                <a:ext cx="67124" cy="71243"/>
              </a:xfrm>
              <a:custGeom>
                <a:avLst/>
                <a:gdLst>
                  <a:gd name="T0" fmla="*/ 12 w 117"/>
                  <a:gd name="T1" fmla="*/ 9 h 124"/>
                  <a:gd name="T2" fmla="*/ 32 w 117"/>
                  <a:gd name="T3" fmla="*/ 22 h 124"/>
                  <a:gd name="T4" fmla="*/ 20 w 117"/>
                  <a:gd name="T5" fmla="*/ 78 h 124"/>
                  <a:gd name="T6" fmla="*/ 41 w 117"/>
                  <a:gd name="T7" fmla="*/ 115 h 124"/>
                  <a:gd name="T8" fmla="*/ 72 w 117"/>
                  <a:gd name="T9" fmla="*/ 123 h 124"/>
                  <a:gd name="T10" fmla="*/ 107 w 117"/>
                  <a:gd name="T11" fmla="*/ 68 h 124"/>
                  <a:gd name="T12" fmla="*/ 15 w 117"/>
                  <a:gd name="T13" fmla="*/ 4 h 124"/>
                  <a:gd name="T14" fmla="*/ 0 w 117"/>
                  <a:gd name="T15" fmla="*/ 5 h 124"/>
                  <a:gd name="T16" fmla="*/ 12 w 117"/>
                  <a:gd name="T17" fmla="*/ 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 h="124">
                    <a:moveTo>
                      <a:pt x="12" y="9"/>
                    </a:moveTo>
                    <a:cubicBezTo>
                      <a:pt x="18" y="10"/>
                      <a:pt x="27" y="12"/>
                      <a:pt x="32" y="22"/>
                    </a:cubicBezTo>
                    <a:cubicBezTo>
                      <a:pt x="36" y="33"/>
                      <a:pt x="20" y="60"/>
                      <a:pt x="20" y="78"/>
                    </a:cubicBezTo>
                    <a:cubicBezTo>
                      <a:pt x="21" y="95"/>
                      <a:pt x="30" y="109"/>
                      <a:pt x="41" y="115"/>
                    </a:cubicBezTo>
                    <a:cubicBezTo>
                      <a:pt x="52" y="122"/>
                      <a:pt x="64" y="124"/>
                      <a:pt x="72" y="123"/>
                    </a:cubicBezTo>
                    <a:cubicBezTo>
                      <a:pt x="79" y="123"/>
                      <a:pt x="117" y="115"/>
                      <a:pt x="107" y="68"/>
                    </a:cubicBezTo>
                    <a:cubicBezTo>
                      <a:pt x="97" y="20"/>
                      <a:pt x="27" y="5"/>
                      <a:pt x="15" y="4"/>
                    </a:cubicBezTo>
                    <a:cubicBezTo>
                      <a:pt x="3" y="2"/>
                      <a:pt x="1" y="0"/>
                      <a:pt x="0" y="5"/>
                    </a:cubicBezTo>
                    <a:cubicBezTo>
                      <a:pt x="0" y="9"/>
                      <a:pt x="7" y="8"/>
                      <a:pt x="12" y="9"/>
                    </a:cubicBezTo>
                    <a:close/>
                  </a:path>
                </a:pathLst>
              </a:custGeom>
              <a:grpFill/>
              <a:ln>
                <a:noFill/>
              </a:ln>
            </p:spPr>
            <p:txBody>
              <a:bodyPr vert="horz" wrap="square" lIns="68580" tIns="34290" rIns="68580" bIns="34290" numCol="1" anchor="t" anchorCtr="0" compatLnSpc="1"/>
              <a:lstStyle/>
              <a:p>
                <a:endParaRPr lang="zh-CN" altLang="en-US" sz="1350"/>
              </a:p>
            </p:txBody>
          </p:sp>
          <p:sp>
            <p:nvSpPr>
              <p:cNvPr id="19" name="Freeform 13"/>
              <p:cNvSpPr/>
              <p:nvPr/>
            </p:nvSpPr>
            <p:spPr bwMode="auto">
              <a:xfrm>
                <a:off x="3618920" y="4359329"/>
                <a:ext cx="107349" cy="161871"/>
              </a:xfrm>
              <a:custGeom>
                <a:avLst/>
                <a:gdLst>
                  <a:gd name="T0" fmla="*/ 162 w 187"/>
                  <a:gd name="T1" fmla="*/ 47 h 281"/>
                  <a:gd name="T2" fmla="*/ 146 w 187"/>
                  <a:gd name="T3" fmla="*/ 11 h 281"/>
                  <a:gd name="T4" fmla="*/ 12 w 187"/>
                  <a:gd name="T5" fmla="*/ 87 h 281"/>
                  <a:gd name="T6" fmla="*/ 47 w 187"/>
                  <a:gd name="T7" fmla="*/ 243 h 281"/>
                  <a:gd name="T8" fmla="*/ 161 w 187"/>
                  <a:gd name="T9" fmla="*/ 244 h 281"/>
                  <a:gd name="T10" fmla="*/ 101 w 187"/>
                  <a:gd name="T11" fmla="*/ 141 h 281"/>
                  <a:gd name="T12" fmla="*/ 25 w 187"/>
                  <a:gd name="T13" fmla="*/ 70 h 281"/>
                  <a:gd name="T14" fmla="*/ 116 w 187"/>
                  <a:gd name="T15" fmla="*/ 61 h 281"/>
                  <a:gd name="T16" fmla="*/ 162 w 187"/>
                  <a:gd name="T17" fmla="*/ 47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7" h="281">
                    <a:moveTo>
                      <a:pt x="162" y="47"/>
                    </a:moveTo>
                    <a:cubicBezTo>
                      <a:pt x="169" y="31"/>
                      <a:pt x="159" y="19"/>
                      <a:pt x="146" y="11"/>
                    </a:cubicBezTo>
                    <a:cubicBezTo>
                      <a:pt x="133" y="4"/>
                      <a:pt x="24" y="0"/>
                      <a:pt x="12" y="87"/>
                    </a:cubicBezTo>
                    <a:cubicBezTo>
                      <a:pt x="0" y="174"/>
                      <a:pt x="18" y="220"/>
                      <a:pt x="47" y="243"/>
                    </a:cubicBezTo>
                    <a:cubicBezTo>
                      <a:pt x="82" y="272"/>
                      <a:pt x="131" y="281"/>
                      <a:pt x="161" y="244"/>
                    </a:cubicBezTo>
                    <a:cubicBezTo>
                      <a:pt x="185" y="214"/>
                      <a:pt x="187" y="127"/>
                      <a:pt x="101" y="141"/>
                    </a:cubicBezTo>
                    <a:cubicBezTo>
                      <a:pt x="16" y="155"/>
                      <a:pt x="1" y="105"/>
                      <a:pt x="25" y="70"/>
                    </a:cubicBezTo>
                    <a:cubicBezTo>
                      <a:pt x="50" y="35"/>
                      <a:pt x="96" y="50"/>
                      <a:pt x="116" y="61"/>
                    </a:cubicBezTo>
                    <a:cubicBezTo>
                      <a:pt x="136" y="72"/>
                      <a:pt x="155" y="66"/>
                      <a:pt x="162" y="47"/>
                    </a:cubicBezTo>
                    <a:close/>
                  </a:path>
                </a:pathLst>
              </a:custGeom>
              <a:grpFill/>
              <a:ln>
                <a:noFill/>
              </a:ln>
            </p:spPr>
            <p:txBody>
              <a:bodyPr vert="horz" wrap="square" lIns="68580" tIns="34290" rIns="68580" bIns="34290" numCol="1" anchor="t" anchorCtr="0" compatLnSpc="1"/>
              <a:lstStyle/>
              <a:p>
                <a:endParaRPr lang="zh-CN" altLang="en-US" sz="1350"/>
              </a:p>
            </p:txBody>
          </p:sp>
          <p:sp>
            <p:nvSpPr>
              <p:cNvPr id="20" name="Oval 14"/>
              <p:cNvSpPr>
                <a:spLocks noChangeArrowheads="1"/>
              </p:cNvSpPr>
              <p:nvPr/>
            </p:nvSpPr>
            <p:spPr bwMode="auto">
              <a:xfrm>
                <a:off x="3648726" y="4404401"/>
                <a:ext cx="47738" cy="27625"/>
              </a:xfrm>
              <a:prstGeom prst="ellipse">
                <a:avLst/>
              </a:prstGeom>
              <a:grpFill/>
              <a:ln>
                <a:noFill/>
              </a:ln>
            </p:spPr>
            <p:txBody>
              <a:bodyPr vert="horz" wrap="square" lIns="68580" tIns="34290" rIns="68580" bIns="34290" numCol="1" anchor="t" anchorCtr="0" compatLnSpc="1"/>
              <a:lstStyle/>
              <a:p>
                <a:endParaRPr lang="zh-CN" altLang="en-US" sz="1350"/>
              </a:p>
            </p:txBody>
          </p:sp>
        </p:grpSp>
      </p:grpSp>
      <p:sp>
        <p:nvSpPr>
          <p:cNvPr id="24" name="文本框 23"/>
          <p:cNvSpPr txBox="1"/>
          <p:nvPr/>
        </p:nvSpPr>
        <p:spPr>
          <a:xfrm>
            <a:off x="2983538" y="2857052"/>
            <a:ext cx="5447149" cy="783590"/>
          </a:xfrm>
          <a:prstGeom prst="rect">
            <a:avLst/>
          </a:prstGeom>
          <a:noFill/>
          <a:effectLst>
            <a:outerShdw blurRad="50800" dist="38100" dir="2700000" algn="tl" rotWithShape="0">
              <a:schemeClr val="tx1">
                <a:lumMod val="50000"/>
                <a:lumOff val="50000"/>
                <a:alpha val="40000"/>
              </a:schemeClr>
            </a:outerShdw>
          </a:effectLst>
        </p:spPr>
        <p:txBody>
          <a:bodyPr wrap="square" rtlCol="0">
            <a:spAutoFit/>
          </a:bodyPr>
          <a:lstStyle/>
          <a:p>
            <a:r>
              <a:rPr lang="zh-CN" altLang="en-US" sz="4500" dirty="0">
                <a:solidFill>
                  <a:schemeClr val="bg1"/>
                </a:solidFill>
              </a:rPr>
              <a:t>区块链架构与应用</a:t>
            </a:r>
            <a:endParaRPr lang="zh-CN" altLang="en-US" sz="4500" dirty="0">
              <a:solidFill>
                <a:schemeClr val="bg1"/>
              </a:solidFill>
            </a:endParaRPr>
          </a:p>
        </p:txBody>
      </p:sp>
      <p:sp>
        <p:nvSpPr>
          <p:cNvPr id="30" name="文本框 29"/>
          <p:cNvSpPr txBox="1"/>
          <p:nvPr/>
        </p:nvSpPr>
        <p:spPr>
          <a:xfrm>
            <a:off x="3021638" y="3492391"/>
            <a:ext cx="5277286" cy="575945"/>
          </a:xfrm>
          <a:prstGeom prst="rect">
            <a:avLst/>
          </a:prstGeom>
          <a:noFill/>
        </p:spPr>
        <p:txBody>
          <a:bodyPr wrap="square" rtlCol="0">
            <a:spAutoFit/>
          </a:bodyPr>
          <a:lstStyle/>
          <a:p>
            <a:pPr algn="l">
              <a:lnSpc>
                <a:spcPct val="150000"/>
              </a:lnSpc>
            </a:pPr>
            <a:r>
              <a:rPr lang="en-US" altLang="zh-CN" sz="1050" dirty="0">
                <a:solidFill>
                  <a:schemeClr val="bg1">
                    <a:alpha val="89000"/>
                  </a:schemeClr>
                </a:solidFill>
                <a:sym typeface="+mn-ea"/>
              </a:rPr>
              <a:t>区块链是继蒸汽机、电力、信息和互联网科技之后,目前最有潜力触发第五轮颠覆性革命浪潮的核心技术。</a:t>
            </a:r>
            <a:endParaRPr lang="en-US" altLang="zh-CN" sz="1050" dirty="0">
              <a:solidFill>
                <a:schemeClr val="bg1">
                  <a:alpha val="89000"/>
                </a:schemeClr>
              </a:solidFill>
            </a:endParaRPr>
          </a:p>
        </p:txBody>
      </p:sp>
      <p:grpSp>
        <p:nvGrpSpPr>
          <p:cNvPr id="38" name="组合 37"/>
          <p:cNvGrpSpPr/>
          <p:nvPr/>
        </p:nvGrpSpPr>
        <p:grpSpPr>
          <a:xfrm>
            <a:off x="1612264" y="3545225"/>
            <a:ext cx="788195" cy="310465"/>
            <a:chOff x="2466678" y="2466788"/>
            <a:chExt cx="1050926" cy="413953"/>
          </a:xfrm>
        </p:grpSpPr>
        <p:sp>
          <p:nvSpPr>
            <p:cNvPr id="25" name="矩形 24"/>
            <p:cNvSpPr/>
            <p:nvPr/>
          </p:nvSpPr>
          <p:spPr>
            <a:xfrm>
              <a:off x="2466678" y="2466788"/>
              <a:ext cx="1050926" cy="3964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dirty="0">
                <a:solidFill>
                  <a:schemeClr val="accent2"/>
                </a:solidFill>
                <a:latin typeface="方正正黑简体" panose="02000000000000000000" pitchFamily="2" charset="-122"/>
                <a:ea typeface="方正正黑简体" panose="02000000000000000000" pitchFamily="2" charset="-122"/>
              </a:endParaRPr>
            </a:p>
          </p:txBody>
        </p:sp>
        <p:sp>
          <p:nvSpPr>
            <p:cNvPr id="26" name="文本框 25"/>
            <p:cNvSpPr txBox="1"/>
            <p:nvPr/>
          </p:nvSpPr>
          <p:spPr>
            <a:xfrm>
              <a:off x="2512580" y="2481961"/>
              <a:ext cx="959556" cy="398780"/>
            </a:xfrm>
            <a:prstGeom prst="rect">
              <a:avLst/>
            </a:prstGeom>
            <a:noFill/>
          </p:spPr>
          <p:txBody>
            <a:bodyPr wrap="square" rtlCol="0" anchor="ctr" anchorCtr="0">
              <a:spAutoFit/>
            </a:bodyPr>
            <a:lstStyle/>
            <a:p>
              <a:pPr algn="ctr"/>
              <a:r>
                <a:rPr lang="zh-CN" altLang="en-US" sz="1350" dirty="0">
                  <a:solidFill>
                    <a:schemeClr val="bg1"/>
                  </a:solidFill>
                  <a:latin typeface="方正正黑简体" panose="02000000000000000000" pitchFamily="2" charset="-122"/>
                  <a:ea typeface="方正正黑简体" panose="02000000000000000000" pitchFamily="2" charset="-122"/>
                </a:rPr>
                <a:t>许庆富</a:t>
              </a:r>
              <a:endParaRPr lang="zh-CN" altLang="en-US" sz="1350" dirty="0">
                <a:solidFill>
                  <a:schemeClr val="bg1"/>
                </a:solidFill>
                <a:latin typeface="方正正黑简体" panose="02000000000000000000" pitchFamily="2" charset="-122"/>
                <a:ea typeface="方正正黑简体" panose="02000000000000000000" pitchFamily="2" charset="-122"/>
              </a:endParaRPr>
            </a:p>
          </p:txBody>
        </p:sp>
      </p:grpSp>
      <p:sp>
        <p:nvSpPr>
          <p:cNvPr id="27" name="椭圆 26"/>
          <p:cNvSpPr/>
          <p:nvPr/>
        </p:nvSpPr>
        <p:spPr>
          <a:xfrm>
            <a:off x="2934377" y="4329304"/>
            <a:ext cx="452873" cy="452873"/>
          </a:xfrm>
          <a:prstGeom prst="ellipse">
            <a:avLst/>
          </a:prstGeom>
          <a:solidFill>
            <a:schemeClr val="bg1"/>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useBgFill="1">
        <p:nvSpPr>
          <p:cNvPr id="28" name="椭圆 27"/>
          <p:cNvSpPr/>
          <p:nvPr/>
        </p:nvSpPr>
        <p:spPr>
          <a:xfrm>
            <a:off x="2909612" y="4304539"/>
            <a:ext cx="502403" cy="502403"/>
          </a:xfrm>
          <a:prstGeom prst="ellipse">
            <a:avLst/>
          </a:prstGeom>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29" name="椭圆 28"/>
          <p:cNvSpPr/>
          <p:nvPr/>
        </p:nvSpPr>
        <p:spPr>
          <a:xfrm>
            <a:off x="6407720" y="2387966"/>
            <a:ext cx="568707" cy="568707"/>
          </a:xfrm>
          <a:prstGeom prst="ellipse">
            <a:avLst/>
          </a:prstGeom>
          <a:solidFill>
            <a:schemeClr val="bg1"/>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useBgFill="1">
        <p:nvSpPr>
          <p:cNvPr id="31" name="椭圆 30"/>
          <p:cNvSpPr/>
          <p:nvPr/>
        </p:nvSpPr>
        <p:spPr>
          <a:xfrm>
            <a:off x="6376620" y="2356866"/>
            <a:ext cx="630906" cy="630906"/>
          </a:xfrm>
          <a:prstGeom prst="ellipse">
            <a:avLst/>
          </a:prstGeom>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34" name="椭圆 33"/>
          <p:cNvSpPr/>
          <p:nvPr/>
        </p:nvSpPr>
        <p:spPr>
          <a:xfrm>
            <a:off x="3812247" y="2798889"/>
            <a:ext cx="165488" cy="165488"/>
          </a:xfrm>
          <a:prstGeom prst="ellipse">
            <a:avLst/>
          </a:prstGeom>
          <a:solidFill>
            <a:schemeClr val="bg1"/>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useBgFill="1">
        <p:nvSpPr>
          <p:cNvPr id="35" name="椭圆 34"/>
          <p:cNvSpPr/>
          <p:nvPr/>
        </p:nvSpPr>
        <p:spPr>
          <a:xfrm>
            <a:off x="3803198" y="2789839"/>
            <a:ext cx="183587" cy="183587"/>
          </a:xfrm>
          <a:prstGeom prst="ellipse">
            <a:avLst/>
          </a:prstGeom>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36" name="椭圆 35"/>
          <p:cNvSpPr/>
          <p:nvPr/>
        </p:nvSpPr>
        <p:spPr>
          <a:xfrm>
            <a:off x="5760562" y="4396748"/>
            <a:ext cx="511674" cy="511674"/>
          </a:xfrm>
          <a:prstGeom prst="ellipse">
            <a:avLst/>
          </a:prstGeom>
          <a:solidFill>
            <a:schemeClr val="bg1"/>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useBgFill="1">
        <p:nvSpPr>
          <p:cNvPr id="37" name="椭圆 36"/>
          <p:cNvSpPr/>
          <p:nvPr/>
        </p:nvSpPr>
        <p:spPr>
          <a:xfrm>
            <a:off x="5732582" y="4368767"/>
            <a:ext cx="567635" cy="567635"/>
          </a:xfrm>
          <a:prstGeom prst="ellipse">
            <a:avLst/>
          </a:prstGeom>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39" name="椭圆 38"/>
          <p:cNvSpPr/>
          <p:nvPr/>
        </p:nvSpPr>
        <p:spPr>
          <a:xfrm>
            <a:off x="7928186" y="3832851"/>
            <a:ext cx="271299" cy="271299"/>
          </a:xfrm>
          <a:prstGeom prst="ellipse">
            <a:avLst/>
          </a:prstGeom>
          <a:solidFill>
            <a:schemeClr val="bg1"/>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useBgFill="1">
        <p:nvSpPr>
          <p:cNvPr id="40" name="椭圆 39"/>
          <p:cNvSpPr/>
          <p:nvPr/>
        </p:nvSpPr>
        <p:spPr>
          <a:xfrm>
            <a:off x="7913350" y="3818015"/>
            <a:ext cx="300971" cy="300971"/>
          </a:xfrm>
          <a:prstGeom prst="ellipse">
            <a:avLst/>
          </a:prstGeom>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2" name="等腰三角形 1"/>
          <p:cNvSpPr/>
          <p:nvPr/>
        </p:nvSpPr>
        <p:spPr>
          <a:xfrm>
            <a:off x="3556376" y="2553461"/>
            <a:ext cx="2031249" cy="1751078"/>
          </a:xfrm>
          <a:prstGeom prst="triangle">
            <a:avLst/>
          </a:prstGeom>
          <a:gradFill flip="none" rotWithShape="1">
            <a:gsLst>
              <a:gs pos="58000">
                <a:schemeClr val="bg2"/>
              </a:gs>
              <a:gs pos="78000">
                <a:schemeClr val="bg2">
                  <a:lumMod val="75000"/>
                </a:schemeClr>
              </a:gs>
              <a:gs pos="0">
                <a:schemeClr val="bg1"/>
              </a:gs>
            </a:gsLst>
            <a:path path="circle">
              <a:fillToRect t="100000" r="100000"/>
            </a:path>
            <a:tileRect l="-100000" b="-100000"/>
          </a:gradFill>
          <a:ln w="25400">
            <a:gradFill flip="none" rotWithShape="1">
              <a:gsLst>
                <a:gs pos="0">
                  <a:schemeClr val="accent1">
                    <a:lumMod val="5000"/>
                    <a:lumOff val="95000"/>
                  </a:schemeClr>
                </a:gs>
                <a:gs pos="100000">
                  <a:schemeClr val="bg2">
                    <a:lumMod val="75000"/>
                  </a:schemeClr>
                </a:gs>
              </a:gsLst>
              <a:path path="circle">
                <a:fillToRect l="100000" b="100000"/>
              </a:path>
              <a:tileRect t="-100000" r="-100000"/>
            </a:gradFill>
          </a:ln>
          <a:effectLst>
            <a:outerShdw blurRad="381000" dist="50800" dir="8100000" algn="tr" rotWithShape="0">
              <a:schemeClr val="tx1">
                <a:alpha val="4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accent2"/>
              </a:solidFill>
              <a:latin typeface="+mj-ea"/>
              <a:ea typeface="+mj-ea"/>
            </a:endParaRPr>
          </a:p>
          <a:p>
            <a:pPr algn="ctr"/>
            <a:endParaRPr lang="en-US" altLang="zh-CN" sz="1350"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6" presetClass="emph" presetSubtype="0" fill="hold" grpId="1" nodeType="withEffect">
                                  <p:stCondLst>
                                    <p:cond delay="500"/>
                                  </p:stCondLst>
                                  <p:childTnLst>
                                    <p:animScale>
                                      <p:cBhvr>
                                        <p:cTn id="11" dur="500" fill="hold"/>
                                        <p:tgtEl>
                                          <p:spTgt spid="2"/>
                                        </p:tgtEl>
                                      </p:cBhvr>
                                      <p:by x="75000" y="75000"/>
                                    </p:animScale>
                                  </p:childTnLst>
                                </p:cTn>
                              </p:par>
                              <p:par>
                                <p:cTn id="12" presetID="53" presetClass="entr" presetSubtype="16" fill="hold" grpId="0" nodeType="withEffect">
                                  <p:stCondLst>
                                    <p:cond delay="50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par>
                                <p:cTn id="17" presetID="8" presetClass="emph" presetSubtype="0" fill="hold" grpId="2" nodeType="withEffect">
                                  <p:stCondLst>
                                    <p:cond delay="1000"/>
                                  </p:stCondLst>
                                  <p:childTnLst>
                                    <p:animRot by="21600000">
                                      <p:cBhvr>
                                        <p:cTn id="18" dur="750" fill="hold"/>
                                        <p:tgtEl>
                                          <p:spTgt spid="2"/>
                                        </p:tgtEl>
                                        <p:attrNameLst>
                                          <p:attrName>r</p:attrName>
                                        </p:attrNameLst>
                                      </p:cBhvr>
                                    </p:animRot>
                                  </p:childTnLst>
                                </p:cTn>
                              </p:par>
                              <p:par>
                                <p:cTn id="19" presetID="53" presetClass="exit" presetSubtype="32" fill="hold" grpId="3" nodeType="withEffect">
                                  <p:stCondLst>
                                    <p:cond delay="1000"/>
                                  </p:stCondLst>
                                  <p:childTnLst>
                                    <p:anim calcmode="lin" valueType="num">
                                      <p:cBhvr>
                                        <p:cTn id="20" dur="750"/>
                                        <p:tgtEl>
                                          <p:spTgt spid="2"/>
                                        </p:tgtEl>
                                        <p:attrNameLst>
                                          <p:attrName>ppt_w</p:attrName>
                                        </p:attrNameLst>
                                      </p:cBhvr>
                                      <p:tavLst>
                                        <p:tav tm="0">
                                          <p:val>
                                            <p:strVal val="ppt_w"/>
                                          </p:val>
                                        </p:tav>
                                        <p:tav tm="100000">
                                          <p:val>
                                            <p:fltVal val="0"/>
                                          </p:val>
                                        </p:tav>
                                      </p:tavLst>
                                    </p:anim>
                                    <p:anim calcmode="lin" valueType="num">
                                      <p:cBhvr>
                                        <p:cTn id="21" dur="750"/>
                                        <p:tgtEl>
                                          <p:spTgt spid="2"/>
                                        </p:tgtEl>
                                        <p:attrNameLst>
                                          <p:attrName>ppt_h</p:attrName>
                                        </p:attrNameLst>
                                      </p:cBhvr>
                                      <p:tavLst>
                                        <p:tav tm="0">
                                          <p:val>
                                            <p:strVal val="ppt_h"/>
                                          </p:val>
                                        </p:tav>
                                        <p:tav tm="100000">
                                          <p:val>
                                            <p:fltVal val="0"/>
                                          </p:val>
                                        </p:tav>
                                      </p:tavLst>
                                    </p:anim>
                                    <p:animEffect transition="out" filter="fade">
                                      <p:cBhvr>
                                        <p:cTn id="22" dur="750"/>
                                        <p:tgtEl>
                                          <p:spTgt spid="2"/>
                                        </p:tgtEl>
                                      </p:cBhvr>
                                    </p:animEffect>
                                    <p:set>
                                      <p:cBhvr>
                                        <p:cTn id="23" dur="1" fill="hold">
                                          <p:stCondLst>
                                            <p:cond delay="749"/>
                                          </p:stCondLst>
                                        </p:cTn>
                                        <p:tgtEl>
                                          <p:spTgt spid="2"/>
                                        </p:tgtEl>
                                        <p:attrNameLst>
                                          <p:attrName>style.visibility</p:attrName>
                                        </p:attrNameLst>
                                      </p:cBhvr>
                                      <p:to>
                                        <p:strVal val="hidden"/>
                                      </p:to>
                                    </p:set>
                                  </p:childTnLst>
                                </p:cTn>
                              </p:par>
                              <p:par>
                                <p:cTn id="24" presetID="0" presetClass="path" presetSubtype="0" accel="50000" decel="50000" fill="hold" grpId="1" nodeType="withEffect">
                                  <p:stCondLst>
                                    <p:cond delay="1000"/>
                                  </p:stCondLst>
                                  <p:childTnLst>
                                    <p:animMotion origin="layout" path="M 6.25E-7 -7.40741E-7 C 0.06588 0.0044 0.10443 0.06898 0.12213 0.13403 C 0.14023 0.19815 0.15 0.30532 0.11003 0.38495 C 0.07018 0.46482 0.03789 0.49583 -0.02682 0.47222 C -0.14219 0.39884 -0.09922 0.44074 -0.27669 0.2419 " pathEditMode="relative" rAng="0" ptsTypes="AAAAA">
                                      <p:cBhvr>
                                        <p:cTn id="25" dur="1000" fill="hold"/>
                                        <p:tgtEl>
                                          <p:spTgt spid="4"/>
                                        </p:tgtEl>
                                        <p:attrNameLst>
                                          <p:attrName>ppt_x</p:attrName>
                                          <p:attrName>ppt_y</p:attrName>
                                        </p:attrNameLst>
                                      </p:cBhvr>
                                      <p:rCtr x="-6953" y="23981"/>
                                    </p:animMotion>
                                  </p:childTnLst>
                                </p:cTn>
                              </p:par>
                              <p:par>
                                <p:cTn id="26" presetID="10" presetClass="exit" presetSubtype="0" fill="hold" grpId="4" nodeType="withEffect">
                                  <p:stCondLst>
                                    <p:cond delay="1250"/>
                                  </p:stCondLst>
                                  <p:childTnLst>
                                    <p:animEffect transition="out" filter="fade">
                                      <p:cBhvr>
                                        <p:cTn id="27" dur="250"/>
                                        <p:tgtEl>
                                          <p:spTgt spid="2"/>
                                        </p:tgtEl>
                                      </p:cBhvr>
                                    </p:animEffect>
                                    <p:set>
                                      <p:cBhvr>
                                        <p:cTn id="28" dur="1" fill="hold">
                                          <p:stCondLst>
                                            <p:cond delay="249"/>
                                          </p:stCondLst>
                                        </p:cTn>
                                        <p:tgtEl>
                                          <p:spTgt spid="2"/>
                                        </p:tgtEl>
                                        <p:attrNameLst>
                                          <p:attrName>style.visibility</p:attrName>
                                        </p:attrNameLst>
                                      </p:cBhvr>
                                      <p:to>
                                        <p:strVal val="hidden"/>
                                      </p:to>
                                    </p:set>
                                  </p:childTnLst>
                                </p:cTn>
                              </p:par>
                              <p:par>
                                <p:cTn id="29" presetID="23" presetClass="entr" presetSubtype="16" fill="hold" grpId="0" nodeType="withEffect">
                                  <p:stCondLst>
                                    <p:cond delay="1000"/>
                                  </p:stCondLst>
                                  <p:childTnLst>
                                    <p:set>
                                      <p:cBhvr>
                                        <p:cTn id="30" dur="1" fill="hold">
                                          <p:stCondLst>
                                            <p:cond delay="0"/>
                                          </p:stCondLst>
                                        </p:cTn>
                                        <p:tgtEl>
                                          <p:spTgt spid="6"/>
                                        </p:tgtEl>
                                        <p:attrNameLst>
                                          <p:attrName>style.visibility</p:attrName>
                                        </p:attrNameLst>
                                      </p:cBhvr>
                                      <p:to>
                                        <p:strVal val="visible"/>
                                      </p:to>
                                    </p:set>
                                    <p:anim calcmode="lin" valueType="num">
                                      <p:cBhvr>
                                        <p:cTn id="31" dur="750" fill="hold"/>
                                        <p:tgtEl>
                                          <p:spTgt spid="6"/>
                                        </p:tgtEl>
                                        <p:attrNameLst>
                                          <p:attrName>ppt_w</p:attrName>
                                        </p:attrNameLst>
                                      </p:cBhvr>
                                      <p:tavLst>
                                        <p:tav tm="0">
                                          <p:val>
                                            <p:fltVal val="0"/>
                                          </p:val>
                                        </p:tav>
                                        <p:tav tm="100000">
                                          <p:val>
                                            <p:strVal val="#ppt_w"/>
                                          </p:val>
                                        </p:tav>
                                      </p:tavLst>
                                    </p:anim>
                                    <p:anim calcmode="lin" valueType="num">
                                      <p:cBhvr>
                                        <p:cTn id="32" dur="750" fill="hold"/>
                                        <p:tgtEl>
                                          <p:spTgt spid="6"/>
                                        </p:tgtEl>
                                        <p:attrNameLst>
                                          <p:attrName>ppt_h</p:attrName>
                                        </p:attrNameLst>
                                      </p:cBhvr>
                                      <p:tavLst>
                                        <p:tav tm="0">
                                          <p:val>
                                            <p:fltVal val="0"/>
                                          </p:val>
                                        </p:tav>
                                        <p:tav tm="100000">
                                          <p:val>
                                            <p:strVal val="#ppt_h"/>
                                          </p:val>
                                        </p:tav>
                                      </p:tavLst>
                                    </p:anim>
                                  </p:childTnLst>
                                </p:cTn>
                              </p:par>
                              <p:par>
                                <p:cTn id="33" presetID="8" presetClass="emph" presetSubtype="0" fill="hold" grpId="1" nodeType="withEffect">
                                  <p:stCondLst>
                                    <p:cond delay="1000"/>
                                  </p:stCondLst>
                                  <p:childTnLst>
                                    <p:animRot by="-18900000">
                                      <p:cBhvr>
                                        <p:cTn id="34" dur="750" fill="hold"/>
                                        <p:tgtEl>
                                          <p:spTgt spid="6"/>
                                        </p:tgtEl>
                                        <p:attrNameLst>
                                          <p:attrName>r</p:attrName>
                                        </p:attrNameLst>
                                      </p:cBhvr>
                                    </p:animRot>
                                  </p:childTnLst>
                                </p:cTn>
                              </p:par>
                              <p:par>
                                <p:cTn id="35" presetID="42" presetClass="path" presetSubtype="0" accel="50000" decel="50000" fill="hold" grpId="2" nodeType="withEffect">
                                  <p:stCondLst>
                                    <p:cond delay="1000"/>
                                  </p:stCondLst>
                                  <p:childTnLst>
                                    <p:animMotion origin="layout" path="M -1.04167E-6 0 L 0.2806 0 " pathEditMode="relative" rAng="0" ptsTypes="AA">
                                      <p:cBhvr>
                                        <p:cTn id="36" dur="750" spd="-100000" fill="hold"/>
                                        <p:tgtEl>
                                          <p:spTgt spid="6"/>
                                        </p:tgtEl>
                                        <p:attrNameLst>
                                          <p:attrName>ppt_x</p:attrName>
                                          <p:attrName>ppt_y</p:attrName>
                                        </p:attrNameLst>
                                      </p:cBhvr>
                                      <p:rCtr x="14023" y="0"/>
                                    </p:animMotion>
                                  </p:childTnLst>
                                </p:cTn>
                              </p:par>
                              <p:par>
                                <p:cTn id="37" presetID="10" presetClass="entr" presetSubtype="0" fill="hold" nodeType="withEffect">
                                  <p:stCondLst>
                                    <p:cond delay="175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par>
                                <p:cTn id="40" presetID="10" presetClass="entr" presetSubtype="0" fill="hold" nodeType="withEffect">
                                  <p:stCondLst>
                                    <p:cond delay="1750"/>
                                  </p:stCondLst>
                                  <p:childTnLst>
                                    <p:set>
                                      <p:cBhvr>
                                        <p:cTn id="41" dur="1" fill="hold">
                                          <p:stCondLst>
                                            <p:cond delay="0"/>
                                          </p:stCondLst>
                                        </p:cTn>
                                        <p:tgtEl>
                                          <p:spTgt spid="38"/>
                                        </p:tgtEl>
                                        <p:attrNameLst>
                                          <p:attrName>style.visibility</p:attrName>
                                        </p:attrNameLst>
                                      </p:cBhvr>
                                      <p:to>
                                        <p:strVal val="visible"/>
                                      </p:to>
                                    </p:set>
                                    <p:animEffect transition="in" filter="fade">
                                      <p:cBhvr>
                                        <p:cTn id="42" dur="500"/>
                                        <p:tgtEl>
                                          <p:spTgt spid="38"/>
                                        </p:tgtEl>
                                      </p:cBhvr>
                                    </p:animEffect>
                                  </p:childTnLst>
                                </p:cTn>
                              </p:par>
                              <p:par>
                                <p:cTn id="43" presetID="22" presetClass="entr" presetSubtype="8" fill="hold" grpId="0" nodeType="withEffect">
                                  <p:stCondLst>
                                    <p:cond delay="2250"/>
                                  </p:stCondLst>
                                  <p:childTnLst>
                                    <p:set>
                                      <p:cBhvr>
                                        <p:cTn id="44" dur="1" fill="hold">
                                          <p:stCondLst>
                                            <p:cond delay="0"/>
                                          </p:stCondLst>
                                        </p:cTn>
                                        <p:tgtEl>
                                          <p:spTgt spid="24"/>
                                        </p:tgtEl>
                                        <p:attrNameLst>
                                          <p:attrName>style.visibility</p:attrName>
                                        </p:attrNameLst>
                                      </p:cBhvr>
                                      <p:to>
                                        <p:strVal val="visible"/>
                                      </p:to>
                                    </p:set>
                                    <p:animEffect transition="in" filter="wipe(left)">
                                      <p:cBhvr>
                                        <p:cTn id="45" dur="500"/>
                                        <p:tgtEl>
                                          <p:spTgt spid="24"/>
                                        </p:tgtEl>
                                      </p:cBhvr>
                                    </p:animEffect>
                                  </p:childTnLst>
                                </p:cTn>
                              </p:par>
                              <p:par>
                                <p:cTn id="46" presetID="22" presetClass="entr" presetSubtype="8" fill="hold" grpId="0" nodeType="withEffect">
                                  <p:stCondLst>
                                    <p:cond delay="2250"/>
                                  </p:stCondLst>
                                  <p:childTnLst>
                                    <p:set>
                                      <p:cBhvr>
                                        <p:cTn id="47" dur="1" fill="hold">
                                          <p:stCondLst>
                                            <p:cond delay="0"/>
                                          </p:stCondLst>
                                        </p:cTn>
                                        <p:tgtEl>
                                          <p:spTgt spid="30"/>
                                        </p:tgtEl>
                                        <p:attrNameLst>
                                          <p:attrName>style.visibility</p:attrName>
                                        </p:attrNameLst>
                                      </p:cBhvr>
                                      <p:to>
                                        <p:strVal val="visible"/>
                                      </p:to>
                                    </p:set>
                                    <p:animEffect transition="in" filter="wipe(left)">
                                      <p:cBhvr>
                                        <p:cTn id="48" dur="500"/>
                                        <p:tgtEl>
                                          <p:spTgt spid="30"/>
                                        </p:tgtEl>
                                      </p:cBhvr>
                                    </p:animEffect>
                                  </p:childTnLst>
                                </p:cTn>
                              </p:par>
                              <p:par>
                                <p:cTn id="49" presetID="2" presetClass="exit" presetSubtype="2" fill="hold" grpId="2" nodeType="withEffect">
                                  <p:stCondLst>
                                    <p:cond delay="2250"/>
                                  </p:stCondLst>
                                  <p:childTnLst>
                                    <p:anim calcmode="lin" valueType="num">
                                      <p:cBhvr additive="base">
                                        <p:cTn id="50" dur="500"/>
                                        <p:tgtEl>
                                          <p:spTgt spid="4"/>
                                        </p:tgtEl>
                                        <p:attrNameLst>
                                          <p:attrName>ppt_x</p:attrName>
                                        </p:attrNameLst>
                                      </p:cBhvr>
                                      <p:tavLst>
                                        <p:tav tm="0">
                                          <p:val>
                                            <p:strVal val="ppt_x"/>
                                          </p:val>
                                        </p:tav>
                                        <p:tav tm="100000">
                                          <p:val>
                                            <p:strVal val="1+ppt_w/2"/>
                                          </p:val>
                                        </p:tav>
                                      </p:tavLst>
                                    </p:anim>
                                    <p:anim calcmode="lin" valueType="num">
                                      <p:cBhvr additive="base">
                                        <p:cTn id="51" dur="500"/>
                                        <p:tgtEl>
                                          <p:spTgt spid="4"/>
                                        </p:tgtEl>
                                        <p:attrNameLst>
                                          <p:attrName>ppt_y</p:attrName>
                                        </p:attrNameLst>
                                      </p:cBhvr>
                                      <p:tavLst>
                                        <p:tav tm="0">
                                          <p:val>
                                            <p:strVal val="ppt_y"/>
                                          </p:val>
                                        </p:tav>
                                        <p:tav tm="100000">
                                          <p:val>
                                            <p:strVal val="ppt_y"/>
                                          </p:val>
                                        </p:tav>
                                      </p:tavLst>
                                    </p:anim>
                                    <p:set>
                                      <p:cBhvr>
                                        <p:cTn id="52" dur="1" fill="hold">
                                          <p:stCondLst>
                                            <p:cond delay="499"/>
                                          </p:stCondLst>
                                        </p:cTn>
                                        <p:tgtEl>
                                          <p:spTgt spid="4"/>
                                        </p:tgtEl>
                                        <p:attrNameLst>
                                          <p:attrName>style.visibility</p:attrName>
                                        </p:attrNameLst>
                                      </p:cBhvr>
                                      <p:to>
                                        <p:strVal val="hidden"/>
                                      </p:to>
                                    </p:set>
                                  </p:childTnLst>
                                </p:cTn>
                              </p:par>
                              <p:par>
                                <p:cTn id="53" presetID="23" presetClass="entr" presetSubtype="16" fill="hold" grpId="0" nodeType="withEffect">
                                  <p:stCondLst>
                                    <p:cond delay="2250"/>
                                  </p:stCondLst>
                                  <p:childTnLst>
                                    <p:set>
                                      <p:cBhvr>
                                        <p:cTn id="54" dur="1" fill="hold">
                                          <p:stCondLst>
                                            <p:cond delay="0"/>
                                          </p:stCondLst>
                                        </p:cTn>
                                        <p:tgtEl>
                                          <p:spTgt spid="27"/>
                                        </p:tgtEl>
                                        <p:attrNameLst>
                                          <p:attrName>style.visibility</p:attrName>
                                        </p:attrNameLst>
                                      </p:cBhvr>
                                      <p:to>
                                        <p:strVal val="visible"/>
                                      </p:to>
                                    </p:set>
                                    <p:anim calcmode="lin" valueType="num">
                                      <p:cBhvr>
                                        <p:cTn id="55" dur="500" fill="hold"/>
                                        <p:tgtEl>
                                          <p:spTgt spid="27"/>
                                        </p:tgtEl>
                                        <p:attrNameLst>
                                          <p:attrName>ppt_w</p:attrName>
                                        </p:attrNameLst>
                                      </p:cBhvr>
                                      <p:tavLst>
                                        <p:tav tm="0">
                                          <p:val>
                                            <p:fltVal val="0"/>
                                          </p:val>
                                        </p:tav>
                                        <p:tav tm="100000">
                                          <p:val>
                                            <p:strVal val="#ppt_w"/>
                                          </p:val>
                                        </p:tav>
                                      </p:tavLst>
                                    </p:anim>
                                    <p:anim calcmode="lin" valueType="num">
                                      <p:cBhvr>
                                        <p:cTn id="56" dur="500" fill="hold"/>
                                        <p:tgtEl>
                                          <p:spTgt spid="27"/>
                                        </p:tgtEl>
                                        <p:attrNameLst>
                                          <p:attrName>ppt_h</p:attrName>
                                        </p:attrNameLst>
                                      </p:cBhvr>
                                      <p:tavLst>
                                        <p:tav tm="0">
                                          <p:val>
                                            <p:fltVal val="0"/>
                                          </p:val>
                                        </p:tav>
                                        <p:tav tm="100000">
                                          <p:val>
                                            <p:strVal val="#ppt_h"/>
                                          </p:val>
                                        </p:tav>
                                      </p:tavLst>
                                    </p:anim>
                                  </p:childTnLst>
                                </p:cTn>
                              </p:par>
                              <p:par>
                                <p:cTn id="57" presetID="23" presetClass="entr" presetSubtype="16" fill="hold" grpId="0" nodeType="withEffect">
                                  <p:stCondLst>
                                    <p:cond delay="2500"/>
                                  </p:stCondLst>
                                  <p:childTnLst>
                                    <p:set>
                                      <p:cBhvr>
                                        <p:cTn id="58" dur="1" fill="hold">
                                          <p:stCondLst>
                                            <p:cond delay="0"/>
                                          </p:stCondLst>
                                        </p:cTn>
                                        <p:tgtEl>
                                          <p:spTgt spid="28"/>
                                        </p:tgtEl>
                                        <p:attrNameLst>
                                          <p:attrName>style.visibility</p:attrName>
                                        </p:attrNameLst>
                                      </p:cBhvr>
                                      <p:to>
                                        <p:strVal val="visible"/>
                                      </p:to>
                                    </p:set>
                                    <p:anim calcmode="lin" valueType="num">
                                      <p:cBhvr>
                                        <p:cTn id="59" dur="250" fill="hold"/>
                                        <p:tgtEl>
                                          <p:spTgt spid="28"/>
                                        </p:tgtEl>
                                        <p:attrNameLst>
                                          <p:attrName>ppt_w</p:attrName>
                                        </p:attrNameLst>
                                      </p:cBhvr>
                                      <p:tavLst>
                                        <p:tav tm="0">
                                          <p:val>
                                            <p:fltVal val="0"/>
                                          </p:val>
                                        </p:tav>
                                        <p:tav tm="100000">
                                          <p:val>
                                            <p:strVal val="#ppt_w"/>
                                          </p:val>
                                        </p:tav>
                                      </p:tavLst>
                                    </p:anim>
                                    <p:anim calcmode="lin" valueType="num">
                                      <p:cBhvr>
                                        <p:cTn id="60" dur="250" fill="hold"/>
                                        <p:tgtEl>
                                          <p:spTgt spid="28"/>
                                        </p:tgtEl>
                                        <p:attrNameLst>
                                          <p:attrName>ppt_h</p:attrName>
                                        </p:attrNameLst>
                                      </p:cBhvr>
                                      <p:tavLst>
                                        <p:tav tm="0">
                                          <p:val>
                                            <p:fltVal val="0"/>
                                          </p:val>
                                        </p:tav>
                                        <p:tav tm="100000">
                                          <p:val>
                                            <p:strVal val="#ppt_h"/>
                                          </p:val>
                                        </p:tav>
                                      </p:tavLst>
                                    </p:anim>
                                  </p:childTnLst>
                                </p:cTn>
                              </p:par>
                              <p:par>
                                <p:cTn id="61" presetID="23" presetClass="entr" presetSubtype="16" fill="hold" grpId="0" nodeType="withEffect">
                                  <p:stCondLst>
                                    <p:cond delay="2500"/>
                                  </p:stCondLst>
                                  <p:childTnLst>
                                    <p:set>
                                      <p:cBhvr>
                                        <p:cTn id="62" dur="1" fill="hold">
                                          <p:stCondLst>
                                            <p:cond delay="0"/>
                                          </p:stCondLst>
                                        </p:cTn>
                                        <p:tgtEl>
                                          <p:spTgt spid="29"/>
                                        </p:tgtEl>
                                        <p:attrNameLst>
                                          <p:attrName>style.visibility</p:attrName>
                                        </p:attrNameLst>
                                      </p:cBhvr>
                                      <p:to>
                                        <p:strVal val="visible"/>
                                      </p:to>
                                    </p:set>
                                    <p:anim calcmode="lin" valueType="num">
                                      <p:cBhvr>
                                        <p:cTn id="63" dur="500" fill="hold"/>
                                        <p:tgtEl>
                                          <p:spTgt spid="29"/>
                                        </p:tgtEl>
                                        <p:attrNameLst>
                                          <p:attrName>ppt_w</p:attrName>
                                        </p:attrNameLst>
                                      </p:cBhvr>
                                      <p:tavLst>
                                        <p:tav tm="0">
                                          <p:val>
                                            <p:fltVal val="0"/>
                                          </p:val>
                                        </p:tav>
                                        <p:tav tm="100000">
                                          <p:val>
                                            <p:strVal val="#ppt_w"/>
                                          </p:val>
                                        </p:tav>
                                      </p:tavLst>
                                    </p:anim>
                                    <p:anim calcmode="lin" valueType="num">
                                      <p:cBhvr>
                                        <p:cTn id="64" dur="500" fill="hold"/>
                                        <p:tgtEl>
                                          <p:spTgt spid="29"/>
                                        </p:tgtEl>
                                        <p:attrNameLst>
                                          <p:attrName>ppt_h</p:attrName>
                                        </p:attrNameLst>
                                      </p:cBhvr>
                                      <p:tavLst>
                                        <p:tav tm="0">
                                          <p:val>
                                            <p:fltVal val="0"/>
                                          </p:val>
                                        </p:tav>
                                        <p:tav tm="100000">
                                          <p:val>
                                            <p:strVal val="#ppt_h"/>
                                          </p:val>
                                        </p:tav>
                                      </p:tavLst>
                                    </p:anim>
                                  </p:childTnLst>
                                </p:cTn>
                              </p:par>
                              <p:par>
                                <p:cTn id="65" presetID="23" presetClass="entr" presetSubtype="16" fill="hold" grpId="0" nodeType="withEffect">
                                  <p:stCondLst>
                                    <p:cond delay="2750"/>
                                  </p:stCondLst>
                                  <p:childTnLst>
                                    <p:set>
                                      <p:cBhvr>
                                        <p:cTn id="66" dur="1" fill="hold">
                                          <p:stCondLst>
                                            <p:cond delay="0"/>
                                          </p:stCondLst>
                                        </p:cTn>
                                        <p:tgtEl>
                                          <p:spTgt spid="31"/>
                                        </p:tgtEl>
                                        <p:attrNameLst>
                                          <p:attrName>style.visibility</p:attrName>
                                        </p:attrNameLst>
                                      </p:cBhvr>
                                      <p:to>
                                        <p:strVal val="visible"/>
                                      </p:to>
                                    </p:set>
                                    <p:anim calcmode="lin" valueType="num">
                                      <p:cBhvr>
                                        <p:cTn id="67" dur="250" fill="hold"/>
                                        <p:tgtEl>
                                          <p:spTgt spid="31"/>
                                        </p:tgtEl>
                                        <p:attrNameLst>
                                          <p:attrName>ppt_w</p:attrName>
                                        </p:attrNameLst>
                                      </p:cBhvr>
                                      <p:tavLst>
                                        <p:tav tm="0">
                                          <p:val>
                                            <p:fltVal val="0"/>
                                          </p:val>
                                        </p:tav>
                                        <p:tav tm="100000">
                                          <p:val>
                                            <p:strVal val="#ppt_w"/>
                                          </p:val>
                                        </p:tav>
                                      </p:tavLst>
                                    </p:anim>
                                    <p:anim calcmode="lin" valueType="num">
                                      <p:cBhvr>
                                        <p:cTn id="68" dur="250" fill="hold"/>
                                        <p:tgtEl>
                                          <p:spTgt spid="31"/>
                                        </p:tgtEl>
                                        <p:attrNameLst>
                                          <p:attrName>ppt_h</p:attrName>
                                        </p:attrNameLst>
                                      </p:cBhvr>
                                      <p:tavLst>
                                        <p:tav tm="0">
                                          <p:val>
                                            <p:fltVal val="0"/>
                                          </p:val>
                                        </p:tav>
                                        <p:tav tm="100000">
                                          <p:val>
                                            <p:strVal val="#ppt_h"/>
                                          </p:val>
                                        </p:tav>
                                      </p:tavLst>
                                    </p:anim>
                                  </p:childTnLst>
                                </p:cTn>
                              </p:par>
                              <p:par>
                                <p:cTn id="69" presetID="23" presetClass="entr" presetSubtype="16" fill="hold" grpId="0" nodeType="withEffect">
                                  <p:stCondLst>
                                    <p:cond delay="2250"/>
                                  </p:stCondLst>
                                  <p:childTnLst>
                                    <p:set>
                                      <p:cBhvr>
                                        <p:cTn id="70" dur="1" fill="hold">
                                          <p:stCondLst>
                                            <p:cond delay="0"/>
                                          </p:stCondLst>
                                        </p:cTn>
                                        <p:tgtEl>
                                          <p:spTgt spid="34"/>
                                        </p:tgtEl>
                                        <p:attrNameLst>
                                          <p:attrName>style.visibility</p:attrName>
                                        </p:attrNameLst>
                                      </p:cBhvr>
                                      <p:to>
                                        <p:strVal val="visible"/>
                                      </p:to>
                                    </p:set>
                                    <p:anim calcmode="lin" valueType="num">
                                      <p:cBhvr>
                                        <p:cTn id="71" dur="500" fill="hold"/>
                                        <p:tgtEl>
                                          <p:spTgt spid="34"/>
                                        </p:tgtEl>
                                        <p:attrNameLst>
                                          <p:attrName>ppt_w</p:attrName>
                                        </p:attrNameLst>
                                      </p:cBhvr>
                                      <p:tavLst>
                                        <p:tav tm="0">
                                          <p:val>
                                            <p:fltVal val="0"/>
                                          </p:val>
                                        </p:tav>
                                        <p:tav tm="100000">
                                          <p:val>
                                            <p:strVal val="#ppt_w"/>
                                          </p:val>
                                        </p:tav>
                                      </p:tavLst>
                                    </p:anim>
                                    <p:anim calcmode="lin" valueType="num">
                                      <p:cBhvr>
                                        <p:cTn id="72" dur="500" fill="hold"/>
                                        <p:tgtEl>
                                          <p:spTgt spid="34"/>
                                        </p:tgtEl>
                                        <p:attrNameLst>
                                          <p:attrName>ppt_h</p:attrName>
                                        </p:attrNameLst>
                                      </p:cBhvr>
                                      <p:tavLst>
                                        <p:tav tm="0">
                                          <p:val>
                                            <p:fltVal val="0"/>
                                          </p:val>
                                        </p:tav>
                                        <p:tav tm="100000">
                                          <p:val>
                                            <p:strVal val="#ppt_h"/>
                                          </p:val>
                                        </p:tav>
                                      </p:tavLst>
                                    </p:anim>
                                  </p:childTnLst>
                                </p:cTn>
                              </p:par>
                              <p:par>
                                <p:cTn id="73" presetID="23" presetClass="entr" presetSubtype="16" fill="hold" grpId="0" nodeType="withEffect">
                                  <p:stCondLst>
                                    <p:cond delay="2500"/>
                                  </p:stCondLst>
                                  <p:childTnLst>
                                    <p:set>
                                      <p:cBhvr>
                                        <p:cTn id="74" dur="1" fill="hold">
                                          <p:stCondLst>
                                            <p:cond delay="0"/>
                                          </p:stCondLst>
                                        </p:cTn>
                                        <p:tgtEl>
                                          <p:spTgt spid="35"/>
                                        </p:tgtEl>
                                        <p:attrNameLst>
                                          <p:attrName>style.visibility</p:attrName>
                                        </p:attrNameLst>
                                      </p:cBhvr>
                                      <p:to>
                                        <p:strVal val="visible"/>
                                      </p:to>
                                    </p:set>
                                    <p:anim calcmode="lin" valueType="num">
                                      <p:cBhvr>
                                        <p:cTn id="75" dur="250" fill="hold"/>
                                        <p:tgtEl>
                                          <p:spTgt spid="35"/>
                                        </p:tgtEl>
                                        <p:attrNameLst>
                                          <p:attrName>ppt_w</p:attrName>
                                        </p:attrNameLst>
                                      </p:cBhvr>
                                      <p:tavLst>
                                        <p:tav tm="0">
                                          <p:val>
                                            <p:fltVal val="0"/>
                                          </p:val>
                                        </p:tav>
                                        <p:tav tm="100000">
                                          <p:val>
                                            <p:strVal val="#ppt_w"/>
                                          </p:val>
                                        </p:tav>
                                      </p:tavLst>
                                    </p:anim>
                                    <p:anim calcmode="lin" valueType="num">
                                      <p:cBhvr>
                                        <p:cTn id="76" dur="250" fill="hold"/>
                                        <p:tgtEl>
                                          <p:spTgt spid="35"/>
                                        </p:tgtEl>
                                        <p:attrNameLst>
                                          <p:attrName>ppt_h</p:attrName>
                                        </p:attrNameLst>
                                      </p:cBhvr>
                                      <p:tavLst>
                                        <p:tav tm="0">
                                          <p:val>
                                            <p:fltVal val="0"/>
                                          </p:val>
                                        </p:tav>
                                        <p:tav tm="100000">
                                          <p:val>
                                            <p:strVal val="#ppt_h"/>
                                          </p:val>
                                        </p:tav>
                                      </p:tavLst>
                                    </p:anim>
                                  </p:childTnLst>
                                </p:cTn>
                              </p:par>
                              <p:par>
                                <p:cTn id="77" presetID="23" presetClass="entr" presetSubtype="16" fill="hold" grpId="0" nodeType="withEffect">
                                  <p:stCondLst>
                                    <p:cond delay="2500"/>
                                  </p:stCondLst>
                                  <p:childTnLst>
                                    <p:set>
                                      <p:cBhvr>
                                        <p:cTn id="78" dur="1" fill="hold">
                                          <p:stCondLst>
                                            <p:cond delay="0"/>
                                          </p:stCondLst>
                                        </p:cTn>
                                        <p:tgtEl>
                                          <p:spTgt spid="36"/>
                                        </p:tgtEl>
                                        <p:attrNameLst>
                                          <p:attrName>style.visibility</p:attrName>
                                        </p:attrNameLst>
                                      </p:cBhvr>
                                      <p:to>
                                        <p:strVal val="visible"/>
                                      </p:to>
                                    </p:set>
                                    <p:anim calcmode="lin" valueType="num">
                                      <p:cBhvr>
                                        <p:cTn id="79" dur="500" fill="hold"/>
                                        <p:tgtEl>
                                          <p:spTgt spid="36"/>
                                        </p:tgtEl>
                                        <p:attrNameLst>
                                          <p:attrName>ppt_w</p:attrName>
                                        </p:attrNameLst>
                                      </p:cBhvr>
                                      <p:tavLst>
                                        <p:tav tm="0">
                                          <p:val>
                                            <p:fltVal val="0"/>
                                          </p:val>
                                        </p:tav>
                                        <p:tav tm="100000">
                                          <p:val>
                                            <p:strVal val="#ppt_w"/>
                                          </p:val>
                                        </p:tav>
                                      </p:tavLst>
                                    </p:anim>
                                    <p:anim calcmode="lin" valueType="num">
                                      <p:cBhvr>
                                        <p:cTn id="80" dur="500" fill="hold"/>
                                        <p:tgtEl>
                                          <p:spTgt spid="36"/>
                                        </p:tgtEl>
                                        <p:attrNameLst>
                                          <p:attrName>ppt_h</p:attrName>
                                        </p:attrNameLst>
                                      </p:cBhvr>
                                      <p:tavLst>
                                        <p:tav tm="0">
                                          <p:val>
                                            <p:fltVal val="0"/>
                                          </p:val>
                                        </p:tav>
                                        <p:tav tm="100000">
                                          <p:val>
                                            <p:strVal val="#ppt_h"/>
                                          </p:val>
                                        </p:tav>
                                      </p:tavLst>
                                    </p:anim>
                                  </p:childTnLst>
                                </p:cTn>
                              </p:par>
                              <p:par>
                                <p:cTn id="81" presetID="23" presetClass="entr" presetSubtype="16" fill="hold" grpId="0" nodeType="withEffect">
                                  <p:stCondLst>
                                    <p:cond delay="2750"/>
                                  </p:stCondLst>
                                  <p:childTnLst>
                                    <p:set>
                                      <p:cBhvr>
                                        <p:cTn id="82" dur="1" fill="hold">
                                          <p:stCondLst>
                                            <p:cond delay="0"/>
                                          </p:stCondLst>
                                        </p:cTn>
                                        <p:tgtEl>
                                          <p:spTgt spid="37"/>
                                        </p:tgtEl>
                                        <p:attrNameLst>
                                          <p:attrName>style.visibility</p:attrName>
                                        </p:attrNameLst>
                                      </p:cBhvr>
                                      <p:to>
                                        <p:strVal val="visible"/>
                                      </p:to>
                                    </p:set>
                                    <p:anim calcmode="lin" valueType="num">
                                      <p:cBhvr>
                                        <p:cTn id="83" dur="250" fill="hold"/>
                                        <p:tgtEl>
                                          <p:spTgt spid="37"/>
                                        </p:tgtEl>
                                        <p:attrNameLst>
                                          <p:attrName>ppt_w</p:attrName>
                                        </p:attrNameLst>
                                      </p:cBhvr>
                                      <p:tavLst>
                                        <p:tav tm="0">
                                          <p:val>
                                            <p:fltVal val="0"/>
                                          </p:val>
                                        </p:tav>
                                        <p:tav tm="100000">
                                          <p:val>
                                            <p:strVal val="#ppt_w"/>
                                          </p:val>
                                        </p:tav>
                                      </p:tavLst>
                                    </p:anim>
                                    <p:anim calcmode="lin" valueType="num">
                                      <p:cBhvr>
                                        <p:cTn id="84" dur="250" fill="hold"/>
                                        <p:tgtEl>
                                          <p:spTgt spid="37"/>
                                        </p:tgtEl>
                                        <p:attrNameLst>
                                          <p:attrName>ppt_h</p:attrName>
                                        </p:attrNameLst>
                                      </p:cBhvr>
                                      <p:tavLst>
                                        <p:tav tm="0">
                                          <p:val>
                                            <p:fltVal val="0"/>
                                          </p:val>
                                        </p:tav>
                                        <p:tav tm="100000">
                                          <p:val>
                                            <p:strVal val="#ppt_h"/>
                                          </p:val>
                                        </p:tav>
                                      </p:tavLst>
                                    </p:anim>
                                  </p:childTnLst>
                                </p:cTn>
                              </p:par>
                              <p:par>
                                <p:cTn id="85" presetID="23" presetClass="entr" presetSubtype="16" fill="hold" grpId="0" nodeType="withEffect">
                                  <p:stCondLst>
                                    <p:cond delay="2750"/>
                                  </p:stCondLst>
                                  <p:childTnLst>
                                    <p:set>
                                      <p:cBhvr>
                                        <p:cTn id="86" dur="1" fill="hold">
                                          <p:stCondLst>
                                            <p:cond delay="0"/>
                                          </p:stCondLst>
                                        </p:cTn>
                                        <p:tgtEl>
                                          <p:spTgt spid="39"/>
                                        </p:tgtEl>
                                        <p:attrNameLst>
                                          <p:attrName>style.visibility</p:attrName>
                                        </p:attrNameLst>
                                      </p:cBhvr>
                                      <p:to>
                                        <p:strVal val="visible"/>
                                      </p:to>
                                    </p:set>
                                    <p:anim calcmode="lin" valueType="num">
                                      <p:cBhvr>
                                        <p:cTn id="87" dur="500" fill="hold"/>
                                        <p:tgtEl>
                                          <p:spTgt spid="39"/>
                                        </p:tgtEl>
                                        <p:attrNameLst>
                                          <p:attrName>ppt_w</p:attrName>
                                        </p:attrNameLst>
                                      </p:cBhvr>
                                      <p:tavLst>
                                        <p:tav tm="0">
                                          <p:val>
                                            <p:fltVal val="0"/>
                                          </p:val>
                                        </p:tav>
                                        <p:tav tm="100000">
                                          <p:val>
                                            <p:strVal val="#ppt_w"/>
                                          </p:val>
                                        </p:tav>
                                      </p:tavLst>
                                    </p:anim>
                                    <p:anim calcmode="lin" valueType="num">
                                      <p:cBhvr>
                                        <p:cTn id="88" dur="500" fill="hold"/>
                                        <p:tgtEl>
                                          <p:spTgt spid="39"/>
                                        </p:tgtEl>
                                        <p:attrNameLst>
                                          <p:attrName>ppt_h</p:attrName>
                                        </p:attrNameLst>
                                      </p:cBhvr>
                                      <p:tavLst>
                                        <p:tav tm="0">
                                          <p:val>
                                            <p:fltVal val="0"/>
                                          </p:val>
                                        </p:tav>
                                        <p:tav tm="100000">
                                          <p:val>
                                            <p:strVal val="#ppt_h"/>
                                          </p:val>
                                        </p:tav>
                                      </p:tavLst>
                                    </p:anim>
                                  </p:childTnLst>
                                </p:cTn>
                              </p:par>
                              <p:par>
                                <p:cTn id="89" presetID="23" presetClass="entr" presetSubtype="16" fill="hold" grpId="0" nodeType="withEffect">
                                  <p:stCondLst>
                                    <p:cond delay="3000"/>
                                  </p:stCondLst>
                                  <p:childTnLst>
                                    <p:set>
                                      <p:cBhvr>
                                        <p:cTn id="90" dur="1" fill="hold">
                                          <p:stCondLst>
                                            <p:cond delay="0"/>
                                          </p:stCondLst>
                                        </p:cTn>
                                        <p:tgtEl>
                                          <p:spTgt spid="40"/>
                                        </p:tgtEl>
                                        <p:attrNameLst>
                                          <p:attrName>style.visibility</p:attrName>
                                        </p:attrNameLst>
                                      </p:cBhvr>
                                      <p:to>
                                        <p:strVal val="visible"/>
                                      </p:to>
                                    </p:set>
                                    <p:anim calcmode="lin" valueType="num">
                                      <p:cBhvr>
                                        <p:cTn id="91" dur="250" fill="hold"/>
                                        <p:tgtEl>
                                          <p:spTgt spid="40"/>
                                        </p:tgtEl>
                                        <p:attrNameLst>
                                          <p:attrName>ppt_w</p:attrName>
                                        </p:attrNameLst>
                                      </p:cBhvr>
                                      <p:tavLst>
                                        <p:tav tm="0">
                                          <p:val>
                                            <p:fltVal val="0"/>
                                          </p:val>
                                        </p:tav>
                                        <p:tav tm="100000">
                                          <p:val>
                                            <p:strVal val="#ppt_w"/>
                                          </p:val>
                                        </p:tav>
                                      </p:tavLst>
                                    </p:anim>
                                    <p:anim calcmode="lin" valueType="num">
                                      <p:cBhvr>
                                        <p:cTn id="92" dur="250" fill="hold"/>
                                        <p:tgtEl>
                                          <p:spTgt spid="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4" grpId="1" bldLvl="0" animBg="1"/>
      <p:bldP spid="4" grpId="2" bldLvl="0" animBg="1"/>
      <p:bldP spid="6" grpId="0" bldLvl="0" animBg="1"/>
      <p:bldP spid="6" grpId="1" bldLvl="0" animBg="1"/>
      <p:bldP spid="6" grpId="2" bldLvl="0" animBg="1"/>
      <p:bldP spid="24" grpId="0" bldLvl="0" animBg="1"/>
      <p:bldP spid="30" grpId="0"/>
      <p:bldP spid="27" grpId="0" bldLvl="0" animBg="1"/>
      <p:bldP spid="28" grpId="0" bldLvl="0" animBg="1"/>
      <p:bldP spid="29" grpId="0" bldLvl="0" animBg="1"/>
      <p:bldP spid="31" grpId="0" bldLvl="0" animBg="1"/>
      <p:bldP spid="34" grpId="0" bldLvl="0" animBg="1"/>
      <p:bldP spid="35" grpId="0" bldLvl="0" animBg="1"/>
      <p:bldP spid="36" grpId="0" bldLvl="0" animBg="1"/>
      <p:bldP spid="37" grpId="0" bldLvl="0" animBg="1"/>
      <p:bldP spid="39" grpId="0" bldLvl="0" animBg="1"/>
      <p:bldP spid="40" grpId="0" bldLvl="0" animBg="1"/>
      <p:bldP spid="2" grpId="0" bldLvl="0" animBg="1"/>
      <p:bldP spid="2" grpId="1" bldLvl="0" animBg="1"/>
      <p:bldP spid="2" grpId="2" bldLvl="0" animBg="1"/>
      <p:bldP spid="2" grpId="3" bldLvl="0" animBg="1"/>
      <p:bldP spid="2" grpId="4"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 Box 18"/>
          <p:cNvSpPr txBox="1">
            <a:spLocks noChangeArrowheads="1"/>
          </p:cNvSpPr>
          <p:nvPr/>
        </p:nvSpPr>
        <p:spPr bwMode="gray">
          <a:xfrm>
            <a:off x="2150110" y="1223645"/>
            <a:ext cx="487299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dirty="0">
                <a:solidFill>
                  <a:srgbClr val="333333"/>
                </a:solidFill>
                <a:latin typeface="微软雅黑" panose="020B0503020204020204" pitchFamily="34" charset="-122"/>
                <a:ea typeface="微软雅黑" panose="020B0503020204020204" pitchFamily="34" charset="-122"/>
              </a:rPr>
              <a:t>区块链想象成比特币网络的数据库</a:t>
            </a:r>
            <a:endParaRPr lang="zh-CN" altLang="en-US" sz="2400" dirty="0">
              <a:solidFill>
                <a:srgbClr val="333333"/>
              </a:solidFill>
              <a:latin typeface="微软雅黑" panose="020B0503020204020204" pitchFamily="34" charset="-122"/>
              <a:ea typeface="微软雅黑" panose="020B0503020204020204" pitchFamily="34" charset="-122"/>
            </a:endParaRPr>
          </a:p>
        </p:txBody>
      </p:sp>
      <p:sp>
        <p:nvSpPr>
          <p:cNvPr id="9" name="矩形 8"/>
          <p:cNvSpPr/>
          <p:nvPr/>
        </p:nvSpPr>
        <p:spPr>
          <a:xfrm>
            <a:off x="7185787" y="2568020"/>
            <a:ext cx="943610" cy="320675"/>
          </a:xfrm>
          <a:prstGeom prst="rect">
            <a:avLst/>
          </a:prstGeom>
        </p:spPr>
        <p:txBody>
          <a:bodyPr wrap="none" lIns="91431" tIns="45716" rIns="91431" bIns="45716">
            <a:spAutoFit/>
          </a:bodyPr>
          <a:lstStyle/>
          <a:p>
            <a:r>
              <a:rPr lang="zh-CN" altLang="en-US" sz="1500" dirty="0">
                <a:solidFill>
                  <a:schemeClr val="tx1"/>
                </a:solidFill>
                <a:latin typeface="幼圆" panose="02010509060101010101" charset="-122"/>
                <a:ea typeface="幼圆" panose="02010509060101010101" charset="-122"/>
              </a:rPr>
              <a:t>完整备份</a:t>
            </a:r>
            <a:endParaRPr lang="zh-CN" altLang="en-US" sz="1500" dirty="0">
              <a:solidFill>
                <a:schemeClr val="tx1"/>
              </a:solidFill>
              <a:latin typeface="幼圆" panose="02010509060101010101" charset="-122"/>
              <a:ea typeface="幼圆" panose="02010509060101010101" charset="-122"/>
            </a:endParaRPr>
          </a:p>
        </p:txBody>
      </p:sp>
      <p:grpSp>
        <p:nvGrpSpPr>
          <p:cNvPr id="18" name="组合 17"/>
          <p:cNvGrpSpPr/>
          <p:nvPr/>
        </p:nvGrpSpPr>
        <p:grpSpPr>
          <a:xfrm>
            <a:off x="6339205" y="2406650"/>
            <a:ext cx="574040" cy="584835"/>
            <a:chOff x="3989630" y="984316"/>
            <a:chExt cx="858956" cy="858956"/>
          </a:xfrm>
        </p:grpSpPr>
        <p:grpSp>
          <p:nvGrpSpPr>
            <p:cNvPr id="19" name="组合 18"/>
            <p:cNvGrpSpPr/>
            <p:nvPr/>
          </p:nvGrpSpPr>
          <p:grpSpPr>
            <a:xfrm>
              <a:off x="3989630" y="984316"/>
              <a:ext cx="858956" cy="858956"/>
              <a:chOff x="304800" y="673100"/>
              <a:chExt cx="4000500" cy="4000500"/>
            </a:xfrm>
            <a:effectLst>
              <a:outerShdw blurRad="444500" dist="254000" dir="8100000" algn="tr" rotWithShape="0">
                <a:prstClr val="black">
                  <a:alpha val="50000"/>
                </a:prstClr>
              </a:outerShdw>
            </a:effectLst>
          </p:grpSpPr>
          <p:sp>
            <p:nvSpPr>
              <p:cNvPr id="23" name="同心圆 2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mj-ea"/>
                  <a:ea typeface="+mj-ea"/>
                </a:endParaRPr>
              </a:p>
            </p:txBody>
          </p:sp>
          <p:sp>
            <p:nvSpPr>
              <p:cNvPr id="24" name="椭圆 23"/>
              <p:cNvSpPr/>
              <p:nvPr/>
            </p:nvSpPr>
            <p:spPr>
              <a:xfrm>
                <a:off x="392112" y="760412"/>
                <a:ext cx="3825876" cy="3825876"/>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ea"/>
                  <a:ea typeface="+mj-ea"/>
                </a:endParaRPr>
              </a:p>
            </p:txBody>
          </p:sp>
        </p:grpSp>
        <p:grpSp>
          <p:nvGrpSpPr>
            <p:cNvPr id="20" name="组合 54"/>
            <p:cNvGrpSpPr>
              <a:grpSpLocks noChangeAspect="1"/>
            </p:cNvGrpSpPr>
            <p:nvPr/>
          </p:nvGrpSpPr>
          <p:grpSpPr bwMode="auto">
            <a:xfrm>
              <a:off x="4230408" y="1145668"/>
              <a:ext cx="389996" cy="469766"/>
              <a:chOff x="3452849" y="2667439"/>
              <a:chExt cx="239345" cy="288607"/>
            </a:xfrm>
          </p:grpSpPr>
          <p:sp>
            <p:nvSpPr>
              <p:cNvPr id="21" name="Freeform 846"/>
              <p:cNvSpPr/>
              <p:nvPr/>
            </p:nvSpPr>
            <p:spPr bwMode="auto">
              <a:xfrm>
                <a:off x="3452849" y="2721892"/>
                <a:ext cx="239345" cy="234154"/>
              </a:xfrm>
              <a:custGeom>
                <a:avLst/>
                <a:gdLst>
                  <a:gd name="T0" fmla="*/ 29 w 48"/>
                  <a:gd name="T1" fmla="*/ 0 h 47"/>
                  <a:gd name="T2" fmla="*/ 29 w 48"/>
                  <a:gd name="T3" fmla="*/ 7 h 47"/>
                  <a:gd name="T4" fmla="*/ 41 w 48"/>
                  <a:gd name="T5" fmla="*/ 23 h 47"/>
                  <a:gd name="T6" fmla="*/ 24 w 48"/>
                  <a:gd name="T7" fmla="*/ 41 h 47"/>
                  <a:gd name="T8" fmla="*/ 6 w 48"/>
                  <a:gd name="T9" fmla="*/ 23 h 47"/>
                  <a:gd name="T10" fmla="*/ 18 w 48"/>
                  <a:gd name="T11" fmla="*/ 7 h 47"/>
                  <a:gd name="T12" fmla="*/ 18 w 48"/>
                  <a:gd name="T13" fmla="*/ 0 h 47"/>
                  <a:gd name="T14" fmla="*/ 0 w 48"/>
                  <a:gd name="T15" fmla="*/ 23 h 47"/>
                  <a:gd name="T16" fmla="*/ 24 w 48"/>
                  <a:gd name="T17" fmla="*/ 47 h 47"/>
                  <a:gd name="T18" fmla="*/ 48 w 48"/>
                  <a:gd name="T19" fmla="*/ 23 h 47"/>
                  <a:gd name="T20" fmla="*/ 29 w 48"/>
                  <a:gd name="T21"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47">
                    <a:moveTo>
                      <a:pt x="29" y="0"/>
                    </a:moveTo>
                    <a:cubicBezTo>
                      <a:pt x="29" y="7"/>
                      <a:pt x="29" y="7"/>
                      <a:pt x="29" y="7"/>
                    </a:cubicBezTo>
                    <a:cubicBezTo>
                      <a:pt x="36" y="9"/>
                      <a:pt x="41" y="16"/>
                      <a:pt x="41" y="23"/>
                    </a:cubicBezTo>
                    <a:cubicBezTo>
                      <a:pt x="41" y="33"/>
                      <a:pt x="33" y="41"/>
                      <a:pt x="24" y="41"/>
                    </a:cubicBezTo>
                    <a:cubicBezTo>
                      <a:pt x="14" y="41"/>
                      <a:pt x="6" y="33"/>
                      <a:pt x="6" y="23"/>
                    </a:cubicBezTo>
                    <a:cubicBezTo>
                      <a:pt x="6" y="16"/>
                      <a:pt x="11" y="9"/>
                      <a:pt x="18" y="7"/>
                    </a:cubicBezTo>
                    <a:cubicBezTo>
                      <a:pt x="18" y="0"/>
                      <a:pt x="18" y="0"/>
                      <a:pt x="18" y="0"/>
                    </a:cubicBezTo>
                    <a:cubicBezTo>
                      <a:pt x="7" y="2"/>
                      <a:pt x="0" y="12"/>
                      <a:pt x="0" y="23"/>
                    </a:cubicBezTo>
                    <a:cubicBezTo>
                      <a:pt x="0" y="37"/>
                      <a:pt x="10" y="47"/>
                      <a:pt x="24" y="47"/>
                    </a:cubicBezTo>
                    <a:cubicBezTo>
                      <a:pt x="37" y="47"/>
                      <a:pt x="48" y="37"/>
                      <a:pt x="48" y="23"/>
                    </a:cubicBezTo>
                    <a:cubicBezTo>
                      <a:pt x="48" y="12"/>
                      <a:pt x="40" y="2"/>
                      <a:pt x="29" y="0"/>
                    </a:cubicBezTo>
                    <a:close/>
                  </a:path>
                </a:pathLst>
              </a:custGeom>
              <a:solidFill>
                <a:schemeClr val="accent1"/>
              </a:solidFill>
              <a:ln>
                <a:noFill/>
              </a:ln>
            </p:spPr>
            <p:txBody>
              <a:bodyPr lIns="121920" tIns="60960" rIns="121920" bIns="60960"/>
              <a:lstStyle/>
              <a:p>
                <a:pPr defTabSz="913765" fontAlgn="auto">
                  <a:spcBef>
                    <a:spcPts val="0"/>
                  </a:spcBef>
                  <a:spcAft>
                    <a:spcPts val="0"/>
                  </a:spcAft>
                  <a:defRPr/>
                </a:pPr>
                <a:endParaRPr lang="zh-CN" altLang="en-US" sz="2490">
                  <a:solidFill>
                    <a:prstClr val="black"/>
                  </a:solidFill>
                  <a:latin typeface="+mj-ea"/>
                  <a:ea typeface="+mj-ea"/>
                  <a:cs typeface="Arial" panose="020B0604020202020204" pitchFamily="34" charset="0"/>
                </a:endParaRPr>
              </a:p>
            </p:txBody>
          </p:sp>
          <p:sp>
            <p:nvSpPr>
              <p:cNvPr id="22" name="Freeform 847"/>
              <p:cNvSpPr/>
              <p:nvPr/>
            </p:nvSpPr>
            <p:spPr bwMode="auto">
              <a:xfrm>
                <a:off x="3547138" y="2667439"/>
                <a:ext cx="44424" cy="138859"/>
              </a:xfrm>
              <a:custGeom>
                <a:avLst/>
                <a:gdLst>
                  <a:gd name="T0" fmla="*/ 7 w 9"/>
                  <a:gd name="T1" fmla="*/ 0 h 28"/>
                  <a:gd name="T2" fmla="*/ 2 w 9"/>
                  <a:gd name="T3" fmla="*/ 0 h 28"/>
                  <a:gd name="T4" fmla="*/ 0 w 9"/>
                  <a:gd name="T5" fmla="*/ 2 h 28"/>
                  <a:gd name="T6" fmla="*/ 0 w 9"/>
                  <a:gd name="T7" fmla="*/ 10 h 28"/>
                  <a:gd name="T8" fmla="*/ 0 w 9"/>
                  <a:gd name="T9" fmla="*/ 16 h 28"/>
                  <a:gd name="T10" fmla="*/ 0 w 9"/>
                  <a:gd name="T11" fmla="*/ 26 h 28"/>
                  <a:gd name="T12" fmla="*/ 2 w 9"/>
                  <a:gd name="T13" fmla="*/ 28 h 28"/>
                  <a:gd name="T14" fmla="*/ 7 w 9"/>
                  <a:gd name="T15" fmla="*/ 28 h 28"/>
                  <a:gd name="T16" fmla="*/ 9 w 9"/>
                  <a:gd name="T17" fmla="*/ 26 h 28"/>
                  <a:gd name="T18" fmla="*/ 9 w 9"/>
                  <a:gd name="T19" fmla="*/ 16 h 28"/>
                  <a:gd name="T20" fmla="*/ 9 w 9"/>
                  <a:gd name="T21" fmla="*/ 10 h 28"/>
                  <a:gd name="T22" fmla="*/ 9 w 9"/>
                  <a:gd name="T23" fmla="*/ 2 h 28"/>
                  <a:gd name="T24" fmla="*/ 7 w 9"/>
                  <a:gd name="T25"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28">
                    <a:moveTo>
                      <a:pt x="7" y="0"/>
                    </a:moveTo>
                    <a:cubicBezTo>
                      <a:pt x="2" y="0"/>
                      <a:pt x="2" y="0"/>
                      <a:pt x="2" y="0"/>
                    </a:cubicBezTo>
                    <a:cubicBezTo>
                      <a:pt x="1" y="0"/>
                      <a:pt x="0" y="1"/>
                      <a:pt x="0" y="2"/>
                    </a:cubicBezTo>
                    <a:cubicBezTo>
                      <a:pt x="0" y="10"/>
                      <a:pt x="0" y="10"/>
                      <a:pt x="0" y="10"/>
                    </a:cubicBezTo>
                    <a:cubicBezTo>
                      <a:pt x="0" y="16"/>
                      <a:pt x="0" y="16"/>
                      <a:pt x="0" y="16"/>
                    </a:cubicBezTo>
                    <a:cubicBezTo>
                      <a:pt x="0" y="26"/>
                      <a:pt x="0" y="26"/>
                      <a:pt x="0" y="26"/>
                    </a:cubicBezTo>
                    <a:cubicBezTo>
                      <a:pt x="0" y="27"/>
                      <a:pt x="1" y="28"/>
                      <a:pt x="2" y="28"/>
                    </a:cubicBezTo>
                    <a:cubicBezTo>
                      <a:pt x="7" y="28"/>
                      <a:pt x="7" y="28"/>
                      <a:pt x="7" y="28"/>
                    </a:cubicBezTo>
                    <a:cubicBezTo>
                      <a:pt x="8" y="28"/>
                      <a:pt x="9" y="27"/>
                      <a:pt x="9" y="26"/>
                    </a:cubicBezTo>
                    <a:cubicBezTo>
                      <a:pt x="9" y="16"/>
                      <a:pt x="9" y="16"/>
                      <a:pt x="9" y="16"/>
                    </a:cubicBezTo>
                    <a:cubicBezTo>
                      <a:pt x="9" y="10"/>
                      <a:pt x="9" y="10"/>
                      <a:pt x="9" y="10"/>
                    </a:cubicBezTo>
                    <a:cubicBezTo>
                      <a:pt x="9" y="2"/>
                      <a:pt x="9" y="2"/>
                      <a:pt x="9" y="2"/>
                    </a:cubicBezTo>
                    <a:cubicBezTo>
                      <a:pt x="9" y="1"/>
                      <a:pt x="8" y="0"/>
                      <a:pt x="7" y="0"/>
                    </a:cubicBezTo>
                    <a:close/>
                  </a:path>
                </a:pathLst>
              </a:custGeom>
              <a:solidFill>
                <a:schemeClr val="accent1"/>
              </a:solidFill>
              <a:ln>
                <a:noFill/>
              </a:ln>
            </p:spPr>
            <p:txBody>
              <a:bodyPr lIns="121920" tIns="60960" rIns="121920" bIns="60960"/>
              <a:lstStyle/>
              <a:p>
                <a:pPr defTabSz="913765" fontAlgn="auto">
                  <a:spcBef>
                    <a:spcPts val="0"/>
                  </a:spcBef>
                  <a:spcAft>
                    <a:spcPts val="0"/>
                  </a:spcAft>
                  <a:defRPr/>
                </a:pPr>
                <a:endParaRPr lang="zh-CN" altLang="en-US" sz="2490">
                  <a:solidFill>
                    <a:prstClr val="black"/>
                  </a:solidFill>
                  <a:latin typeface="+mj-ea"/>
                  <a:ea typeface="+mj-ea"/>
                  <a:cs typeface="Arial" panose="020B0604020202020204" pitchFamily="34" charset="0"/>
                </a:endParaRPr>
              </a:p>
            </p:txBody>
          </p:sp>
        </p:grpSp>
      </p:grpSp>
      <p:grpSp>
        <p:nvGrpSpPr>
          <p:cNvPr id="25" name="组合 24"/>
          <p:cNvGrpSpPr/>
          <p:nvPr/>
        </p:nvGrpSpPr>
        <p:grpSpPr>
          <a:xfrm>
            <a:off x="6316345" y="3385185"/>
            <a:ext cx="574040" cy="584835"/>
            <a:chOff x="4684712" y="1948340"/>
            <a:chExt cx="858956" cy="858956"/>
          </a:xfrm>
        </p:grpSpPr>
        <p:grpSp>
          <p:nvGrpSpPr>
            <p:cNvPr id="26" name="组合 25"/>
            <p:cNvGrpSpPr/>
            <p:nvPr/>
          </p:nvGrpSpPr>
          <p:grpSpPr>
            <a:xfrm>
              <a:off x="4684712" y="1948340"/>
              <a:ext cx="858956" cy="858956"/>
              <a:chOff x="304800" y="673100"/>
              <a:chExt cx="4000500" cy="4000500"/>
            </a:xfrm>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mj-ea"/>
                  <a:ea typeface="+mj-ea"/>
                </a:endParaRPr>
              </a:p>
            </p:txBody>
          </p:sp>
          <p:sp>
            <p:nvSpPr>
              <p:cNvPr id="29" name="椭圆 2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ea"/>
                  <a:ea typeface="+mj-ea"/>
                </a:endParaRPr>
              </a:p>
            </p:txBody>
          </p:sp>
        </p:grpSp>
        <p:sp>
          <p:nvSpPr>
            <p:cNvPr id="27" name="Freeform 168"/>
            <p:cNvSpPr>
              <a:spLocks noChangeAspect="1" noEditPoints="1"/>
            </p:cNvSpPr>
            <p:nvPr/>
          </p:nvSpPr>
          <p:spPr bwMode="auto">
            <a:xfrm>
              <a:off x="4918327" y="2222412"/>
              <a:ext cx="425533" cy="364326"/>
            </a:xfrm>
            <a:custGeom>
              <a:avLst/>
              <a:gdLst>
                <a:gd name="T0" fmla="*/ 4 w 94"/>
                <a:gd name="T1" fmla="*/ 19 h 81"/>
                <a:gd name="T2" fmla="*/ 46 w 94"/>
                <a:gd name="T3" fmla="*/ 19 h 81"/>
                <a:gd name="T4" fmla="*/ 50 w 94"/>
                <a:gd name="T5" fmla="*/ 16 h 81"/>
                <a:gd name="T6" fmla="*/ 73 w 94"/>
                <a:gd name="T7" fmla="*/ 0 h 81"/>
                <a:gd name="T8" fmla="*/ 73 w 94"/>
                <a:gd name="T9" fmla="*/ 33 h 81"/>
                <a:gd name="T10" fmla="*/ 73 w 94"/>
                <a:gd name="T11" fmla="*/ 66 h 81"/>
                <a:gd name="T12" fmla="*/ 50 w 94"/>
                <a:gd name="T13" fmla="*/ 49 h 81"/>
                <a:gd name="T14" fmla="*/ 46 w 94"/>
                <a:gd name="T15" fmla="*/ 47 h 81"/>
                <a:gd name="T16" fmla="*/ 33 w 94"/>
                <a:gd name="T17" fmla="*/ 47 h 81"/>
                <a:gd name="T18" fmla="*/ 40 w 94"/>
                <a:gd name="T19" fmla="*/ 70 h 81"/>
                <a:gd name="T20" fmla="*/ 45 w 94"/>
                <a:gd name="T21" fmla="*/ 70 h 81"/>
                <a:gd name="T22" fmla="*/ 45 w 94"/>
                <a:gd name="T23" fmla="*/ 81 h 81"/>
                <a:gd name="T24" fmla="*/ 43 w 94"/>
                <a:gd name="T25" fmla="*/ 81 h 81"/>
                <a:gd name="T26" fmla="*/ 21 w 94"/>
                <a:gd name="T27" fmla="*/ 81 h 81"/>
                <a:gd name="T28" fmla="*/ 11 w 94"/>
                <a:gd name="T29" fmla="*/ 47 h 81"/>
                <a:gd name="T30" fmla="*/ 4 w 94"/>
                <a:gd name="T31" fmla="*/ 47 h 81"/>
                <a:gd name="T32" fmla="*/ 4 w 94"/>
                <a:gd name="T33" fmla="*/ 19 h 81"/>
                <a:gd name="T34" fmla="*/ 87 w 94"/>
                <a:gd name="T35" fmla="*/ 23 h 81"/>
                <a:gd name="T36" fmla="*/ 94 w 94"/>
                <a:gd name="T37" fmla="*/ 33 h 81"/>
                <a:gd name="T38" fmla="*/ 87 w 94"/>
                <a:gd name="T39" fmla="*/ 43 h 81"/>
                <a:gd name="T40" fmla="*/ 87 w 94"/>
                <a:gd name="T41" fmla="*/ 66 h 81"/>
                <a:gd name="T42" fmla="*/ 78 w 94"/>
                <a:gd name="T43" fmla="*/ 66 h 81"/>
                <a:gd name="T44" fmla="*/ 78 w 94"/>
                <a:gd name="T45" fmla="*/ 0 h 81"/>
                <a:gd name="T46" fmla="*/ 87 w 94"/>
                <a:gd name="T47" fmla="*/ 0 h 81"/>
                <a:gd name="T48" fmla="*/ 87 w 94"/>
                <a:gd name="T49" fmla="*/ 23 h 81"/>
                <a:gd name="T50" fmla="*/ 46 w 94"/>
                <a:gd name="T51" fmla="*/ 49 h 81"/>
                <a:gd name="T52" fmla="*/ 37 w 94"/>
                <a:gd name="T53" fmla="*/ 49 h 81"/>
                <a:gd name="T54" fmla="*/ 40 w 94"/>
                <a:gd name="T55" fmla="*/ 61 h 81"/>
                <a:gd name="T56" fmla="*/ 43 w 94"/>
                <a:gd name="T57" fmla="*/ 61 h 81"/>
                <a:gd name="T58" fmla="*/ 43 w 94"/>
                <a:gd name="T59" fmla="*/ 57 h 81"/>
                <a:gd name="T60" fmla="*/ 46 w 94"/>
                <a:gd name="T61" fmla="*/ 4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 h="81">
                  <a:moveTo>
                    <a:pt x="4" y="19"/>
                  </a:moveTo>
                  <a:cubicBezTo>
                    <a:pt x="46" y="19"/>
                    <a:pt x="46" y="19"/>
                    <a:pt x="46" y="19"/>
                  </a:cubicBezTo>
                  <a:cubicBezTo>
                    <a:pt x="50" y="16"/>
                    <a:pt x="50" y="16"/>
                    <a:pt x="50" y="16"/>
                  </a:cubicBezTo>
                  <a:cubicBezTo>
                    <a:pt x="73" y="0"/>
                    <a:pt x="73" y="0"/>
                    <a:pt x="73" y="0"/>
                  </a:cubicBezTo>
                  <a:cubicBezTo>
                    <a:pt x="73" y="33"/>
                    <a:pt x="73" y="33"/>
                    <a:pt x="73" y="33"/>
                  </a:cubicBezTo>
                  <a:cubicBezTo>
                    <a:pt x="73" y="66"/>
                    <a:pt x="73" y="66"/>
                    <a:pt x="73" y="66"/>
                  </a:cubicBezTo>
                  <a:cubicBezTo>
                    <a:pt x="50" y="49"/>
                    <a:pt x="50" y="49"/>
                    <a:pt x="50" y="49"/>
                  </a:cubicBezTo>
                  <a:cubicBezTo>
                    <a:pt x="46" y="47"/>
                    <a:pt x="46" y="47"/>
                    <a:pt x="46" y="47"/>
                  </a:cubicBezTo>
                  <a:cubicBezTo>
                    <a:pt x="33" y="47"/>
                    <a:pt x="33" y="47"/>
                    <a:pt x="33" y="47"/>
                  </a:cubicBezTo>
                  <a:cubicBezTo>
                    <a:pt x="40" y="70"/>
                    <a:pt x="40" y="70"/>
                    <a:pt x="40" y="70"/>
                  </a:cubicBezTo>
                  <a:cubicBezTo>
                    <a:pt x="45" y="70"/>
                    <a:pt x="45" y="70"/>
                    <a:pt x="45" y="70"/>
                  </a:cubicBezTo>
                  <a:cubicBezTo>
                    <a:pt x="45" y="81"/>
                    <a:pt x="45" y="81"/>
                    <a:pt x="45" y="81"/>
                  </a:cubicBezTo>
                  <a:cubicBezTo>
                    <a:pt x="43" y="81"/>
                    <a:pt x="43" y="81"/>
                    <a:pt x="43" y="81"/>
                  </a:cubicBezTo>
                  <a:cubicBezTo>
                    <a:pt x="21" y="81"/>
                    <a:pt x="21" y="81"/>
                    <a:pt x="21" y="81"/>
                  </a:cubicBezTo>
                  <a:cubicBezTo>
                    <a:pt x="11" y="47"/>
                    <a:pt x="11" y="47"/>
                    <a:pt x="11" y="47"/>
                  </a:cubicBezTo>
                  <a:cubicBezTo>
                    <a:pt x="4" y="47"/>
                    <a:pt x="4" y="47"/>
                    <a:pt x="4" y="47"/>
                  </a:cubicBezTo>
                  <a:cubicBezTo>
                    <a:pt x="0" y="37"/>
                    <a:pt x="0" y="28"/>
                    <a:pt x="4" y="19"/>
                  </a:cubicBezTo>
                  <a:close/>
                  <a:moveTo>
                    <a:pt x="87" y="23"/>
                  </a:moveTo>
                  <a:cubicBezTo>
                    <a:pt x="91" y="24"/>
                    <a:pt x="94" y="28"/>
                    <a:pt x="94" y="33"/>
                  </a:cubicBezTo>
                  <a:cubicBezTo>
                    <a:pt x="94" y="38"/>
                    <a:pt x="91" y="42"/>
                    <a:pt x="87" y="43"/>
                  </a:cubicBezTo>
                  <a:cubicBezTo>
                    <a:pt x="87" y="66"/>
                    <a:pt x="87" y="66"/>
                    <a:pt x="87" y="66"/>
                  </a:cubicBezTo>
                  <a:cubicBezTo>
                    <a:pt x="78" y="66"/>
                    <a:pt x="78" y="66"/>
                    <a:pt x="78" y="66"/>
                  </a:cubicBezTo>
                  <a:cubicBezTo>
                    <a:pt x="78" y="0"/>
                    <a:pt x="78" y="0"/>
                    <a:pt x="78" y="0"/>
                  </a:cubicBezTo>
                  <a:cubicBezTo>
                    <a:pt x="87" y="0"/>
                    <a:pt x="87" y="0"/>
                    <a:pt x="87" y="0"/>
                  </a:cubicBezTo>
                  <a:cubicBezTo>
                    <a:pt x="87" y="23"/>
                    <a:pt x="87" y="23"/>
                    <a:pt x="87" y="23"/>
                  </a:cubicBezTo>
                  <a:close/>
                  <a:moveTo>
                    <a:pt x="46" y="49"/>
                  </a:moveTo>
                  <a:cubicBezTo>
                    <a:pt x="37" y="49"/>
                    <a:pt x="37" y="49"/>
                    <a:pt x="37" y="49"/>
                  </a:cubicBezTo>
                  <a:cubicBezTo>
                    <a:pt x="40" y="61"/>
                    <a:pt x="40" y="61"/>
                    <a:pt x="40" y="61"/>
                  </a:cubicBezTo>
                  <a:cubicBezTo>
                    <a:pt x="43" y="61"/>
                    <a:pt x="43" y="61"/>
                    <a:pt x="43" y="61"/>
                  </a:cubicBezTo>
                  <a:cubicBezTo>
                    <a:pt x="43" y="57"/>
                    <a:pt x="43" y="57"/>
                    <a:pt x="43" y="57"/>
                  </a:cubicBezTo>
                  <a:lnTo>
                    <a:pt x="46" y="49"/>
                  </a:lnTo>
                  <a:close/>
                </a:path>
              </a:pathLst>
            </a:custGeom>
            <a:solidFill>
              <a:schemeClr val="accent2"/>
            </a:solidFill>
            <a:ln>
              <a:noFill/>
            </a:ln>
          </p:spPr>
          <p:txBody>
            <a:bodyPr lIns="121920" tIns="60960" rIns="121920" bIns="60960"/>
            <a:lstStyle/>
            <a:p>
              <a:pPr defTabSz="913765" fontAlgn="auto">
                <a:spcBef>
                  <a:spcPts val="0"/>
                </a:spcBef>
                <a:spcAft>
                  <a:spcPts val="0"/>
                </a:spcAft>
                <a:defRPr/>
              </a:pPr>
              <a:endParaRPr lang="zh-CN" altLang="en-US" sz="2490">
                <a:solidFill>
                  <a:prstClr val="black"/>
                </a:solidFill>
                <a:latin typeface="+mj-ea"/>
                <a:ea typeface="+mj-ea"/>
                <a:cs typeface="Arial" panose="020B0604020202020204" pitchFamily="34" charset="0"/>
              </a:endParaRPr>
            </a:p>
          </p:txBody>
        </p:sp>
      </p:grpSp>
      <p:grpSp>
        <p:nvGrpSpPr>
          <p:cNvPr id="30" name="组合 29"/>
          <p:cNvGrpSpPr/>
          <p:nvPr/>
        </p:nvGrpSpPr>
        <p:grpSpPr>
          <a:xfrm>
            <a:off x="6348095" y="4407535"/>
            <a:ext cx="574040" cy="584835"/>
            <a:chOff x="4716016" y="2993953"/>
            <a:chExt cx="858956" cy="858956"/>
          </a:xfrm>
        </p:grpSpPr>
        <p:grpSp>
          <p:nvGrpSpPr>
            <p:cNvPr id="31" name="组合 30"/>
            <p:cNvGrpSpPr/>
            <p:nvPr/>
          </p:nvGrpSpPr>
          <p:grpSpPr>
            <a:xfrm>
              <a:off x="4716016" y="2993953"/>
              <a:ext cx="858956" cy="858956"/>
              <a:chOff x="304800" y="673100"/>
              <a:chExt cx="4000500" cy="4000500"/>
            </a:xfrm>
            <a:effectLst>
              <a:outerShdw blurRad="444500" dist="254000" dir="8100000" algn="tr" rotWithShape="0">
                <a:prstClr val="black">
                  <a:alpha val="50000"/>
                </a:prstClr>
              </a:outerShdw>
            </a:effectLst>
          </p:grpSpPr>
          <p:sp>
            <p:nvSpPr>
              <p:cNvPr id="33" name="同心圆 3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mj-ea"/>
                  <a:ea typeface="+mj-ea"/>
                </a:endParaRPr>
              </a:p>
            </p:txBody>
          </p:sp>
          <p:sp>
            <p:nvSpPr>
              <p:cNvPr id="34" name="椭圆 3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ea"/>
                  <a:ea typeface="+mj-ea"/>
                </a:endParaRPr>
              </a:p>
            </p:txBody>
          </p:sp>
        </p:grpSp>
        <p:sp>
          <p:nvSpPr>
            <p:cNvPr id="32" name="Freeform 203"/>
            <p:cNvSpPr>
              <a:spLocks noChangeAspect="1" noEditPoints="1"/>
            </p:cNvSpPr>
            <p:nvPr/>
          </p:nvSpPr>
          <p:spPr bwMode="auto">
            <a:xfrm>
              <a:off x="4972990" y="3242045"/>
              <a:ext cx="370870" cy="356606"/>
            </a:xfrm>
            <a:custGeom>
              <a:avLst/>
              <a:gdLst>
                <a:gd name="T0" fmla="*/ 88 w 218"/>
                <a:gd name="T1" fmla="*/ 43 h 209"/>
                <a:gd name="T2" fmla="*/ 36 w 218"/>
                <a:gd name="T3" fmla="*/ 43 h 209"/>
                <a:gd name="T4" fmla="*/ 26 w 218"/>
                <a:gd name="T5" fmla="*/ 57 h 209"/>
                <a:gd name="T6" fmla="*/ 36 w 218"/>
                <a:gd name="T7" fmla="*/ 71 h 209"/>
                <a:gd name="T8" fmla="*/ 88 w 218"/>
                <a:gd name="T9" fmla="*/ 71 h 209"/>
                <a:gd name="T10" fmla="*/ 88 w 218"/>
                <a:gd name="T11" fmla="*/ 43 h 209"/>
                <a:gd name="T12" fmla="*/ 88 w 218"/>
                <a:gd name="T13" fmla="*/ 43 h 209"/>
                <a:gd name="T14" fmla="*/ 126 w 218"/>
                <a:gd name="T15" fmla="*/ 71 h 209"/>
                <a:gd name="T16" fmla="*/ 187 w 218"/>
                <a:gd name="T17" fmla="*/ 71 h 209"/>
                <a:gd name="T18" fmla="*/ 194 w 218"/>
                <a:gd name="T19" fmla="*/ 71 h 209"/>
                <a:gd name="T20" fmla="*/ 197 w 218"/>
                <a:gd name="T21" fmla="*/ 76 h 209"/>
                <a:gd name="T22" fmla="*/ 213 w 218"/>
                <a:gd name="T23" fmla="*/ 102 h 209"/>
                <a:gd name="T24" fmla="*/ 218 w 218"/>
                <a:gd name="T25" fmla="*/ 109 h 209"/>
                <a:gd name="T26" fmla="*/ 213 w 218"/>
                <a:gd name="T27" fmla="*/ 114 h 209"/>
                <a:gd name="T28" fmla="*/ 197 w 218"/>
                <a:gd name="T29" fmla="*/ 140 h 209"/>
                <a:gd name="T30" fmla="*/ 194 w 218"/>
                <a:gd name="T31" fmla="*/ 147 h 209"/>
                <a:gd name="T32" fmla="*/ 187 w 218"/>
                <a:gd name="T33" fmla="*/ 147 h 209"/>
                <a:gd name="T34" fmla="*/ 126 w 218"/>
                <a:gd name="T35" fmla="*/ 147 h 209"/>
                <a:gd name="T36" fmla="*/ 126 w 218"/>
                <a:gd name="T37" fmla="*/ 180 h 209"/>
                <a:gd name="T38" fmla="*/ 180 w 218"/>
                <a:gd name="T39" fmla="*/ 180 h 209"/>
                <a:gd name="T40" fmla="*/ 180 w 218"/>
                <a:gd name="T41" fmla="*/ 209 h 209"/>
                <a:gd name="T42" fmla="*/ 40 w 218"/>
                <a:gd name="T43" fmla="*/ 209 h 209"/>
                <a:gd name="T44" fmla="*/ 40 w 218"/>
                <a:gd name="T45" fmla="*/ 180 h 209"/>
                <a:gd name="T46" fmla="*/ 90 w 218"/>
                <a:gd name="T47" fmla="*/ 180 h 209"/>
                <a:gd name="T48" fmla="*/ 90 w 218"/>
                <a:gd name="T49" fmla="*/ 95 h 209"/>
                <a:gd name="T50" fmla="*/ 29 w 218"/>
                <a:gd name="T51" fmla="*/ 95 h 209"/>
                <a:gd name="T52" fmla="*/ 22 w 218"/>
                <a:gd name="T53" fmla="*/ 95 h 209"/>
                <a:gd name="T54" fmla="*/ 19 w 218"/>
                <a:gd name="T55" fmla="*/ 88 h 209"/>
                <a:gd name="T56" fmla="*/ 3 w 218"/>
                <a:gd name="T57" fmla="*/ 62 h 209"/>
                <a:gd name="T58" fmla="*/ 0 w 218"/>
                <a:gd name="T59" fmla="*/ 57 h 209"/>
                <a:gd name="T60" fmla="*/ 3 w 218"/>
                <a:gd name="T61" fmla="*/ 50 h 209"/>
                <a:gd name="T62" fmla="*/ 19 w 218"/>
                <a:gd name="T63" fmla="*/ 24 h 209"/>
                <a:gd name="T64" fmla="*/ 22 w 218"/>
                <a:gd name="T65" fmla="*/ 19 h 209"/>
                <a:gd name="T66" fmla="*/ 29 w 218"/>
                <a:gd name="T67" fmla="*/ 19 h 209"/>
                <a:gd name="T68" fmla="*/ 90 w 218"/>
                <a:gd name="T69" fmla="*/ 19 h 209"/>
                <a:gd name="T70" fmla="*/ 90 w 218"/>
                <a:gd name="T71" fmla="*/ 15 h 209"/>
                <a:gd name="T72" fmla="*/ 109 w 218"/>
                <a:gd name="T73" fmla="*/ 0 h 209"/>
                <a:gd name="T74" fmla="*/ 126 w 218"/>
                <a:gd name="T75" fmla="*/ 15 h 209"/>
                <a:gd name="T76" fmla="*/ 126 w 218"/>
                <a:gd name="T77" fmla="*/ 71 h 209"/>
                <a:gd name="T78" fmla="*/ 126 w 218"/>
                <a:gd name="T79" fmla="*/ 71 h 209"/>
                <a:gd name="T80" fmla="*/ 182 w 218"/>
                <a:gd name="T81" fmla="*/ 93 h 209"/>
                <a:gd name="T82" fmla="*/ 128 w 218"/>
                <a:gd name="T83" fmla="*/ 93 h 209"/>
                <a:gd name="T84" fmla="*/ 128 w 218"/>
                <a:gd name="T85" fmla="*/ 123 h 209"/>
                <a:gd name="T86" fmla="*/ 182 w 218"/>
                <a:gd name="T87" fmla="*/ 123 h 209"/>
                <a:gd name="T88" fmla="*/ 192 w 218"/>
                <a:gd name="T89" fmla="*/ 109 h 209"/>
                <a:gd name="T90" fmla="*/ 182 w 218"/>
                <a:gd name="T91" fmla="*/ 93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209">
                  <a:moveTo>
                    <a:pt x="88" y="43"/>
                  </a:moveTo>
                  <a:lnTo>
                    <a:pt x="36" y="43"/>
                  </a:lnTo>
                  <a:lnTo>
                    <a:pt x="26" y="57"/>
                  </a:lnTo>
                  <a:lnTo>
                    <a:pt x="36" y="71"/>
                  </a:lnTo>
                  <a:lnTo>
                    <a:pt x="88" y="71"/>
                  </a:lnTo>
                  <a:lnTo>
                    <a:pt x="88" y="43"/>
                  </a:lnTo>
                  <a:lnTo>
                    <a:pt x="88" y="43"/>
                  </a:lnTo>
                  <a:close/>
                  <a:moveTo>
                    <a:pt x="126" y="71"/>
                  </a:moveTo>
                  <a:lnTo>
                    <a:pt x="187" y="71"/>
                  </a:lnTo>
                  <a:lnTo>
                    <a:pt x="194" y="71"/>
                  </a:lnTo>
                  <a:lnTo>
                    <a:pt x="197" y="76"/>
                  </a:lnTo>
                  <a:lnTo>
                    <a:pt x="213" y="102"/>
                  </a:lnTo>
                  <a:lnTo>
                    <a:pt x="218" y="109"/>
                  </a:lnTo>
                  <a:lnTo>
                    <a:pt x="213" y="114"/>
                  </a:lnTo>
                  <a:lnTo>
                    <a:pt x="197" y="140"/>
                  </a:lnTo>
                  <a:lnTo>
                    <a:pt x="194" y="147"/>
                  </a:lnTo>
                  <a:lnTo>
                    <a:pt x="187" y="147"/>
                  </a:lnTo>
                  <a:lnTo>
                    <a:pt x="126" y="147"/>
                  </a:lnTo>
                  <a:lnTo>
                    <a:pt x="126" y="180"/>
                  </a:lnTo>
                  <a:lnTo>
                    <a:pt x="180" y="180"/>
                  </a:lnTo>
                  <a:lnTo>
                    <a:pt x="180" y="209"/>
                  </a:lnTo>
                  <a:lnTo>
                    <a:pt x="40" y="209"/>
                  </a:lnTo>
                  <a:lnTo>
                    <a:pt x="40" y="180"/>
                  </a:lnTo>
                  <a:lnTo>
                    <a:pt x="90" y="180"/>
                  </a:lnTo>
                  <a:lnTo>
                    <a:pt x="90" y="95"/>
                  </a:lnTo>
                  <a:lnTo>
                    <a:pt x="29" y="95"/>
                  </a:lnTo>
                  <a:lnTo>
                    <a:pt x="22" y="95"/>
                  </a:lnTo>
                  <a:lnTo>
                    <a:pt x="19" y="88"/>
                  </a:lnTo>
                  <a:lnTo>
                    <a:pt x="3" y="62"/>
                  </a:lnTo>
                  <a:lnTo>
                    <a:pt x="0" y="57"/>
                  </a:lnTo>
                  <a:lnTo>
                    <a:pt x="3" y="50"/>
                  </a:lnTo>
                  <a:lnTo>
                    <a:pt x="19" y="24"/>
                  </a:lnTo>
                  <a:lnTo>
                    <a:pt x="22" y="19"/>
                  </a:lnTo>
                  <a:lnTo>
                    <a:pt x="29" y="19"/>
                  </a:lnTo>
                  <a:lnTo>
                    <a:pt x="90" y="19"/>
                  </a:lnTo>
                  <a:lnTo>
                    <a:pt x="90" y="15"/>
                  </a:lnTo>
                  <a:lnTo>
                    <a:pt x="109" y="0"/>
                  </a:lnTo>
                  <a:lnTo>
                    <a:pt x="126" y="15"/>
                  </a:lnTo>
                  <a:lnTo>
                    <a:pt x="126" y="71"/>
                  </a:lnTo>
                  <a:lnTo>
                    <a:pt x="126" y="71"/>
                  </a:lnTo>
                  <a:close/>
                  <a:moveTo>
                    <a:pt x="182" y="93"/>
                  </a:moveTo>
                  <a:lnTo>
                    <a:pt x="128" y="93"/>
                  </a:lnTo>
                  <a:lnTo>
                    <a:pt x="128" y="123"/>
                  </a:lnTo>
                  <a:lnTo>
                    <a:pt x="182" y="123"/>
                  </a:lnTo>
                  <a:lnTo>
                    <a:pt x="192" y="109"/>
                  </a:lnTo>
                  <a:lnTo>
                    <a:pt x="182" y="93"/>
                  </a:lnTo>
                  <a:close/>
                </a:path>
              </a:pathLst>
            </a:custGeom>
            <a:solidFill>
              <a:schemeClr val="accent3"/>
            </a:solidFill>
            <a:ln>
              <a:noFill/>
            </a:ln>
          </p:spPr>
          <p:txBody>
            <a:bodyPr lIns="121920" tIns="60960" rIns="121920" bIns="60960"/>
            <a:lstStyle/>
            <a:p>
              <a:pPr defTabSz="913765" fontAlgn="auto">
                <a:spcBef>
                  <a:spcPts val="0"/>
                </a:spcBef>
                <a:spcAft>
                  <a:spcPts val="0"/>
                </a:spcAft>
                <a:defRPr/>
              </a:pPr>
              <a:endParaRPr lang="zh-CN" altLang="en-US" sz="2490">
                <a:solidFill>
                  <a:prstClr val="black"/>
                </a:solidFill>
                <a:latin typeface="+mj-ea"/>
                <a:ea typeface="+mj-ea"/>
                <a:cs typeface="Arial" panose="020B0604020202020204" pitchFamily="34" charset="0"/>
              </a:endParaRPr>
            </a:p>
          </p:txBody>
        </p:sp>
      </p:grpSp>
      <p:grpSp>
        <p:nvGrpSpPr>
          <p:cNvPr id="35" name="组合 34"/>
          <p:cNvGrpSpPr/>
          <p:nvPr/>
        </p:nvGrpSpPr>
        <p:grpSpPr>
          <a:xfrm>
            <a:off x="6346190" y="5421630"/>
            <a:ext cx="574040" cy="584835"/>
            <a:chOff x="3996846" y="3864636"/>
            <a:chExt cx="858956" cy="858956"/>
          </a:xfrm>
        </p:grpSpPr>
        <p:grpSp>
          <p:nvGrpSpPr>
            <p:cNvPr id="36" name="组合 35"/>
            <p:cNvGrpSpPr/>
            <p:nvPr/>
          </p:nvGrpSpPr>
          <p:grpSpPr>
            <a:xfrm>
              <a:off x="3996846" y="3864636"/>
              <a:ext cx="858956" cy="858956"/>
              <a:chOff x="304800" y="673100"/>
              <a:chExt cx="4000500" cy="4000500"/>
            </a:xfrm>
            <a:effectLst>
              <a:outerShdw blurRad="444500" dist="254000" dir="8100000" algn="tr" rotWithShape="0">
                <a:prstClr val="black">
                  <a:alpha val="50000"/>
                </a:prstClr>
              </a:outerShdw>
            </a:effectLst>
          </p:grpSpPr>
          <p:sp>
            <p:nvSpPr>
              <p:cNvPr id="38" name="同心圆 3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mj-ea"/>
                  <a:ea typeface="+mj-ea"/>
                </a:endParaRPr>
              </a:p>
            </p:txBody>
          </p:sp>
          <p:sp>
            <p:nvSpPr>
              <p:cNvPr id="39" name="椭圆 3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ea"/>
                  <a:ea typeface="+mj-ea"/>
                </a:endParaRPr>
              </a:p>
            </p:txBody>
          </p:sp>
        </p:grpSp>
        <p:sp>
          <p:nvSpPr>
            <p:cNvPr id="37" name="Freeform 110"/>
            <p:cNvSpPr>
              <a:spLocks noChangeAspect="1" noEditPoints="1"/>
            </p:cNvSpPr>
            <p:nvPr/>
          </p:nvSpPr>
          <p:spPr bwMode="auto">
            <a:xfrm>
              <a:off x="4211960" y="4064356"/>
              <a:ext cx="424516" cy="376344"/>
            </a:xfrm>
            <a:custGeom>
              <a:avLst/>
              <a:gdLst>
                <a:gd name="T0" fmla="*/ 55 w 100"/>
                <a:gd name="T1" fmla="*/ 4 h 88"/>
                <a:gd name="T2" fmla="*/ 76 w 100"/>
                <a:gd name="T3" fmla="*/ 41 h 88"/>
                <a:gd name="T4" fmla="*/ 76 w 100"/>
                <a:gd name="T5" fmla="*/ 41 h 88"/>
                <a:gd name="T6" fmla="*/ 98 w 100"/>
                <a:gd name="T7" fmla="*/ 79 h 88"/>
                <a:gd name="T8" fmla="*/ 96 w 100"/>
                <a:gd name="T9" fmla="*/ 87 h 88"/>
                <a:gd name="T10" fmla="*/ 92 w 100"/>
                <a:gd name="T11" fmla="*/ 88 h 88"/>
                <a:gd name="T12" fmla="*/ 92 w 100"/>
                <a:gd name="T13" fmla="*/ 88 h 88"/>
                <a:gd name="T14" fmla="*/ 49 w 100"/>
                <a:gd name="T15" fmla="*/ 88 h 88"/>
                <a:gd name="T16" fmla="*/ 7 w 100"/>
                <a:gd name="T17" fmla="*/ 88 h 88"/>
                <a:gd name="T18" fmla="*/ 0 w 100"/>
                <a:gd name="T19" fmla="*/ 82 h 88"/>
                <a:gd name="T20" fmla="*/ 1 w 100"/>
                <a:gd name="T21" fmla="*/ 78 h 88"/>
                <a:gd name="T22" fmla="*/ 23 w 100"/>
                <a:gd name="T23" fmla="*/ 41 h 88"/>
                <a:gd name="T24" fmla="*/ 23 w 100"/>
                <a:gd name="T25" fmla="*/ 41 h 88"/>
                <a:gd name="T26" fmla="*/ 44 w 100"/>
                <a:gd name="T27" fmla="*/ 4 h 88"/>
                <a:gd name="T28" fmla="*/ 53 w 100"/>
                <a:gd name="T29" fmla="*/ 2 h 88"/>
                <a:gd name="T30" fmla="*/ 55 w 100"/>
                <a:gd name="T31" fmla="*/ 4 h 88"/>
                <a:gd name="T32" fmla="*/ 44 w 100"/>
                <a:gd name="T33" fmla="*/ 34 h 88"/>
                <a:gd name="T34" fmla="*/ 44 w 100"/>
                <a:gd name="T35" fmla="*/ 37 h 88"/>
                <a:gd name="T36" fmla="*/ 46 w 100"/>
                <a:gd name="T37" fmla="*/ 62 h 88"/>
                <a:gd name="T38" fmla="*/ 52 w 100"/>
                <a:gd name="T39" fmla="*/ 62 h 88"/>
                <a:gd name="T40" fmla="*/ 54 w 100"/>
                <a:gd name="T41" fmla="*/ 37 h 88"/>
                <a:gd name="T42" fmla="*/ 54 w 100"/>
                <a:gd name="T43" fmla="*/ 34 h 88"/>
                <a:gd name="T44" fmla="*/ 44 w 100"/>
                <a:gd name="T45" fmla="*/ 34 h 88"/>
                <a:gd name="T46" fmla="*/ 49 w 100"/>
                <a:gd name="T47" fmla="*/ 72 h 88"/>
                <a:gd name="T48" fmla="*/ 53 w 100"/>
                <a:gd name="T49" fmla="*/ 69 h 88"/>
                <a:gd name="T50" fmla="*/ 49 w 100"/>
                <a:gd name="T51" fmla="*/ 65 h 88"/>
                <a:gd name="T52" fmla="*/ 45 w 100"/>
                <a:gd name="T53" fmla="*/ 69 h 88"/>
                <a:gd name="T54" fmla="*/ 49 w 100"/>
                <a:gd name="T55" fmla="*/ 72 h 88"/>
                <a:gd name="T56" fmla="*/ 65 w 100"/>
                <a:gd name="T57" fmla="*/ 48 h 88"/>
                <a:gd name="T58" fmla="*/ 49 w 100"/>
                <a:gd name="T59" fmla="*/ 20 h 88"/>
                <a:gd name="T60" fmla="*/ 34 w 100"/>
                <a:gd name="T61" fmla="*/ 47 h 88"/>
                <a:gd name="T62" fmla="*/ 33 w 100"/>
                <a:gd name="T63" fmla="*/ 48 h 88"/>
                <a:gd name="T64" fmla="*/ 17 w 100"/>
                <a:gd name="T65" fmla="*/ 75 h 88"/>
                <a:gd name="T66" fmla="*/ 49 w 100"/>
                <a:gd name="T67" fmla="*/ 75 h 88"/>
                <a:gd name="T68" fmla="*/ 81 w 100"/>
                <a:gd name="T69" fmla="*/ 75 h 88"/>
                <a:gd name="T70" fmla="*/ 65 w 100"/>
                <a:gd name="T71" fmla="*/ 48 h 88"/>
                <a:gd name="T72" fmla="*/ 65 w 100"/>
                <a:gd name="T73" fmla="*/ 4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0" h="88">
                  <a:moveTo>
                    <a:pt x="55" y="4"/>
                  </a:moveTo>
                  <a:cubicBezTo>
                    <a:pt x="76" y="41"/>
                    <a:pt x="76" y="41"/>
                    <a:pt x="76" y="41"/>
                  </a:cubicBezTo>
                  <a:cubicBezTo>
                    <a:pt x="76" y="41"/>
                    <a:pt x="76" y="41"/>
                    <a:pt x="76" y="41"/>
                  </a:cubicBezTo>
                  <a:cubicBezTo>
                    <a:pt x="98" y="79"/>
                    <a:pt x="98" y="79"/>
                    <a:pt x="98" y="79"/>
                  </a:cubicBezTo>
                  <a:cubicBezTo>
                    <a:pt x="100" y="82"/>
                    <a:pt x="99" y="85"/>
                    <a:pt x="96" y="87"/>
                  </a:cubicBezTo>
                  <a:cubicBezTo>
                    <a:pt x="95" y="88"/>
                    <a:pt x="93" y="88"/>
                    <a:pt x="92" y="88"/>
                  </a:cubicBezTo>
                  <a:cubicBezTo>
                    <a:pt x="92" y="88"/>
                    <a:pt x="92" y="88"/>
                    <a:pt x="92" y="88"/>
                  </a:cubicBezTo>
                  <a:cubicBezTo>
                    <a:pt x="49" y="88"/>
                    <a:pt x="49" y="88"/>
                    <a:pt x="49" y="88"/>
                  </a:cubicBezTo>
                  <a:cubicBezTo>
                    <a:pt x="7" y="88"/>
                    <a:pt x="7" y="88"/>
                    <a:pt x="7" y="88"/>
                  </a:cubicBezTo>
                  <a:cubicBezTo>
                    <a:pt x="3" y="88"/>
                    <a:pt x="0" y="85"/>
                    <a:pt x="0" y="82"/>
                  </a:cubicBezTo>
                  <a:cubicBezTo>
                    <a:pt x="0" y="80"/>
                    <a:pt x="1" y="79"/>
                    <a:pt x="1" y="78"/>
                  </a:cubicBezTo>
                  <a:cubicBezTo>
                    <a:pt x="23" y="41"/>
                    <a:pt x="23" y="41"/>
                    <a:pt x="23" y="41"/>
                  </a:cubicBezTo>
                  <a:cubicBezTo>
                    <a:pt x="23" y="41"/>
                    <a:pt x="23" y="41"/>
                    <a:pt x="23" y="41"/>
                  </a:cubicBezTo>
                  <a:cubicBezTo>
                    <a:pt x="44" y="4"/>
                    <a:pt x="44" y="4"/>
                    <a:pt x="44" y="4"/>
                  </a:cubicBezTo>
                  <a:cubicBezTo>
                    <a:pt x="46" y="1"/>
                    <a:pt x="50" y="0"/>
                    <a:pt x="53" y="2"/>
                  </a:cubicBezTo>
                  <a:cubicBezTo>
                    <a:pt x="54" y="3"/>
                    <a:pt x="54" y="3"/>
                    <a:pt x="55" y="4"/>
                  </a:cubicBezTo>
                  <a:close/>
                  <a:moveTo>
                    <a:pt x="44" y="34"/>
                  </a:moveTo>
                  <a:cubicBezTo>
                    <a:pt x="44" y="37"/>
                    <a:pt x="44" y="37"/>
                    <a:pt x="44" y="37"/>
                  </a:cubicBezTo>
                  <a:cubicBezTo>
                    <a:pt x="46" y="62"/>
                    <a:pt x="46" y="62"/>
                    <a:pt x="46" y="62"/>
                  </a:cubicBezTo>
                  <a:cubicBezTo>
                    <a:pt x="52" y="62"/>
                    <a:pt x="52" y="62"/>
                    <a:pt x="52" y="62"/>
                  </a:cubicBezTo>
                  <a:cubicBezTo>
                    <a:pt x="54" y="37"/>
                    <a:pt x="54" y="37"/>
                    <a:pt x="54" y="37"/>
                  </a:cubicBezTo>
                  <a:cubicBezTo>
                    <a:pt x="54" y="34"/>
                    <a:pt x="54" y="34"/>
                    <a:pt x="54" y="34"/>
                  </a:cubicBezTo>
                  <a:cubicBezTo>
                    <a:pt x="44" y="34"/>
                    <a:pt x="44" y="34"/>
                    <a:pt x="44" y="34"/>
                  </a:cubicBezTo>
                  <a:close/>
                  <a:moveTo>
                    <a:pt x="49" y="72"/>
                  </a:moveTo>
                  <a:cubicBezTo>
                    <a:pt x="52" y="72"/>
                    <a:pt x="53" y="71"/>
                    <a:pt x="53" y="69"/>
                  </a:cubicBezTo>
                  <a:cubicBezTo>
                    <a:pt x="53" y="66"/>
                    <a:pt x="51" y="65"/>
                    <a:pt x="49" y="65"/>
                  </a:cubicBezTo>
                  <a:cubicBezTo>
                    <a:pt x="47" y="65"/>
                    <a:pt x="45" y="66"/>
                    <a:pt x="45" y="69"/>
                  </a:cubicBezTo>
                  <a:cubicBezTo>
                    <a:pt x="45" y="71"/>
                    <a:pt x="47" y="72"/>
                    <a:pt x="49" y="72"/>
                  </a:cubicBezTo>
                  <a:close/>
                  <a:moveTo>
                    <a:pt x="65" y="48"/>
                  </a:moveTo>
                  <a:cubicBezTo>
                    <a:pt x="49" y="20"/>
                    <a:pt x="49" y="20"/>
                    <a:pt x="49" y="20"/>
                  </a:cubicBezTo>
                  <a:cubicBezTo>
                    <a:pt x="34" y="47"/>
                    <a:pt x="34" y="47"/>
                    <a:pt x="34" y="47"/>
                  </a:cubicBezTo>
                  <a:cubicBezTo>
                    <a:pt x="34" y="48"/>
                    <a:pt x="34" y="48"/>
                    <a:pt x="33" y="48"/>
                  </a:cubicBezTo>
                  <a:cubicBezTo>
                    <a:pt x="17" y="75"/>
                    <a:pt x="17" y="75"/>
                    <a:pt x="17" y="75"/>
                  </a:cubicBezTo>
                  <a:cubicBezTo>
                    <a:pt x="49" y="75"/>
                    <a:pt x="49" y="75"/>
                    <a:pt x="49" y="75"/>
                  </a:cubicBezTo>
                  <a:cubicBezTo>
                    <a:pt x="81" y="75"/>
                    <a:pt x="81" y="75"/>
                    <a:pt x="81" y="75"/>
                  </a:cubicBezTo>
                  <a:cubicBezTo>
                    <a:pt x="65" y="48"/>
                    <a:pt x="65" y="48"/>
                    <a:pt x="65" y="48"/>
                  </a:cubicBezTo>
                  <a:cubicBezTo>
                    <a:pt x="65" y="48"/>
                    <a:pt x="65" y="48"/>
                    <a:pt x="65" y="48"/>
                  </a:cubicBezTo>
                  <a:close/>
                </a:path>
              </a:pathLst>
            </a:custGeom>
            <a:solidFill>
              <a:schemeClr val="accent4"/>
            </a:solidFill>
            <a:ln>
              <a:noFill/>
            </a:ln>
          </p:spPr>
          <p:txBody>
            <a:bodyPr lIns="121920" tIns="60960" rIns="121920" bIns="60960"/>
            <a:lstStyle/>
            <a:p>
              <a:pPr defTabSz="913765" fontAlgn="auto">
                <a:spcBef>
                  <a:spcPts val="0"/>
                </a:spcBef>
                <a:spcAft>
                  <a:spcPts val="0"/>
                </a:spcAft>
                <a:defRPr/>
              </a:pPr>
              <a:endParaRPr lang="zh-CN" altLang="en-US" sz="2490">
                <a:solidFill>
                  <a:prstClr val="black"/>
                </a:solidFill>
                <a:latin typeface="+mj-ea"/>
                <a:ea typeface="+mj-ea"/>
                <a:cs typeface="Arial" panose="020B0604020202020204" pitchFamily="34" charset="0"/>
              </a:endParaRPr>
            </a:p>
          </p:txBody>
        </p:sp>
      </p:grpSp>
      <p:sp>
        <p:nvSpPr>
          <p:cNvPr id="40" name="矩形 39"/>
          <p:cNvSpPr/>
          <p:nvPr/>
        </p:nvSpPr>
        <p:spPr>
          <a:xfrm>
            <a:off x="7188064" y="3571865"/>
            <a:ext cx="943610" cy="320675"/>
          </a:xfrm>
          <a:prstGeom prst="rect">
            <a:avLst/>
          </a:prstGeom>
        </p:spPr>
        <p:txBody>
          <a:bodyPr wrap="none" lIns="91431" tIns="45716" rIns="91431" bIns="45716">
            <a:spAutoFit/>
          </a:bodyPr>
          <a:lstStyle/>
          <a:p>
            <a:r>
              <a:rPr lang="zh-CN" altLang="en-US" sz="1500" dirty="0">
                <a:solidFill>
                  <a:schemeClr val="tx1"/>
                </a:solidFill>
                <a:latin typeface="幼圆" panose="02010509060101010101" charset="-122"/>
                <a:ea typeface="幼圆" panose="02010509060101010101" charset="-122"/>
              </a:rPr>
              <a:t>历史记录</a:t>
            </a:r>
            <a:endParaRPr lang="zh-CN" altLang="en-US" sz="1500" dirty="0">
              <a:solidFill>
                <a:schemeClr val="tx1"/>
              </a:solidFill>
              <a:latin typeface="+mj-ea"/>
              <a:ea typeface="+mj-ea"/>
            </a:endParaRPr>
          </a:p>
        </p:txBody>
      </p:sp>
      <p:sp>
        <p:nvSpPr>
          <p:cNvPr id="42" name="矩形 41"/>
          <p:cNvSpPr/>
          <p:nvPr/>
        </p:nvSpPr>
        <p:spPr>
          <a:xfrm>
            <a:off x="7190867" y="4531085"/>
            <a:ext cx="943610" cy="320675"/>
          </a:xfrm>
          <a:prstGeom prst="rect">
            <a:avLst/>
          </a:prstGeom>
        </p:spPr>
        <p:txBody>
          <a:bodyPr wrap="none" lIns="91431" tIns="45716" rIns="91431" bIns="45716">
            <a:spAutoFit/>
          </a:bodyPr>
          <a:lstStyle/>
          <a:p>
            <a:r>
              <a:rPr lang="zh-CN" altLang="en-US" sz="1500" dirty="0">
                <a:solidFill>
                  <a:schemeClr val="tx1"/>
                </a:solidFill>
                <a:latin typeface="幼圆" panose="02010509060101010101" charset="-122"/>
                <a:ea typeface="幼圆" panose="02010509060101010101" charset="-122"/>
              </a:rPr>
              <a:t>块状存储</a:t>
            </a:r>
            <a:endParaRPr lang="zh-CN" altLang="en-US" sz="1500" dirty="0">
              <a:solidFill>
                <a:schemeClr val="tx1"/>
              </a:solidFill>
              <a:latin typeface="+mj-ea"/>
              <a:ea typeface="+mj-ea"/>
            </a:endParaRPr>
          </a:p>
        </p:txBody>
      </p:sp>
      <p:sp>
        <p:nvSpPr>
          <p:cNvPr id="44" name="矩形 43"/>
          <p:cNvSpPr/>
          <p:nvPr/>
        </p:nvSpPr>
        <p:spPr>
          <a:xfrm>
            <a:off x="7161667" y="5547259"/>
            <a:ext cx="943610" cy="320675"/>
          </a:xfrm>
          <a:prstGeom prst="rect">
            <a:avLst/>
          </a:prstGeom>
        </p:spPr>
        <p:txBody>
          <a:bodyPr wrap="none" lIns="91431" tIns="45716" rIns="91431" bIns="45716">
            <a:spAutoFit/>
          </a:bodyPr>
          <a:lstStyle/>
          <a:p>
            <a:r>
              <a:rPr lang="zh-CN" altLang="en-US" sz="1500" dirty="0">
                <a:solidFill>
                  <a:schemeClr val="tx1"/>
                </a:solidFill>
                <a:latin typeface="幼圆" panose="02010509060101010101" charset="-122"/>
                <a:ea typeface="幼圆" panose="02010509060101010101" charset="-122"/>
              </a:rPr>
              <a:t>交易广播</a:t>
            </a:r>
            <a:endParaRPr lang="zh-CN" altLang="en-US" sz="1500" dirty="0">
              <a:solidFill>
                <a:schemeClr val="tx1"/>
              </a:solidFill>
              <a:latin typeface="+mj-ea"/>
              <a:ea typeface="+mj-ea"/>
            </a:endParaRPr>
          </a:p>
        </p:txBody>
      </p:sp>
      <p:pic>
        <p:nvPicPr>
          <p:cNvPr id="2" name="图片 1"/>
          <p:cNvPicPr>
            <a:picLocks noChangeAspect="1"/>
          </p:cNvPicPr>
          <p:nvPr/>
        </p:nvPicPr>
        <p:blipFill>
          <a:blip r:embed="rId1"/>
          <a:stretch>
            <a:fillRect/>
          </a:stretch>
        </p:blipFill>
        <p:spPr>
          <a:xfrm>
            <a:off x="753110" y="2639060"/>
            <a:ext cx="4688840" cy="3076575"/>
          </a:xfrm>
          <a:prstGeom prst="rect">
            <a:avLst/>
          </a:prstGeom>
        </p:spPr>
      </p:pic>
      <p:grpSp>
        <p:nvGrpSpPr>
          <p:cNvPr id="12" name="组合 11"/>
          <p:cNvGrpSpPr/>
          <p:nvPr/>
        </p:nvGrpSpPr>
        <p:grpSpPr>
          <a:xfrm>
            <a:off x="200922" y="477398"/>
            <a:ext cx="287919" cy="287919"/>
            <a:chOff x="304800" y="673100"/>
            <a:chExt cx="4000500" cy="4000500"/>
          </a:xfrm>
          <a:effectLst>
            <a:outerShdw blurRad="381000" dist="152400" dir="8100000" algn="tr" rotWithShape="0">
              <a:prstClr val="black">
                <a:alpha val="70000"/>
              </a:prstClr>
            </a:outerShdw>
          </a:effectLst>
        </p:grpSpPr>
        <p:sp>
          <p:nvSpPr>
            <p:cNvPr id="13" name="同心圆 1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black"/>
                </a:solidFill>
                <a:latin typeface="微软雅黑" panose="020B0503020204020204" pitchFamily="34" charset="-122"/>
              </a:endParaRPr>
            </a:p>
          </p:txBody>
        </p:sp>
        <p:sp>
          <p:nvSpPr>
            <p:cNvPr id="5" name="椭圆 4"/>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latin typeface="微软雅黑" panose="020B0503020204020204" pitchFamily="34" charset="-122"/>
              </a:endParaRPr>
            </a:p>
          </p:txBody>
        </p:sp>
      </p:grpSp>
      <p:sp>
        <p:nvSpPr>
          <p:cNvPr id="6" name="椭圆 5"/>
          <p:cNvSpPr/>
          <p:nvPr/>
        </p:nvSpPr>
        <p:spPr>
          <a:xfrm>
            <a:off x="539115" y="490220"/>
            <a:ext cx="95885" cy="94615"/>
          </a:xfrm>
          <a:prstGeom prst="ellipse">
            <a:avLst/>
          </a:prstGeom>
          <a:solidFill>
            <a:schemeClr val="accent4"/>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latin typeface="微软雅黑" panose="020B0503020204020204" pitchFamily="34" charset="-122"/>
            </a:endParaRPr>
          </a:p>
        </p:txBody>
      </p:sp>
      <p:sp>
        <p:nvSpPr>
          <p:cNvPr id="7" name="Text Box 18"/>
          <p:cNvSpPr txBox="1">
            <a:spLocks noChangeArrowheads="1"/>
          </p:cNvSpPr>
          <p:nvPr/>
        </p:nvSpPr>
        <p:spPr bwMode="gray">
          <a:xfrm>
            <a:off x="752475" y="299085"/>
            <a:ext cx="201041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dirty="0">
                <a:solidFill>
                  <a:srgbClr val="333333"/>
                </a:solidFill>
                <a:latin typeface="微软雅黑" panose="020B0503020204020204" pitchFamily="34" charset="-122"/>
                <a:ea typeface="微软雅黑" panose="020B0503020204020204" pitchFamily="34" charset="-122"/>
              </a:rPr>
              <a:t>区块链的特征</a:t>
            </a:r>
            <a:endParaRPr lang="zh-CN" altLang="en-US" sz="2000" dirty="0">
              <a:solidFill>
                <a:srgbClr val="333333"/>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698500" y="691515"/>
            <a:ext cx="2289810" cy="127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000">
        <p:pull dir="r"/>
      </p:transition>
    </mc:Choice>
    <mc:Fallback>
      <p:transition spd="slow">
        <p:pull dir="r"/>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14:presetBounceEnd="40000">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14:bounceEnd="40000">
                                          <p:cBhvr additive="base">
                                            <p:cTn id="7" dur="500" fill="hold"/>
                                            <p:tgtEl>
                                              <p:spTgt spid="18"/>
                                            </p:tgtEl>
                                            <p:attrNameLst>
                                              <p:attrName>ppt_x</p:attrName>
                                            </p:attrNameLst>
                                          </p:cBhvr>
                                          <p:tavLst>
                                            <p:tav tm="0">
                                              <p:val>
                                                <p:strVal val="1+#ppt_w/2"/>
                                              </p:val>
                                            </p:tav>
                                            <p:tav tm="100000">
                                              <p:val>
                                                <p:strVal val="#ppt_x"/>
                                              </p:val>
                                            </p:tav>
                                          </p:tavLst>
                                        </p:anim>
                                        <p:anim calcmode="lin" valueType="num" p14:bounceEnd="40000">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par>
                              <p:cTn id="13" fill="hold">
                                <p:stCondLst>
                                  <p:cond delay="1000"/>
                                </p:stCondLst>
                                <p:childTnLst>
                                  <p:par>
                                    <p:cTn id="14" presetID="2" presetClass="entr" presetSubtype="2" fill="hold" nodeType="afterEffect" p14:presetBounceEnd="40000">
                                      <p:stCondLst>
                                        <p:cond delay="0"/>
                                      </p:stCondLst>
                                      <p:childTnLst>
                                        <p:set>
                                          <p:cBhvr>
                                            <p:cTn id="15" dur="1" fill="hold">
                                              <p:stCondLst>
                                                <p:cond delay="0"/>
                                              </p:stCondLst>
                                            </p:cTn>
                                            <p:tgtEl>
                                              <p:spTgt spid="25"/>
                                            </p:tgtEl>
                                            <p:attrNameLst>
                                              <p:attrName>style.visibility</p:attrName>
                                            </p:attrNameLst>
                                          </p:cBhvr>
                                          <p:to>
                                            <p:strVal val="visible"/>
                                          </p:to>
                                        </p:set>
                                        <p:anim calcmode="lin" valueType="num" p14:bounceEnd="40000">
                                          <p:cBhvr additive="base">
                                            <p:cTn id="16" dur="500" fill="hold"/>
                                            <p:tgtEl>
                                              <p:spTgt spid="25"/>
                                            </p:tgtEl>
                                            <p:attrNameLst>
                                              <p:attrName>ppt_x</p:attrName>
                                            </p:attrNameLst>
                                          </p:cBhvr>
                                          <p:tavLst>
                                            <p:tav tm="0">
                                              <p:val>
                                                <p:strVal val="1+#ppt_w/2"/>
                                              </p:val>
                                            </p:tav>
                                            <p:tav tm="100000">
                                              <p:val>
                                                <p:strVal val="#ppt_x"/>
                                              </p:val>
                                            </p:tav>
                                          </p:tavLst>
                                        </p:anim>
                                        <p:anim calcmode="lin" valueType="num" p14:bounceEnd="40000">
                                          <p:cBhvr additive="base">
                                            <p:cTn id="17" dur="500" fill="hold"/>
                                            <p:tgtEl>
                                              <p:spTgt spid="25"/>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wipe(left)">
                                          <p:cBhvr>
                                            <p:cTn id="21" dur="500"/>
                                            <p:tgtEl>
                                              <p:spTgt spid="40"/>
                                            </p:tgtEl>
                                          </p:cBhvr>
                                        </p:animEffect>
                                      </p:childTnLst>
                                    </p:cTn>
                                  </p:par>
                                </p:childTnLst>
                              </p:cTn>
                            </p:par>
                            <p:par>
                              <p:cTn id="22" fill="hold">
                                <p:stCondLst>
                                  <p:cond delay="2000"/>
                                </p:stCondLst>
                                <p:childTnLst>
                                  <p:par>
                                    <p:cTn id="23" presetID="2" presetClass="entr" presetSubtype="2" fill="hold" nodeType="afterEffect" p14:presetBounceEnd="40000">
                                      <p:stCondLst>
                                        <p:cond delay="0"/>
                                      </p:stCondLst>
                                      <p:childTnLst>
                                        <p:set>
                                          <p:cBhvr>
                                            <p:cTn id="24" dur="1" fill="hold">
                                              <p:stCondLst>
                                                <p:cond delay="0"/>
                                              </p:stCondLst>
                                            </p:cTn>
                                            <p:tgtEl>
                                              <p:spTgt spid="30"/>
                                            </p:tgtEl>
                                            <p:attrNameLst>
                                              <p:attrName>style.visibility</p:attrName>
                                            </p:attrNameLst>
                                          </p:cBhvr>
                                          <p:to>
                                            <p:strVal val="visible"/>
                                          </p:to>
                                        </p:set>
                                        <p:anim calcmode="lin" valueType="num" p14:bounceEnd="40000">
                                          <p:cBhvr additive="base">
                                            <p:cTn id="25" dur="500" fill="hold"/>
                                            <p:tgtEl>
                                              <p:spTgt spid="30"/>
                                            </p:tgtEl>
                                            <p:attrNameLst>
                                              <p:attrName>ppt_x</p:attrName>
                                            </p:attrNameLst>
                                          </p:cBhvr>
                                          <p:tavLst>
                                            <p:tav tm="0">
                                              <p:val>
                                                <p:strVal val="1+#ppt_w/2"/>
                                              </p:val>
                                            </p:tav>
                                            <p:tav tm="100000">
                                              <p:val>
                                                <p:strVal val="#ppt_x"/>
                                              </p:val>
                                            </p:tav>
                                          </p:tavLst>
                                        </p:anim>
                                        <p:anim calcmode="lin" valueType="num" p14:bounceEnd="40000">
                                          <p:cBhvr additive="base">
                                            <p:cTn id="26" dur="500" fill="hold"/>
                                            <p:tgtEl>
                                              <p:spTgt spid="30"/>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42"/>
                                            </p:tgtEl>
                                            <p:attrNameLst>
                                              <p:attrName>style.visibility</p:attrName>
                                            </p:attrNameLst>
                                          </p:cBhvr>
                                          <p:to>
                                            <p:strVal val="visible"/>
                                          </p:to>
                                        </p:set>
                                        <p:animEffect transition="in" filter="wipe(left)">
                                          <p:cBhvr>
                                            <p:cTn id="30" dur="500"/>
                                            <p:tgtEl>
                                              <p:spTgt spid="42"/>
                                            </p:tgtEl>
                                          </p:cBhvr>
                                        </p:animEffect>
                                      </p:childTnLst>
                                    </p:cTn>
                                  </p:par>
                                </p:childTnLst>
                              </p:cTn>
                            </p:par>
                            <p:par>
                              <p:cTn id="31" fill="hold">
                                <p:stCondLst>
                                  <p:cond delay="3000"/>
                                </p:stCondLst>
                                <p:childTnLst>
                                  <p:par>
                                    <p:cTn id="32" presetID="2" presetClass="entr" presetSubtype="2" fill="hold" nodeType="afterEffect" p14:presetBounceEnd="40000">
                                      <p:stCondLst>
                                        <p:cond delay="0"/>
                                      </p:stCondLst>
                                      <p:childTnLst>
                                        <p:set>
                                          <p:cBhvr>
                                            <p:cTn id="33" dur="1" fill="hold">
                                              <p:stCondLst>
                                                <p:cond delay="0"/>
                                              </p:stCondLst>
                                            </p:cTn>
                                            <p:tgtEl>
                                              <p:spTgt spid="35"/>
                                            </p:tgtEl>
                                            <p:attrNameLst>
                                              <p:attrName>style.visibility</p:attrName>
                                            </p:attrNameLst>
                                          </p:cBhvr>
                                          <p:to>
                                            <p:strVal val="visible"/>
                                          </p:to>
                                        </p:set>
                                        <p:anim calcmode="lin" valueType="num" p14:bounceEnd="40000">
                                          <p:cBhvr additive="base">
                                            <p:cTn id="34" dur="500" fill="hold"/>
                                            <p:tgtEl>
                                              <p:spTgt spid="35"/>
                                            </p:tgtEl>
                                            <p:attrNameLst>
                                              <p:attrName>ppt_x</p:attrName>
                                            </p:attrNameLst>
                                          </p:cBhvr>
                                          <p:tavLst>
                                            <p:tav tm="0">
                                              <p:val>
                                                <p:strVal val="1+#ppt_w/2"/>
                                              </p:val>
                                            </p:tav>
                                            <p:tav tm="100000">
                                              <p:val>
                                                <p:strVal val="#ppt_x"/>
                                              </p:val>
                                            </p:tav>
                                          </p:tavLst>
                                        </p:anim>
                                        <p:anim calcmode="lin" valueType="num" p14:bounceEnd="40000">
                                          <p:cBhvr additive="base">
                                            <p:cTn id="35" dur="500" fill="hold"/>
                                            <p:tgtEl>
                                              <p:spTgt spid="35"/>
                                            </p:tgtEl>
                                            <p:attrNameLst>
                                              <p:attrName>ppt_y</p:attrName>
                                            </p:attrNameLst>
                                          </p:cBhvr>
                                          <p:tavLst>
                                            <p:tav tm="0">
                                              <p:val>
                                                <p:strVal val="#ppt_y"/>
                                              </p:val>
                                            </p:tav>
                                            <p:tav tm="100000">
                                              <p:val>
                                                <p:strVal val="#ppt_y"/>
                                              </p:val>
                                            </p:tav>
                                          </p:tavLst>
                                        </p:anim>
                                      </p:childTnLst>
                                    </p:cTn>
                                  </p:par>
                                </p:childTnLst>
                              </p:cTn>
                            </p:par>
                            <p:par>
                              <p:cTn id="36" fill="hold">
                                <p:stCondLst>
                                  <p:cond delay="3500"/>
                                </p:stCondLst>
                                <p:childTnLst>
                                  <p:par>
                                    <p:cTn id="37" presetID="22" presetClass="entr" presetSubtype="8" fill="hold" grpId="0" nodeType="afterEffect">
                                      <p:stCondLst>
                                        <p:cond delay="0"/>
                                      </p:stCondLst>
                                      <p:childTnLst>
                                        <p:set>
                                          <p:cBhvr>
                                            <p:cTn id="38" dur="1" fill="hold">
                                              <p:stCondLst>
                                                <p:cond delay="0"/>
                                              </p:stCondLst>
                                            </p:cTn>
                                            <p:tgtEl>
                                              <p:spTgt spid="44"/>
                                            </p:tgtEl>
                                            <p:attrNameLst>
                                              <p:attrName>style.visibility</p:attrName>
                                            </p:attrNameLst>
                                          </p:cBhvr>
                                          <p:to>
                                            <p:strVal val="visible"/>
                                          </p:to>
                                        </p:set>
                                        <p:animEffect transition="in" filter="wipe(left)">
                                          <p:cBhvr>
                                            <p:cTn id="39"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0" grpId="0"/>
          <p:bldP spid="42" grpId="0"/>
          <p:bldP spid="4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par>
                              <p:cTn id="13" fill="hold">
                                <p:stCondLst>
                                  <p:cond delay="1000"/>
                                </p:stCondLst>
                                <p:childTnLst>
                                  <p:par>
                                    <p:cTn id="14" presetID="2" presetClass="entr" presetSubtype="2" fill="hold" nodeType="afterEffect">
                                      <p:stCondLst>
                                        <p:cond delay="0"/>
                                      </p:stCondLst>
                                      <p:childTnLst>
                                        <p:set>
                                          <p:cBhvr>
                                            <p:cTn id="15" dur="1" fill="hold">
                                              <p:stCondLst>
                                                <p:cond delay="0"/>
                                              </p:stCondLst>
                                            </p:cTn>
                                            <p:tgtEl>
                                              <p:spTgt spid="25"/>
                                            </p:tgtEl>
                                            <p:attrNameLst>
                                              <p:attrName>style.visibility</p:attrName>
                                            </p:attrNameLst>
                                          </p:cBhvr>
                                          <p:to>
                                            <p:strVal val="visible"/>
                                          </p:to>
                                        </p:set>
                                        <p:anim calcmode="lin" valueType="num">
                                          <p:cBhvr additive="base">
                                            <p:cTn id="16" dur="500" fill="hold"/>
                                            <p:tgtEl>
                                              <p:spTgt spid="25"/>
                                            </p:tgtEl>
                                            <p:attrNameLst>
                                              <p:attrName>ppt_x</p:attrName>
                                            </p:attrNameLst>
                                          </p:cBhvr>
                                          <p:tavLst>
                                            <p:tav tm="0">
                                              <p:val>
                                                <p:strVal val="1+#ppt_w/2"/>
                                              </p:val>
                                            </p:tav>
                                            <p:tav tm="100000">
                                              <p:val>
                                                <p:strVal val="#ppt_x"/>
                                              </p:val>
                                            </p:tav>
                                          </p:tavLst>
                                        </p:anim>
                                        <p:anim calcmode="lin" valueType="num">
                                          <p:cBhvr additive="base">
                                            <p:cTn id="17" dur="500" fill="hold"/>
                                            <p:tgtEl>
                                              <p:spTgt spid="25"/>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wipe(left)">
                                          <p:cBhvr>
                                            <p:cTn id="21" dur="500"/>
                                            <p:tgtEl>
                                              <p:spTgt spid="40"/>
                                            </p:tgtEl>
                                          </p:cBhvr>
                                        </p:animEffect>
                                      </p:childTnLst>
                                    </p:cTn>
                                  </p:par>
                                </p:childTnLst>
                              </p:cTn>
                            </p:par>
                            <p:par>
                              <p:cTn id="22" fill="hold">
                                <p:stCondLst>
                                  <p:cond delay="2000"/>
                                </p:stCondLst>
                                <p:childTnLst>
                                  <p:par>
                                    <p:cTn id="23" presetID="2" presetClass="entr" presetSubtype="2" fill="hold" nodeType="afterEffect">
                                      <p:stCondLst>
                                        <p:cond delay="0"/>
                                      </p:stCondLst>
                                      <p:childTnLst>
                                        <p:set>
                                          <p:cBhvr>
                                            <p:cTn id="24" dur="1" fill="hold">
                                              <p:stCondLst>
                                                <p:cond delay="0"/>
                                              </p:stCondLst>
                                            </p:cTn>
                                            <p:tgtEl>
                                              <p:spTgt spid="30"/>
                                            </p:tgtEl>
                                            <p:attrNameLst>
                                              <p:attrName>style.visibility</p:attrName>
                                            </p:attrNameLst>
                                          </p:cBhvr>
                                          <p:to>
                                            <p:strVal val="visible"/>
                                          </p:to>
                                        </p:set>
                                        <p:anim calcmode="lin" valueType="num">
                                          <p:cBhvr additive="base">
                                            <p:cTn id="25" dur="500" fill="hold"/>
                                            <p:tgtEl>
                                              <p:spTgt spid="30"/>
                                            </p:tgtEl>
                                            <p:attrNameLst>
                                              <p:attrName>ppt_x</p:attrName>
                                            </p:attrNameLst>
                                          </p:cBhvr>
                                          <p:tavLst>
                                            <p:tav tm="0">
                                              <p:val>
                                                <p:strVal val="1+#ppt_w/2"/>
                                              </p:val>
                                            </p:tav>
                                            <p:tav tm="100000">
                                              <p:val>
                                                <p:strVal val="#ppt_x"/>
                                              </p:val>
                                            </p:tav>
                                          </p:tavLst>
                                        </p:anim>
                                        <p:anim calcmode="lin" valueType="num">
                                          <p:cBhvr additive="base">
                                            <p:cTn id="26" dur="500" fill="hold"/>
                                            <p:tgtEl>
                                              <p:spTgt spid="30"/>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42"/>
                                            </p:tgtEl>
                                            <p:attrNameLst>
                                              <p:attrName>style.visibility</p:attrName>
                                            </p:attrNameLst>
                                          </p:cBhvr>
                                          <p:to>
                                            <p:strVal val="visible"/>
                                          </p:to>
                                        </p:set>
                                        <p:animEffect transition="in" filter="wipe(left)">
                                          <p:cBhvr>
                                            <p:cTn id="30" dur="500"/>
                                            <p:tgtEl>
                                              <p:spTgt spid="42"/>
                                            </p:tgtEl>
                                          </p:cBhvr>
                                        </p:animEffect>
                                      </p:childTnLst>
                                    </p:cTn>
                                  </p:par>
                                </p:childTnLst>
                              </p:cTn>
                            </p:par>
                            <p:par>
                              <p:cTn id="31" fill="hold">
                                <p:stCondLst>
                                  <p:cond delay="3000"/>
                                </p:stCondLst>
                                <p:childTnLst>
                                  <p:par>
                                    <p:cTn id="32" presetID="2" presetClass="entr" presetSubtype="2" fill="hold" nodeType="afterEffect">
                                      <p:stCondLst>
                                        <p:cond delay="0"/>
                                      </p:stCondLst>
                                      <p:childTnLst>
                                        <p:set>
                                          <p:cBhvr>
                                            <p:cTn id="33" dur="1" fill="hold">
                                              <p:stCondLst>
                                                <p:cond delay="0"/>
                                              </p:stCondLst>
                                            </p:cTn>
                                            <p:tgtEl>
                                              <p:spTgt spid="35"/>
                                            </p:tgtEl>
                                            <p:attrNameLst>
                                              <p:attrName>style.visibility</p:attrName>
                                            </p:attrNameLst>
                                          </p:cBhvr>
                                          <p:to>
                                            <p:strVal val="visible"/>
                                          </p:to>
                                        </p:set>
                                        <p:anim calcmode="lin" valueType="num">
                                          <p:cBhvr additive="base">
                                            <p:cTn id="34" dur="500" fill="hold"/>
                                            <p:tgtEl>
                                              <p:spTgt spid="35"/>
                                            </p:tgtEl>
                                            <p:attrNameLst>
                                              <p:attrName>ppt_x</p:attrName>
                                            </p:attrNameLst>
                                          </p:cBhvr>
                                          <p:tavLst>
                                            <p:tav tm="0">
                                              <p:val>
                                                <p:strVal val="1+#ppt_w/2"/>
                                              </p:val>
                                            </p:tav>
                                            <p:tav tm="100000">
                                              <p:val>
                                                <p:strVal val="#ppt_x"/>
                                              </p:val>
                                            </p:tav>
                                          </p:tavLst>
                                        </p:anim>
                                        <p:anim calcmode="lin" valueType="num">
                                          <p:cBhvr additive="base">
                                            <p:cTn id="35" dur="500" fill="hold"/>
                                            <p:tgtEl>
                                              <p:spTgt spid="35"/>
                                            </p:tgtEl>
                                            <p:attrNameLst>
                                              <p:attrName>ppt_y</p:attrName>
                                            </p:attrNameLst>
                                          </p:cBhvr>
                                          <p:tavLst>
                                            <p:tav tm="0">
                                              <p:val>
                                                <p:strVal val="#ppt_y"/>
                                              </p:val>
                                            </p:tav>
                                            <p:tav tm="100000">
                                              <p:val>
                                                <p:strVal val="#ppt_y"/>
                                              </p:val>
                                            </p:tav>
                                          </p:tavLst>
                                        </p:anim>
                                      </p:childTnLst>
                                    </p:cTn>
                                  </p:par>
                                </p:childTnLst>
                              </p:cTn>
                            </p:par>
                            <p:par>
                              <p:cTn id="36" fill="hold">
                                <p:stCondLst>
                                  <p:cond delay="3500"/>
                                </p:stCondLst>
                                <p:childTnLst>
                                  <p:par>
                                    <p:cTn id="37" presetID="22" presetClass="entr" presetSubtype="8" fill="hold" grpId="0" nodeType="afterEffect">
                                      <p:stCondLst>
                                        <p:cond delay="0"/>
                                      </p:stCondLst>
                                      <p:childTnLst>
                                        <p:set>
                                          <p:cBhvr>
                                            <p:cTn id="38" dur="1" fill="hold">
                                              <p:stCondLst>
                                                <p:cond delay="0"/>
                                              </p:stCondLst>
                                            </p:cTn>
                                            <p:tgtEl>
                                              <p:spTgt spid="44"/>
                                            </p:tgtEl>
                                            <p:attrNameLst>
                                              <p:attrName>style.visibility</p:attrName>
                                            </p:attrNameLst>
                                          </p:cBhvr>
                                          <p:to>
                                            <p:strVal val="visible"/>
                                          </p:to>
                                        </p:set>
                                        <p:animEffect transition="in" filter="wipe(left)">
                                          <p:cBhvr>
                                            <p:cTn id="39"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0" grpId="0"/>
          <p:bldP spid="42" grpId="0"/>
          <p:bldP spid="44"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851922" y="2564904"/>
            <a:ext cx="3855720" cy="1076325"/>
          </a:xfrm>
          <a:prstGeom prst="rect">
            <a:avLst/>
          </a:prstGeom>
          <a:noFill/>
        </p:spPr>
        <p:txBody>
          <a:bodyPr wrap="none" rtlCol="0">
            <a:spAutoFit/>
          </a:bodyPr>
          <a:lstStyle/>
          <a:p>
            <a:pPr marL="0" lvl="1"/>
            <a:r>
              <a:rPr lang="zh-CN" altLang="en-US" sz="1400" b="1" dirty="0" smtClean="0">
                <a:solidFill>
                  <a:srgbClr val="080808"/>
                </a:solidFill>
                <a:latin typeface="+mj-ea"/>
                <a:ea typeface="+mj-ea"/>
              </a:rPr>
              <a:t> </a:t>
            </a:r>
            <a:r>
              <a:rPr lang="zh-CN" altLang="en-US" sz="2800" b="1" dirty="0" smtClean="0">
                <a:solidFill>
                  <a:srgbClr val="080808"/>
                </a:solidFill>
                <a:latin typeface="黑体" panose="02010609060101010101" charset="-122"/>
                <a:ea typeface="黑体" panose="02010609060101010101" charset="-122"/>
              </a:rPr>
              <a:t>第二部分</a:t>
            </a:r>
            <a:endParaRPr lang="zh-CN" altLang="en-US" sz="2800" b="1" dirty="0" smtClean="0">
              <a:solidFill>
                <a:srgbClr val="080808"/>
              </a:solidFill>
              <a:latin typeface="黑体" panose="02010609060101010101" charset="-122"/>
              <a:ea typeface="黑体" panose="02010609060101010101" charset="-122"/>
            </a:endParaRPr>
          </a:p>
          <a:p>
            <a:pPr marL="0" lvl="1" algn="ctr"/>
            <a:r>
              <a:rPr lang="zh-CN" altLang="en-US" sz="3600" b="1" dirty="0" smtClean="0">
                <a:solidFill>
                  <a:srgbClr val="FF0000"/>
                </a:solidFill>
                <a:latin typeface="黑体" panose="02010609060101010101" charset="-122"/>
                <a:ea typeface="黑体" panose="02010609060101010101" charset="-122"/>
              </a:rPr>
              <a:t>区块链的基本技术</a:t>
            </a:r>
            <a:endParaRPr lang="en-US" altLang="zh-CN" sz="3600" b="1" dirty="0" smtClean="0">
              <a:solidFill>
                <a:srgbClr val="FF0000"/>
              </a:solidFill>
              <a:latin typeface="黑体" panose="02010609060101010101" charset="-122"/>
              <a:ea typeface="黑体" panose="02010609060101010101" charset="-122"/>
            </a:endParaRPr>
          </a:p>
        </p:txBody>
      </p:sp>
      <p:cxnSp>
        <p:nvCxnSpPr>
          <p:cNvPr id="13" name="直接连接符 12"/>
          <p:cNvCxnSpPr/>
          <p:nvPr/>
        </p:nvCxnSpPr>
        <p:spPr>
          <a:xfrm flipV="1">
            <a:off x="3635896" y="2492896"/>
            <a:ext cx="0" cy="1924424"/>
          </a:xfrm>
          <a:prstGeom prst="line">
            <a:avLst/>
          </a:prstGeom>
          <a:ln w="12700">
            <a:solidFill>
              <a:srgbClr val="080808"/>
            </a:solidFill>
            <a:prstDash val="dash"/>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389651" y="4015225"/>
            <a:ext cx="902846" cy="245745"/>
          </a:xfrm>
          <a:prstGeom prst="rect">
            <a:avLst/>
          </a:prstGeom>
          <a:noFill/>
        </p:spPr>
        <p:txBody>
          <a:bodyPr wrap="square" lIns="0" tIns="0" rIns="0" bIns="0" rtlCol="0">
            <a:spAutoFit/>
          </a:bodyPr>
          <a:lstStyle/>
          <a:p>
            <a:r>
              <a:rPr lang="en-US" altLang="zh-CN" sz="1600" dirty="0" smtClean="0">
                <a:solidFill>
                  <a:srgbClr val="080808"/>
                </a:solidFill>
                <a:latin typeface="华文隶书" panose="02010800040101010101" charset="-122"/>
                <a:ea typeface="华文隶书" panose="02010800040101010101" charset="-122"/>
              </a:rPr>
              <a:t>PART 02</a:t>
            </a:r>
            <a:endParaRPr lang="zh-CN" altLang="en-US" sz="1600" dirty="0" smtClean="0">
              <a:solidFill>
                <a:srgbClr val="080808"/>
              </a:solidFill>
              <a:latin typeface="华文隶书" panose="02010800040101010101" charset="-122"/>
              <a:ea typeface="华文隶书" panose="02010800040101010101" charset="-122"/>
            </a:endParaRPr>
          </a:p>
        </p:txBody>
      </p:sp>
      <p:grpSp>
        <p:nvGrpSpPr>
          <p:cNvPr id="16" name="组合 15"/>
          <p:cNvGrpSpPr/>
          <p:nvPr/>
        </p:nvGrpSpPr>
        <p:grpSpPr>
          <a:xfrm>
            <a:off x="2123728" y="2564906"/>
            <a:ext cx="1197175" cy="1197175"/>
            <a:chOff x="304800" y="673100"/>
            <a:chExt cx="4000500" cy="4000500"/>
          </a:xfrm>
          <a:effectLst>
            <a:outerShdw blurRad="444500" dist="254000" dir="8100000" algn="tr" rotWithShape="0">
              <a:prstClr val="black">
                <a:alpha val="50000"/>
              </a:prstClr>
            </a:outerShdw>
          </a:effectLst>
        </p:grpSpPr>
        <p:sp>
          <p:nvSpPr>
            <p:cNvPr id="18" name="同心圆 1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sp>
          <p:nvSpPr>
            <p:cNvPr id="19" name="椭圆 1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grpSp>
      <p:sp>
        <p:nvSpPr>
          <p:cNvPr id="75" name="TextBox 13"/>
          <p:cNvSpPr txBox="1"/>
          <p:nvPr/>
        </p:nvSpPr>
        <p:spPr>
          <a:xfrm>
            <a:off x="2391963" y="2778772"/>
            <a:ext cx="902846" cy="768985"/>
          </a:xfrm>
          <a:prstGeom prst="rect">
            <a:avLst/>
          </a:prstGeom>
          <a:noFill/>
        </p:spPr>
        <p:txBody>
          <a:bodyPr wrap="square" lIns="0" tIns="0" rIns="0" bIns="0" rtlCol="0">
            <a:spAutoFit/>
          </a:bodyPr>
          <a:lstStyle/>
          <a:p>
            <a:r>
              <a:rPr lang="en-US" altLang="zh-CN" sz="5000" b="1" dirty="0" smtClean="0">
                <a:solidFill>
                  <a:srgbClr val="FF0000"/>
                </a:solidFill>
                <a:latin typeface="黑体" panose="02010609060101010101" charset="-122"/>
                <a:ea typeface="黑体" panose="02010609060101010101" charset="-122"/>
              </a:rPr>
              <a:t>02</a:t>
            </a:r>
            <a:endParaRPr lang="en-US" altLang="zh-CN" sz="5000" b="1" dirty="0" smtClean="0">
              <a:solidFill>
                <a:srgbClr val="FF0000"/>
              </a:solidFill>
              <a:latin typeface="黑体" panose="02010609060101010101" charset="-122"/>
              <a:ea typeface="黑体" panose="02010609060101010101" charset="-122"/>
            </a:endParaRPr>
          </a:p>
        </p:txBody>
      </p:sp>
      <p:sp>
        <p:nvSpPr>
          <p:cNvPr id="25" name="TextBox 24"/>
          <p:cNvSpPr txBox="1"/>
          <p:nvPr/>
        </p:nvSpPr>
        <p:spPr>
          <a:xfrm>
            <a:off x="3948592" y="3720589"/>
            <a:ext cx="1027882" cy="243840"/>
          </a:xfrm>
          <a:prstGeom prst="rect">
            <a:avLst/>
          </a:prstGeom>
          <a:noFill/>
        </p:spPr>
        <p:txBody>
          <a:bodyPr wrap="square" lIns="60469" tIns="30235" rIns="60469" bIns="30235" rtlCol="0">
            <a:spAutoFit/>
          </a:bodyPr>
          <a:p>
            <a:r>
              <a:rPr lang="en-US" altLang="zh-CN" sz="1200" b="1" dirty="0" smtClean="0">
                <a:solidFill>
                  <a:srgbClr val="080808"/>
                </a:solidFill>
                <a:latin typeface="幼圆" panose="02010509060101010101" charset="-122"/>
                <a:ea typeface="幼圆" panose="02010509060101010101" charset="-122"/>
              </a:rPr>
              <a:t>※ </a:t>
            </a:r>
            <a:r>
              <a:rPr lang="zh-CN" altLang="en-US" sz="1200" b="1" dirty="0" smtClean="0">
                <a:solidFill>
                  <a:srgbClr val="080808"/>
                </a:solidFill>
                <a:latin typeface="幼圆" panose="02010509060101010101" charset="-122"/>
                <a:ea typeface="幼圆" panose="02010509060101010101" charset="-122"/>
              </a:rPr>
              <a:t>数字签名</a:t>
            </a:r>
            <a:endParaRPr lang="zh-CN" altLang="en-US" sz="1200" b="1" dirty="0" smtClean="0">
              <a:solidFill>
                <a:srgbClr val="080808"/>
              </a:solidFill>
              <a:latin typeface="幼圆" panose="02010509060101010101" charset="-122"/>
              <a:ea typeface="幼圆" panose="02010509060101010101" charset="-122"/>
            </a:endParaRPr>
          </a:p>
        </p:txBody>
      </p:sp>
      <p:sp>
        <p:nvSpPr>
          <p:cNvPr id="26" name="TextBox 25"/>
          <p:cNvSpPr txBox="1"/>
          <p:nvPr/>
        </p:nvSpPr>
        <p:spPr>
          <a:xfrm>
            <a:off x="5216528" y="3720589"/>
            <a:ext cx="985236" cy="243840"/>
          </a:xfrm>
          <a:prstGeom prst="rect">
            <a:avLst/>
          </a:prstGeom>
          <a:noFill/>
        </p:spPr>
        <p:txBody>
          <a:bodyPr wrap="square" lIns="60469" tIns="30235" rIns="60469" bIns="30235" rtlCol="0">
            <a:spAutoFit/>
          </a:bodyPr>
          <a:p>
            <a:r>
              <a:rPr lang="en-US" altLang="zh-CN" sz="1200" b="1" dirty="0" smtClean="0">
                <a:solidFill>
                  <a:srgbClr val="080808"/>
                </a:solidFill>
                <a:latin typeface="幼圆" panose="02010509060101010101" charset="-122"/>
                <a:ea typeface="幼圆" panose="02010509060101010101" charset="-122"/>
              </a:rPr>
              <a:t>※ Hash</a:t>
            </a:r>
            <a:r>
              <a:rPr lang="zh-CN" altLang="en-US" sz="1200" b="1" dirty="0" smtClean="0">
                <a:solidFill>
                  <a:srgbClr val="080808"/>
                </a:solidFill>
                <a:latin typeface="幼圆" panose="02010509060101010101" charset="-122"/>
                <a:ea typeface="幼圆" panose="02010509060101010101" charset="-122"/>
              </a:rPr>
              <a:t>树</a:t>
            </a:r>
            <a:endParaRPr lang="zh-CN" altLang="en-US" sz="1200" b="1" dirty="0" smtClean="0">
              <a:solidFill>
                <a:srgbClr val="080808"/>
              </a:solidFill>
              <a:latin typeface="幼圆" panose="02010509060101010101" charset="-122"/>
              <a:ea typeface="幼圆" panose="02010509060101010101" charset="-122"/>
            </a:endParaRPr>
          </a:p>
        </p:txBody>
      </p:sp>
      <p:sp>
        <p:nvSpPr>
          <p:cNvPr id="28" name="TextBox 27"/>
          <p:cNvSpPr txBox="1"/>
          <p:nvPr/>
        </p:nvSpPr>
        <p:spPr>
          <a:xfrm>
            <a:off x="3948430" y="4067810"/>
            <a:ext cx="1129665" cy="243840"/>
          </a:xfrm>
          <a:prstGeom prst="rect">
            <a:avLst/>
          </a:prstGeom>
          <a:noFill/>
        </p:spPr>
        <p:txBody>
          <a:bodyPr wrap="square" lIns="60469" tIns="30235" rIns="60469" bIns="30235" rtlCol="0">
            <a:spAutoFit/>
          </a:bodyPr>
          <a:p>
            <a:r>
              <a:rPr lang="en-US" altLang="zh-CN" sz="1200" b="1" dirty="0" smtClean="0">
                <a:solidFill>
                  <a:srgbClr val="080808"/>
                </a:solidFill>
                <a:latin typeface="幼圆" panose="02010509060101010101" charset="-122"/>
                <a:ea typeface="幼圆" panose="02010509060101010101" charset="-122"/>
              </a:rPr>
              <a:t>※ </a:t>
            </a:r>
            <a:r>
              <a:rPr lang="zh-CN" altLang="en-US" sz="1200" b="1" dirty="0" smtClean="0">
                <a:solidFill>
                  <a:srgbClr val="080808"/>
                </a:solidFill>
                <a:latin typeface="幼圆" panose="02010509060101010101" charset="-122"/>
                <a:ea typeface="幼圆" panose="02010509060101010101" charset="-122"/>
              </a:rPr>
              <a:t>时间服务器</a:t>
            </a:r>
            <a:endParaRPr lang="zh-CN" altLang="en-US" sz="1200" b="1" dirty="0" smtClean="0">
              <a:solidFill>
                <a:srgbClr val="080808"/>
              </a:solidFill>
              <a:latin typeface="幼圆" panose="02010509060101010101" charset="-122"/>
              <a:ea typeface="幼圆" panose="02010509060101010101" charset="-122"/>
            </a:endParaRPr>
          </a:p>
        </p:txBody>
      </p:sp>
      <p:sp>
        <p:nvSpPr>
          <p:cNvPr id="29" name="TextBox 28"/>
          <p:cNvSpPr txBox="1"/>
          <p:nvPr/>
        </p:nvSpPr>
        <p:spPr>
          <a:xfrm>
            <a:off x="5216525" y="4067810"/>
            <a:ext cx="1213485" cy="243840"/>
          </a:xfrm>
          <a:prstGeom prst="rect">
            <a:avLst/>
          </a:prstGeom>
          <a:noFill/>
        </p:spPr>
        <p:txBody>
          <a:bodyPr wrap="square" lIns="60469" tIns="30235" rIns="60469" bIns="30235" rtlCol="0">
            <a:spAutoFit/>
          </a:bodyPr>
          <a:p>
            <a:r>
              <a:rPr lang="en-US" altLang="zh-CN" sz="1200" b="1" dirty="0" smtClean="0">
                <a:solidFill>
                  <a:srgbClr val="080808"/>
                </a:solidFill>
                <a:latin typeface="幼圆" panose="02010509060101010101" charset="-122"/>
                <a:ea typeface="幼圆" panose="02010509060101010101" charset="-122"/>
              </a:rPr>
              <a:t>※ </a:t>
            </a:r>
            <a:r>
              <a:rPr lang="zh-CN" altLang="en-US" sz="1200" b="1" dirty="0" smtClean="0">
                <a:solidFill>
                  <a:srgbClr val="080808"/>
                </a:solidFill>
                <a:latin typeface="幼圆" panose="02010509060101010101" charset="-122"/>
                <a:ea typeface="幼圆" panose="02010509060101010101" charset="-122"/>
              </a:rPr>
              <a:t>非对称加密</a:t>
            </a:r>
            <a:endParaRPr lang="zh-CN" altLang="en-US" sz="1200" b="1" dirty="0" smtClean="0">
              <a:solidFill>
                <a:srgbClr val="080808"/>
              </a:solidFill>
              <a:latin typeface="幼圆" panose="02010509060101010101" charset="-122"/>
              <a:ea typeface="幼圆" panose="0201050906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000">
        <p:pull dir="r"/>
      </p:transition>
    </mc:Choice>
    <mc:Fallback>
      <p:transition spd="slow">
        <p:pull dir="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p:tgtEl>
                                          <p:spTgt spid="12"/>
                                        </p:tgtEl>
                                        <p:attrNameLst>
                                          <p:attrName>ppt_x</p:attrName>
                                        </p:attrNameLst>
                                      </p:cBhvr>
                                      <p:tavLst>
                                        <p:tav tm="0">
                                          <p:val>
                                            <p:strVal val="#ppt_x-#ppt_w*1.125000"/>
                                          </p:val>
                                        </p:tav>
                                        <p:tav tm="100000">
                                          <p:val>
                                            <p:strVal val="#ppt_x"/>
                                          </p:val>
                                        </p:tav>
                                      </p:tavLst>
                                    </p:anim>
                                    <p:animEffect transition="in" filter="wipe(right)">
                                      <p:cBhvr>
                                        <p:cTn id="12" dur="500"/>
                                        <p:tgtEl>
                                          <p:spTgt spid="12"/>
                                        </p:tgtEl>
                                      </p:cBhvr>
                                    </p:animEffect>
                                  </p:childTnLst>
                                </p:cTn>
                              </p:par>
                            </p:childTnLst>
                          </p:cTn>
                        </p:par>
                        <p:par>
                          <p:cTn id="13" fill="hold">
                            <p:stCondLst>
                              <p:cond delay="1000"/>
                            </p:stCondLst>
                            <p:childTnLst>
                              <p:par>
                                <p:cTn id="14" presetID="47" presetClass="entr" presetSubtype="0" fill="hold" grpId="0"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anim calcmode="lin" valueType="num">
                                      <p:cBhvr>
                                        <p:cTn id="17" dur="500" fill="hold"/>
                                        <p:tgtEl>
                                          <p:spTgt spid="14"/>
                                        </p:tgtEl>
                                        <p:attrNameLst>
                                          <p:attrName>ppt_x</p:attrName>
                                        </p:attrNameLst>
                                      </p:cBhvr>
                                      <p:tavLst>
                                        <p:tav tm="0">
                                          <p:val>
                                            <p:strVal val="#ppt_x"/>
                                          </p:val>
                                        </p:tav>
                                        <p:tav tm="100000">
                                          <p:val>
                                            <p:strVal val="#ppt_x"/>
                                          </p:val>
                                        </p:tav>
                                      </p:tavLst>
                                    </p:anim>
                                    <p:anim calcmode="lin" valueType="num">
                                      <p:cBhvr>
                                        <p:cTn id="18" dur="500" fill="hold"/>
                                        <p:tgtEl>
                                          <p:spTgt spid="14"/>
                                        </p:tgtEl>
                                        <p:attrNameLst>
                                          <p:attrName>ppt_y</p:attrName>
                                        </p:attrNameLst>
                                      </p:cBhvr>
                                      <p:tavLst>
                                        <p:tav tm="0">
                                          <p:val>
                                            <p:strVal val="#ppt_y-.1"/>
                                          </p:val>
                                        </p:tav>
                                        <p:tav tm="100000">
                                          <p:val>
                                            <p:strVal val="#ppt_y"/>
                                          </p:val>
                                        </p:tav>
                                      </p:tavLst>
                                    </p:anim>
                                  </p:childTnLst>
                                </p:cTn>
                              </p:par>
                            </p:childTnLst>
                          </p:cTn>
                        </p:par>
                        <p:par>
                          <p:cTn id="19" fill="hold">
                            <p:stCondLst>
                              <p:cond delay="1500"/>
                            </p:stCondLst>
                            <p:childTnLst>
                              <p:par>
                                <p:cTn id="20" presetID="47" presetClass="entr" presetSubtype="0" fill="hold" grpId="0" nodeType="afterEffect">
                                  <p:stCondLst>
                                    <p:cond delay="0"/>
                                  </p:stCondLst>
                                  <p:childTnLst>
                                    <p:set>
                                      <p:cBhvr>
                                        <p:cTn id="21" dur="1" fill="hold">
                                          <p:stCondLst>
                                            <p:cond delay="0"/>
                                          </p:stCondLst>
                                        </p:cTn>
                                        <p:tgtEl>
                                          <p:spTgt spid="75"/>
                                        </p:tgtEl>
                                        <p:attrNameLst>
                                          <p:attrName>style.visibility</p:attrName>
                                        </p:attrNameLst>
                                      </p:cBhvr>
                                      <p:to>
                                        <p:strVal val="visible"/>
                                      </p:to>
                                    </p:set>
                                    <p:animEffect transition="in" filter="fade">
                                      <p:cBhvr>
                                        <p:cTn id="22" dur="500"/>
                                        <p:tgtEl>
                                          <p:spTgt spid="75"/>
                                        </p:tgtEl>
                                      </p:cBhvr>
                                    </p:animEffect>
                                    <p:anim calcmode="lin" valueType="num">
                                      <p:cBhvr>
                                        <p:cTn id="23" dur="500" fill="hold"/>
                                        <p:tgtEl>
                                          <p:spTgt spid="75"/>
                                        </p:tgtEl>
                                        <p:attrNameLst>
                                          <p:attrName>ppt_x</p:attrName>
                                        </p:attrNameLst>
                                      </p:cBhvr>
                                      <p:tavLst>
                                        <p:tav tm="0">
                                          <p:val>
                                            <p:strVal val="#ppt_x"/>
                                          </p:val>
                                        </p:tav>
                                        <p:tav tm="100000">
                                          <p:val>
                                            <p:strVal val="#ppt_x"/>
                                          </p:val>
                                        </p:tav>
                                      </p:tavLst>
                                    </p:anim>
                                    <p:anim calcmode="lin" valueType="num">
                                      <p:cBhvr>
                                        <p:cTn id="24" dur="500" fill="hold"/>
                                        <p:tgtEl>
                                          <p:spTgt spid="75"/>
                                        </p:tgtEl>
                                        <p:attrNameLst>
                                          <p:attrName>ppt_y</p:attrName>
                                        </p:attrNameLst>
                                      </p:cBhvr>
                                      <p:tavLst>
                                        <p:tav tm="0">
                                          <p:val>
                                            <p:strVal val="#ppt_y-.1"/>
                                          </p:val>
                                        </p:tav>
                                        <p:tav tm="100000">
                                          <p:val>
                                            <p:strVal val="#ppt_y"/>
                                          </p:val>
                                        </p:tav>
                                      </p:tavLst>
                                    </p:anim>
                                  </p:childTnLst>
                                </p:cTn>
                              </p:par>
                            </p:childTnLst>
                          </p:cTn>
                        </p:par>
                        <p:par>
                          <p:cTn id="25" fill="hold">
                            <p:stCondLst>
                              <p:cond delay="2000"/>
                            </p:stCondLst>
                            <p:childTnLst>
                              <p:par>
                                <p:cTn id="26" presetID="2" presetClass="entr" presetSubtype="4" fill="hold" grpId="0" nodeType="afterEffect">
                                  <p:stCondLst>
                                    <p:cond delay="0"/>
                                  </p:stCondLst>
                                  <p:childTnLst>
                                    <p:set>
                                      <p:cBhvr>
                                        <p:cTn id="27" dur="1" fill="hold">
                                          <p:stCondLst>
                                            <p:cond delay="0"/>
                                          </p:stCondLst>
                                        </p:cTn>
                                        <p:tgtEl>
                                          <p:spTgt spid="25"/>
                                        </p:tgtEl>
                                        <p:attrNameLst>
                                          <p:attrName>style.visibility</p:attrName>
                                        </p:attrNameLst>
                                      </p:cBhvr>
                                      <p:to>
                                        <p:strVal val="visible"/>
                                      </p:to>
                                    </p:set>
                                    <p:anim calcmode="lin" valueType="num">
                                      <p:cBhvr additive="base">
                                        <p:cTn id="28" dur="500" fill="hold"/>
                                        <p:tgtEl>
                                          <p:spTgt spid="25"/>
                                        </p:tgtEl>
                                        <p:attrNameLst>
                                          <p:attrName>ppt_x</p:attrName>
                                        </p:attrNameLst>
                                      </p:cBhvr>
                                      <p:tavLst>
                                        <p:tav tm="0">
                                          <p:val>
                                            <p:strVal val="#ppt_x"/>
                                          </p:val>
                                        </p:tav>
                                        <p:tav tm="100000">
                                          <p:val>
                                            <p:strVal val="#ppt_x"/>
                                          </p:val>
                                        </p:tav>
                                      </p:tavLst>
                                    </p:anim>
                                    <p:anim calcmode="lin" valueType="num">
                                      <p:cBhvr additive="base">
                                        <p:cTn id="29" dur="500" fill="hold"/>
                                        <p:tgtEl>
                                          <p:spTgt spid="25"/>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200"/>
                                  </p:stCondLst>
                                  <p:childTnLst>
                                    <p:set>
                                      <p:cBhvr>
                                        <p:cTn id="31" dur="1" fill="hold">
                                          <p:stCondLst>
                                            <p:cond delay="0"/>
                                          </p:stCondLst>
                                        </p:cTn>
                                        <p:tgtEl>
                                          <p:spTgt spid="26"/>
                                        </p:tgtEl>
                                        <p:attrNameLst>
                                          <p:attrName>style.visibility</p:attrName>
                                        </p:attrNameLst>
                                      </p:cBhvr>
                                      <p:to>
                                        <p:strVal val="visible"/>
                                      </p:to>
                                    </p:set>
                                    <p:anim calcmode="lin" valueType="num">
                                      <p:cBhvr additive="base">
                                        <p:cTn id="32" dur="500" fill="hold"/>
                                        <p:tgtEl>
                                          <p:spTgt spid="26"/>
                                        </p:tgtEl>
                                        <p:attrNameLst>
                                          <p:attrName>ppt_x</p:attrName>
                                        </p:attrNameLst>
                                      </p:cBhvr>
                                      <p:tavLst>
                                        <p:tav tm="0">
                                          <p:val>
                                            <p:strVal val="#ppt_x"/>
                                          </p:val>
                                        </p:tav>
                                        <p:tav tm="100000">
                                          <p:val>
                                            <p:strVal val="#ppt_x"/>
                                          </p:val>
                                        </p:tav>
                                      </p:tavLst>
                                    </p:anim>
                                    <p:anim calcmode="lin" valueType="num">
                                      <p:cBhvr additive="base">
                                        <p:cTn id="33" dur="500" fill="hold"/>
                                        <p:tgtEl>
                                          <p:spTgt spid="26"/>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600"/>
                                  </p:stCondLst>
                                  <p:childTnLst>
                                    <p:set>
                                      <p:cBhvr>
                                        <p:cTn id="35" dur="1" fill="hold">
                                          <p:stCondLst>
                                            <p:cond delay="0"/>
                                          </p:stCondLst>
                                        </p:cTn>
                                        <p:tgtEl>
                                          <p:spTgt spid="28"/>
                                        </p:tgtEl>
                                        <p:attrNameLst>
                                          <p:attrName>style.visibility</p:attrName>
                                        </p:attrNameLst>
                                      </p:cBhvr>
                                      <p:to>
                                        <p:strVal val="visible"/>
                                      </p:to>
                                    </p:set>
                                    <p:anim calcmode="lin" valueType="num">
                                      <p:cBhvr additive="base">
                                        <p:cTn id="36" dur="500" fill="hold"/>
                                        <p:tgtEl>
                                          <p:spTgt spid="28"/>
                                        </p:tgtEl>
                                        <p:attrNameLst>
                                          <p:attrName>ppt_x</p:attrName>
                                        </p:attrNameLst>
                                      </p:cBhvr>
                                      <p:tavLst>
                                        <p:tav tm="0">
                                          <p:val>
                                            <p:strVal val="#ppt_x"/>
                                          </p:val>
                                        </p:tav>
                                        <p:tav tm="100000">
                                          <p:val>
                                            <p:strVal val="#ppt_x"/>
                                          </p:val>
                                        </p:tav>
                                      </p:tavLst>
                                    </p:anim>
                                    <p:anim calcmode="lin" valueType="num">
                                      <p:cBhvr additive="base">
                                        <p:cTn id="37" dur="500" fill="hold"/>
                                        <p:tgtEl>
                                          <p:spTgt spid="28"/>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800"/>
                                  </p:stCondLst>
                                  <p:childTnLst>
                                    <p:set>
                                      <p:cBhvr>
                                        <p:cTn id="39" dur="1" fill="hold">
                                          <p:stCondLst>
                                            <p:cond delay="0"/>
                                          </p:stCondLst>
                                        </p:cTn>
                                        <p:tgtEl>
                                          <p:spTgt spid="29"/>
                                        </p:tgtEl>
                                        <p:attrNameLst>
                                          <p:attrName>style.visibility</p:attrName>
                                        </p:attrNameLst>
                                      </p:cBhvr>
                                      <p:to>
                                        <p:strVal val="visible"/>
                                      </p:to>
                                    </p:set>
                                    <p:anim calcmode="lin" valueType="num">
                                      <p:cBhvr additive="base">
                                        <p:cTn id="40" dur="500" fill="hold"/>
                                        <p:tgtEl>
                                          <p:spTgt spid="29"/>
                                        </p:tgtEl>
                                        <p:attrNameLst>
                                          <p:attrName>ppt_x</p:attrName>
                                        </p:attrNameLst>
                                      </p:cBhvr>
                                      <p:tavLst>
                                        <p:tav tm="0">
                                          <p:val>
                                            <p:strVal val="#ppt_x"/>
                                          </p:val>
                                        </p:tav>
                                        <p:tav tm="100000">
                                          <p:val>
                                            <p:strVal val="#ppt_x"/>
                                          </p:val>
                                        </p:tav>
                                      </p:tavLst>
                                    </p:anim>
                                    <p:anim calcmode="lin" valueType="num">
                                      <p:cBhvr additive="base">
                                        <p:cTn id="41"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75" grpId="0"/>
      <p:bldP spid="25" grpId="0"/>
      <p:bldP spid="26" grpId="0"/>
      <p:bldP spid="28" grpId="0"/>
      <p:bldP spid="2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51519" y="1293349"/>
            <a:ext cx="8640961" cy="1015663"/>
          </a:xfrm>
          <a:prstGeom prst="rect">
            <a:avLst/>
          </a:prstGeom>
        </p:spPr>
        <p:txBody>
          <a:bodyPr wrap="square">
            <a:spAutoFit/>
          </a:bodyPr>
          <a:lstStyle/>
          <a:p>
            <a:pPr>
              <a:lnSpc>
                <a:spcPct val="150000"/>
              </a:lnSpc>
            </a:pPr>
            <a:r>
              <a:rPr lang="en-US" altLang="zh-CN" sz="2000" b="1" dirty="0" smtClean="0">
                <a:latin typeface="微软雅黑" panose="020B0503020204020204" pitchFamily="34" charset="-122"/>
                <a:ea typeface="微软雅黑" panose="020B0503020204020204" pitchFamily="34" charset="-122"/>
              </a:rPr>
              <a:t>SHA256 </a:t>
            </a:r>
            <a:endParaRPr lang="en-US" altLang="zh-CN" sz="2000" b="1" dirty="0" smtClean="0">
              <a:latin typeface="微软雅黑" panose="020B0503020204020204" pitchFamily="34" charset="-122"/>
              <a:ea typeface="微软雅黑" panose="020B0503020204020204" pitchFamily="34" charset="-122"/>
            </a:endParaRPr>
          </a:p>
          <a:p>
            <a:pPr>
              <a:lnSpc>
                <a:spcPct val="150000"/>
              </a:lnSpc>
            </a:pPr>
            <a:r>
              <a:rPr lang="zh-CN" altLang="en-US" sz="2000" dirty="0" smtClean="0">
                <a:latin typeface="微软雅黑" panose="020B0503020204020204" pitchFamily="34" charset="-122"/>
                <a:ea typeface="微软雅黑" panose="020B0503020204020204" pitchFamily="34" charset="-122"/>
              </a:rPr>
              <a:t>一</a:t>
            </a:r>
            <a:r>
              <a:rPr lang="zh-CN" altLang="en-US" sz="2000" dirty="0">
                <a:latin typeface="微软雅黑" panose="020B0503020204020204" pitchFamily="34" charset="-122"/>
                <a:ea typeface="微软雅黑" panose="020B0503020204020204" pitchFamily="34" charset="-122"/>
              </a:rPr>
              <a:t>种求</a:t>
            </a:r>
            <a:r>
              <a:rPr lang="en-US" altLang="zh-CN" sz="2000" dirty="0">
                <a:latin typeface="微软雅黑" panose="020B0503020204020204" pitchFamily="34" charset="-122"/>
                <a:ea typeface="微软雅黑" panose="020B0503020204020204" pitchFamily="34" charset="-122"/>
              </a:rPr>
              <a:t>Hash</a:t>
            </a:r>
            <a:r>
              <a:rPr lang="zh-CN" altLang="en-US" sz="2000" dirty="0">
                <a:latin typeface="微软雅黑" panose="020B0503020204020204" pitchFamily="34" charset="-122"/>
                <a:ea typeface="微软雅黑" panose="020B0503020204020204" pitchFamily="34" charset="-122"/>
              </a:rPr>
              <a:t>值</a:t>
            </a:r>
            <a:r>
              <a:rPr lang="zh-CN" altLang="en-US" sz="2000" dirty="0" smtClean="0">
                <a:latin typeface="微软雅黑" panose="020B0503020204020204" pitchFamily="34" charset="-122"/>
                <a:ea typeface="微软雅黑" panose="020B0503020204020204" pitchFamily="34" charset="-122"/>
              </a:rPr>
              <a:t>的加密算法。</a:t>
            </a:r>
            <a:endParaRPr lang="zh-CN" altLang="en-US" sz="2000" dirty="0">
              <a:solidFill>
                <a:srgbClr val="333333"/>
              </a:solidFill>
              <a:latin typeface="微软雅黑" panose="020B0503020204020204" pitchFamily="34" charset="-122"/>
              <a:ea typeface="微软雅黑" panose="020B0503020204020204" pitchFamily="34" charset="-122"/>
            </a:endParaRPr>
          </a:p>
        </p:txBody>
      </p:sp>
      <p:sp>
        <p:nvSpPr>
          <p:cNvPr id="2" name="矩形 1"/>
          <p:cNvSpPr/>
          <p:nvPr/>
        </p:nvSpPr>
        <p:spPr>
          <a:xfrm>
            <a:off x="251518" y="2564904"/>
            <a:ext cx="8424937" cy="3323987"/>
          </a:xfrm>
          <a:prstGeom prst="rect">
            <a:avLst/>
          </a:prstGeom>
        </p:spPr>
        <p:txBody>
          <a:bodyPr wrap="square">
            <a:spAutoFit/>
          </a:bodyPr>
          <a:lstStyle/>
          <a:p>
            <a:pPr>
              <a:lnSpc>
                <a:spcPct val="150000"/>
              </a:lnSpc>
            </a:pPr>
            <a:r>
              <a:rPr lang="zh-CN" altLang="en-US" sz="2000" b="1" dirty="0">
                <a:latin typeface="微软雅黑" panose="020B0503020204020204" pitchFamily="34" charset="-122"/>
                <a:ea typeface="微软雅黑" panose="020B0503020204020204" pitchFamily="34" charset="-122"/>
              </a:rPr>
              <a:t>工作原</a:t>
            </a:r>
            <a:r>
              <a:rPr lang="zh-CN" altLang="en-US" sz="2000" b="1" dirty="0" smtClean="0">
                <a:latin typeface="微软雅黑" panose="020B0503020204020204" pitchFamily="34" charset="-122"/>
                <a:ea typeface="微软雅黑" panose="020B0503020204020204" pitchFamily="34" charset="-122"/>
              </a:rPr>
              <a:t>理</a:t>
            </a:r>
            <a:endParaRPr lang="en-US" altLang="zh-CN" sz="2000" b="1" dirty="0">
              <a:latin typeface="微软雅黑" panose="020B0503020204020204" pitchFamily="34" charset="-122"/>
              <a:ea typeface="微软雅黑" panose="020B0503020204020204" pitchFamily="34" charset="-122"/>
            </a:endParaRPr>
          </a:p>
          <a:p>
            <a:pPr>
              <a:lnSpc>
                <a:spcPct val="150000"/>
              </a:lnSpc>
              <a:spcBef>
                <a:spcPct val="0"/>
              </a:spcBef>
            </a:pPr>
            <a:r>
              <a:rPr lang="zh-CN" altLang="en-US" sz="2000" dirty="0" smtClean="0">
                <a:latin typeface="微软雅黑" panose="020B0503020204020204" pitchFamily="34" charset="-122"/>
                <a:ea typeface="微软雅黑" panose="020B0503020204020204" pitchFamily="34" charset="-122"/>
              </a:rPr>
              <a:t>将任何一串数据输入到</a:t>
            </a:r>
            <a:r>
              <a:rPr lang="en-US" altLang="zh-CN" sz="2000" dirty="0" smtClean="0">
                <a:latin typeface="微软雅黑" panose="020B0503020204020204" pitchFamily="34" charset="-122"/>
                <a:ea typeface="微软雅黑" panose="020B0503020204020204" pitchFamily="34" charset="-122"/>
              </a:rPr>
              <a:t>SHA256</a:t>
            </a:r>
            <a:r>
              <a:rPr lang="zh-CN" altLang="en-US" sz="2000" dirty="0" smtClean="0">
                <a:latin typeface="微软雅黑" panose="020B0503020204020204" pitchFamily="34" charset="-122"/>
                <a:ea typeface="微软雅黑" panose="020B0503020204020204" pitchFamily="34" charset="-122"/>
              </a:rPr>
              <a:t>将得到一个</a:t>
            </a:r>
            <a:r>
              <a:rPr lang="en-US" altLang="zh-CN" sz="2000" dirty="0" smtClean="0">
                <a:latin typeface="微软雅黑" panose="020B0503020204020204" pitchFamily="34" charset="-122"/>
                <a:ea typeface="微软雅黑" panose="020B0503020204020204" pitchFamily="34" charset="-122"/>
              </a:rPr>
              <a:t>256</a:t>
            </a:r>
            <a:r>
              <a:rPr lang="zh-CN" altLang="en-US" sz="2000" dirty="0" smtClean="0">
                <a:latin typeface="微软雅黑" panose="020B0503020204020204" pitchFamily="34" charset="-122"/>
                <a:ea typeface="微软雅黑" panose="020B0503020204020204" pitchFamily="34" charset="-122"/>
              </a:rPr>
              <a:t>位的</a:t>
            </a:r>
            <a:r>
              <a:rPr lang="en-US" altLang="zh-CN" sz="2000" dirty="0" smtClean="0">
                <a:latin typeface="微软雅黑" panose="020B0503020204020204" pitchFamily="34" charset="-122"/>
                <a:ea typeface="微软雅黑" panose="020B0503020204020204" pitchFamily="34" charset="-122"/>
              </a:rPr>
              <a:t>Hash</a:t>
            </a:r>
            <a:r>
              <a:rPr lang="zh-CN" altLang="en-US" sz="2000" dirty="0" smtClean="0">
                <a:latin typeface="微软雅黑" panose="020B0503020204020204" pitchFamily="34" charset="-122"/>
                <a:ea typeface="微软雅黑" panose="020B0503020204020204" pitchFamily="34" charset="-122"/>
              </a:rPr>
              <a:t>值（散列值）。其特点：相同的数据输入将得到相同的结果。输入数据只要稍有变化（比如一个</a:t>
            </a:r>
            <a:r>
              <a:rPr lang="en-US" altLang="zh-CN" sz="2000" dirty="0" smtClean="0">
                <a:latin typeface="微软雅黑" panose="020B0503020204020204" pitchFamily="34" charset="-122"/>
                <a:ea typeface="微软雅黑" panose="020B0503020204020204" pitchFamily="34" charset="-122"/>
              </a:rPr>
              <a:t>1</a:t>
            </a:r>
            <a:r>
              <a:rPr lang="zh-CN" altLang="en-US" sz="2000" dirty="0" smtClean="0">
                <a:latin typeface="微软雅黑" panose="020B0503020204020204" pitchFamily="34" charset="-122"/>
                <a:ea typeface="微软雅黑" panose="020B0503020204020204" pitchFamily="34" charset="-122"/>
              </a:rPr>
              <a:t>变成了</a:t>
            </a:r>
            <a:r>
              <a:rPr lang="en-US" altLang="zh-CN" sz="2000" dirty="0" smtClean="0">
                <a:latin typeface="微软雅黑" panose="020B0503020204020204" pitchFamily="34" charset="-122"/>
                <a:ea typeface="微软雅黑" panose="020B0503020204020204" pitchFamily="34" charset="-122"/>
              </a:rPr>
              <a:t>0</a:t>
            </a:r>
            <a:r>
              <a:rPr lang="zh-CN" altLang="en-US" sz="2000" dirty="0" smtClean="0">
                <a:latin typeface="微软雅黑" panose="020B0503020204020204" pitchFamily="34" charset="-122"/>
                <a:ea typeface="微软雅黑" panose="020B0503020204020204" pitchFamily="34" charset="-122"/>
              </a:rPr>
              <a:t>）则将得到一个千差万别的结果，且结果无法事先预知。</a:t>
            </a:r>
            <a:r>
              <a:rPr lang="zh-CN" altLang="en-US" sz="2000" dirty="0">
                <a:latin typeface="微软雅黑" panose="020B0503020204020204" pitchFamily="34" charset="-122"/>
                <a:ea typeface="微软雅黑" panose="020B0503020204020204" pitchFamily="34" charset="-122"/>
              </a:rPr>
              <a:t>正向计算（由数据计算其对应的</a:t>
            </a:r>
            <a:r>
              <a:rPr lang="en-US" altLang="zh-CN" sz="2000" dirty="0">
                <a:latin typeface="微软雅黑" panose="020B0503020204020204" pitchFamily="34" charset="-122"/>
                <a:ea typeface="微软雅黑" panose="020B0503020204020204" pitchFamily="34" charset="-122"/>
              </a:rPr>
              <a:t>Hash</a:t>
            </a:r>
            <a:r>
              <a:rPr lang="zh-CN" altLang="en-US" sz="2000" dirty="0">
                <a:latin typeface="微软雅黑" panose="020B0503020204020204" pitchFamily="34" charset="-122"/>
                <a:ea typeface="微软雅黑" panose="020B0503020204020204" pitchFamily="34" charset="-122"/>
              </a:rPr>
              <a:t>值）十分容易</a:t>
            </a:r>
            <a:r>
              <a:rPr lang="zh-CN" altLang="en-US" sz="2000" dirty="0" smtClean="0">
                <a:latin typeface="微软雅黑" panose="020B0503020204020204" pitchFamily="34" charset="-122"/>
                <a:ea typeface="微软雅黑" panose="020B0503020204020204" pitchFamily="34" charset="-122"/>
              </a:rPr>
              <a:t>。逆</a:t>
            </a:r>
            <a:r>
              <a:rPr lang="zh-CN" altLang="en-US" sz="2000" dirty="0">
                <a:latin typeface="微软雅黑" panose="020B0503020204020204" pitchFamily="34" charset="-122"/>
                <a:ea typeface="微软雅黑" panose="020B0503020204020204" pitchFamily="34" charset="-122"/>
              </a:rPr>
              <a:t>向计算（俗称“破解”，即由</a:t>
            </a:r>
            <a:r>
              <a:rPr lang="en-US" altLang="zh-CN" sz="2000" dirty="0">
                <a:latin typeface="微软雅黑" panose="020B0503020204020204" pitchFamily="34" charset="-122"/>
                <a:ea typeface="微软雅黑" panose="020B0503020204020204" pitchFamily="34" charset="-122"/>
              </a:rPr>
              <a:t>Hash</a:t>
            </a:r>
            <a:r>
              <a:rPr lang="zh-CN" altLang="en-US" sz="2000" dirty="0">
                <a:latin typeface="微软雅黑" panose="020B0503020204020204" pitchFamily="34" charset="-122"/>
                <a:ea typeface="微软雅黑" panose="020B0503020204020204" pitchFamily="34" charset="-122"/>
              </a:rPr>
              <a:t>值计算出其对应的数据）极其困难</a:t>
            </a:r>
            <a:r>
              <a:rPr lang="zh-CN" altLang="en-US" sz="2000" dirty="0" smtClean="0">
                <a:latin typeface="微软雅黑" panose="020B0503020204020204" pitchFamily="34" charset="-122"/>
                <a:ea typeface="微软雅黑" panose="020B0503020204020204" pitchFamily="34" charset="-122"/>
              </a:rPr>
              <a:t>，在</a:t>
            </a:r>
            <a:r>
              <a:rPr lang="zh-CN" altLang="en-US" sz="2000" dirty="0">
                <a:latin typeface="微软雅黑" panose="020B0503020204020204" pitchFamily="34" charset="-122"/>
                <a:ea typeface="微软雅黑" panose="020B0503020204020204" pitchFamily="34" charset="-122"/>
              </a:rPr>
              <a:t>当前科技条件下被视作不可能</a:t>
            </a:r>
            <a:r>
              <a:rPr lang="zh-CN" altLang="en-US" sz="2000" dirty="0" smtClean="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grpSp>
        <p:nvGrpSpPr>
          <p:cNvPr id="7" name="组合 6"/>
          <p:cNvGrpSpPr/>
          <p:nvPr/>
        </p:nvGrpSpPr>
        <p:grpSpPr>
          <a:xfrm>
            <a:off x="200922" y="477398"/>
            <a:ext cx="287919" cy="287919"/>
            <a:chOff x="304800" y="673100"/>
            <a:chExt cx="4000500" cy="4000500"/>
          </a:xfrm>
          <a:effectLst>
            <a:outerShdw blurRad="381000" dist="152400" dir="8100000" algn="tr" rotWithShape="0">
              <a:prstClr val="black">
                <a:alpha val="7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black"/>
                </a:solidFill>
                <a:latin typeface="微软雅黑" panose="020B0503020204020204" pitchFamily="34" charset="-122"/>
              </a:endParaRPr>
            </a:p>
          </p:txBody>
        </p:sp>
        <p:sp>
          <p:nvSpPr>
            <p:cNvPr id="35" name="椭圆 34"/>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latin typeface="微软雅黑" panose="020B0503020204020204" pitchFamily="34" charset="-122"/>
              </a:endParaRPr>
            </a:p>
          </p:txBody>
        </p:sp>
      </p:grpSp>
      <p:sp>
        <p:nvSpPr>
          <p:cNvPr id="36" name="椭圆 35"/>
          <p:cNvSpPr/>
          <p:nvPr/>
        </p:nvSpPr>
        <p:spPr>
          <a:xfrm>
            <a:off x="539115" y="490220"/>
            <a:ext cx="95885" cy="94615"/>
          </a:xfrm>
          <a:prstGeom prst="ellipse">
            <a:avLst/>
          </a:prstGeom>
          <a:solidFill>
            <a:schemeClr val="accent4"/>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latin typeface="微软雅黑" panose="020B0503020204020204" pitchFamily="34" charset="-122"/>
            </a:endParaRPr>
          </a:p>
        </p:txBody>
      </p:sp>
      <p:sp>
        <p:nvSpPr>
          <p:cNvPr id="37" name="Text Box 18"/>
          <p:cNvSpPr txBox="1">
            <a:spLocks noChangeArrowheads="1"/>
          </p:cNvSpPr>
          <p:nvPr/>
        </p:nvSpPr>
        <p:spPr bwMode="gray">
          <a:xfrm>
            <a:off x="752475" y="299085"/>
            <a:ext cx="168719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dirty="0">
                <a:solidFill>
                  <a:srgbClr val="333333"/>
                </a:solidFill>
                <a:latin typeface="微软雅黑" panose="020B0503020204020204" pitchFamily="34" charset="-122"/>
                <a:ea typeface="微软雅黑" panose="020B0503020204020204" pitchFamily="34" charset="-122"/>
              </a:rPr>
              <a:t>哈希函数</a:t>
            </a:r>
            <a:endParaRPr lang="zh-CN" altLang="en-US" sz="2000" dirty="0">
              <a:solidFill>
                <a:srgbClr val="333333"/>
              </a:solidFill>
              <a:latin typeface="微软雅黑" panose="020B0503020204020204" pitchFamily="34" charset="-122"/>
              <a:ea typeface="微软雅黑" panose="020B0503020204020204" pitchFamily="34" charset="-122"/>
            </a:endParaRPr>
          </a:p>
        </p:txBody>
      </p:sp>
      <p:cxnSp>
        <p:nvCxnSpPr>
          <p:cNvPr id="38" name="直接连接符 37"/>
          <p:cNvCxnSpPr/>
          <p:nvPr/>
        </p:nvCxnSpPr>
        <p:spPr>
          <a:xfrm>
            <a:off x="698500" y="691515"/>
            <a:ext cx="1929130" cy="127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51519" y="1293349"/>
            <a:ext cx="8640961" cy="1938992"/>
          </a:xfrm>
          <a:prstGeom prst="rect">
            <a:avLst/>
          </a:prstGeom>
        </p:spPr>
        <p:txBody>
          <a:bodyPr wrap="square">
            <a:spAutoFit/>
          </a:bodyPr>
          <a:lstStyle/>
          <a:p>
            <a:pPr>
              <a:lnSpc>
                <a:spcPct val="150000"/>
              </a:lnSpc>
            </a:pPr>
            <a:r>
              <a:rPr lang="zh-CN" altLang="en-US" sz="2000" b="1" dirty="0">
                <a:latin typeface="微软雅黑" panose="020B0503020204020204" pitchFamily="34" charset="-122"/>
                <a:ea typeface="微软雅黑" panose="020B0503020204020204" pitchFamily="34" charset="-122"/>
              </a:rPr>
              <a:t>数字签</a:t>
            </a:r>
            <a:r>
              <a:rPr lang="zh-CN" altLang="en-US" sz="2000" b="1" dirty="0" smtClean="0">
                <a:latin typeface="微软雅黑" panose="020B0503020204020204" pitchFamily="34" charset="-122"/>
                <a:ea typeface="微软雅黑" panose="020B0503020204020204" pitchFamily="34" charset="-122"/>
              </a:rPr>
              <a:t>名</a:t>
            </a:r>
            <a:endParaRPr lang="en-US" altLang="zh-CN" sz="2000" b="1" dirty="0" smtClean="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数字签名涉及到一个哈希函数、发送者的公钥、发送者的私钥。数字签名有</a:t>
            </a:r>
            <a:r>
              <a:rPr lang="zh-CN" altLang="en-US" sz="2000" dirty="0" smtClean="0">
                <a:latin typeface="微软雅黑" panose="020B0503020204020204" pitchFamily="34" charset="-122"/>
                <a:ea typeface="微软雅黑" panose="020B0503020204020204" pitchFamily="34" charset="-122"/>
              </a:rPr>
              <a:t>两个作用，一</a:t>
            </a:r>
            <a:r>
              <a:rPr lang="zh-CN" altLang="en-US" sz="2000" dirty="0">
                <a:latin typeface="微软雅黑" panose="020B0503020204020204" pitchFamily="34" charset="-122"/>
                <a:ea typeface="微软雅黑" panose="020B0503020204020204" pitchFamily="34" charset="-122"/>
              </a:rPr>
              <a:t>是能确定消息确实是由发送方签名并发出来</a:t>
            </a:r>
            <a:r>
              <a:rPr lang="zh-CN" altLang="en-US" sz="2000" dirty="0" smtClean="0">
                <a:latin typeface="微软雅黑" panose="020B0503020204020204" pitchFamily="34" charset="-122"/>
                <a:ea typeface="微软雅黑" panose="020B0503020204020204" pitchFamily="34" charset="-122"/>
              </a:rPr>
              <a:t>的。</a:t>
            </a:r>
            <a:r>
              <a:rPr lang="zh-CN" altLang="en-US" sz="2000" dirty="0">
                <a:latin typeface="微软雅黑" panose="020B0503020204020204" pitchFamily="34" charset="-122"/>
                <a:ea typeface="微软雅黑" panose="020B0503020204020204" pitchFamily="34" charset="-122"/>
              </a:rPr>
              <a:t>二是数字签名能确定消息的完整性</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p:txBody>
      </p:sp>
      <p:sp>
        <p:nvSpPr>
          <p:cNvPr id="7" name="矩形 6"/>
          <p:cNvSpPr/>
          <p:nvPr/>
        </p:nvSpPr>
        <p:spPr>
          <a:xfrm>
            <a:off x="251520" y="3230974"/>
            <a:ext cx="8640961" cy="2862322"/>
          </a:xfrm>
          <a:prstGeom prst="rect">
            <a:avLst/>
          </a:prstGeom>
        </p:spPr>
        <p:txBody>
          <a:bodyPr wrap="square">
            <a:spAutoFit/>
          </a:bodyPr>
          <a:lstStyle/>
          <a:p>
            <a:pPr>
              <a:lnSpc>
                <a:spcPct val="150000"/>
              </a:lnSpc>
            </a:pPr>
            <a:r>
              <a:rPr lang="zh-CN" altLang="en-US" sz="2000" b="1" dirty="0" smtClean="0">
                <a:latin typeface="微软雅黑" panose="020B0503020204020204" pitchFamily="34" charset="-122"/>
                <a:ea typeface="微软雅黑" panose="020B0503020204020204" pitchFamily="34" charset="-122"/>
              </a:rPr>
              <a:t>工作原理</a:t>
            </a:r>
            <a:endParaRPr lang="en-US" altLang="zh-CN" sz="2000" b="1" dirty="0"/>
          </a:p>
          <a:p>
            <a:pPr>
              <a:lnSpc>
                <a:spcPct val="150000"/>
              </a:lnSpc>
            </a:pPr>
            <a:r>
              <a:rPr lang="zh-CN" altLang="en-US" sz="2000" dirty="0" smtClean="0">
                <a:latin typeface="微软雅黑" panose="020B0503020204020204" pitchFamily="34" charset="-122"/>
                <a:ea typeface="微软雅黑" panose="020B0503020204020204" pitchFamily="34" charset="-122"/>
              </a:rPr>
              <a:t>发</a:t>
            </a:r>
            <a:r>
              <a:rPr lang="zh-CN" altLang="en-US" sz="2000" dirty="0">
                <a:latin typeface="微软雅黑" panose="020B0503020204020204" pitchFamily="34" charset="-122"/>
                <a:ea typeface="微软雅黑" panose="020B0503020204020204" pitchFamily="34" charset="-122"/>
              </a:rPr>
              <a:t>送报文时，发送方用一个哈希函数从报文文本中生成报文摘</a:t>
            </a:r>
            <a:r>
              <a:rPr lang="zh-CN" altLang="en-US" sz="2000" dirty="0" smtClean="0">
                <a:latin typeface="微软雅黑" panose="020B0503020204020204" pitchFamily="34" charset="-122"/>
                <a:ea typeface="微软雅黑" panose="020B0503020204020204" pitchFamily="34" charset="-122"/>
              </a:rPr>
              <a:t>要</a:t>
            </a:r>
            <a:r>
              <a:rPr lang="zh-CN" altLang="en-US" sz="2000" dirty="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然</a:t>
            </a:r>
            <a:r>
              <a:rPr lang="zh-CN" altLang="en-US" sz="2000" dirty="0">
                <a:latin typeface="微软雅黑" panose="020B0503020204020204" pitchFamily="34" charset="-122"/>
                <a:ea typeface="微软雅黑" panose="020B0503020204020204" pitchFamily="34" charset="-122"/>
              </a:rPr>
              <a:t>后用自己的</a:t>
            </a:r>
            <a:r>
              <a:rPr lang="zh-CN" altLang="en-US" sz="2000" dirty="0" smtClean="0">
                <a:latin typeface="微软雅黑" panose="020B0503020204020204" pitchFamily="34" charset="-122"/>
                <a:ea typeface="微软雅黑" panose="020B0503020204020204" pitchFamily="34" charset="-122"/>
              </a:rPr>
              <a:t>私钥对摘</a:t>
            </a:r>
            <a:r>
              <a:rPr lang="zh-CN" altLang="en-US" sz="2000" dirty="0">
                <a:latin typeface="微软雅黑" panose="020B0503020204020204" pitchFamily="34" charset="-122"/>
                <a:ea typeface="微软雅黑" panose="020B0503020204020204" pitchFamily="34" charset="-122"/>
              </a:rPr>
              <a:t>要进行加密</a:t>
            </a:r>
            <a:r>
              <a:rPr lang="zh-CN" altLang="en-US" sz="2000" dirty="0" smtClean="0">
                <a:latin typeface="微软雅黑" panose="020B0503020204020204" pitchFamily="34" charset="-122"/>
                <a:ea typeface="微软雅黑" panose="020B0503020204020204" pitchFamily="34" charset="-122"/>
              </a:rPr>
              <a:t>，加</a:t>
            </a:r>
            <a:r>
              <a:rPr lang="zh-CN" altLang="en-US" sz="2000" dirty="0">
                <a:latin typeface="微软雅黑" panose="020B0503020204020204" pitchFamily="34" charset="-122"/>
                <a:ea typeface="微软雅黑" panose="020B0503020204020204" pitchFamily="34" charset="-122"/>
              </a:rPr>
              <a:t>密后的摘要将作为报文的数字签名和报文一起发送给接收方，接收方首先用与发送方一样的哈希函数从接收到的原始报文中计算出报文摘要，接着再用发送方的</a:t>
            </a:r>
            <a:r>
              <a:rPr lang="zh-CN" altLang="en-US" sz="2000" dirty="0" smtClean="0">
                <a:latin typeface="微软雅黑" panose="020B0503020204020204" pitchFamily="34" charset="-122"/>
                <a:ea typeface="微软雅黑" panose="020B0503020204020204" pitchFamily="34" charset="-122"/>
              </a:rPr>
              <a:t>公钥</a:t>
            </a:r>
            <a:r>
              <a:rPr lang="zh-CN" altLang="en-US" sz="2000" dirty="0">
                <a:latin typeface="微软雅黑" panose="020B0503020204020204" pitchFamily="34" charset="-122"/>
                <a:ea typeface="微软雅黑" panose="020B0503020204020204" pitchFamily="34" charset="-122"/>
              </a:rPr>
              <a:t>来对报文附加的数字签名进行解密，如果这两个摘要相同、那么接收方就能确认该数字签名是发送方</a:t>
            </a:r>
            <a:r>
              <a:rPr lang="zh-CN" altLang="en-US" sz="2000" dirty="0" smtClean="0">
                <a:latin typeface="微软雅黑" panose="020B0503020204020204" pitchFamily="34" charset="-122"/>
                <a:ea typeface="微软雅黑" panose="020B0503020204020204" pitchFamily="34" charset="-122"/>
              </a:rPr>
              <a:t>的。</a:t>
            </a:r>
            <a:endParaRPr lang="en-US" altLang="zh-CN" sz="2000" dirty="0" smtClean="0">
              <a:latin typeface="微软雅黑" panose="020B0503020204020204" pitchFamily="34" charset="-122"/>
              <a:ea typeface="微软雅黑" panose="020B0503020204020204" pitchFamily="34" charset="-122"/>
            </a:endParaRPr>
          </a:p>
        </p:txBody>
      </p:sp>
      <p:grpSp>
        <p:nvGrpSpPr>
          <p:cNvPr id="6" name="组合 5"/>
          <p:cNvGrpSpPr/>
          <p:nvPr/>
        </p:nvGrpSpPr>
        <p:grpSpPr>
          <a:xfrm>
            <a:off x="200922" y="477398"/>
            <a:ext cx="287919" cy="287919"/>
            <a:chOff x="304800" y="673100"/>
            <a:chExt cx="4000500" cy="4000500"/>
          </a:xfrm>
          <a:effectLst>
            <a:outerShdw blurRad="381000" dist="152400" dir="8100000" algn="tr" rotWithShape="0">
              <a:prstClr val="black">
                <a:alpha val="7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black"/>
                </a:solidFill>
                <a:latin typeface="微软雅黑" panose="020B0503020204020204" pitchFamily="34" charset="-122"/>
              </a:endParaRPr>
            </a:p>
          </p:txBody>
        </p:sp>
        <p:sp>
          <p:nvSpPr>
            <p:cNvPr id="35" name="椭圆 34"/>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latin typeface="微软雅黑" panose="020B0503020204020204" pitchFamily="34" charset="-122"/>
              </a:endParaRPr>
            </a:p>
          </p:txBody>
        </p:sp>
      </p:grpSp>
      <p:sp>
        <p:nvSpPr>
          <p:cNvPr id="36" name="椭圆 35"/>
          <p:cNvSpPr/>
          <p:nvPr/>
        </p:nvSpPr>
        <p:spPr>
          <a:xfrm>
            <a:off x="539115" y="490220"/>
            <a:ext cx="95885" cy="94615"/>
          </a:xfrm>
          <a:prstGeom prst="ellipse">
            <a:avLst/>
          </a:prstGeom>
          <a:solidFill>
            <a:schemeClr val="accent4"/>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latin typeface="微软雅黑" panose="020B0503020204020204" pitchFamily="34" charset="-122"/>
            </a:endParaRPr>
          </a:p>
        </p:txBody>
      </p:sp>
      <p:sp>
        <p:nvSpPr>
          <p:cNvPr id="37" name="Text Box 18"/>
          <p:cNvSpPr txBox="1">
            <a:spLocks noChangeArrowheads="1"/>
          </p:cNvSpPr>
          <p:nvPr/>
        </p:nvSpPr>
        <p:spPr bwMode="gray">
          <a:xfrm>
            <a:off x="752475" y="299085"/>
            <a:ext cx="234569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dirty="0">
                <a:solidFill>
                  <a:srgbClr val="333333"/>
                </a:solidFill>
                <a:latin typeface="微软雅黑" panose="020B0503020204020204" pitchFamily="34" charset="-122"/>
                <a:ea typeface="微软雅黑" panose="020B0503020204020204" pitchFamily="34" charset="-122"/>
              </a:rPr>
              <a:t>区块链运用密码学</a:t>
            </a:r>
            <a:endParaRPr lang="zh-CN" altLang="en-US" sz="2000" dirty="0">
              <a:solidFill>
                <a:srgbClr val="333333"/>
              </a:solidFill>
              <a:latin typeface="微软雅黑" panose="020B0503020204020204" pitchFamily="34" charset="-122"/>
              <a:ea typeface="微软雅黑" panose="020B0503020204020204" pitchFamily="34" charset="-122"/>
            </a:endParaRPr>
          </a:p>
        </p:txBody>
      </p:sp>
      <p:cxnSp>
        <p:nvCxnSpPr>
          <p:cNvPr id="38" name="直接连接符 37"/>
          <p:cNvCxnSpPr/>
          <p:nvPr/>
        </p:nvCxnSpPr>
        <p:spPr>
          <a:xfrm>
            <a:off x="698500" y="691515"/>
            <a:ext cx="2649855" cy="127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51519" y="1172699"/>
            <a:ext cx="8640961" cy="2399665"/>
          </a:xfrm>
          <a:prstGeom prst="rect">
            <a:avLst/>
          </a:prstGeom>
        </p:spPr>
        <p:txBody>
          <a:bodyPr wrap="square">
            <a:spAutoFit/>
          </a:bodyPr>
          <a:lstStyle/>
          <a:p>
            <a:pPr>
              <a:lnSpc>
                <a:spcPct val="150000"/>
              </a:lnSpc>
            </a:pPr>
            <a:r>
              <a:rPr lang="en-US" altLang="zh-CN" sz="2000" b="1" dirty="0" err="1">
                <a:latin typeface="微软雅黑" panose="020B0503020204020204" pitchFamily="34" charset="-122"/>
                <a:ea typeface="微软雅黑" panose="020B0503020204020204" pitchFamily="34" charset="-122"/>
              </a:rPr>
              <a:t>Merkle</a:t>
            </a:r>
            <a:r>
              <a:rPr lang="en-US" altLang="zh-CN" sz="2000" b="1" dirty="0">
                <a:latin typeface="微软雅黑" panose="020B0503020204020204" pitchFamily="34" charset="-122"/>
                <a:ea typeface="微软雅黑" panose="020B0503020204020204" pitchFamily="34" charset="-122"/>
              </a:rPr>
              <a:t> </a:t>
            </a:r>
            <a:r>
              <a:rPr lang="en-US" altLang="zh-CN" sz="2000" b="1" dirty="0" smtClean="0">
                <a:latin typeface="微软雅黑" panose="020B0503020204020204" pitchFamily="34" charset="-122"/>
                <a:ea typeface="微软雅黑" panose="020B0503020204020204" pitchFamily="34" charset="-122"/>
              </a:rPr>
              <a:t>Tree</a:t>
            </a:r>
            <a:r>
              <a:rPr lang="zh-CN" altLang="en-US" sz="2000" b="1" dirty="0" smtClean="0">
                <a:latin typeface="微软雅黑" panose="020B0503020204020204" pitchFamily="34" charset="-122"/>
                <a:ea typeface="微软雅黑" panose="020B0503020204020204" pitchFamily="34" charset="-122"/>
              </a:rPr>
              <a:t>（默克尔树）</a:t>
            </a:r>
            <a:r>
              <a:rPr lang="en-US" altLang="zh-CN" sz="2000" b="1" dirty="0" smtClean="0">
                <a:latin typeface="微软雅黑" panose="020B0503020204020204" pitchFamily="34" charset="-122"/>
                <a:ea typeface="微软雅黑" panose="020B0503020204020204" pitchFamily="34" charset="-122"/>
              </a:rPr>
              <a:t>通常也被称作Hash Tree</a:t>
            </a:r>
            <a:endParaRPr lang="en-US" altLang="zh-CN" sz="2000" b="1" dirty="0" smtClean="0">
              <a:latin typeface="微软雅黑" panose="020B0503020204020204" pitchFamily="34" charset="-122"/>
              <a:ea typeface="微软雅黑" panose="020B0503020204020204" pitchFamily="34" charset="-122"/>
            </a:endParaRPr>
          </a:p>
          <a:p>
            <a:pPr>
              <a:lnSpc>
                <a:spcPct val="150000"/>
              </a:lnSpc>
            </a:pPr>
            <a:r>
              <a:rPr lang="zh-CN" altLang="en-US" sz="2000" dirty="0" smtClean="0">
                <a:latin typeface="微软雅黑" panose="020B0503020204020204" pitchFamily="34" charset="-122"/>
                <a:ea typeface="微软雅黑" panose="020B0503020204020204" pitchFamily="34" charset="-122"/>
              </a:rPr>
              <a:t>一</a:t>
            </a:r>
            <a:r>
              <a:rPr lang="zh-CN" altLang="en-US" sz="2000" dirty="0">
                <a:latin typeface="微软雅黑" panose="020B0503020204020204" pitchFamily="34" charset="-122"/>
                <a:ea typeface="微软雅黑" panose="020B0503020204020204" pitchFamily="34" charset="-122"/>
              </a:rPr>
              <a:t>种哈希二叉树，使用它可以快速校验大规模数据的完整性。在比特币网络中，</a:t>
            </a:r>
            <a:r>
              <a:rPr lang="en-US" altLang="zh-CN" sz="2000" dirty="0" err="1">
                <a:latin typeface="微软雅黑" panose="020B0503020204020204" pitchFamily="34" charset="-122"/>
                <a:ea typeface="微软雅黑" panose="020B0503020204020204" pitchFamily="34" charset="-122"/>
              </a:rPr>
              <a:t>Merkle</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树被用来归纳一个区块中的所有交易信息，最终生成这个区块所有交易信息的一个统一的哈希值，区块中任何一笔交易信息的改变都会使得</a:t>
            </a:r>
            <a:r>
              <a:rPr lang="en-US" altLang="zh-CN" sz="2000" dirty="0" err="1">
                <a:latin typeface="微软雅黑" panose="020B0503020204020204" pitchFamily="34" charset="-122"/>
                <a:ea typeface="微软雅黑" panose="020B0503020204020204" pitchFamily="34" charset="-122"/>
              </a:rPr>
              <a:t>Merkle</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树改变。</a:t>
            </a:r>
            <a:endParaRPr lang="en-US" altLang="zh-CN" sz="2000" dirty="0">
              <a:latin typeface="微软雅黑" panose="020B0503020204020204" pitchFamily="34" charset="-122"/>
              <a:ea typeface="微软雅黑" panose="020B0503020204020204" pitchFamily="34" charset="-122"/>
            </a:endParaRPr>
          </a:p>
        </p:txBody>
      </p:sp>
      <p:grpSp>
        <p:nvGrpSpPr>
          <p:cNvPr id="7" name="组合 6"/>
          <p:cNvGrpSpPr/>
          <p:nvPr/>
        </p:nvGrpSpPr>
        <p:grpSpPr>
          <a:xfrm>
            <a:off x="200922" y="477398"/>
            <a:ext cx="287919" cy="287919"/>
            <a:chOff x="304800" y="673100"/>
            <a:chExt cx="4000500" cy="4000500"/>
          </a:xfrm>
          <a:effectLst>
            <a:outerShdw blurRad="381000" dist="152400" dir="8100000" algn="tr" rotWithShape="0">
              <a:prstClr val="black">
                <a:alpha val="70000"/>
              </a:prstClr>
            </a:outerShdw>
          </a:effectLst>
        </p:grpSpPr>
        <p:sp>
          <p:nvSpPr>
            <p:cNvPr id="3" name="同心圆 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black"/>
                </a:solidFill>
                <a:latin typeface="微软雅黑" panose="020B0503020204020204" pitchFamily="34" charset="-122"/>
              </a:endParaRPr>
            </a:p>
          </p:txBody>
        </p:sp>
        <p:sp>
          <p:nvSpPr>
            <p:cNvPr id="35" name="椭圆 34"/>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latin typeface="微软雅黑" panose="020B0503020204020204" pitchFamily="34" charset="-122"/>
              </a:endParaRPr>
            </a:p>
          </p:txBody>
        </p:sp>
      </p:grpSp>
      <p:sp>
        <p:nvSpPr>
          <p:cNvPr id="36" name="椭圆 35"/>
          <p:cNvSpPr/>
          <p:nvPr/>
        </p:nvSpPr>
        <p:spPr>
          <a:xfrm>
            <a:off x="539115" y="490220"/>
            <a:ext cx="95885" cy="94615"/>
          </a:xfrm>
          <a:prstGeom prst="ellipse">
            <a:avLst/>
          </a:prstGeom>
          <a:solidFill>
            <a:schemeClr val="accent4"/>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latin typeface="微软雅黑" panose="020B0503020204020204" pitchFamily="34" charset="-122"/>
            </a:endParaRPr>
          </a:p>
        </p:txBody>
      </p:sp>
      <p:sp>
        <p:nvSpPr>
          <p:cNvPr id="37" name="Text Box 18"/>
          <p:cNvSpPr txBox="1">
            <a:spLocks noChangeArrowheads="1"/>
          </p:cNvSpPr>
          <p:nvPr/>
        </p:nvSpPr>
        <p:spPr bwMode="gray">
          <a:xfrm>
            <a:off x="752475" y="299085"/>
            <a:ext cx="179705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dirty="0">
                <a:solidFill>
                  <a:srgbClr val="333333"/>
                </a:solidFill>
                <a:latin typeface="微软雅黑" panose="020B0503020204020204" pitchFamily="34" charset="-122"/>
                <a:ea typeface="微软雅黑" panose="020B0503020204020204" pitchFamily="34" charset="-122"/>
              </a:rPr>
              <a:t>Merkle Tree</a:t>
            </a:r>
            <a:endParaRPr lang="en-US" altLang="zh-CN" sz="2000" dirty="0">
              <a:solidFill>
                <a:srgbClr val="333333"/>
              </a:solidFill>
              <a:latin typeface="微软雅黑" panose="020B0503020204020204" pitchFamily="34" charset="-122"/>
              <a:ea typeface="微软雅黑" panose="020B0503020204020204" pitchFamily="34" charset="-122"/>
            </a:endParaRPr>
          </a:p>
        </p:txBody>
      </p:sp>
      <p:cxnSp>
        <p:nvCxnSpPr>
          <p:cNvPr id="38" name="直接连接符 37"/>
          <p:cNvCxnSpPr/>
          <p:nvPr/>
        </p:nvCxnSpPr>
        <p:spPr>
          <a:xfrm>
            <a:off x="698500" y="691515"/>
            <a:ext cx="1929130" cy="127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1"/>
          <a:stretch>
            <a:fillRect/>
          </a:stretch>
        </p:blipFill>
        <p:spPr>
          <a:xfrm>
            <a:off x="1405255" y="3907155"/>
            <a:ext cx="6333490" cy="20955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200922" y="477398"/>
            <a:ext cx="287919" cy="287919"/>
            <a:chOff x="304800" y="673100"/>
            <a:chExt cx="4000500" cy="4000500"/>
          </a:xfrm>
          <a:effectLst>
            <a:outerShdw blurRad="381000" dist="152400" dir="8100000" algn="tr" rotWithShape="0">
              <a:prstClr val="black">
                <a:alpha val="70000"/>
              </a:prstClr>
            </a:outerShdw>
          </a:effectLst>
        </p:grpSpPr>
        <p:sp>
          <p:nvSpPr>
            <p:cNvPr id="3" name="同心圆 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black"/>
                </a:solidFill>
                <a:latin typeface="微软雅黑" panose="020B0503020204020204" pitchFamily="34" charset="-122"/>
              </a:endParaRPr>
            </a:p>
          </p:txBody>
        </p:sp>
        <p:sp>
          <p:nvSpPr>
            <p:cNvPr id="35" name="椭圆 34"/>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latin typeface="微软雅黑" panose="020B0503020204020204" pitchFamily="34" charset="-122"/>
              </a:endParaRPr>
            </a:p>
          </p:txBody>
        </p:sp>
      </p:grpSp>
      <p:sp>
        <p:nvSpPr>
          <p:cNvPr id="36" name="椭圆 35"/>
          <p:cNvSpPr/>
          <p:nvPr/>
        </p:nvSpPr>
        <p:spPr>
          <a:xfrm>
            <a:off x="539115" y="490220"/>
            <a:ext cx="95885" cy="94615"/>
          </a:xfrm>
          <a:prstGeom prst="ellipse">
            <a:avLst/>
          </a:prstGeom>
          <a:solidFill>
            <a:schemeClr val="accent4"/>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latin typeface="微软雅黑" panose="020B0503020204020204" pitchFamily="34" charset="-122"/>
            </a:endParaRPr>
          </a:p>
        </p:txBody>
      </p:sp>
      <p:sp>
        <p:nvSpPr>
          <p:cNvPr id="37" name="Text Box 18"/>
          <p:cNvSpPr txBox="1">
            <a:spLocks noChangeArrowheads="1"/>
          </p:cNvSpPr>
          <p:nvPr/>
        </p:nvSpPr>
        <p:spPr bwMode="gray">
          <a:xfrm>
            <a:off x="752475" y="299085"/>
            <a:ext cx="179705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dirty="0">
                <a:solidFill>
                  <a:srgbClr val="333333"/>
                </a:solidFill>
                <a:latin typeface="微软雅黑" panose="020B0503020204020204" pitchFamily="34" charset="-122"/>
                <a:ea typeface="微软雅黑" panose="020B0503020204020204" pitchFamily="34" charset="-122"/>
              </a:rPr>
              <a:t>时间戳服务器</a:t>
            </a:r>
            <a:endParaRPr lang="zh-CN" altLang="en-US" sz="2000" dirty="0">
              <a:solidFill>
                <a:srgbClr val="333333"/>
              </a:solidFill>
              <a:latin typeface="微软雅黑" panose="020B0503020204020204" pitchFamily="34" charset="-122"/>
              <a:ea typeface="微软雅黑" panose="020B0503020204020204" pitchFamily="34" charset="-122"/>
            </a:endParaRPr>
          </a:p>
        </p:txBody>
      </p:sp>
      <p:cxnSp>
        <p:nvCxnSpPr>
          <p:cNvPr id="38" name="直接连接符 37"/>
          <p:cNvCxnSpPr/>
          <p:nvPr/>
        </p:nvCxnSpPr>
        <p:spPr>
          <a:xfrm>
            <a:off x="698500" y="691515"/>
            <a:ext cx="1784985" cy="127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1"/>
          <a:stretch>
            <a:fillRect/>
          </a:stretch>
        </p:blipFill>
        <p:spPr>
          <a:xfrm>
            <a:off x="1574165" y="1360170"/>
            <a:ext cx="6010910" cy="3942715"/>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1403901" y="1340768"/>
            <a:ext cx="6192688" cy="4527853"/>
          </a:xfrm>
          <a:prstGeom prst="rect">
            <a:avLst/>
          </a:prstGeom>
        </p:spPr>
      </p:pic>
      <p:grpSp>
        <p:nvGrpSpPr>
          <p:cNvPr id="2" name="组合 1"/>
          <p:cNvGrpSpPr/>
          <p:nvPr/>
        </p:nvGrpSpPr>
        <p:grpSpPr>
          <a:xfrm>
            <a:off x="200922" y="477398"/>
            <a:ext cx="287919" cy="287919"/>
            <a:chOff x="304800" y="673100"/>
            <a:chExt cx="4000500" cy="4000500"/>
          </a:xfrm>
          <a:effectLst>
            <a:outerShdw blurRad="381000" dist="152400" dir="8100000" algn="tr" rotWithShape="0">
              <a:prstClr val="black">
                <a:alpha val="70000"/>
              </a:prstClr>
            </a:outerShdw>
          </a:effectLst>
        </p:grpSpPr>
        <p:sp>
          <p:nvSpPr>
            <p:cNvPr id="3" name="同心圆 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black"/>
                </a:solidFill>
                <a:latin typeface="微软雅黑" panose="020B0503020204020204" pitchFamily="34" charset="-122"/>
              </a:endParaRPr>
            </a:p>
          </p:txBody>
        </p:sp>
        <p:sp>
          <p:nvSpPr>
            <p:cNvPr id="35" name="椭圆 34"/>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latin typeface="微软雅黑" panose="020B0503020204020204" pitchFamily="34" charset="-122"/>
              </a:endParaRPr>
            </a:p>
          </p:txBody>
        </p:sp>
      </p:grpSp>
      <p:sp>
        <p:nvSpPr>
          <p:cNvPr id="36" name="椭圆 35"/>
          <p:cNvSpPr/>
          <p:nvPr/>
        </p:nvSpPr>
        <p:spPr>
          <a:xfrm>
            <a:off x="539115" y="490220"/>
            <a:ext cx="95885" cy="94615"/>
          </a:xfrm>
          <a:prstGeom prst="ellipse">
            <a:avLst/>
          </a:prstGeom>
          <a:solidFill>
            <a:schemeClr val="accent4"/>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latin typeface="微软雅黑" panose="020B0503020204020204" pitchFamily="34" charset="-122"/>
            </a:endParaRPr>
          </a:p>
        </p:txBody>
      </p:sp>
      <p:sp>
        <p:nvSpPr>
          <p:cNvPr id="37" name="Text Box 18"/>
          <p:cNvSpPr txBox="1">
            <a:spLocks noChangeArrowheads="1"/>
          </p:cNvSpPr>
          <p:nvPr/>
        </p:nvSpPr>
        <p:spPr bwMode="gray">
          <a:xfrm>
            <a:off x="752475" y="299085"/>
            <a:ext cx="179705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dirty="0">
                <a:solidFill>
                  <a:srgbClr val="333333"/>
                </a:solidFill>
                <a:latin typeface="微软雅黑" panose="020B0503020204020204" pitchFamily="34" charset="-122"/>
                <a:ea typeface="微软雅黑" panose="020B0503020204020204" pitchFamily="34" charset="-122"/>
              </a:rPr>
              <a:t>节点网络</a:t>
            </a:r>
            <a:endParaRPr lang="zh-CN" altLang="en-US" sz="2000" dirty="0">
              <a:solidFill>
                <a:srgbClr val="333333"/>
              </a:solidFill>
              <a:latin typeface="微软雅黑" panose="020B0503020204020204" pitchFamily="34" charset="-122"/>
              <a:ea typeface="微软雅黑" panose="020B0503020204020204" pitchFamily="34" charset="-122"/>
            </a:endParaRPr>
          </a:p>
        </p:txBody>
      </p:sp>
      <p:cxnSp>
        <p:nvCxnSpPr>
          <p:cNvPr id="38" name="直接连接符 37"/>
          <p:cNvCxnSpPr/>
          <p:nvPr/>
        </p:nvCxnSpPr>
        <p:spPr>
          <a:xfrm>
            <a:off x="698500" y="691515"/>
            <a:ext cx="1784985" cy="127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358623"/>
            <a:ext cx="8640959" cy="3785652"/>
          </a:xfrm>
          <a:prstGeom prst="rect">
            <a:avLst/>
          </a:prstGeom>
        </p:spPr>
        <p:txBody>
          <a:bodyPr wrap="square">
            <a:spAutoFit/>
          </a:bodyPr>
          <a:lstStyle/>
          <a:p>
            <a:pPr>
              <a:lnSpc>
                <a:spcPct val="150000"/>
              </a:lnSpc>
            </a:pPr>
            <a:r>
              <a:rPr lang="zh-CN" altLang="en-US" sz="2000" dirty="0">
                <a:solidFill>
                  <a:srgbClr val="333333"/>
                </a:solidFill>
                <a:latin typeface="微软雅黑" panose="020B0503020204020204" pitchFamily="34" charset="-122"/>
                <a:ea typeface="微软雅黑" panose="020B0503020204020204" pitchFamily="34" charset="-122"/>
              </a:rPr>
              <a:t>任何机器都可以运行一个完整的比特币节点，一个完整的比特币节点包括如下功</a:t>
            </a:r>
            <a:r>
              <a:rPr lang="zh-CN" altLang="en-US" sz="2000" dirty="0" smtClean="0">
                <a:solidFill>
                  <a:srgbClr val="333333"/>
                </a:solidFill>
                <a:latin typeface="微软雅黑" panose="020B0503020204020204" pitchFamily="34" charset="-122"/>
                <a:ea typeface="微软雅黑" panose="020B0503020204020204" pitchFamily="34" charset="-122"/>
              </a:rPr>
              <a:t>能</a:t>
            </a:r>
            <a:r>
              <a:rPr lang="zh-CN" altLang="en-US" sz="2000" dirty="0">
                <a:solidFill>
                  <a:srgbClr val="333333"/>
                </a:solidFill>
                <a:latin typeface="微软雅黑" panose="020B0503020204020204" pitchFamily="34" charset="-122"/>
                <a:ea typeface="微软雅黑" panose="020B0503020204020204" pitchFamily="34" charset="-122"/>
              </a:rPr>
              <a:t>：</a:t>
            </a:r>
            <a:endParaRPr lang="en-US" altLang="zh-CN" sz="2000" dirty="0">
              <a:solidFill>
                <a:srgbClr val="333333"/>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000" dirty="0" smtClean="0">
                <a:solidFill>
                  <a:srgbClr val="333333"/>
                </a:solidFill>
                <a:latin typeface="微软雅黑" panose="020B0503020204020204" pitchFamily="34" charset="-122"/>
                <a:ea typeface="微软雅黑" panose="020B0503020204020204" pitchFamily="34" charset="-122"/>
              </a:rPr>
              <a:t>钱</a:t>
            </a:r>
            <a:r>
              <a:rPr lang="zh-CN" altLang="en-US" sz="2000" dirty="0">
                <a:solidFill>
                  <a:srgbClr val="333333"/>
                </a:solidFill>
                <a:latin typeface="微软雅黑" panose="020B0503020204020204" pitchFamily="34" charset="-122"/>
                <a:ea typeface="微软雅黑" panose="020B0503020204020204" pitchFamily="34" charset="-122"/>
              </a:rPr>
              <a:t>包，允许用户</a:t>
            </a:r>
            <a:r>
              <a:rPr lang="zh-CN" altLang="en-US" sz="2000" dirty="0" smtClean="0">
                <a:solidFill>
                  <a:srgbClr val="333333"/>
                </a:solidFill>
                <a:latin typeface="微软雅黑" panose="020B0503020204020204" pitchFamily="34" charset="-122"/>
                <a:ea typeface="微软雅黑" panose="020B0503020204020204" pitchFamily="34" charset="-122"/>
              </a:rPr>
              <a:t>在</a:t>
            </a:r>
            <a:r>
              <a:rPr lang="zh-CN" altLang="en-US" sz="2000" dirty="0">
                <a:solidFill>
                  <a:srgbClr val="333333"/>
                </a:solidFill>
                <a:latin typeface="微软雅黑" panose="020B0503020204020204" pitchFamily="34" charset="-122"/>
                <a:ea typeface="微软雅黑" panose="020B0503020204020204" pitchFamily="34" charset="-122"/>
              </a:rPr>
              <a:t>区</a:t>
            </a:r>
            <a:r>
              <a:rPr lang="zh-CN" altLang="en-US" sz="2000" dirty="0" smtClean="0">
                <a:solidFill>
                  <a:srgbClr val="333333"/>
                </a:solidFill>
                <a:latin typeface="微软雅黑" panose="020B0503020204020204" pitchFamily="34" charset="-122"/>
                <a:ea typeface="微软雅黑" panose="020B0503020204020204" pitchFamily="34" charset="-122"/>
              </a:rPr>
              <a:t>块链网</a:t>
            </a:r>
            <a:r>
              <a:rPr lang="zh-CN" altLang="en-US" sz="2000" dirty="0">
                <a:solidFill>
                  <a:srgbClr val="333333"/>
                </a:solidFill>
                <a:latin typeface="微软雅黑" panose="020B0503020204020204" pitchFamily="34" charset="-122"/>
                <a:ea typeface="微软雅黑" panose="020B0503020204020204" pitchFamily="34" charset="-122"/>
              </a:rPr>
              <a:t>络上进行交</a:t>
            </a:r>
            <a:r>
              <a:rPr lang="zh-CN" altLang="en-US" sz="2000" dirty="0" smtClean="0">
                <a:solidFill>
                  <a:srgbClr val="333333"/>
                </a:solidFill>
                <a:latin typeface="微软雅黑" panose="020B0503020204020204" pitchFamily="34" charset="-122"/>
                <a:ea typeface="微软雅黑" panose="020B0503020204020204" pitchFamily="34" charset="-122"/>
              </a:rPr>
              <a:t>易</a:t>
            </a:r>
            <a:endParaRPr lang="en-US" altLang="zh-CN" sz="2000" dirty="0" smtClean="0">
              <a:solidFill>
                <a:srgbClr val="333333"/>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000" dirty="0" smtClean="0">
                <a:solidFill>
                  <a:srgbClr val="333333"/>
                </a:solidFill>
                <a:latin typeface="微软雅黑" panose="020B0503020204020204" pitchFamily="34" charset="-122"/>
                <a:ea typeface="微软雅黑" panose="020B0503020204020204" pitchFamily="34" charset="-122"/>
              </a:rPr>
              <a:t>完</a:t>
            </a:r>
            <a:r>
              <a:rPr lang="zh-CN" altLang="en-US" sz="2000" dirty="0">
                <a:solidFill>
                  <a:srgbClr val="333333"/>
                </a:solidFill>
                <a:latin typeface="微软雅黑" panose="020B0503020204020204" pitchFamily="34" charset="-122"/>
                <a:ea typeface="微软雅黑" panose="020B0503020204020204" pitchFamily="34" charset="-122"/>
              </a:rPr>
              <a:t>整区块链，记录</a:t>
            </a:r>
            <a:r>
              <a:rPr lang="zh-CN" altLang="en-US" sz="2000" dirty="0" smtClean="0">
                <a:solidFill>
                  <a:srgbClr val="333333"/>
                </a:solidFill>
                <a:latin typeface="微软雅黑" panose="020B0503020204020204" pitchFamily="34" charset="-122"/>
                <a:ea typeface="微软雅黑" panose="020B0503020204020204" pitchFamily="34" charset="-122"/>
              </a:rPr>
              <a:t>了所</a:t>
            </a:r>
            <a:r>
              <a:rPr lang="zh-CN" altLang="en-US" sz="2000" dirty="0">
                <a:solidFill>
                  <a:srgbClr val="333333"/>
                </a:solidFill>
                <a:latin typeface="微软雅黑" panose="020B0503020204020204" pitchFamily="34" charset="-122"/>
                <a:ea typeface="微软雅黑" panose="020B0503020204020204" pitchFamily="34" charset="-122"/>
              </a:rPr>
              <a:t>有交</a:t>
            </a:r>
            <a:r>
              <a:rPr lang="zh-CN" altLang="en-US" sz="2000" dirty="0" smtClean="0">
                <a:solidFill>
                  <a:srgbClr val="333333"/>
                </a:solidFill>
                <a:latin typeface="微软雅黑" panose="020B0503020204020204" pitchFamily="34" charset="-122"/>
                <a:ea typeface="微软雅黑" panose="020B0503020204020204" pitchFamily="34" charset="-122"/>
              </a:rPr>
              <a:t>易历史，</a:t>
            </a:r>
            <a:r>
              <a:rPr lang="zh-CN" altLang="en-US" sz="2000" dirty="0">
                <a:solidFill>
                  <a:srgbClr val="333333"/>
                </a:solidFill>
                <a:latin typeface="微软雅黑" panose="020B0503020204020204" pitchFamily="34" charset="-122"/>
                <a:ea typeface="微软雅黑" panose="020B0503020204020204" pitchFamily="34" charset="-122"/>
              </a:rPr>
              <a:t>通过特殊的结构保证历史交易的安全性，并且用来验证新交易的合法</a:t>
            </a:r>
            <a:r>
              <a:rPr lang="zh-CN" altLang="en-US" sz="2000" dirty="0" smtClean="0">
                <a:solidFill>
                  <a:srgbClr val="333333"/>
                </a:solidFill>
                <a:latin typeface="微软雅黑" panose="020B0503020204020204" pitchFamily="34" charset="-122"/>
                <a:ea typeface="微软雅黑" panose="020B0503020204020204" pitchFamily="34" charset="-122"/>
              </a:rPr>
              <a:t>性</a:t>
            </a:r>
            <a:endParaRPr lang="en-US" altLang="zh-CN" sz="2000" dirty="0" smtClean="0">
              <a:solidFill>
                <a:srgbClr val="333333"/>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000" dirty="0" smtClean="0">
                <a:solidFill>
                  <a:srgbClr val="333333"/>
                </a:solidFill>
                <a:latin typeface="微软雅黑" panose="020B0503020204020204" pitchFamily="34" charset="-122"/>
                <a:ea typeface="微软雅黑" panose="020B0503020204020204" pitchFamily="34" charset="-122"/>
              </a:rPr>
              <a:t>矿</a:t>
            </a:r>
            <a:r>
              <a:rPr lang="zh-CN" altLang="en-US" sz="2000" dirty="0">
                <a:solidFill>
                  <a:srgbClr val="333333"/>
                </a:solidFill>
                <a:latin typeface="微软雅黑" panose="020B0503020204020204" pitchFamily="34" charset="-122"/>
                <a:ea typeface="微软雅黑" panose="020B0503020204020204" pitchFamily="34" charset="-122"/>
              </a:rPr>
              <a:t>工，通过记录交易及解密数学题来生成新区块，如果成功可以赚取奖</a:t>
            </a:r>
            <a:r>
              <a:rPr lang="zh-CN" altLang="en-US" sz="2000" dirty="0" smtClean="0">
                <a:solidFill>
                  <a:srgbClr val="333333"/>
                </a:solidFill>
                <a:latin typeface="微软雅黑" panose="020B0503020204020204" pitchFamily="34" charset="-122"/>
                <a:ea typeface="微软雅黑" panose="020B0503020204020204" pitchFamily="34" charset="-122"/>
              </a:rPr>
              <a:t>励</a:t>
            </a:r>
            <a:endParaRPr lang="en-US" altLang="zh-CN" sz="2000" dirty="0" smtClean="0">
              <a:solidFill>
                <a:srgbClr val="333333"/>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000" dirty="0" smtClean="0">
                <a:solidFill>
                  <a:srgbClr val="333333"/>
                </a:solidFill>
                <a:latin typeface="微软雅黑" panose="020B0503020204020204" pitchFamily="34" charset="-122"/>
                <a:ea typeface="微软雅黑" panose="020B0503020204020204" pitchFamily="34" charset="-122"/>
              </a:rPr>
              <a:t>路</a:t>
            </a:r>
            <a:r>
              <a:rPr lang="zh-CN" altLang="en-US" sz="2000" dirty="0">
                <a:solidFill>
                  <a:srgbClr val="333333"/>
                </a:solidFill>
                <a:latin typeface="微软雅黑" panose="020B0503020204020204" pitchFamily="34" charset="-122"/>
                <a:ea typeface="微软雅黑" panose="020B0503020204020204" pitchFamily="34" charset="-122"/>
              </a:rPr>
              <a:t>由功能，把其它节点传送过来的交易数据等信息再传送给更多的节</a:t>
            </a:r>
            <a:r>
              <a:rPr lang="zh-CN" altLang="en-US" sz="2000" dirty="0" smtClean="0">
                <a:solidFill>
                  <a:srgbClr val="333333"/>
                </a:solidFill>
                <a:latin typeface="微软雅黑" panose="020B0503020204020204" pitchFamily="34" charset="-122"/>
                <a:ea typeface="微软雅黑" panose="020B0503020204020204" pitchFamily="34" charset="-122"/>
              </a:rPr>
              <a:t>点</a:t>
            </a:r>
            <a:endParaRPr lang="en-US" altLang="zh-CN" sz="2000" dirty="0" smtClean="0">
              <a:solidFill>
                <a:srgbClr val="333333"/>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200922" y="477398"/>
            <a:ext cx="287919" cy="287919"/>
            <a:chOff x="304800" y="673100"/>
            <a:chExt cx="4000500" cy="4000500"/>
          </a:xfrm>
          <a:effectLst>
            <a:outerShdw blurRad="381000" dist="152400" dir="8100000" algn="tr" rotWithShape="0">
              <a:prstClr val="black">
                <a:alpha val="70000"/>
              </a:prstClr>
            </a:outerShdw>
          </a:effectLst>
        </p:grpSpPr>
        <p:sp>
          <p:nvSpPr>
            <p:cNvPr id="5" name="同心圆 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black"/>
                </a:solidFill>
                <a:latin typeface="微软雅黑" panose="020B0503020204020204" pitchFamily="34" charset="-122"/>
              </a:endParaRPr>
            </a:p>
          </p:txBody>
        </p:sp>
        <p:sp>
          <p:nvSpPr>
            <p:cNvPr id="35" name="椭圆 34"/>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latin typeface="微软雅黑" panose="020B0503020204020204" pitchFamily="34" charset="-122"/>
              </a:endParaRPr>
            </a:p>
          </p:txBody>
        </p:sp>
      </p:grpSp>
      <p:sp>
        <p:nvSpPr>
          <p:cNvPr id="36" name="椭圆 35"/>
          <p:cNvSpPr/>
          <p:nvPr/>
        </p:nvSpPr>
        <p:spPr>
          <a:xfrm>
            <a:off x="539115" y="490220"/>
            <a:ext cx="95885" cy="94615"/>
          </a:xfrm>
          <a:prstGeom prst="ellipse">
            <a:avLst/>
          </a:prstGeom>
          <a:solidFill>
            <a:schemeClr val="accent4"/>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latin typeface="微软雅黑" panose="020B0503020204020204" pitchFamily="34" charset="-122"/>
            </a:endParaRPr>
          </a:p>
        </p:txBody>
      </p:sp>
      <p:sp>
        <p:nvSpPr>
          <p:cNvPr id="37" name="Text Box 18"/>
          <p:cNvSpPr txBox="1">
            <a:spLocks noChangeArrowheads="1"/>
          </p:cNvSpPr>
          <p:nvPr/>
        </p:nvSpPr>
        <p:spPr bwMode="gray">
          <a:xfrm>
            <a:off x="752475" y="299085"/>
            <a:ext cx="179705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dirty="0">
                <a:solidFill>
                  <a:srgbClr val="333333"/>
                </a:solidFill>
                <a:latin typeface="微软雅黑" panose="020B0503020204020204" pitchFamily="34" charset="-122"/>
                <a:ea typeface="微软雅黑" panose="020B0503020204020204" pitchFamily="34" charset="-122"/>
              </a:rPr>
              <a:t>节点网络</a:t>
            </a:r>
            <a:endParaRPr lang="zh-CN" altLang="en-US" sz="2000" dirty="0">
              <a:solidFill>
                <a:srgbClr val="333333"/>
              </a:solidFill>
              <a:latin typeface="微软雅黑" panose="020B0503020204020204" pitchFamily="34" charset="-122"/>
              <a:ea typeface="微软雅黑" panose="020B0503020204020204" pitchFamily="34" charset="-122"/>
            </a:endParaRPr>
          </a:p>
        </p:txBody>
      </p:sp>
      <p:cxnSp>
        <p:nvCxnSpPr>
          <p:cNvPr id="38" name="直接连接符 37"/>
          <p:cNvCxnSpPr/>
          <p:nvPr/>
        </p:nvCxnSpPr>
        <p:spPr>
          <a:xfrm>
            <a:off x="698500" y="691515"/>
            <a:ext cx="1784985" cy="127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p:nvPr/>
        </p:nvPicPr>
        <p:blipFill>
          <a:blip r:embed="rId1"/>
          <a:srcRect/>
          <a:stretch>
            <a:fillRect/>
          </a:stretch>
        </p:blipFill>
        <p:spPr bwMode="auto">
          <a:xfrm>
            <a:off x="1403648" y="1777017"/>
            <a:ext cx="6356594" cy="3668207"/>
          </a:xfrm>
          <a:prstGeom prst="rect">
            <a:avLst/>
          </a:prstGeom>
          <a:noFill/>
          <a:ln w="9525">
            <a:noFill/>
            <a:miter lim="800000"/>
            <a:headEnd/>
            <a:tailEnd/>
          </a:ln>
          <a:effectLst/>
        </p:spPr>
      </p:pic>
      <p:grpSp>
        <p:nvGrpSpPr>
          <p:cNvPr id="4" name="组合 3"/>
          <p:cNvGrpSpPr/>
          <p:nvPr/>
        </p:nvGrpSpPr>
        <p:grpSpPr>
          <a:xfrm>
            <a:off x="200922" y="477398"/>
            <a:ext cx="287919" cy="287919"/>
            <a:chOff x="304800" y="673100"/>
            <a:chExt cx="4000500" cy="4000500"/>
          </a:xfrm>
          <a:effectLst>
            <a:outerShdw blurRad="381000" dist="152400" dir="8100000" algn="tr" rotWithShape="0">
              <a:prstClr val="black">
                <a:alpha val="70000"/>
              </a:prstClr>
            </a:outerShdw>
          </a:effectLst>
        </p:grpSpPr>
        <p:sp>
          <p:nvSpPr>
            <p:cNvPr id="2" name="同心圆 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black"/>
                </a:solidFill>
                <a:latin typeface="微软雅黑" panose="020B0503020204020204" pitchFamily="34" charset="-122"/>
              </a:endParaRPr>
            </a:p>
          </p:txBody>
        </p:sp>
        <p:sp>
          <p:nvSpPr>
            <p:cNvPr id="35" name="椭圆 34"/>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latin typeface="微软雅黑" panose="020B0503020204020204" pitchFamily="34" charset="-122"/>
              </a:endParaRPr>
            </a:p>
          </p:txBody>
        </p:sp>
      </p:grpSp>
      <p:sp>
        <p:nvSpPr>
          <p:cNvPr id="36" name="椭圆 35"/>
          <p:cNvSpPr/>
          <p:nvPr/>
        </p:nvSpPr>
        <p:spPr>
          <a:xfrm>
            <a:off x="539115" y="490220"/>
            <a:ext cx="95885" cy="94615"/>
          </a:xfrm>
          <a:prstGeom prst="ellipse">
            <a:avLst/>
          </a:prstGeom>
          <a:solidFill>
            <a:schemeClr val="accent4"/>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latin typeface="微软雅黑" panose="020B0503020204020204" pitchFamily="34" charset="-122"/>
            </a:endParaRPr>
          </a:p>
        </p:txBody>
      </p:sp>
      <p:sp>
        <p:nvSpPr>
          <p:cNvPr id="37" name="Text Box 18"/>
          <p:cNvSpPr txBox="1">
            <a:spLocks noChangeArrowheads="1"/>
          </p:cNvSpPr>
          <p:nvPr/>
        </p:nvSpPr>
        <p:spPr bwMode="gray">
          <a:xfrm>
            <a:off x="752475" y="299085"/>
            <a:ext cx="179705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dirty="0">
                <a:solidFill>
                  <a:srgbClr val="333333"/>
                </a:solidFill>
                <a:latin typeface="微软雅黑" panose="020B0503020204020204" pitchFamily="34" charset="-122"/>
                <a:ea typeface="微软雅黑" panose="020B0503020204020204" pitchFamily="34" charset="-122"/>
              </a:rPr>
              <a:t>交易过程</a:t>
            </a:r>
            <a:endParaRPr lang="zh-CN" altLang="en-US" sz="2000" dirty="0">
              <a:solidFill>
                <a:srgbClr val="333333"/>
              </a:solidFill>
              <a:latin typeface="微软雅黑" panose="020B0503020204020204" pitchFamily="34" charset="-122"/>
              <a:ea typeface="微软雅黑" panose="020B0503020204020204" pitchFamily="34" charset="-122"/>
            </a:endParaRPr>
          </a:p>
        </p:txBody>
      </p:sp>
      <p:cxnSp>
        <p:nvCxnSpPr>
          <p:cNvPr id="38" name="直接连接符 37"/>
          <p:cNvCxnSpPr/>
          <p:nvPr/>
        </p:nvCxnSpPr>
        <p:spPr>
          <a:xfrm>
            <a:off x="698500" y="691515"/>
            <a:ext cx="1784985" cy="127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851922" y="2564904"/>
            <a:ext cx="3396615" cy="1076325"/>
          </a:xfrm>
          <a:prstGeom prst="rect">
            <a:avLst/>
          </a:prstGeom>
          <a:noFill/>
        </p:spPr>
        <p:txBody>
          <a:bodyPr wrap="none" rtlCol="0">
            <a:spAutoFit/>
          </a:bodyPr>
          <a:lstStyle/>
          <a:p>
            <a:pPr marL="0" lvl="1"/>
            <a:r>
              <a:rPr lang="zh-CN" altLang="en-US" sz="1400" b="1" dirty="0" smtClean="0">
                <a:solidFill>
                  <a:srgbClr val="080808"/>
                </a:solidFill>
                <a:latin typeface="+mj-ea"/>
                <a:ea typeface="+mj-ea"/>
              </a:rPr>
              <a:t> </a:t>
            </a:r>
            <a:r>
              <a:rPr lang="zh-CN" altLang="en-US" sz="2800" b="1" dirty="0" smtClean="0">
                <a:solidFill>
                  <a:srgbClr val="080808"/>
                </a:solidFill>
                <a:latin typeface="黑体" panose="02010609060101010101" charset="-122"/>
                <a:ea typeface="黑体" panose="02010609060101010101" charset="-122"/>
              </a:rPr>
              <a:t>第三部分</a:t>
            </a:r>
            <a:endParaRPr lang="zh-CN" altLang="en-US" sz="2800" b="1" dirty="0" smtClean="0">
              <a:solidFill>
                <a:srgbClr val="080808"/>
              </a:solidFill>
              <a:latin typeface="黑体" panose="02010609060101010101" charset="-122"/>
              <a:ea typeface="黑体" panose="02010609060101010101" charset="-122"/>
            </a:endParaRPr>
          </a:p>
          <a:p>
            <a:pPr marL="0" lvl="1" algn="ctr"/>
            <a:r>
              <a:rPr lang="zh-CN" altLang="en-US" sz="3600" b="1" dirty="0" smtClean="0">
                <a:solidFill>
                  <a:srgbClr val="FF0000"/>
                </a:solidFill>
                <a:latin typeface="黑体" panose="02010609060101010101" charset="-122"/>
                <a:ea typeface="黑体" panose="02010609060101010101" charset="-122"/>
              </a:rPr>
              <a:t>区块链基础架构</a:t>
            </a:r>
            <a:endParaRPr lang="zh-CN" altLang="en-US" sz="3600" b="1" dirty="0" smtClean="0">
              <a:solidFill>
                <a:srgbClr val="FF0000"/>
              </a:solidFill>
              <a:latin typeface="黑体" panose="02010609060101010101" charset="-122"/>
              <a:ea typeface="黑体" panose="02010609060101010101" charset="-122"/>
            </a:endParaRPr>
          </a:p>
        </p:txBody>
      </p:sp>
      <p:cxnSp>
        <p:nvCxnSpPr>
          <p:cNvPr id="13" name="直接连接符 12"/>
          <p:cNvCxnSpPr/>
          <p:nvPr/>
        </p:nvCxnSpPr>
        <p:spPr>
          <a:xfrm flipV="1">
            <a:off x="3635896" y="2492896"/>
            <a:ext cx="0" cy="1924424"/>
          </a:xfrm>
          <a:prstGeom prst="line">
            <a:avLst/>
          </a:prstGeom>
          <a:ln w="12700">
            <a:solidFill>
              <a:srgbClr val="080808"/>
            </a:solidFill>
            <a:prstDash val="dash"/>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389651" y="4015225"/>
            <a:ext cx="902846" cy="245745"/>
          </a:xfrm>
          <a:prstGeom prst="rect">
            <a:avLst/>
          </a:prstGeom>
          <a:noFill/>
        </p:spPr>
        <p:txBody>
          <a:bodyPr wrap="square" lIns="0" tIns="0" rIns="0" bIns="0" rtlCol="0">
            <a:spAutoFit/>
          </a:bodyPr>
          <a:lstStyle/>
          <a:p>
            <a:r>
              <a:rPr lang="en-US" altLang="zh-CN" sz="1600" dirty="0" smtClean="0">
                <a:solidFill>
                  <a:srgbClr val="080808"/>
                </a:solidFill>
                <a:latin typeface="华文隶书" panose="02010800040101010101" charset="-122"/>
                <a:ea typeface="华文隶书" panose="02010800040101010101" charset="-122"/>
              </a:rPr>
              <a:t>PART 03</a:t>
            </a:r>
            <a:endParaRPr lang="zh-CN" altLang="en-US" sz="1600" dirty="0" smtClean="0">
              <a:solidFill>
                <a:srgbClr val="080808"/>
              </a:solidFill>
              <a:latin typeface="华文隶书" panose="02010800040101010101" charset="-122"/>
              <a:ea typeface="华文隶书" panose="02010800040101010101" charset="-122"/>
            </a:endParaRPr>
          </a:p>
        </p:txBody>
      </p:sp>
      <p:grpSp>
        <p:nvGrpSpPr>
          <p:cNvPr id="16" name="组合 15"/>
          <p:cNvGrpSpPr/>
          <p:nvPr/>
        </p:nvGrpSpPr>
        <p:grpSpPr>
          <a:xfrm>
            <a:off x="2123728" y="2564906"/>
            <a:ext cx="1197175" cy="1197175"/>
            <a:chOff x="304800" y="673100"/>
            <a:chExt cx="4000500" cy="4000500"/>
          </a:xfrm>
          <a:effectLst>
            <a:outerShdw blurRad="444500" dist="254000" dir="8100000" algn="tr" rotWithShape="0">
              <a:prstClr val="black">
                <a:alpha val="50000"/>
              </a:prstClr>
            </a:outerShdw>
          </a:effectLst>
        </p:grpSpPr>
        <p:sp>
          <p:nvSpPr>
            <p:cNvPr id="18" name="同心圆 1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sp>
          <p:nvSpPr>
            <p:cNvPr id="19" name="椭圆 1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grpSp>
      <p:sp>
        <p:nvSpPr>
          <p:cNvPr id="75" name="TextBox 13"/>
          <p:cNvSpPr txBox="1"/>
          <p:nvPr/>
        </p:nvSpPr>
        <p:spPr>
          <a:xfrm>
            <a:off x="2391963" y="2778772"/>
            <a:ext cx="902846" cy="768985"/>
          </a:xfrm>
          <a:prstGeom prst="rect">
            <a:avLst/>
          </a:prstGeom>
          <a:noFill/>
        </p:spPr>
        <p:txBody>
          <a:bodyPr wrap="square" lIns="0" tIns="0" rIns="0" bIns="0" rtlCol="0">
            <a:spAutoFit/>
          </a:bodyPr>
          <a:lstStyle/>
          <a:p>
            <a:r>
              <a:rPr lang="en-US" altLang="zh-CN" sz="5000" b="1" dirty="0" smtClean="0">
                <a:solidFill>
                  <a:srgbClr val="FF0000"/>
                </a:solidFill>
                <a:latin typeface="黑体" panose="02010609060101010101" charset="-122"/>
                <a:ea typeface="黑体" panose="02010609060101010101" charset="-122"/>
              </a:rPr>
              <a:t>03</a:t>
            </a:r>
            <a:endParaRPr lang="en-US" altLang="zh-CN" sz="5000" b="1" dirty="0" smtClean="0">
              <a:solidFill>
                <a:srgbClr val="FF0000"/>
              </a:solidFill>
              <a:latin typeface="黑体" panose="02010609060101010101" charset="-122"/>
              <a:ea typeface="黑体" panose="02010609060101010101" charset="-122"/>
            </a:endParaRPr>
          </a:p>
        </p:txBody>
      </p:sp>
      <p:sp>
        <p:nvSpPr>
          <p:cNvPr id="25" name="TextBox 24"/>
          <p:cNvSpPr txBox="1"/>
          <p:nvPr/>
        </p:nvSpPr>
        <p:spPr>
          <a:xfrm>
            <a:off x="3948592" y="3720589"/>
            <a:ext cx="1027882" cy="243840"/>
          </a:xfrm>
          <a:prstGeom prst="rect">
            <a:avLst/>
          </a:prstGeom>
          <a:noFill/>
        </p:spPr>
        <p:txBody>
          <a:bodyPr wrap="square" lIns="60469" tIns="30235" rIns="60469" bIns="30235" rtlCol="0">
            <a:spAutoFit/>
          </a:bodyPr>
          <a:p>
            <a:r>
              <a:rPr lang="en-US" altLang="zh-CN" sz="1200" b="1" dirty="0" smtClean="0">
                <a:solidFill>
                  <a:srgbClr val="080808"/>
                </a:solidFill>
                <a:latin typeface="幼圆" panose="02010509060101010101" charset="-122"/>
                <a:ea typeface="幼圆" panose="02010509060101010101" charset="-122"/>
              </a:rPr>
              <a:t>※ </a:t>
            </a:r>
            <a:r>
              <a:rPr lang="zh-CN" altLang="en-US" sz="1200" b="1" dirty="0" smtClean="0">
                <a:solidFill>
                  <a:srgbClr val="080808"/>
                </a:solidFill>
                <a:latin typeface="幼圆" panose="02010509060101010101" charset="-122"/>
                <a:ea typeface="幼圆" panose="02010509060101010101" charset="-122"/>
              </a:rPr>
              <a:t>区块与链</a:t>
            </a:r>
            <a:endParaRPr lang="zh-CN" altLang="en-US" sz="1200" b="1" dirty="0" smtClean="0">
              <a:solidFill>
                <a:srgbClr val="080808"/>
              </a:solidFill>
              <a:latin typeface="幼圆" panose="02010509060101010101" charset="-122"/>
              <a:ea typeface="幼圆" panose="02010509060101010101" charset="-122"/>
            </a:endParaRPr>
          </a:p>
        </p:txBody>
      </p:sp>
      <p:sp>
        <p:nvSpPr>
          <p:cNvPr id="26" name="TextBox 25"/>
          <p:cNvSpPr txBox="1"/>
          <p:nvPr/>
        </p:nvSpPr>
        <p:spPr>
          <a:xfrm>
            <a:off x="5216528" y="3720589"/>
            <a:ext cx="985236" cy="243840"/>
          </a:xfrm>
          <a:prstGeom prst="rect">
            <a:avLst/>
          </a:prstGeom>
          <a:noFill/>
        </p:spPr>
        <p:txBody>
          <a:bodyPr wrap="square" lIns="60469" tIns="30235" rIns="60469" bIns="30235" rtlCol="0">
            <a:spAutoFit/>
          </a:bodyPr>
          <a:p>
            <a:r>
              <a:rPr lang="en-US" altLang="zh-CN" sz="1200" b="1" dirty="0" smtClean="0">
                <a:solidFill>
                  <a:srgbClr val="080808"/>
                </a:solidFill>
                <a:latin typeface="幼圆" panose="02010509060101010101" charset="-122"/>
                <a:ea typeface="幼圆" panose="02010509060101010101" charset="-122"/>
              </a:rPr>
              <a:t>※ </a:t>
            </a:r>
            <a:r>
              <a:rPr lang="zh-CN" altLang="en-US" sz="1200" b="1" dirty="0" smtClean="0">
                <a:solidFill>
                  <a:srgbClr val="080808"/>
                </a:solidFill>
                <a:latin typeface="幼圆" panose="02010509060101010101" charset="-122"/>
                <a:ea typeface="幼圆" panose="02010509060101010101" charset="-122"/>
              </a:rPr>
              <a:t>特征分类</a:t>
            </a:r>
            <a:endParaRPr lang="zh-CN" altLang="en-US" sz="1200" b="1" dirty="0" smtClean="0">
              <a:solidFill>
                <a:srgbClr val="080808"/>
              </a:solidFill>
              <a:latin typeface="幼圆" panose="02010509060101010101" charset="-122"/>
              <a:ea typeface="幼圆" panose="02010509060101010101" charset="-122"/>
            </a:endParaRPr>
          </a:p>
        </p:txBody>
      </p:sp>
      <p:sp>
        <p:nvSpPr>
          <p:cNvPr id="28" name="TextBox 27"/>
          <p:cNvSpPr txBox="1"/>
          <p:nvPr/>
        </p:nvSpPr>
        <p:spPr>
          <a:xfrm>
            <a:off x="3948592" y="4067660"/>
            <a:ext cx="985236" cy="243840"/>
          </a:xfrm>
          <a:prstGeom prst="rect">
            <a:avLst/>
          </a:prstGeom>
          <a:noFill/>
        </p:spPr>
        <p:txBody>
          <a:bodyPr wrap="square" lIns="60469" tIns="30235" rIns="60469" bIns="30235" rtlCol="0">
            <a:spAutoFit/>
          </a:bodyPr>
          <a:p>
            <a:r>
              <a:rPr lang="en-US" altLang="zh-CN" sz="1200" b="1" dirty="0" smtClean="0">
                <a:solidFill>
                  <a:srgbClr val="080808"/>
                </a:solidFill>
                <a:latin typeface="幼圆" panose="02010509060101010101" charset="-122"/>
                <a:ea typeface="幼圆" panose="02010509060101010101" charset="-122"/>
              </a:rPr>
              <a:t>※ </a:t>
            </a:r>
            <a:r>
              <a:rPr lang="zh-CN" altLang="en-US" sz="1200" b="1" dirty="0" smtClean="0">
                <a:solidFill>
                  <a:srgbClr val="080808"/>
                </a:solidFill>
                <a:latin typeface="幼圆" panose="02010509060101010101" charset="-122"/>
                <a:ea typeface="幼圆" panose="02010509060101010101" charset="-122"/>
              </a:rPr>
              <a:t>数据结构</a:t>
            </a:r>
            <a:endParaRPr lang="zh-CN" altLang="en-US" sz="1200" b="1" dirty="0" smtClean="0">
              <a:solidFill>
                <a:srgbClr val="080808"/>
              </a:solidFill>
              <a:latin typeface="幼圆" panose="02010509060101010101" charset="-122"/>
              <a:ea typeface="幼圆" panose="02010509060101010101" charset="-122"/>
            </a:endParaRPr>
          </a:p>
        </p:txBody>
      </p:sp>
      <p:sp>
        <p:nvSpPr>
          <p:cNvPr id="29" name="TextBox 28"/>
          <p:cNvSpPr txBox="1"/>
          <p:nvPr/>
        </p:nvSpPr>
        <p:spPr>
          <a:xfrm>
            <a:off x="5216529" y="4067660"/>
            <a:ext cx="985236" cy="243840"/>
          </a:xfrm>
          <a:prstGeom prst="rect">
            <a:avLst/>
          </a:prstGeom>
          <a:noFill/>
        </p:spPr>
        <p:txBody>
          <a:bodyPr wrap="square" lIns="60469" tIns="30235" rIns="60469" bIns="30235" rtlCol="0">
            <a:spAutoFit/>
          </a:bodyPr>
          <a:p>
            <a:r>
              <a:rPr lang="en-US" altLang="zh-CN" sz="1200" b="1" dirty="0" smtClean="0">
                <a:solidFill>
                  <a:srgbClr val="080808"/>
                </a:solidFill>
                <a:latin typeface="幼圆" panose="02010509060101010101" charset="-122"/>
                <a:ea typeface="幼圆" panose="02010509060101010101" charset="-122"/>
              </a:rPr>
              <a:t>※ </a:t>
            </a:r>
            <a:r>
              <a:rPr lang="zh-CN" altLang="en-US" sz="1200" b="1" dirty="0" smtClean="0">
                <a:solidFill>
                  <a:srgbClr val="080808"/>
                </a:solidFill>
                <a:latin typeface="幼圆" panose="02010509060101010101" charset="-122"/>
                <a:ea typeface="幼圆" panose="02010509060101010101" charset="-122"/>
              </a:rPr>
              <a:t>核心问题</a:t>
            </a:r>
            <a:endParaRPr lang="zh-CN" altLang="en-US" sz="1200" b="1" dirty="0" smtClean="0">
              <a:solidFill>
                <a:srgbClr val="080808"/>
              </a:solidFill>
              <a:latin typeface="幼圆" panose="02010509060101010101" charset="-122"/>
              <a:ea typeface="幼圆" panose="0201050906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000">
        <p:pull dir="r"/>
      </p:transition>
    </mc:Choice>
    <mc:Fallback>
      <p:transition spd="slow">
        <p:pull dir="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p:tgtEl>
                                          <p:spTgt spid="12"/>
                                        </p:tgtEl>
                                        <p:attrNameLst>
                                          <p:attrName>ppt_x</p:attrName>
                                        </p:attrNameLst>
                                      </p:cBhvr>
                                      <p:tavLst>
                                        <p:tav tm="0">
                                          <p:val>
                                            <p:strVal val="#ppt_x-#ppt_w*1.125000"/>
                                          </p:val>
                                        </p:tav>
                                        <p:tav tm="100000">
                                          <p:val>
                                            <p:strVal val="#ppt_x"/>
                                          </p:val>
                                        </p:tav>
                                      </p:tavLst>
                                    </p:anim>
                                    <p:animEffect transition="in" filter="wipe(right)">
                                      <p:cBhvr>
                                        <p:cTn id="12" dur="500"/>
                                        <p:tgtEl>
                                          <p:spTgt spid="12"/>
                                        </p:tgtEl>
                                      </p:cBhvr>
                                    </p:animEffect>
                                  </p:childTnLst>
                                </p:cTn>
                              </p:par>
                            </p:childTnLst>
                          </p:cTn>
                        </p:par>
                        <p:par>
                          <p:cTn id="13" fill="hold">
                            <p:stCondLst>
                              <p:cond delay="1000"/>
                            </p:stCondLst>
                            <p:childTnLst>
                              <p:par>
                                <p:cTn id="14" presetID="47" presetClass="entr" presetSubtype="0" fill="hold" grpId="0"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anim calcmode="lin" valueType="num">
                                      <p:cBhvr>
                                        <p:cTn id="17" dur="500" fill="hold"/>
                                        <p:tgtEl>
                                          <p:spTgt spid="14"/>
                                        </p:tgtEl>
                                        <p:attrNameLst>
                                          <p:attrName>ppt_x</p:attrName>
                                        </p:attrNameLst>
                                      </p:cBhvr>
                                      <p:tavLst>
                                        <p:tav tm="0">
                                          <p:val>
                                            <p:strVal val="#ppt_x"/>
                                          </p:val>
                                        </p:tav>
                                        <p:tav tm="100000">
                                          <p:val>
                                            <p:strVal val="#ppt_x"/>
                                          </p:val>
                                        </p:tav>
                                      </p:tavLst>
                                    </p:anim>
                                    <p:anim calcmode="lin" valueType="num">
                                      <p:cBhvr>
                                        <p:cTn id="18" dur="500" fill="hold"/>
                                        <p:tgtEl>
                                          <p:spTgt spid="14"/>
                                        </p:tgtEl>
                                        <p:attrNameLst>
                                          <p:attrName>ppt_y</p:attrName>
                                        </p:attrNameLst>
                                      </p:cBhvr>
                                      <p:tavLst>
                                        <p:tav tm="0">
                                          <p:val>
                                            <p:strVal val="#ppt_y-.1"/>
                                          </p:val>
                                        </p:tav>
                                        <p:tav tm="100000">
                                          <p:val>
                                            <p:strVal val="#ppt_y"/>
                                          </p:val>
                                        </p:tav>
                                      </p:tavLst>
                                    </p:anim>
                                  </p:childTnLst>
                                </p:cTn>
                              </p:par>
                            </p:childTnLst>
                          </p:cTn>
                        </p:par>
                        <p:par>
                          <p:cTn id="19" fill="hold">
                            <p:stCondLst>
                              <p:cond delay="1500"/>
                            </p:stCondLst>
                            <p:childTnLst>
                              <p:par>
                                <p:cTn id="20" presetID="47" presetClass="entr" presetSubtype="0" fill="hold" grpId="0" nodeType="afterEffect">
                                  <p:stCondLst>
                                    <p:cond delay="0"/>
                                  </p:stCondLst>
                                  <p:childTnLst>
                                    <p:set>
                                      <p:cBhvr>
                                        <p:cTn id="21" dur="1" fill="hold">
                                          <p:stCondLst>
                                            <p:cond delay="0"/>
                                          </p:stCondLst>
                                        </p:cTn>
                                        <p:tgtEl>
                                          <p:spTgt spid="75"/>
                                        </p:tgtEl>
                                        <p:attrNameLst>
                                          <p:attrName>style.visibility</p:attrName>
                                        </p:attrNameLst>
                                      </p:cBhvr>
                                      <p:to>
                                        <p:strVal val="visible"/>
                                      </p:to>
                                    </p:set>
                                    <p:animEffect transition="in" filter="fade">
                                      <p:cBhvr>
                                        <p:cTn id="22" dur="500"/>
                                        <p:tgtEl>
                                          <p:spTgt spid="75"/>
                                        </p:tgtEl>
                                      </p:cBhvr>
                                    </p:animEffect>
                                    <p:anim calcmode="lin" valueType="num">
                                      <p:cBhvr>
                                        <p:cTn id="23" dur="500" fill="hold"/>
                                        <p:tgtEl>
                                          <p:spTgt spid="75"/>
                                        </p:tgtEl>
                                        <p:attrNameLst>
                                          <p:attrName>ppt_x</p:attrName>
                                        </p:attrNameLst>
                                      </p:cBhvr>
                                      <p:tavLst>
                                        <p:tav tm="0">
                                          <p:val>
                                            <p:strVal val="#ppt_x"/>
                                          </p:val>
                                        </p:tav>
                                        <p:tav tm="100000">
                                          <p:val>
                                            <p:strVal val="#ppt_x"/>
                                          </p:val>
                                        </p:tav>
                                      </p:tavLst>
                                    </p:anim>
                                    <p:anim calcmode="lin" valueType="num">
                                      <p:cBhvr>
                                        <p:cTn id="24" dur="500" fill="hold"/>
                                        <p:tgtEl>
                                          <p:spTgt spid="75"/>
                                        </p:tgtEl>
                                        <p:attrNameLst>
                                          <p:attrName>ppt_y</p:attrName>
                                        </p:attrNameLst>
                                      </p:cBhvr>
                                      <p:tavLst>
                                        <p:tav tm="0">
                                          <p:val>
                                            <p:strVal val="#ppt_y-.1"/>
                                          </p:val>
                                        </p:tav>
                                        <p:tav tm="100000">
                                          <p:val>
                                            <p:strVal val="#ppt_y"/>
                                          </p:val>
                                        </p:tav>
                                      </p:tavLst>
                                    </p:anim>
                                  </p:childTnLst>
                                </p:cTn>
                              </p:par>
                            </p:childTnLst>
                          </p:cTn>
                        </p:par>
                        <p:par>
                          <p:cTn id="25" fill="hold">
                            <p:stCondLst>
                              <p:cond delay="2000"/>
                            </p:stCondLst>
                            <p:childTnLst>
                              <p:par>
                                <p:cTn id="26" presetID="2" presetClass="entr" presetSubtype="4" fill="hold" grpId="0" nodeType="afterEffect">
                                  <p:stCondLst>
                                    <p:cond delay="0"/>
                                  </p:stCondLst>
                                  <p:childTnLst>
                                    <p:set>
                                      <p:cBhvr>
                                        <p:cTn id="27" dur="1" fill="hold">
                                          <p:stCondLst>
                                            <p:cond delay="0"/>
                                          </p:stCondLst>
                                        </p:cTn>
                                        <p:tgtEl>
                                          <p:spTgt spid="25"/>
                                        </p:tgtEl>
                                        <p:attrNameLst>
                                          <p:attrName>style.visibility</p:attrName>
                                        </p:attrNameLst>
                                      </p:cBhvr>
                                      <p:to>
                                        <p:strVal val="visible"/>
                                      </p:to>
                                    </p:set>
                                    <p:anim calcmode="lin" valueType="num">
                                      <p:cBhvr additive="base">
                                        <p:cTn id="28" dur="500" fill="hold"/>
                                        <p:tgtEl>
                                          <p:spTgt spid="25"/>
                                        </p:tgtEl>
                                        <p:attrNameLst>
                                          <p:attrName>ppt_x</p:attrName>
                                        </p:attrNameLst>
                                      </p:cBhvr>
                                      <p:tavLst>
                                        <p:tav tm="0">
                                          <p:val>
                                            <p:strVal val="#ppt_x"/>
                                          </p:val>
                                        </p:tav>
                                        <p:tav tm="100000">
                                          <p:val>
                                            <p:strVal val="#ppt_x"/>
                                          </p:val>
                                        </p:tav>
                                      </p:tavLst>
                                    </p:anim>
                                    <p:anim calcmode="lin" valueType="num">
                                      <p:cBhvr additive="base">
                                        <p:cTn id="29" dur="500" fill="hold"/>
                                        <p:tgtEl>
                                          <p:spTgt spid="25"/>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200"/>
                                  </p:stCondLst>
                                  <p:childTnLst>
                                    <p:set>
                                      <p:cBhvr>
                                        <p:cTn id="31" dur="1" fill="hold">
                                          <p:stCondLst>
                                            <p:cond delay="0"/>
                                          </p:stCondLst>
                                        </p:cTn>
                                        <p:tgtEl>
                                          <p:spTgt spid="26"/>
                                        </p:tgtEl>
                                        <p:attrNameLst>
                                          <p:attrName>style.visibility</p:attrName>
                                        </p:attrNameLst>
                                      </p:cBhvr>
                                      <p:to>
                                        <p:strVal val="visible"/>
                                      </p:to>
                                    </p:set>
                                    <p:anim calcmode="lin" valueType="num">
                                      <p:cBhvr additive="base">
                                        <p:cTn id="32" dur="500" fill="hold"/>
                                        <p:tgtEl>
                                          <p:spTgt spid="26"/>
                                        </p:tgtEl>
                                        <p:attrNameLst>
                                          <p:attrName>ppt_x</p:attrName>
                                        </p:attrNameLst>
                                      </p:cBhvr>
                                      <p:tavLst>
                                        <p:tav tm="0">
                                          <p:val>
                                            <p:strVal val="#ppt_x"/>
                                          </p:val>
                                        </p:tav>
                                        <p:tav tm="100000">
                                          <p:val>
                                            <p:strVal val="#ppt_x"/>
                                          </p:val>
                                        </p:tav>
                                      </p:tavLst>
                                    </p:anim>
                                    <p:anim calcmode="lin" valueType="num">
                                      <p:cBhvr additive="base">
                                        <p:cTn id="33" dur="500" fill="hold"/>
                                        <p:tgtEl>
                                          <p:spTgt spid="26"/>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600"/>
                                  </p:stCondLst>
                                  <p:childTnLst>
                                    <p:set>
                                      <p:cBhvr>
                                        <p:cTn id="35" dur="1" fill="hold">
                                          <p:stCondLst>
                                            <p:cond delay="0"/>
                                          </p:stCondLst>
                                        </p:cTn>
                                        <p:tgtEl>
                                          <p:spTgt spid="28"/>
                                        </p:tgtEl>
                                        <p:attrNameLst>
                                          <p:attrName>style.visibility</p:attrName>
                                        </p:attrNameLst>
                                      </p:cBhvr>
                                      <p:to>
                                        <p:strVal val="visible"/>
                                      </p:to>
                                    </p:set>
                                    <p:anim calcmode="lin" valueType="num">
                                      <p:cBhvr additive="base">
                                        <p:cTn id="36" dur="500" fill="hold"/>
                                        <p:tgtEl>
                                          <p:spTgt spid="28"/>
                                        </p:tgtEl>
                                        <p:attrNameLst>
                                          <p:attrName>ppt_x</p:attrName>
                                        </p:attrNameLst>
                                      </p:cBhvr>
                                      <p:tavLst>
                                        <p:tav tm="0">
                                          <p:val>
                                            <p:strVal val="#ppt_x"/>
                                          </p:val>
                                        </p:tav>
                                        <p:tav tm="100000">
                                          <p:val>
                                            <p:strVal val="#ppt_x"/>
                                          </p:val>
                                        </p:tav>
                                      </p:tavLst>
                                    </p:anim>
                                    <p:anim calcmode="lin" valueType="num">
                                      <p:cBhvr additive="base">
                                        <p:cTn id="37" dur="500" fill="hold"/>
                                        <p:tgtEl>
                                          <p:spTgt spid="28"/>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800"/>
                                  </p:stCondLst>
                                  <p:childTnLst>
                                    <p:set>
                                      <p:cBhvr>
                                        <p:cTn id="39" dur="1" fill="hold">
                                          <p:stCondLst>
                                            <p:cond delay="0"/>
                                          </p:stCondLst>
                                        </p:cTn>
                                        <p:tgtEl>
                                          <p:spTgt spid="29"/>
                                        </p:tgtEl>
                                        <p:attrNameLst>
                                          <p:attrName>style.visibility</p:attrName>
                                        </p:attrNameLst>
                                      </p:cBhvr>
                                      <p:to>
                                        <p:strVal val="visible"/>
                                      </p:to>
                                    </p:set>
                                    <p:anim calcmode="lin" valueType="num">
                                      <p:cBhvr additive="base">
                                        <p:cTn id="40" dur="500" fill="hold"/>
                                        <p:tgtEl>
                                          <p:spTgt spid="29"/>
                                        </p:tgtEl>
                                        <p:attrNameLst>
                                          <p:attrName>ppt_x</p:attrName>
                                        </p:attrNameLst>
                                      </p:cBhvr>
                                      <p:tavLst>
                                        <p:tav tm="0">
                                          <p:val>
                                            <p:strVal val="#ppt_x"/>
                                          </p:val>
                                        </p:tav>
                                        <p:tav tm="100000">
                                          <p:val>
                                            <p:strVal val="#ppt_x"/>
                                          </p:val>
                                        </p:tav>
                                      </p:tavLst>
                                    </p:anim>
                                    <p:anim calcmode="lin" valueType="num">
                                      <p:cBhvr additive="base">
                                        <p:cTn id="41"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75" grpId="0"/>
      <p:bldP spid="25" grpId="0"/>
      <p:bldP spid="26" grpId="0"/>
      <p:bldP spid="28" grpId="0"/>
      <p:bldP spid="2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5" name="文本框 94"/>
          <p:cNvSpPr txBox="1"/>
          <p:nvPr/>
        </p:nvSpPr>
        <p:spPr>
          <a:xfrm>
            <a:off x="4139952" y="189072"/>
            <a:ext cx="5004048" cy="523220"/>
          </a:xfrm>
          <a:prstGeom prst="rect">
            <a:avLst/>
          </a:prstGeom>
          <a:noFill/>
        </p:spPr>
        <p:txBody>
          <a:bodyPr wrap="square" rtlCol="0">
            <a:spAutoFit/>
          </a:bodyPr>
          <a:lstStyle/>
          <a:p>
            <a:pPr algn="r"/>
            <a:r>
              <a:rPr lang="zh-CN" altLang="en-US" sz="2800" dirty="0" smtClean="0">
                <a:latin typeface="微软雅黑" panose="020B0503020204020204" pitchFamily="34" charset="-122"/>
                <a:ea typeface="微软雅黑" panose="020B0503020204020204" pitchFamily="34" charset="-122"/>
              </a:rPr>
              <a:t>目录</a:t>
            </a:r>
            <a:endParaRPr lang="en-US" altLang="zh-CN" sz="2800" dirty="0" smtClean="0">
              <a:latin typeface="微软雅黑" panose="020B0503020204020204" pitchFamily="34" charset="-122"/>
              <a:ea typeface="微软雅黑" panose="020B0503020204020204" pitchFamily="34" charset="-122"/>
            </a:endParaRPr>
          </a:p>
        </p:txBody>
      </p:sp>
      <p:sp>
        <p:nvSpPr>
          <p:cNvPr id="133" name="AutoShape 2"/>
          <p:cNvSpPr>
            <a:spLocks noChangeArrowheads="1"/>
          </p:cNvSpPr>
          <p:nvPr/>
        </p:nvSpPr>
        <p:spPr bwMode="auto">
          <a:xfrm>
            <a:off x="2082800" y="1243806"/>
            <a:ext cx="5380037" cy="457200"/>
          </a:xfrm>
          <a:prstGeom prst="roundRect">
            <a:avLst>
              <a:gd name="adj" fmla="val 16667"/>
            </a:avLst>
          </a:prstGeom>
          <a:solidFill>
            <a:schemeClr val="accent2">
              <a:lumMod val="40000"/>
              <a:lumOff val="60000"/>
            </a:schemeClr>
          </a:solidFill>
          <a:ln w="12700" cmpd="sng">
            <a:solidFill>
              <a:schemeClr val="bg1"/>
            </a:solidFill>
            <a:round/>
          </a:ln>
          <a:effec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sz="2400">
              <a:latin typeface="微软雅黑" panose="020B0503020204020204" pitchFamily="34" charset="-122"/>
              <a:ea typeface="微软雅黑" panose="020B0503020204020204" pitchFamily="34" charset="-122"/>
            </a:endParaRPr>
          </a:p>
        </p:txBody>
      </p:sp>
      <p:sp>
        <p:nvSpPr>
          <p:cNvPr id="134" name="AutoShape 3"/>
          <p:cNvSpPr>
            <a:spLocks noChangeArrowheads="1"/>
          </p:cNvSpPr>
          <p:nvPr/>
        </p:nvSpPr>
        <p:spPr bwMode="auto">
          <a:xfrm>
            <a:off x="1701800" y="1124744"/>
            <a:ext cx="685800" cy="685800"/>
          </a:xfrm>
          <a:prstGeom prst="diamond">
            <a:avLst/>
          </a:prstGeom>
          <a:solidFill>
            <a:srgbClr val="CC0000"/>
          </a:solidFill>
          <a:ln w="25400" cmpd="sng">
            <a:solidFill>
              <a:schemeClr val="bg1"/>
            </a:solidFill>
            <a:miter lim="800000"/>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endParaRPr lang="zh-CN" altLang="zh-CN" sz="2400">
              <a:solidFill>
                <a:srgbClr val="CC0000"/>
              </a:solidFill>
              <a:latin typeface="微软雅黑" panose="020B0503020204020204" pitchFamily="34" charset="-122"/>
              <a:ea typeface="微软雅黑" panose="020B0503020204020204" pitchFamily="34" charset="-122"/>
            </a:endParaRPr>
          </a:p>
        </p:txBody>
      </p:sp>
      <p:sp>
        <p:nvSpPr>
          <p:cNvPr id="135" name="Text Box 4"/>
          <p:cNvSpPr txBox="1">
            <a:spLocks noChangeArrowheads="1"/>
          </p:cNvSpPr>
          <p:nvPr/>
        </p:nvSpPr>
        <p:spPr bwMode="auto">
          <a:xfrm>
            <a:off x="2311400" y="1227614"/>
            <a:ext cx="34290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lvl="0"/>
            <a:r>
              <a:rPr lang="zh-CN" altLang="en-US" sz="2400" dirty="0" smtClean="0">
                <a:latin typeface="微软雅黑" panose="020B0503020204020204" pitchFamily="34" charset="-122"/>
                <a:ea typeface="微软雅黑" panose="020B0503020204020204" pitchFamily="34" charset="-122"/>
              </a:rPr>
              <a:t>   区块链原理</a:t>
            </a:r>
            <a:endParaRPr lang="zh-CN" altLang="en-US" sz="2400" dirty="0">
              <a:latin typeface="微软雅黑" panose="020B0503020204020204" pitchFamily="34" charset="-122"/>
              <a:ea typeface="微软雅黑" panose="020B0503020204020204" pitchFamily="34" charset="-122"/>
            </a:endParaRPr>
          </a:p>
        </p:txBody>
      </p:sp>
      <p:sp>
        <p:nvSpPr>
          <p:cNvPr id="136" name="Text Box 5"/>
          <p:cNvSpPr txBox="1">
            <a:spLocks noChangeArrowheads="1"/>
          </p:cNvSpPr>
          <p:nvPr/>
        </p:nvSpPr>
        <p:spPr bwMode="auto">
          <a:xfrm>
            <a:off x="1846262" y="1243806"/>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0" hangingPunct="0"/>
            <a:r>
              <a:rPr lang="zh-CN" altLang="zh-CN" sz="2400" b="1" dirty="0">
                <a:solidFill>
                  <a:schemeClr val="bg1"/>
                </a:solidFill>
                <a:latin typeface="微软雅黑" panose="020B0503020204020204" pitchFamily="34" charset="-122"/>
                <a:ea typeface="微软雅黑" panose="020B0503020204020204" pitchFamily="34" charset="-122"/>
              </a:rPr>
              <a:t>1</a:t>
            </a:r>
            <a:endParaRPr lang="zh-CN" altLang="zh-CN" sz="2400" b="1" dirty="0">
              <a:solidFill>
                <a:schemeClr val="bg1"/>
              </a:solidFill>
              <a:latin typeface="微软雅黑" panose="020B0503020204020204" pitchFamily="34" charset="-122"/>
              <a:ea typeface="微软雅黑" panose="020B0503020204020204" pitchFamily="34" charset="-122"/>
            </a:endParaRPr>
          </a:p>
        </p:txBody>
      </p:sp>
      <p:sp>
        <p:nvSpPr>
          <p:cNvPr id="137" name="AutoShape 6"/>
          <p:cNvSpPr>
            <a:spLocks noChangeArrowheads="1"/>
          </p:cNvSpPr>
          <p:nvPr/>
        </p:nvSpPr>
        <p:spPr bwMode="auto">
          <a:xfrm>
            <a:off x="2062162" y="1930559"/>
            <a:ext cx="5380038" cy="457200"/>
          </a:xfrm>
          <a:prstGeom prst="roundRect">
            <a:avLst>
              <a:gd name="adj" fmla="val 16667"/>
            </a:avLst>
          </a:prstGeom>
          <a:gradFill rotWithShape="1">
            <a:gsLst>
              <a:gs pos="0">
                <a:srgbClr val="ECEDEF"/>
              </a:gs>
              <a:gs pos="50000">
                <a:srgbClr val="ECEDEF">
                  <a:gamma/>
                  <a:tint val="21176"/>
                  <a:invGamma/>
                </a:srgbClr>
              </a:gs>
              <a:gs pos="100000">
                <a:srgbClr val="ECEDEF"/>
              </a:gs>
            </a:gsLst>
            <a:lin ang="5400000" scaled="1"/>
          </a:gradFill>
          <a:ln w="12700" cmpd="sng">
            <a:solidFill>
              <a:schemeClr val="bg1"/>
            </a:solidFill>
            <a:rou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sz="2400">
              <a:latin typeface="微软雅黑" panose="020B0503020204020204" pitchFamily="34" charset="-122"/>
              <a:ea typeface="微软雅黑" panose="020B0503020204020204" pitchFamily="34" charset="-122"/>
            </a:endParaRPr>
          </a:p>
        </p:txBody>
      </p:sp>
      <p:sp>
        <p:nvSpPr>
          <p:cNvPr id="138" name="AutoShape 7"/>
          <p:cNvSpPr>
            <a:spLocks noChangeArrowheads="1"/>
          </p:cNvSpPr>
          <p:nvPr/>
        </p:nvSpPr>
        <p:spPr bwMode="auto">
          <a:xfrm>
            <a:off x="1681162" y="1845469"/>
            <a:ext cx="685800" cy="685800"/>
          </a:xfrm>
          <a:prstGeom prst="diamond">
            <a:avLst/>
          </a:prstGeom>
          <a:solidFill>
            <a:srgbClr val="CC0000"/>
          </a:solidFill>
          <a:ln w="25400" cmpd="sng">
            <a:solidFill>
              <a:schemeClr val="bg1"/>
            </a:solidFill>
            <a:miter lim="800000"/>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endParaRPr lang="zh-CN" altLang="zh-CN" sz="2400">
              <a:solidFill>
                <a:srgbClr val="CC0000"/>
              </a:solidFill>
              <a:latin typeface="微软雅黑" panose="020B0503020204020204" pitchFamily="34" charset="-122"/>
              <a:ea typeface="微软雅黑" panose="020B0503020204020204" pitchFamily="34" charset="-122"/>
            </a:endParaRPr>
          </a:p>
        </p:txBody>
      </p:sp>
      <p:sp>
        <p:nvSpPr>
          <p:cNvPr id="139" name="Text Box 8"/>
          <p:cNvSpPr txBox="1">
            <a:spLocks noChangeArrowheads="1"/>
          </p:cNvSpPr>
          <p:nvPr/>
        </p:nvSpPr>
        <p:spPr bwMode="auto">
          <a:xfrm>
            <a:off x="2290762" y="1944846"/>
            <a:ext cx="451348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lvl="0" eaLnBrk="0" hangingPunct="0"/>
            <a:r>
              <a:rPr lang="zh-CN" altLang="en-US" sz="2400" dirty="0" smtClean="0">
                <a:latin typeface="微软雅黑" panose="020B0503020204020204" pitchFamily="34" charset="-122"/>
                <a:ea typeface="微软雅黑" panose="020B0503020204020204" pitchFamily="34" charset="-122"/>
              </a:rPr>
              <a:t>   特征及分类</a:t>
            </a:r>
            <a:endParaRPr lang="zh-CN" altLang="en-US" sz="2400" dirty="0">
              <a:latin typeface="微软雅黑" panose="020B0503020204020204" pitchFamily="34" charset="-122"/>
              <a:ea typeface="微软雅黑" panose="020B0503020204020204" pitchFamily="34" charset="-122"/>
            </a:endParaRPr>
          </a:p>
        </p:txBody>
      </p:sp>
      <p:sp>
        <p:nvSpPr>
          <p:cNvPr id="140" name="Text Box 9"/>
          <p:cNvSpPr txBox="1">
            <a:spLocks noChangeArrowheads="1"/>
          </p:cNvSpPr>
          <p:nvPr/>
        </p:nvSpPr>
        <p:spPr bwMode="auto">
          <a:xfrm>
            <a:off x="1825625" y="1962944"/>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0" hangingPunct="0"/>
            <a:r>
              <a:rPr lang="zh-CN" altLang="zh-CN" sz="2400" b="1">
                <a:solidFill>
                  <a:schemeClr val="bg1"/>
                </a:solidFill>
                <a:latin typeface="微软雅黑" panose="020B0503020204020204" pitchFamily="34" charset="-122"/>
                <a:ea typeface="微软雅黑" panose="020B0503020204020204" pitchFamily="34" charset="-122"/>
              </a:rPr>
              <a:t>2</a:t>
            </a:r>
            <a:endParaRPr lang="zh-CN" altLang="zh-CN" sz="2400" b="1">
              <a:solidFill>
                <a:schemeClr val="bg1"/>
              </a:solidFill>
              <a:latin typeface="微软雅黑" panose="020B0503020204020204" pitchFamily="34" charset="-122"/>
              <a:ea typeface="微软雅黑" panose="020B0503020204020204" pitchFamily="34" charset="-122"/>
            </a:endParaRPr>
          </a:p>
        </p:txBody>
      </p:sp>
      <p:sp>
        <p:nvSpPr>
          <p:cNvPr id="141" name="AutoShape 10"/>
          <p:cNvSpPr>
            <a:spLocks noChangeArrowheads="1"/>
          </p:cNvSpPr>
          <p:nvPr/>
        </p:nvSpPr>
        <p:spPr bwMode="auto">
          <a:xfrm>
            <a:off x="2082800" y="2719864"/>
            <a:ext cx="5380037" cy="457200"/>
          </a:xfrm>
          <a:prstGeom prst="roundRect">
            <a:avLst>
              <a:gd name="adj" fmla="val 16667"/>
            </a:avLst>
          </a:prstGeom>
          <a:gradFill rotWithShape="1">
            <a:gsLst>
              <a:gs pos="0">
                <a:srgbClr val="ECEDEF"/>
              </a:gs>
              <a:gs pos="50000">
                <a:srgbClr val="ECEDEF">
                  <a:gamma/>
                  <a:tint val="21176"/>
                  <a:invGamma/>
                </a:srgbClr>
              </a:gs>
              <a:gs pos="100000">
                <a:srgbClr val="ECEDEF"/>
              </a:gs>
            </a:gsLst>
            <a:lin ang="5400000" scaled="1"/>
          </a:gradFill>
          <a:ln w="12700" cmpd="sng">
            <a:solidFill>
              <a:schemeClr val="bg1"/>
            </a:solidFill>
            <a:rou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sz="2400">
              <a:latin typeface="微软雅黑" panose="020B0503020204020204" pitchFamily="34" charset="-122"/>
              <a:ea typeface="微软雅黑" panose="020B0503020204020204" pitchFamily="34" charset="-122"/>
            </a:endParaRPr>
          </a:p>
        </p:txBody>
      </p:sp>
      <p:sp>
        <p:nvSpPr>
          <p:cNvPr id="142" name="AutoShape 11"/>
          <p:cNvSpPr>
            <a:spLocks noChangeArrowheads="1"/>
          </p:cNvSpPr>
          <p:nvPr/>
        </p:nvSpPr>
        <p:spPr bwMode="auto">
          <a:xfrm>
            <a:off x="1701800" y="2610326"/>
            <a:ext cx="685800" cy="685800"/>
          </a:xfrm>
          <a:prstGeom prst="diamond">
            <a:avLst/>
          </a:prstGeom>
          <a:solidFill>
            <a:srgbClr val="CC0000"/>
          </a:solidFill>
          <a:ln w="25400" cmpd="sng">
            <a:solidFill>
              <a:schemeClr val="bg1"/>
            </a:solidFill>
            <a:miter lim="800000"/>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endParaRPr lang="zh-CN" altLang="zh-CN" sz="2400">
              <a:solidFill>
                <a:srgbClr val="CC0000"/>
              </a:solidFill>
              <a:latin typeface="微软雅黑" panose="020B0503020204020204" pitchFamily="34" charset="-122"/>
              <a:ea typeface="微软雅黑" panose="020B0503020204020204" pitchFamily="34" charset="-122"/>
            </a:endParaRPr>
          </a:p>
        </p:txBody>
      </p:sp>
      <p:sp>
        <p:nvSpPr>
          <p:cNvPr id="143" name="Text Box 12"/>
          <p:cNvSpPr txBox="1">
            <a:spLocks noChangeArrowheads="1"/>
          </p:cNvSpPr>
          <p:nvPr/>
        </p:nvSpPr>
        <p:spPr bwMode="auto">
          <a:xfrm>
            <a:off x="2311400" y="2703671"/>
            <a:ext cx="3429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0" hangingPunct="0"/>
            <a:r>
              <a:rPr lang="zh-CN" altLang="en-US" sz="2400" dirty="0" smtClean="0">
                <a:latin typeface="微软雅黑" panose="020B0503020204020204" pitchFamily="34" charset="-122"/>
                <a:ea typeface="微软雅黑" panose="020B0503020204020204" pitchFamily="34" charset="-122"/>
              </a:rPr>
              <a:t>   区块链网络</a:t>
            </a:r>
            <a:endParaRPr lang="zh-CN" altLang="zh-CN" sz="2400" dirty="0">
              <a:latin typeface="微软雅黑" panose="020B0503020204020204" pitchFamily="34" charset="-122"/>
              <a:ea typeface="微软雅黑" panose="020B0503020204020204" pitchFamily="34" charset="-122"/>
            </a:endParaRPr>
          </a:p>
        </p:txBody>
      </p:sp>
      <p:sp>
        <p:nvSpPr>
          <p:cNvPr id="144" name="Text Box 13"/>
          <p:cNvSpPr txBox="1">
            <a:spLocks noChangeArrowheads="1"/>
          </p:cNvSpPr>
          <p:nvPr/>
        </p:nvSpPr>
        <p:spPr bwMode="auto">
          <a:xfrm>
            <a:off x="1852612" y="2719864"/>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0" hangingPunct="0"/>
            <a:r>
              <a:rPr lang="zh-CN" altLang="zh-CN" sz="2400" b="1">
                <a:solidFill>
                  <a:schemeClr val="bg1"/>
                </a:solidFill>
                <a:latin typeface="微软雅黑" panose="020B0503020204020204" pitchFamily="34" charset="-122"/>
                <a:ea typeface="微软雅黑" panose="020B0503020204020204" pitchFamily="34" charset="-122"/>
              </a:rPr>
              <a:t>3</a:t>
            </a:r>
            <a:endParaRPr lang="zh-CN" altLang="zh-CN" sz="2400" b="1">
              <a:solidFill>
                <a:schemeClr val="bg1"/>
              </a:solidFill>
              <a:latin typeface="微软雅黑" panose="020B0503020204020204" pitchFamily="34" charset="-122"/>
              <a:ea typeface="微软雅黑" panose="020B0503020204020204" pitchFamily="34" charset="-122"/>
            </a:endParaRPr>
          </a:p>
        </p:txBody>
      </p:sp>
      <p:sp>
        <p:nvSpPr>
          <p:cNvPr id="145" name="AutoShape 14"/>
          <p:cNvSpPr>
            <a:spLocks noChangeArrowheads="1"/>
          </p:cNvSpPr>
          <p:nvPr/>
        </p:nvSpPr>
        <p:spPr bwMode="auto">
          <a:xfrm>
            <a:off x="2082800" y="3512026"/>
            <a:ext cx="5380037" cy="457200"/>
          </a:xfrm>
          <a:prstGeom prst="roundRect">
            <a:avLst>
              <a:gd name="adj" fmla="val 16667"/>
            </a:avLst>
          </a:prstGeom>
          <a:gradFill rotWithShape="1">
            <a:gsLst>
              <a:gs pos="0">
                <a:srgbClr val="ECEDEF"/>
              </a:gs>
              <a:gs pos="50000">
                <a:srgbClr val="ECEDEF">
                  <a:gamma/>
                  <a:tint val="21176"/>
                  <a:invGamma/>
                </a:srgbClr>
              </a:gs>
              <a:gs pos="100000">
                <a:srgbClr val="ECEDEF"/>
              </a:gs>
            </a:gsLst>
            <a:lin ang="5400000" scaled="1"/>
          </a:gradFill>
          <a:ln w="12700" cmpd="sng">
            <a:solidFill>
              <a:schemeClr val="bg1"/>
            </a:solidFill>
            <a:rou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sz="2400">
              <a:latin typeface="微软雅黑" panose="020B0503020204020204" pitchFamily="34" charset="-122"/>
              <a:ea typeface="微软雅黑" panose="020B0503020204020204" pitchFamily="34" charset="-122"/>
            </a:endParaRPr>
          </a:p>
        </p:txBody>
      </p:sp>
      <p:sp>
        <p:nvSpPr>
          <p:cNvPr id="146" name="AutoShape 15"/>
          <p:cNvSpPr>
            <a:spLocks noChangeArrowheads="1"/>
          </p:cNvSpPr>
          <p:nvPr/>
        </p:nvSpPr>
        <p:spPr bwMode="auto">
          <a:xfrm>
            <a:off x="1701800" y="3392964"/>
            <a:ext cx="685800" cy="685800"/>
          </a:xfrm>
          <a:prstGeom prst="diamond">
            <a:avLst/>
          </a:prstGeom>
          <a:solidFill>
            <a:srgbClr val="CC0000"/>
          </a:solidFill>
          <a:ln w="25400" cmpd="sng">
            <a:solidFill>
              <a:schemeClr val="bg1"/>
            </a:solidFill>
            <a:miter lim="800000"/>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endParaRPr lang="zh-CN" altLang="zh-CN" sz="2400">
              <a:solidFill>
                <a:srgbClr val="CC0000"/>
              </a:solidFill>
              <a:latin typeface="微软雅黑" panose="020B0503020204020204" pitchFamily="34" charset="-122"/>
              <a:ea typeface="微软雅黑" panose="020B0503020204020204" pitchFamily="34" charset="-122"/>
            </a:endParaRPr>
          </a:p>
        </p:txBody>
      </p:sp>
      <p:sp>
        <p:nvSpPr>
          <p:cNvPr id="147" name="Text Box 16"/>
          <p:cNvSpPr txBox="1">
            <a:spLocks noChangeArrowheads="1"/>
          </p:cNvSpPr>
          <p:nvPr/>
        </p:nvSpPr>
        <p:spPr bwMode="auto">
          <a:xfrm>
            <a:off x="2311400" y="3495834"/>
            <a:ext cx="449284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0" hangingPunct="0"/>
            <a:r>
              <a:rPr lang="zh-CN" altLang="en-US" sz="2400" dirty="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数据结构</a:t>
            </a:r>
            <a:endParaRPr lang="zh-CN" altLang="zh-CN" sz="2400" dirty="0">
              <a:latin typeface="微软雅黑" panose="020B0503020204020204" pitchFamily="34" charset="-122"/>
              <a:ea typeface="微软雅黑" panose="020B0503020204020204" pitchFamily="34" charset="-122"/>
            </a:endParaRPr>
          </a:p>
        </p:txBody>
      </p:sp>
      <p:sp>
        <p:nvSpPr>
          <p:cNvPr id="148" name="Text Box 17"/>
          <p:cNvSpPr txBox="1">
            <a:spLocks noChangeArrowheads="1"/>
          </p:cNvSpPr>
          <p:nvPr/>
        </p:nvSpPr>
        <p:spPr bwMode="auto">
          <a:xfrm>
            <a:off x="1846262" y="3512026"/>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0" hangingPunct="0"/>
            <a:r>
              <a:rPr lang="zh-CN" altLang="zh-CN" sz="2400" b="1">
                <a:solidFill>
                  <a:schemeClr val="bg1"/>
                </a:solidFill>
                <a:latin typeface="微软雅黑" panose="020B0503020204020204" pitchFamily="34" charset="-122"/>
                <a:ea typeface="微软雅黑" panose="020B0503020204020204" pitchFamily="34" charset="-122"/>
              </a:rPr>
              <a:t>4</a:t>
            </a:r>
            <a:endParaRPr lang="zh-CN" altLang="zh-CN" sz="2400" b="1">
              <a:solidFill>
                <a:schemeClr val="bg1"/>
              </a:solidFill>
              <a:latin typeface="微软雅黑" panose="020B0503020204020204" pitchFamily="34" charset="-122"/>
              <a:ea typeface="微软雅黑" panose="020B0503020204020204" pitchFamily="34" charset="-122"/>
            </a:endParaRPr>
          </a:p>
        </p:txBody>
      </p:sp>
      <p:sp>
        <p:nvSpPr>
          <p:cNvPr id="149" name="AutoShape 18"/>
          <p:cNvSpPr>
            <a:spLocks noChangeArrowheads="1"/>
          </p:cNvSpPr>
          <p:nvPr/>
        </p:nvSpPr>
        <p:spPr bwMode="auto">
          <a:xfrm>
            <a:off x="2062162" y="4409281"/>
            <a:ext cx="5380038" cy="457200"/>
          </a:xfrm>
          <a:prstGeom prst="roundRect">
            <a:avLst>
              <a:gd name="adj" fmla="val 16667"/>
            </a:avLst>
          </a:prstGeom>
          <a:gradFill rotWithShape="1">
            <a:gsLst>
              <a:gs pos="0">
                <a:srgbClr val="ECEDEF"/>
              </a:gs>
              <a:gs pos="50000">
                <a:srgbClr val="ECEDEF">
                  <a:gamma/>
                  <a:tint val="21176"/>
                  <a:invGamma/>
                </a:srgbClr>
              </a:gs>
              <a:gs pos="100000">
                <a:srgbClr val="ECEDEF"/>
              </a:gs>
            </a:gsLst>
            <a:lin ang="5400000" scaled="1"/>
          </a:gradFill>
          <a:ln w="12700" cmpd="sng">
            <a:solidFill>
              <a:schemeClr val="bg1"/>
            </a:solidFill>
            <a:rou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sz="2400">
              <a:latin typeface="微软雅黑" panose="020B0503020204020204" pitchFamily="34" charset="-122"/>
              <a:ea typeface="微软雅黑" panose="020B0503020204020204" pitchFamily="34" charset="-122"/>
            </a:endParaRPr>
          </a:p>
        </p:txBody>
      </p:sp>
      <p:sp>
        <p:nvSpPr>
          <p:cNvPr id="150" name="AutoShape 19"/>
          <p:cNvSpPr>
            <a:spLocks noChangeArrowheads="1"/>
          </p:cNvSpPr>
          <p:nvPr/>
        </p:nvSpPr>
        <p:spPr bwMode="auto">
          <a:xfrm>
            <a:off x="1681162" y="4290219"/>
            <a:ext cx="685800" cy="685800"/>
          </a:xfrm>
          <a:prstGeom prst="diamond">
            <a:avLst/>
          </a:prstGeom>
          <a:solidFill>
            <a:srgbClr val="CC0000"/>
          </a:solidFill>
          <a:ln w="25400" cmpd="sng">
            <a:solidFill>
              <a:schemeClr val="bg1"/>
            </a:solidFill>
            <a:miter lim="800000"/>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endParaRPr lang="zh-CN" altLang="zh-CN" sz="2400">
              <a:solidFill>
                <a:srgbClr val="CC0000"/>
              </a:solidFill>
              <a:latin typeface="微软雅黑" panose="020B0503020204020204" pitchFamily="34" charset="-122"/>
              <a:ea typeface="微软雅黑" panose="020B0503020204020204" pitchFamily="34" charset="-122"/>
            </a:endParaRPr>
          </a:p>
        </p:txBody>
      </p:sp>
      <p:sp>
        <p:nvSpPr>
          <p:cNvPr id="151" name="Text Box 20"/>
          <p:cNvSpPr txBox="1">
            <a:spLocks noChangeArrowheads="1"/>
          </p:cNvSpPr>
          <p:nvPr/>
        </p:nvSpPr>
        <p:spPr bwMode="auto">
          <a:xfrm>
            <a:off x="2290762" y="4464844"/>
            <a:ext cx="451348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0" hangingPunct="0"/>
            <a:r>
              <a:rPr lang="zh-CN" altLang="zh-CN"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核心问题</a:t>
            </a:r>
            <a:endParaRPr lang="zh-CN" sz="2400" dirty="0">
              <a:latin typeface="微软雅黑" panose="020B0503020204020204" pitchFamily="34" charset="-122"/>
              <a:ea typeface="微软雅黑" panose="020B0503020204020204" pitchFamily="34" charset="-122"/>
            </a:endParaRPr>
          </a:p>
        </p:txBody>
      </p:sp>
      <p:sp>
        <p:nvSpPr>
          <p:cNvPr id="152" name="Text Box 21"/>
          <p:cNvSpPr txBox="1">
            <a:spLocks noChangeArrowheads="1"/>
          </p:cNvSpPr>
          <p:nvPr/>
        </p:nvSpPr>
        <p:spPr bwMode="auto">
          <a:xfrm>
            <a:off x="1825625" y="4409281"/>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0" hangingPunct="0"/>
            <a:r>
              <a:rPr lang="zh-CN" altLang="zh-CN" sz="2400" b="1">
                <a:solidFill>
                  <a:schemeClr val="bg1"/>
                </a:solidFill>
                <a:latin typeface="微软雅黑" panose="020B0503020204020204" pitchFamily="34" charset="-122"/>
                <a:ea typeface="微软雅黑" panose="020B0503020204020204" pitchFamily="34" charset="-122"/>
              </a:rPr>
              <a:t>5</a:t>
            </a:r>
            <a:endParaRPr lang="zh-CN" altLang="zh-CN" sz="2400" b="1">
              <a:solidFill>
                <a:schemeClr val="bg1"/>
              </a:solidFill>
              <a:latin typeface="微软雅黑" panose="020B0503020204020204" pitchFamily="34" charset="-122"/>
              <a:ea typeface="微软雅黑" panose="020B0503020204020204" pitchFamily="34" charset="-122"/>
            </a:endParaRPr>
          </a:p>
        </p:txBody>
      </p:sp>
      <p:sp>
        <p:nvSpPr>
          <p:cNvPr id="29" name="AutoShape 18"/>
          <p:cNvSpPr>
            <a:spLocks noChangeArrowheads="1"/>
          </p:cNvSpPr>
          <p:nvPr/>
        </p:nvSpPr>
        <p:spPr bwMode="auto">
          <a:xfrm>
            <a:off x="2072680" y="5204246"/>
            <a:ext cx="5380038" cy="457200"/>
          </a:xfrm>
          <a:prstGeom prst="roundRect">
            <a:avLst>
              <a:gd name="adj" fmla="val 16667"/>
            </a:avLst>
          </a:prstGeom>
          <a:gradFill rotWithShape="1">
            <a:gsLst>
              <a:gs pos="0">
                <a:srgbClr val="ECEDEF"/>
              </a:gs>
              <a:gs pos="50000">
                <a:srgbClr val="ECEDEF">
                  <a:gamma/>
                  <a:tint val="21176"/>
                  <a:invGamma/>
                </a:srgbClr>
              </a:gs>
              <a:gs pos="100000">
                <a:srgbClr val="ECEDEF"/>
              </a:gs>
            </a:gsLst>
            <a:lin ang="5400000" scaled="1"/>
          </a:gradFill>
          <a:ln w="12700" cmpd="sng">
            <a:solidFill>
              <a:schemeClr val="bg1"/>
            </a:solidFill>
            <a:rou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sz="2400">
              <a:latin typeface="微软雅黑" panose="020B0503020204020204" pitchFamily="34" charset="-122"/>
              <a:ea typeface="微软雅黑" panose="020B0503020204020204" pitchFamily="34" charset="-122"/>
            </a:endParaRPr>
          </a:p>
        </p:txBody>
      </p:sp>
      <p:sp>
        <p:nvSpPr>
          <p:cNvPr id="30" name="AutoShape 19"/>
          <p:cNvSpPr>
            <a:spLocks noChangeArrowheads="1"/>
          </p:cNvSpPr>
          <p:nvPr/>
        </p:nvSpPr>
        <p:spPr bwMode="auto">
          <a:xfrm>
            <a:off x="1691680" y="5085184"/>
            <a:ext cx="685800" cy="685800"/>
          </a:xfrm>
          <a:prstGeom prst="diamond">
            <a:avLst/>
          </a:prstGeom>
          <a:solidFill>
            <a:srgbClr val="CC0000"/>
          </a:solidFill>
          <a:ln w="25400" cmpd="sng">
            <a:solidFill>
              <a:schemeClr val="bg1"/>
            </a:solidFill>
            <a:miter lim="800000"/>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endParaRPr lang="zh-CN" altLang="zh-CN" sz="2400">
              <a:solidFill>
                <a:srgbClr val="CC0000"/>
              </a:solidFill>
              <a:latin typeface="微软雅黑" panose="020B0503020204020204" pitchFamily="34" charset="-122"/>
              <a:ea typeface="微软雅黑" panose="020B0503020204020204" pitchFamily="34" charset="-122"/>
            </a:endParaRPr>
          </a:p>
        </p:txBody>
      </p:sp>
      <p:sp>
        <p:nvSpPr>
          <p:cNvPr id="31" name="Text Box 20"/>
          <p:cNvSpPr txBox="1">
            <a:spLocks noChangeArrowheads="1"/>
          </p:cNvSpPr>
          <p:nvPr/>
        </p:nvSpPr>
        <p:spPr bwMode="auto">
          <a:xfrm>
            <a:off x="2301280" y="5259809"/>
            <a:ext cx="451348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0" hangingPunct="0"/>
            <a:r>
              <a:rPr lang="zh-CN"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前景展望</a:t>
            </a:r>
            <a:endParaRPr lang="zh-CN" sz="2400" dirty="0">
              <a:latin typeface="微软雅黑" panose="020B0503020204020204" pitchFamily="34" charset="-122"/>
              <a:ea typeface="微软雅黑" panose="020B0503020204020204" pitchFamily="34" charset="-122"/>
            </a:endParaRPr>
          </a:p>
        </p:txBody>
      </p:sp>
      <p:sp>
        <p:nvSpPr>
          <p:cNvPr id="32" name="Text Box 21"/>
          <p:cNvSpPr txBox="1">
            <a:spLocks noChangeArrowheads="1"/>
          </p:cNvSpPr>
          <p:nvPr/>
        </p:nvSpPr>
        <p:spPr bwMode="auto">
          <a:xfrm>
            <a:off x="1836143" y="5204246"/>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0" hangingPunct="0"/>
            <a:r>
              <a:rPr lang="en-US" altLang="zh-CN" sz="2400" b="1" dirty="0">
                <a:solidFill>
                  <a:schemeClr val="bg1"/>
                </a:solidFill>
                <a:latin typeface="微软雅黑" panose="020B0503020204020204" pitchFamily="34" charset="-122"/>
                <a:ea typeface="微软雅黑" panose="020B0503020204020204" pitchFamily="34" charset="-122"/>
              </a:rPr>
              <a:t>6</a:t>
            </a:r>
            <a:endParaRPr lang="zh-CN" altLang="zh-CN" sz="2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61950" y="1349375"/>
            <a:ext cx="8380095" cy="2399665"/>
          </a:xfrm>
          <a:prstGeom prst="rect">
            <a:avLst/>
          </a:prstGeom>
        </p:spPr>
        <p:txBody>
          <a:bodyPr wrap="square">
            <a:spAutoFit/>
          </a:bodyPr>
          <a:lstStyle/>
          <a:p>
            <a:pPr lvl="0" algn="just">
              <a:lnSpc>
                <a:spcPct val="150000"/>
              </a:lnSpc>
              <a:spcAft>
                <a:spcPts val="0"/>
              </a:spcAft>
            </a:pPr>
            <a:r>
              <a:rPr lang="en-US" altLang="zh-CN" sz="2000" dirty="0" smtClean="0">
                <a:latin typeface="微软雅黑" panose="020B0503020204020204" pitchFamily="34" charset="-122"/>
                <a:ea typeface="微软雅黑" panose="020B0503020204020204" pitchFamily="34" charset="-122"/>
                <a:sym typeface="+mn-ea"/>
              </a:rPr>
              <a:t>     2008</a:t>
            </a:r>
            <a:r>
              <a:rPr lang="zh-CN" altLang="en-US" sz="2000" dirty="0" smtClean="0">
                <a:latin typeface="微软雅黑" panose="020B0503020204020204" pitchFamily="34" charset="-122"/>
                <a:ea typeface="微软雅黑" panose="020B0503020204020204" pitchFamily="34" charset="-122"/>
                <a:sym typeface="+mn-ea"/>
              </a:rPr>
              <a:t>年金融危机，顶级金融机构（雷曼兄弟和美林）一夜之间倒闭，甚至出现了冰岛国家主权债务违约，促使业界加速探索去中心化，但一直进展缓慢。</a:t>
            </a:r>
            <a:endParaRPr lang="zh-CN" altLang="en-US" sz="2000" dirty="0" smtClean="0">
              <a:latin typeface="微软雅黑" panose="020B0503020204020204" pitchFamily="34" charset="-122"/>
              <a:ea typeface="微软雅黑" panose="020B0503020204020204" pitchFamily="34" charset="-122"/>
              <a:sym typeface="+mn-ea"/>
            </a:endParaRPr>
          </a:p>
          <a:p>
            <a:pPr lvl="0" algn="just">
              <a:lnSpc>
                <a:spcPct val="150000"/>
              </a:lnSpc>
              <a:spcAft>
                <a:spcPts val="0"/>
              </a:spcAft>
            </a:pPr>
            <a:r>
              <a:rPr lang="zh-CN" altLang="en-US" sz="2000" kern="100" dirty="0" smtClean="0">
                <a:latin typeface="微软雅黑" panose="020B0503020204020204" pitchFamily="34" charset="-122"/>
                <a:ea typeface="微软雅黑" panose="020B0503020204020204" pitchFamily="34" charset="-122"/>
                <a:cs typeface="Times New Roman" panose="02020603050405020304" pitchFamily="18" charset="0"/>
                <a:sym typeface="+mn-ea"/>
              </a:rPr>
              <a:t>     当比特币出现时，才真正看到了去中心化的希望，业界从比特币中提取了其中的体系架构，称之为区块链技术，并不断发展完善。</a:t>
            </a:r>
            <a:endParaRPr lang="zh-CN" altLang="en-US" sz="2000" kern="100" dirty="0" smtClean="0">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grpSp>
        <p:nvGrpSpPr>
          <p:cNvPr id="11" name="组合 10"/>
          <p:cNvGrpSpPr/>
          <p:nvPr/>
        </p:nvGrpSpPr>
        <p:grpSpPr>
          <a:xfrm>
            <a:off x="200922" y="477398"/>
            <a:ext cx="287919" cy="287919"/>
            <a:chOff x="304800" y="673100"/>
            <a:chExt cx="4000500" cy="4000500"/>
          </a:xfrm>
          <a:effectLst>
            <a:outerShdw blurRad="381000" dist="152400" dir="8100000" algn="tr" rotWithShape="0">
              <a:prstClr val="black">
                <a:alpha val="70000"/>
              </a:prstClr>
            </a:outerShdw>
          </a:effectLst>
        </p:grpSpPr>
        <p:sp>
          <p:nvSpPr>
            <p:cNvPr id="13" name="同心圆 1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black"/>
                </a:solidFill>
                <a:latin typeface="微软雅黑" panose="020B0503020204020204" pitchFamily="34" charset="-122"/>
              </a:endParaRPr>
            </a:p>
          </p:txBody>
        </p:sp>
        <p:sp>
          <p:nvSpPr>
            <p:cNvPr id="35" name="椭圆 34"/>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latin typeface="微软雅黑" panose="020B0503020204020204" pitchFamily="34" charset="-122"/>
              </a:endParaRPr>
            </a:p>
          </p:txBody>
        </p:sp>
      </p:grpSp>
      <p:sp>
        <p:nvSpPr>
          <p:cNvPr id="36" name="椭圆 35"/>
          <p:cNvSpPr/>
          <p:nvPr/>
        </p:nvSpPr>
        <p:spPr>
          <a:xfrm>
            <a:off x="539115" y="490220"/>
            <a:ext cx="95885" cy="94615"/>
          </a:xfrm>
          <a:prstGeom prst="ellipse">
            <a:avLst/>
          </a:prstGeom>
          <a:solidFill>
            <a:schemeClr val="accent4"/>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latin typeface="微软雅黑" panose="020B0503020204020204" pitchFamily="34" charset="-122"/>
            </a:endParaRPr>
          </a:p>
        </p:txBody>
      </p:sp>
      <p:sp>
        <p:nvSpPr>
          <p:cNvPr id="37" name="Text Box 18"/>
          <p:cNvSpPr txBox="1">
            <a:spLocks noChangeArrowheads="1"/>
          </p:cNvSpPr>
          <p:nvPr/>
        </p:nvSpPr>
        <p:spPr bwMode="gray">
          <a:xfrm>
            <a:off x="752475" y="299085"/>
            <a:ext cx="237236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dirty="0">
                <a:solidFill>
                  <a:srgbClr val="333333"/>
                </a:solidFill>
                <a:latin typeface="微软雅黑" panose="020B0503020204020204" pitchFamily="34" charset="-122"/>
                <a:ea typeface="微软雅黑" panose="020B0503020204020204" pitchFamily="34" charset="-122"/>
              </a:rPr>
              <a:t>区块链发展背景</a:t>
            </a:r>
            <a:endParaRPr lang="zh-CN" altLang="en-US" sz="2000" dirty="0">
              <a:solidFill>
                <a:srgbClr val="333333"/>
              </a:solidFill>
              <a:latin typeface="微软雅黑" panose="020B0503020204020204" pitchFamily="34" charset="-122"/>
              <a:ea typeface="微软雅黑" panose="020B0503020204020204" pitchFamily="34" charset="-122"/>
            </a:endParaRPr>
          </a:p>
        </p:txBody>
      </p:sp>
      <p:cxnSp>
        <p:nvCxnSpPr>
          <p:cNvPr id="38" name="直接连接符 37"/>
          <p:cNvCxnSpPr/>
          <p:nvPr/>
        </p:nvCxnSpPr>
        <p:spPr>
          <a:xfrm>
            <a:off x="698500" y="691515"/>
            <a:ext cx="2505075" cy="127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a:off x="1430102" y="2947651"/>
            <a:ext cx="6260551" cy="1135924"/>
          </a:xfrm>
          <a:custGeom>
            <a:avLst/>
            <a:gdLst>
              <a:gd name="connsiteX0" fmla="*/ 0 w 5689600"/>
              <a:gd name="connsiteY0" fmla="*/ 1079512 h 1079512"/>
              <a:gd name="connsiteX1" fmla="*/ 1917700 w 5689600"/>
              <a:gd name="connsiteY1" fmla="*/ 12 h 1079512"/>
              <a:gd name="connsiteX2" fmla="*/ 3810000 w 5689600"/>
              <a:gd name="connsiteY2" fmla="*/ 1054112 h 1079512"/>
              <a:gd name="connsiteX3" fmla="*/ 5689600 w 5689600"/>
              <a:gd name="connsiteY3" fmla="*/ 12712 h 1079512"/>
              <a:gd name="connsiteX0-1" fmla="*/ 0 w 7762075"/>
              <a:gd name="connsiteY0-2" fmla="*/ 1079512 h 1079512"/>
              <a:gd name="connsiteX1-3" fmla="*/ 1917700 w 7762075"/>
              <a:gd name="connsiteY1-4" fmla="*/ 12 h 1079512"/>
              <a:gd name="connsiteX2-5" fmla="*/ 3810000 w 7762075"/>
              <a:gd name="connsiteY2-6" fmla="*/ 1054112 h 1079512"/>
              <a:gd name="connsiteX3-7" fmla="*/ 7762075 w 7762075"/>
              <a:gd name="connsiteY3-8" fmla="*/ 887355 h 1079512"/>
              <a:gd name="connsiteX0-9" fmla="*/ 0 w 7762075"/>
              <a:gd name="connsiteY0-10" fmla="*/ 1258016 h 1258016"/>
              <a:gd name="connsiteX1-11" fmla="*/ 1917700 w 7762075"/>
              <a:gd name="connsiteY1-12" fmla="*/ 178516 h 1258016"/>
              <a:gd name="connsiteX2-13" fmla="*/ 3810000 w 7762075"/>
              <a:gd name="connsiteY2-14" fmla="*/ 1232616 h 1258016"/>
              <a:gd name="connsiteX3-15" fmla="*/ 6120167 w 7762075"/>
              <a:gd name="connsiteY3-16" fmla="*/ 511 h 1258016"/>
              <a:gd name="connsiteX4" fmla="*/ 7762075 w 7762075"/>
              <a:gd name="connsiteY4" fmla="*/ 1065859 h 1258016"/>
              <a:gd name="connsiteX0-17" fmla="*/ 0 w 7872948"/>
              <a:gd name="connsiteY0-18" fmla="*/ 1257930 h 1296609"/>
              <a:gd name="connsiteX1-19" fmla="*/ 1917700 w 7872948"/>
              <a:gd name="connsiteY1-20" fmla="*/ 178430 h 1296609"/>
              <a:gd name="connsiteX2-21" fmla="*/ 3810000 w 7872948"/>
              <a:gd name="connsiteY2-22" fmla="*/ 1232530 h 1296609"/>
              <a:gd name="connsiteX3-23" fmla="*/ 6120167 w 7872948"/>
              <a:gd name="connsiteY3-24" fmla="*/ 425 h 1296609"/>
              <a:gd name="connsiteX4-25" fmla="*/ 7872948 w 7872948"/>
              <a:gd name="connsiteY4-26" fmla="*/ 1296361 h 1296609"/>
              <a:gd name="connsiteX0-27" fmla="*/ 0 w 7872948"/>
              <a:gd name="connsiteY0-28" fmla="*/ 1257930 h 1296609"/>
              <a:gd name="connsiteX1-29" fmla="*/ 1650430 w 7872948"/>
              <a:gd name="connsiteY1-30" fmla="*/ 263677 h 1296609"/>
              <a:gd name="connsiteX2-31" fmla="*/ 3810000 w 7872948"/>
              <a:gd name="connsiteY2-32" fmla="*/ 1232530 h 1296609"/>
              <a:gd name="connsiteX3-33" fmla="*/ 6120167 w 7872948"/>
              <a:gd name="connsiteY3-34" fmla="*/ 425 h 1296609"/>
              <a:gd name="connsiteX4-35" fmla="*/ 7872948 w 7872948"/>
              <a:gd name="connsiteY4-36" fmla="*/ 1296361 h 1296609"/>
              <a:gd name="connsiteX0-37" fmla="*/ 0 w 7872948"/>
              <a:gd name="connsiteY0-38" fmla="*/ 1257930 h 1296609"/>
              <a:gd name="connsiteX1-39" fmla="*/ 1650430 w 7872948"/>
              <a:gd name="connsiteY1-40" fmla="*/ 263677 h 1296609"/>
              <a:gd name="connsiteX2-41" fmla="*/ 3430071 w 7872948"/>
              <a:gd name="connsiteY2-42" fmla="*/ 1226591 h 1296609"/>
              <a:gd name="connsiteX3-43" fmla="*/ 6120167 w 7872948"/>
              <a:gd name="connsiteY3-44" fmla="*/ 425 h 1296609"/>
              <a:gd name="connsiteX4-45" fmla="*/ 7872948 w 7872948"/>
              <a:gd name="connsiteY4-46" fmla="*/ 1296361 h 1296609"/>
              <a:gd name="connsiteX0-47" fmla="*/ 0 w 7872948"/>
              <a:gd name="connsiteY0-48" fmla="*/ 1191562 h 1230254"/>
              <a:gd name="connsiteX1-49" fmla="*/ 1650430 w 7872948"/>
              <a:gd name="connsiteY1-50" fmla="*/ 197309 h 1230254"/>
              <a:gd name="connsiteX2-51" fmla="*/ 3430071 w 7872948"/>
              <a:gd name="connsiteY2-52" fmla="*/ 1160223 h 1230254"/>
              <a:gd name="connsiteX3-53" fmla="*/ 5639957 w 7872948"/>
              <a:gd name="connsiteY3-54" fmla="*/ 447 h 1230254"/>
              <a:gd name="connsiteX4-55" fmla="*/ 7872948 w 7872948"/>
              <a:gd name="connsiteY4-56" fmla="*/ 1229993 h 1230254"/>
              <a:gd name="connsiteX0-57" fmla="*/ 0 w 7681228"/>
              <a:gd name="connsiteY0-58" fmla="*/ 1191632 h 1191632"/>
              <a:gd name="connsiteX1-59" fmla="*/ 1650430 w 7681228"/>
              <a:gd name="connsiteY1-60" fmla="*/ 197379 h 1191632"/>
              <a:gd name="connsiteX2-61" fmla="*/ 3430071 w 7681228"/>
              <a:gd name="connsiteY2-62" fmla="*/ 1160293 h 1191632"/>
              <a:gd name="connsiteX3-63" fmla="*/ 5639957 w 7681228"/>
              <a:gd name="connsiteY3-64" fmla="*/ 517 h 1191632"/>
              <a:gd name="connsiteX4-65" fmla="*/ 7681228 w 7681228"/>
              <a:gd name="connsiteY4-66" fmla="*/ 1053214 h 1191632"/>
              <a:gd name="connsiteX0-67" fmla="*/ 0 w 7681228"/>
              <a:gd name="connsiteY0-68" fmla="*/ 1191576 h 1191576"/>
              <a:gd name="connsiteX1-69" fmla="*/ 1650430 w 7681228"/>
              <a:gd name="connsiteY1-70" fmla="*/ 197323 h 1191576"/>
              <a:gd name="connsiteX2-71" fmla="*/ 3430071 w 7681228"/>
              <a:gd name="connsiteY2-72" fmla="*/ 1160237 h 1191576"/>
              <a:gd name="connsiteX3-73" fmla="*/ 5639957 w 7681228"/>
              <a:gd name="connsiteY3-74" fmla="*/ 461 h 1191576"/>
              <a:gd name="connsiteX4-75" fmla="*/ 7681228 w 7681228"/>
              <a:gd name="connsiteY4-76" fmla="*/ 1053158 h 1191576"/>
              <a:gd name="connsiteX0-77" fmla="*/ 0 w 7826216"/>
              <a:gd name="connsiteY0-78" fmla="*/ 1191456 h 1508838"/>
              <a:gd name="connsiteX1-79" fmla="*/ 1650430 w 7826216"/>
              <a:gd name="connsiteY1-80" fmla="*/ 197203 h 1508838"/>
              <a:gd name="connsiteX2-81" fmla="*/ 3430071 w 7826216"/>
              <a:gd name="connsiteY2-82" fmla="*/ 1160117 h 1508838"/>
              <a:gd name="connsiteX3-83" fmla="*/ 5639957 w 7826216"/>
              <a:gd name="connsiteY3-84" fmla="*/ 341 h 1508838"/>
              <a:gd name="connsiteX4-85" fmla="*/ 7826216 w 7826216"/>
              <a:gd name="connsiteY4-86" fmla="*/ 1498311 h 1508838"/>
              <a:gd name="connsiteX0-87" fmla="*/ 0 w 7826216"/>
              <a:gd name="connsiteY0-88" fmla="*/ 1008617 h 1327197"/>
              <a:gd name="connsiteX1-89" fmla="*/ 1650430 w 7826216"/>
              <a:gd name="connsiteY1-90" fmla="*/ 14364 h 1327197"/>
              <a:gd name="connsiteX2-91" fmla="*/ 3430071 w 7826216"/>
              <a:gd name="connsiteY2-92" fmla="*/ 977278 h 1327197"/>
              <a:gd name="connsiteX3-93" fmla="*/ 5725245 w 7826216"/>
              <a:gd name="connsiteY3-94" fmla="*/ 382 h 1327197"/>
              <a:gd name="connsiteX4-95" fmla="*/ 7826216 w 7826216"/>
              <a:gd name="connsiteY4-96" fmla="*/ 1315472 h 1327197"/>
              <a:gd name="connsiteX0-97" fmla="*/ 0 w 7826216"/>
              <a:gd name="connsiteY0-98" fmla="*/ 1008617 h 1327197"/>
              <a:gd name="connsiteX1-99" fmla="*/ 1650430 w 7826216"/>
              <a:gd name="connsiteY1-100" fmla="*/ 14364 h 1327197"/>
              <a:gd name="connsiteX2-101" fmla="*/ 3737105 w 7826216"/>
              <a:gd name="connsiteY2-102" fmla="*/ 1136304 h 1327197"/>
              <a:gd name="connsiteX3-103" fmla="*/ 5725245 w 7826216"/>
              <a:gd name="connsiteY3-104" fmla="*/ 382 h 1327197"/>
              <a:gd name="connsiteX4-105" fmla="*/ 7826216 w 7826216"/>
              <a:gd name="connsiteY4-106" fmla="*/ 1315472 h 1327197"/>
              <a:gd name="connsiteX0-107" fmla="*/ 0 w 7826216"/>
              <a:gd name="connsiteY0-108" fmla="*/ 1008617 h 1327197"/>
              <a:gd name="connsiteX1-109" fmla="*/ 1650430 w 7826216"/>
              <a:gd name="connsiteY1-110" fmla="*/ 14364 h 1327197"/>
              <a:gd name="connsiteX2-111" fmla="*/ 3737105 w 7826216"/>
              <a:gd name="connsiteY2-112" fmla="*/ 1136304 h 1327197"/>
              <a:gd name="connsiteX3-113" fmla="*/ 5725245 w 7826216"/>
              <a:gd name="connsiteY3-114" fmla="*/ 382 h 1327197"/>
              <a:gd name="connsiteX4-115" fmla="*/ 7826216 w 7826216"/>
              <a:gd name="connsiteY4-116" fmla="*/ 1315472 h 1327197"/>
              <a:gd name="connsiteX0-117" fmla="*/ 0 w 7826216"/>
              <a:gd name="connsiteY0-118" fmla="*/ 1008617 h 1327197"/>
              <a:gd name="connsiteX1-119" fmla="*/ 1650430 w 7826216"/>
              <a:gd name="connsiteY1-120" fmla="*/ 14364 h 1327197"/>
              <a:gd name="connsiteX2-121" fmla="*/ 3737105 w 7826216"/>
              <a:gd name="connsiteY2-122" fmla="*/ 1136304 h 1327197"/>
              <a:gd name="connsiteX3-123" fmla="*/ 5725245 w 7826216"/>
              <a:gd name="connsiteY3-124" fmla="*/ 382 h 1327197"/>
              <a:gd name="connsiteX4-125" fmla="*/ 7826216 w 7826216"/>
              <a:gd name="connsiteY4-126" fmla="*/ 1315472 h 1327197"/>
              <a:gd name="connsiteX0-127" fmla="*/ 0 w 7826216"/>
              <a:gd name="connsiteY0-128" fmla="*/ 994938 h 1314128"/>
              <a:gd name="connsiteX1-129" fmla="*/ 1650430 w 7826216"/>
              <a:gd name="connsiteY1-130" fmla="*/ 685 h 1314128"/>
              <a:gd name="connsiteX2-131" fmla="*/ 3737105 w 7826216"/>
              <a:gd name="connsiteY2-132" fmla="*/ 1122625 h 1314128"/>
              <a:gd name="connsiteX3-133" fmla="*/ 5946991 w 7826216"/>
              <a:gd name="connsiteY3-134" fmla="*/ 66216 h 1314128"/>
              <a:gd name="connsiteX4-135" fmla="*/ 7826216 w 7826216"/>
              <a:gd name="connsiteY4-136" fmla="*/ 1301793 h 1314128"/>
              <a:gd name="connsiteX0-137" fmla="*/ 0 w 7826216"/>
              <a:gd name="connsiteY0-138" fmla="*/ 929125 h 1248315"/>
              <a:gd name="connsiteX1-139" fmla="*/ 1641902 w 7826216"/>
              <a:gd name="connsiteY1-140" fmla="*/ 30287 h 1248315"/>
              <a:gd name="connsiteX2-141" fmla="*/ 3737105 w 7826216"/>
              <a:gd name="connsiteY2-142" fmla="*/ 1056812 h 1248315"/>
              <a:gd name="connsiteX3-143" fmla="*/ 5946991 w 7826216"/>
              <a:gd name="connsiteY3-144" fmla="*/ 403 h 1248315"/>
              <a:gd name="connsiteX4-145" fmla="*/ 7826216 w 7826216"/>
              <a:gd name="connsiteY4-146" fmla="*/ 1235980 h 1248315"/>
              <a:gd name="connsiteX0-147" fmla="*/ 0 w 7826216"/>
              <a:gd name="connsiteY0-148" fmla="*/ 929125 h 1248315"/>
              <a:gd name="connsiteX1-149" fmla="*/ 1641902 w 7826216"/>
              <a:gd name="connsiteY1-150" fmla="*/ 30287 h 1248315"/>
              <a:gd name="connsiteX2-151" fmla="*/ 3941795 w 7826216"/>
              <a:gd name="connsiteY2-152" fmla="*/ 1088617 h 1248315"/>
              <a:gd name="connsiteX3-153" fmla="*/ 5946991 w 7826216"/>
              <a:gd name="connsiteY3-154" fmla="*/ 403 h 1248315"/>
              <a:gd name="connsiteX4-155" fmla="*/ 7826216 w 7826216"/>
              <a:gd name="connsiteY4-156" fmla="*/ 1235980 h 1248315"/>
              <a:gd name="connsiteX0-157" fmla="*/ 0 w 7698285"/>
              <a:gd name="connsiteY0-158" fmla="*/ 929138 h 1201018"/>
              <a:gd name="connsiteX1-159" fmla="*/ 1641902 w 7698285"/>
              <a:gd name="connsiteY1-160" fmla="*/ 30300 h 1201018"/>
              <a:gd name="connsiteX2-161" fmla="*/ 3941795 w 7698285"/>
              <a:gd name="connsiteY2-162" fmla="*/ 1088630 h 1201018"/>
              <a:gd name="connsiteX3-163" fmla="*/ 5946991 w 7698285"/>
              <a:gd name="connsiteY3-164" fmla="*/ 416 h 1201018"/>
              <a:gd name="connsiteX4-165" fmla="*/ 7698285 w 7698285"/>
              <a:gd name="connsiteY4-166" fmla="*/ 1188285 h 1201018"/>
              <a:gd name="connsiteX0-167" fmla="*/ 0 w 7698285"/>
              <a:gd name="connsiteY0-168" fmla="*/ 929194 h 1188341"/>
              <a:gd name="connsiteX1-169" fmla="*/ 1641902 w 7698285"/>
              <a:gd name="connsiteY1-170" fmla="*/ 30356 h 1188341"/>
              <a:gd name="connsiteX2-171" fmla="*/ 3941795 w 7698285"/>
              <a:gd name="connsiteY2-172" fmla="*/ 1088686 h 1188341"/>
              <a:gd name="connsiteX3-173" fmla="*/ 5946991 w 7698285"/>
              <a:gd name="connsiteY3-174" fmla="*/ 472 h 1188341"/>
              <a:gd name="connsiteX4-175" fmla="*/ 7698285 w 7698285"/>
              <a:gd name="connsiteY4-176" fmla="*/ 1188341 h 1188341"/>
              <a:gd name="connsiteX0-177" fmla="*/ 0 w 7766515"/>
              <a:gd name="connsiteY0-178" fmla="*/ 1064367 h 1188341"/>
              <a:gd name="connsiteX1-179" fmla="*/ 1710132 w 7766515"/>
              <a:gd name="connsiteY1-180" fmla="*/ 30356 h 1188341"/>
              <a:gd name="connsiteX2-181" fmla="*/ 4010025 w 7766515"/>
              <a:gd name="connsiteY2-182" fmla="*/ 1088686 h 1188341"/>
              <a:gd name="connsiteX3-183" fmla="*/ 6015221 w 7766515"/>
              <a:gd name="connsiteY3-184" fmla="*/ 472 h 1188341"/>
              <a:gd name="connsiteX4-185" fmla="*/ 7766515 w 7766515"/>
              <a:gd name="connsiteY4-186" fmla="*/ 1188341 h 1188341"/>
              <a:gd name="connsiteX0-187" fmla="*/ 0 w 7809158"/>
              <a:gd name="connsiteY0-188" fmla="*/ 682705 h 1188341"/>
              <a:gd name="connsiteX1-189" fmla="*/ 1752775 w 7809158"/>
              <a:gd name="connsiteY1-190" fmla="*/ 30356 h 1188341"/>
              <a:gd name="connsiteX2-191" fmla="*/ 4052668 w 7809158"/>
              <a:gd name="connsiteY2-192" fmla="*/ 1088686 h 1188341"/>
              <a:gd name="connsiteX3-193" fmla="*/ 6057864 w 7809158"/>
              <a:gd name="connsiteY3-194" fmla="*/ 472 h 1188341"/>
              <a:gd name="connsiteX4-195" fmla="*/ 7809158 w 7809158"/>
              <a:gd name="connsiteY4-196" fmla="*/ 1188341 h 1188341"/>
              <a:gd name="connsiteX0-197" fmla="*/ 0 w 7809158"/>
              <a:gd name="connsiteY0-198" fmla="*/ 682705 h 1188341"/>
              <a:gd name="connsiteX1-199" fmla="*/ 1752775 w 7809158"/>
              <a:gd name="connsiteY1-200" fmla="*/ 30356 h 1188341"/>
              <a:gd name="connsiteX2-201" fmla="*/ 4052668 w 7809158"/>
              <a:gd name="connsiteY2-202" fmla="*/ 1088686 h 1188341"/>
              <a:gd name="connsiteX3-203" fmla="*/ 6057864 w 7809158"/>
              <a:gd name="connsiteY3-204" fmla="*/ 472 h 1188341"/>
              <a:gd name="connsiteX4-205" fmla="*/ 7809158 w 7809158"/>
              <a:gd name="connsiteY4-206" fmla="*/ 1188341 h 1188341"/>
              <a:gd name="connsiteX0-207" fmla="*/ 0 w 7800630"/>
              <a:gd name="connsiteY0-208" fmla="*/ 1104124 h 1188341"/>
              <a:gd name="connsiteX1-209" fmla="*/ 1744247 w 7800630"/>
              <a:gd name="connsiteY1-210" fmla="*/ 30356 h 1188341"/>
              <a:gd name="connsiteX2-211" fmla="*/ 4044140 w 7800630"/>
              <a:gd name="connsiteY2-212" fmla="*/ 1088686 h 1188341"/>
              <a:gd name="connsiteX3-213" fmla="*/ 6049336 w 7800630"/>
              <a:gd name="connsiteY3-214" fmla="*/ 472 h 1188341"/>
              <a:gd name="connsiteX4-215" fmla="*/ 7800630 w 7800630"/>
              <a:gd name="connsiteY4-216" fmla="*/ 1188341 h 1188341"/>
              <a:gd name="connsiteX0-217" fmla="*/ 0 w 7800630"/>
              <a:gd name="connsiteY0-218" fmla="*/ 1120027 h 1188341"/>
              <a:gd name="connsiteX1-219" fmla="*/ 1744247 w 7800630"/>
              <a:gd name="connsiteY1-220" fmla="*/ 30356 h 1188341"/>
              <a:gd name="connsiteX2-221" fmla="*/ 4044140 w 7800630"/>
              <a:gd name="connsiteY2-222" fmla="*/ 1088686 h 1188341"/>
              <a:gd name="connsiteX3-223" fmla="*/ 6049336 w 7800630"/>
              <a:gd name="connsiteY3-224" fmla="*/ 472 h 1188341"/>
              <a:gd name="connsiteX4-225" fmla="*/ 7800630 w 7800630"/>
              <a:gd name="connsiteY4-226" fmla="*/ 1188341 h 1188341"/>
              <a:gd name="connsiteX0-227" fmla="*/ 0 w 7800630"/>
              <a:gd name="connsiteY0-228" fmla="*/ 1120027 h 1188341"/>
              <a:gd name="connsiteX1-229" fmla="*/ 1744247 w 7800630"/>
              <a:gd name="connsiteY1-230" fmla="*/ 30356 h 1188341"/>
              <a:gd name="connsiteX2-231" fmla="*/ 4044140 w 7800630"/>
              <a:gd name="connsiteY2-232" fmla="*/ 1088686 h 1188341"/>
              <a:gd name="connsiteX3-233" fmla="*/ 6049336 w 7800630"/>
              <a:gd name="connsiteY3-234" fmla="*/ 472 h 1188341"/>
              <a:gd name="connsiteX4-235" fmla="*/ 7800630 w 7800630"/>
              <a:gd name="connsiteY4-236" fmla="*/ 1188341 h 1188341"/>
              <a:gd name="connsiteX0-237" fmla="*/ 0 w 7851801"/>
              <a:gd name="connsiteY0-238" fmla="*/ 1120082 h 1120082"/>
              <a:gd name="connsiteX1-239" fmla="*/ 1744247 w 7851801"/>
              <a:gd name="connsiteY1-240" fmla="*/ 30411 h 1120082"/>
              <a:gd name="connsiteX2-241" fmla="*/ 4044140 w 7851801"/>
              <a:gd name="connsiteY2-242" fmla="*/ 1088741 h 1120082"/>
              <a:gd name="connsiteX3-243" fmla="*/ 6049336 w 7851801"/>
              <a:gd name="connsiteY3-244" fmla="*/ 527 h 1120082"/>
              <a:gd name="connsiteX4-245" fmla="*/ 7851801 w 7851801"/>
              <a:gd name="connsiteY4-246" fmla="*/ 1061175 h 1120082"/>
              <a:gd name="connsiteX0-247" fmla="*/ 0 w 7851801"/>
              <a:gd name="connsiteY0-248" fmla="*/ 1120082 h 1120082"/>
              <a:gd name="connsiteX1-249" fmla="*/ 1744247 w 7851801"/>
              <a:gd name="connsiteY1-250" fmla="*/ 30411 h 1120082"/>
              <a:gd name="connsiteX2-251" fmla="*/ 4044140 w 7851801"/>
              <a:gd name="connsiteY2-252" fmla="*/ 1088741 h 1120082"/>
              <a:gd name="connsiteX3-253" fmla="*/ 6049336 w 7851801"/>
              <a:gd name="connsiteY3-254" fmla="*/ 527 h 1120082"/>
              <a:gd name="connsiteX4-255" fmla="*/ 7851801 w 7851801"/>
              <a:gd name="connsiteY4-256" fmla="*/ 1061175 h 1120082"/>
              <a:gd name="connsiteX0-257" fmla="*/ 0 w 7851801"/>
              <a:gd name="connsiteY0-258" fmla="*/ 1120082 h 1120082"/>
              <a:gd name="connsiteX1-259" fmla="*/ 1744247 w 7851801"/>
              <a:gd name="connsiteY1-260" fmla="*/ 30411 h 1120082"/>
              <a:gd name="connsiteX2-261" fmla="*/ 4044140 w 7851801"/>
              <a:gd name="connsiteY2-262" fmla="*/ 1088741 h 1120082"/>
              <a:gd name="connsiteX3-263" fmla="*/ 6049336 w 7851801"/>
              <a:gd name="connsiteY3-264" fmla="*/ 527 h 1120082"/>
              <a:gd name="connsiteX4-265" fmla="*/ 7851801 w 7851801"/>
              <a:gd name="connsiteY4-266" fmla="*/ 1061175 h 1120082"/>
              <a:gd name="connsiteX0-267" fmla="*/ 0 w 7851801"/>
              <a:gd name="connsiteY0-268" fmla="*/ 1119555 h 1119555"/>
              <a:gd name="connsiteX1-269" fmla="*/ 1744247 w 7851801"/>
              <a:gd name="connsiteY1-270" fmla="*/ 29884 h 1119555"/>
              <a:gd name="connsiteX2-271" fmla="*/ 4044140 w 7851801"/>
              <a:gd name="connsiteY2-272" fmla="*/ 1088214 h 1119555"/>
              <a:gd name="connsiteX3-273" fmla="*/ 6049336 w 7851801"/>
              <a:gd name="connsiteY3-274" fmla="*/ 0 h 1119555"/>
              <a:gd name="connsiteX4-275" fmla="*/ 7851801 w 7851801"/>
              <a:gd name="connsiteY4-276" fmla="*/ 1060648 h 1119555"/>
              <a:gd name="connsiteX0-277" fmla="*/ 0 w 7851801"/>
              <a:gd name="connsiteY0-278" fmla="*/ 1119555 h 1119555"/>
              <a:gd name="connsiteX1-279" fmla="*/ 1744247 w 7851801"/>
              <a:gd name="connsiteY1-280" fmla="*/ 29884 h 1119555"/>
              <a:gd name="connsiteX2-281" fmla="*/ 4044140 w 7851801"/>
              <a:gd name="connsiteY2-282" fmla="*/ 1088214 h 1119555"/>
              <a:gd name="connsiteX3-283" fmla="*/ 6049336 w 7851801"/>
              <a:gd name="connsiteY3-284" fmla="*/ 0 h 1119555"/>
              <a:gd name="connsiteX4-285" fmla="*/ 7851801 w 7851801"/>
              <a:gd name="connsiteY4-286" fmla="*/ 1060648 h 1119555"/>
              <a:gd name="connsiteX0-287" fmla="*/ 0 w 7851801"/>
              <a:gd name="connsiteY0-288" fmla="*/ 1119555 h 1119555"/>
              <a:gd name="connsiteX1-289" fmla="*/ 2349784 w 7851801"/>
              <a:gd name="connsiteY1-290" fmla="*/ 13981 h 1119555"/>
              <a:gd name="connsiteX2-291" fmla="*/ 4044140 w 7851801"/>
              <a:gd name="connsiteY2-292" fmla="*/ 1088214 h 1119555"/>
              <a:gd name="connsiteX3-293" fmla="*/ 6049336 w 7851801"/>
              <a:gd name="connsiteY3-294" fmla="*/ 0 h 1119555"/>
              <a:gd name="connsiteX4-295" fmla="*/ 7851801 w 7851801"/>
              <a:gd name="connsiteY4-296" fmla="*/ 1060648 h 1119555"/>
              <a:gd name="connsiteX0-297" fmla="*/ 0 w 7118332"/>
              <a:gd name="connsiteY0-298" fmla="*/ 1079799 h 1088237"/>
              <a:gd name="connsiteX1-299" fmla="*/ 1616315 w 7118332"/>
              <a:gd name="connsiteY1-300" fmla="*/ 13981 h 1088237"/>
              <a:gd name="connsiteX2-301" fmla="*/ 3310671 w 7118332"/>
              <a:gd name="connsiteY2-302" fmla="*/ 1088214 h 1088237"/>
              <a:gd name="connsiteX3-303" fmla="*/ 5315867 w 7118332"/>
              <a:gd name="connsiteY3-304" fmla="*/ 0 h 1088237"/>
              <a:gd name="connsiteX4-305" fmla="*/ 7118332 w 7118332"/>
              <a:gd name="connsiteY4-306" fmla="*/ 1060648 h 1088237"/>
              <a:gd name="connsiteX0-307" fmla="*/ 0 w 7118332"/>
              <a:gd name="connsiteY0-308" fmla="*/ 1079799 h 1088237"/>
              <a:gd name="connsiteX1-309" fmla="*/ 1616315 w 7118332"/>
              <a:gd name="connsiteY1-310" fmla="*/ 13981 h 1088237"/>
              <a:gd name="connsiteX2-311" fmla="*/ 3310671 w 7118332"/>
              <a:gd name="connsiteY2-312" fmla="*/ 1088214 h 1088237"/>
              <a:gd name="connsiteX3-313" fmla="*/ 5315867 w 7118332"/>
              <a:gd name="connsiteY3-314" fmla="*/ 0 h 1088237"/>
              <a:gd name="connsiteX4-315" fmla="*/ 7118332 w 7118332"/>
              <a:gd name="connsiteY4-316" fmla="*/ 1060648 h 1088237"/>
              <a:gd name="connsiteX0-317" fmla="*/ 0 w 7118332"/>
              <a:gd name="connsiteY0-318" fmla="*/ 1065820 h 1074258"/>
              <a:gd name="connsiteX1-319" fmla="*/ 1616315 w 7118332"/>
              <a:gd name="connsiteY1-320" fmla="*/ 2 h 1074258"/>
              <a:gd name="connsiteX2-321" fmla="*/ 3310671 w 7118332"/>
              <a:gd name="connsiteY2-322" fmla="*/ 1074235 h 1074258"/>
              <a:gd name="connsiteX3-323" fmla="*/ 4974720 w 7118332"/>
              <a:gd name="connsiteY3-324" fmla="*/ 1924 h 1074258"/>
              <a:gd name="connsiteX4-325" fmla="*/ 7118332 w 7118332"/>
              <a:gd name="connsiteY4-326" fmla="*/ 1046669 h 1074258"/>
              <a:gd name="connsiteX0-327" fmla="*/ 0 w 6623667"/>
              <a:gd name="connsiteY0-328" fmla="*/ 1065820 h 1074258"/>
              <a:gd name="connsiteX1-329" fmla="*/ 1616315 w 6623667"/>
              <a:gd name="connsiteY1-330" fmla="*/ 2 h 1074258"/>
              <a:gd name="connsiteX2-331" fmla="*/ 3310671 w 6623667"/>
              <a:gd name="connsiteY2-332" fmla="*/ 1074235 h 1074258"/>
              <a:gd name="connsiteX3-333" fmla="*/ 4974720 w 6623667"/>
              <a:gd name="connsiteY3-334" fmla="*/ 1924 h 1074258"/>
              <a:gd name="connsiteX4-335" fmla="*/ 6623667 w 6623667"/>
              <a:gd name="connsiteY4-336" fmla="*/ 1038718 h 1074258"/>
              <a:gd name="connsiteX0-337" fmla="*/ 0 w 6478679"/>
              <a:gd name="connsiteY0-338" fmla="*/ 1065820 h 1074258"/>
              <a:gd name="connsiteX1-339" fmla="*/ 1616315 w 6478679"/>
              <a:gd name="connsiteY1-340" fmla="*/ 2 h 1074258"/>
              <a:gd name="connsiteX2-341" fmla="*/ 3310671 w 6478679"/>
              <a:gd name="connsiteY2-342" fmla="*/ 1074235 h 1074258"/>
              <a:gd name="connsiteX3-343" fmla="*/ 4974720 w 6478679"/>
              <a:gd name="connsiteY3-344" fmla="*/ 1924 h 1074258"/>
              <a:gd name="connsiteX4-345" fmla="*/ 6478679 w 6478679"/>
              <a:gd name="connsiteY4-346" fmla="*/ 1070523 h 1074258"/>
              <a:gd name="connsiteX0-347" fmla="*/ 0 w 6700425"/>
              <a:gd name="connsiteY0-348" fmla="*/ 1065820 h 1074258"/>
              <a:gd name="connsiteX1-349" fmla="*/ 1616315 w 6700425"/>
              <a:gd name="connsiteY1-350" fmla="*/ 2 h 1074258"/>
              <a:gd name="connsiteX2-351" fmla="*/ 3310671 w 6700425"/>
              <a:gd name="connsiteY2-352" fmla="*/ 1074235 h 1074258"/>
              <a:gd name="connsiteX3-353" fmla="*/ 4974720 w 6700425"/>
              <a:gd name="connsiteY3-354" fmla="*/ 1924 h 1074258"/>
              <a:gd name="connsiteX4-355" fmla="*/ 6700425 w 6700425"/>
              <a:gd name="connsiteY4-356" fmla="*/ 1038717 h 1074258"/>
              <a:gd name="connsiteX0-357" fmla="*/ 0 w 6700425"/>
              <a:gd name="connsiteY0-358" fmla="*/ 1127507 h 1135945"/>
              <a:gd name="connsiteX1-359" fmla="*/ 1616315 w 6700425"/>
              <a:gd name="connsiteY1-360" fmla="*/ 61689 h 1135945"/>
              <a:gd name="connsiteX2-361" fmla="*/ 3310671 w 6700425"/>
              <a:gd name="connsiteY2-362" fmla="*/ 1135922 h 1135945"/>
              <a:gd name="connsiteX3-363" fmla="*/ 5034421 w 6700425"/>
              <a:gd name="connsiteY3-364" fmla="*/ 0 h 1135945"/>
              <a:gd name="connsiteX4-365" fmla="*/ 6700425 w 6700425"/>
              <a:gd name="connsiteY4-366" fmla="*/ 1100404 h 1135945"/>
              <a:gd name="connsiteX0-367" fmla="*/ 0 w 6700425"/>
              <a:gd name="connsiteY0-368" fmla="*/ 1127507 h 1135945"/>
              <a:gd name="connsiteX1-369" fmla="*/ 1616315 w 6700425"/>
              <a:gd name="connsiteY1-370" fmla="*/ 61689 h 1135945"/>
              <a:gd name="connsiteX2-371" fmla="*/ 3310671 w 6700425"/>
              <a:gd name="connsiteY2-372" fmla="*/ 1135922 h 1135945"/>
              <a:gd name="connsiteX3-373" fmla="*/ 5034421 w 6700425"/>
              <a:gd name="connsiteY3-374" fmla="*/ 0 h 1135945"/>
              <a:gd name="connsiteX4-375" fmla="*/ 6700425 w 6700425"/>
              <a:gd name="connsiteY4-376" fmla="*/ 1100404 h 1135945"/>
              <a:gd name="connsiteX0-377" fmla="*/ 0 w 6700425"/>
              <a:gd name="connsiteY0-378" fmla="*/ 1127507 h 1135945"/>
              <a:gd name="connsiteX1-379" fmla="*/ 1616315 w 6700425"/>
              <a:gd name="connsiteY1-380" fmla="*/ 61689 h 1135945"/>
              <a:gd name="connsiteX2-381" fmla="*/ 3310671 w 6700425"/>
              <a:gd name="connsiteY2-382" fmla="*/ 1135922 h 1135945"/>
              <a:gd name="connsiteX3-383" fmla="*/ 5034421 w 6700425"/>
              <a:gd name="connsiteY3-384" fmla="*/ 0 h 1135945"/>
              <a:gd name="connsiteX4-385" fmla="*/ 6700425 w 6700425"/>
              <a:gd name="connsiteY4-386" fmla="*/ 1100404 h 1135945"/>
              <a:gd name="connsiteX0-387" fmla="*/ 0 w 6700425"/>
              <a:gd name="connsiteY0-388" fmla="*/ 1127507 h 1135945"/>
              <a:gd name="connsiteX1-389" fmla="*/ 1616315 w 6700425"/>
              <a:gd name="connsiteY1-390" fmla="*/ 61689 h 1135945"/>
              <a:gd name="connsiteX2-391" fmla="*/ 3310671 w 6700425"/>
              <a:gd name="connsiteY2-392" fmla="*/ 1135922 h 1135945"/>
              <a:gd name="connsiteX3-393" fmla="*/ 5034421 w 6700425"/>
              <a:gd name="connsiteY3-394" fmla="*/ 0 h 1135945"/>
              <a:gd name="connsiteX4-395" fmla="*/ 6700425 w 6700425"/>
              <a:gd name="connsiteY4-396" fmla="*/ 1100404 h 1135945"/>
              <a:gd name="connsiteX0-397" fmla="*/ 0 w 6700425"/>
              <a:gd name="connsiteY0-398" fmla="*/ 1127507 h 1135922"/>
              <a:gd name="connsiteX1-399" fmla="*/ 1616315 w 6700425"/>
              <a:gd name="connsiteY1-400" fmla="*/ 61689 h 1135922"/>
              <a:gd name="connsiteX2-401" fmla="*/ 3310671 w 6700425"/>
              <a:gd name="connsiteY2-402" fmla="*/ 1135922 h 1135922"/>
              <a:gd name="connsiteX3-403" fmla="*/ 5034421 w 6700425"/>
              <a:gd name="connsiteY3-404" fmla="*/ 0 h 1135922"/>
              <a:gd name="connsiteX4-405" fmla="*/ 6700425 w 6700425"/>
              <a:gd name="connsiteY4-406" fmla="*/ 1100404 h 1135922"/>
              <a:gd name="connsiteX0-407" fmla="*/ 0 w 6700425"/>
              <a:gd name="connsiteY0-408" fmla="*/ 1127509 h 1135924"/>
              <a:gd name="connsiteX1-409" fmla="*/ 1616315 w 6700425"/>
              <a:gd name="connsiteY1-410" fmla="*/ 61691 h 1135924"/>
              <a:gd name="connsiteX2-411" fmla="*/ 3310671 w 6700425"/>
              <a:gd name="connsiteY2-412" fmla="*/ 1135924 h 1135924"/>
              <a:gd name="connsiteX3-413" fmla="*/ 5034421 w 6700425"/>
              <a:gd name="connsiteY3-414" fmla="*/ 2 h 1135924"/>
              <a:gd name="connsiteX4-415" fmla="*/ 6700425 w 6700425"/>
              <a:gd name="connsiteY4-416" fmla="*/ 1100406 h 1135924"/>
              <a:gd name="connsiteX0-417" fmla="*/ 0 w 6700425"/>
              <a:gd name="connsiteY0-418" fmla="*/ 1127509 h 1135924"/>
              <a:gd name="connsiteX1-419" fmla="*/ 1616315 w 6700425"/>
              <a:gd name="connsiteY1-420" fmla="*/ 61691 h 1135924"/>
              <a:gd name="connsiteX2-421" fmla="*/ 3310671 w 6700425"/>
              <a:gd name="connsiteY2-422" fmla="*/ 1135924 h 1135924"/>
              <a:gd name="connsiteX3-423" fmla="*/ 5034421 w 6700425"/>
              <a:gd name="connsiteY3-424" fmla="*/ 2 h 1135924"/>
              <a:gd name="connsiteX4-425" fmla="*/ 6700425 w 6700425"/>
              <a:gd name="connsiteY4-426" fmla="*/ 1100406 h 1135924"/>
              <a:gd name="connsiteX0-427" fmla="*/ 0 w 6700425"/>
              <a:gd name="connsiteY0-428" fmla="*/ 1127509 h 1135924"/>
              <a:gd name="connsiteX1-429" fmla="*/ 1616315 w 6700425"/>
              <a:gd name="connsiteY1-430" fmla="*/ 61691 h 1135924"/>
              <a:gd name="connsiteX2-431" fmla="*/ 3310671 w 6700425"/>
              <a:gd name="connsiteY2-432" fmla="*/ 1135924 h 1135924"/>
              <a:gd name="connsiteX3-433" fmla="*/ 5034421 w 6700425"/>
              <a:gd name="connsiteY3-434" fmla="*/ 2 h 1135924"/>
              <a:gd name="connsiteX4-435" fmla="*/ 6700425 w 6700425"/>
              <a:gd name="connsiteY4-436" fmla="*/ 1072905 h 1135924"/>
              <a:gd name="connsiteX0-437" fmla="*/ 0 w 6715173"/>
              <a:gd name="connsiteY0-438" fmla="*/ 1127509 h 1135924"/>
              <a:gd name="connsiteX1-439" fmla="*/ 1616315 w 6715173"/>
              <a:gd name="connsiteY1-440" fmla="*/ 61691 h 1135924"/>
              <a:gd name="connsiteX2-441" fmla="*/ 3310671 w 6715173"/>
              <a:gd name="connsiteY2-442" fmla="*/ 1135924 h 1135924"/>
              <a:gd name="connsiteX3-443" fmla="*/ 5034421 w 6715173"/>
              <a:gd name="connsiteY3-444" fmla="*/ 2 h 1135924"/>
              <a:gd name="connsiteX4-445" fmla="*/ 6715173 w 6715173"/>
              <a:gd name="connsiteY4-446" fmla="*/ 1059155 h 1135924"/>
            </a:gdLst>
            <a:ahLst/>
            <a:cxnLst>
              <a:cxn ang="0">
                <a:pos x="connsiteX0-1" y="connsiteY0-2"/>
              </a:cxn>
              <a:cxn ang="0">
                <a:pos x="connsiteX1-3" y="connsiteY1-4"/>
              </a:cxn>
              <a:cxn ang="0">
                <a:pos x="connsiteX2-5" y="connsiteY2-6"/>
              </a:cxn>
              <a:cxn ang="0">
                <a:pos x="connsiteX3-7" y="connsiteY3-8"/>
              </a:cxn>
              <a:cxn ang="0">
                <a:pos x="connsiteX4-25" y="connsiteY4-26"/>
              </a:cxn>
            </a:cxnLst>
            <a:rect l="l" t="t" r="r" b="b"/>
            <a:pathLst>
              <a:path w="6715173" h="1135924">
                <a:moveTo>
                  <a:pt x="0" y="1127509"/>
                </a:moveTo>
                <a:cubicBezTo>
                  <a:pt x="507007" y="1133134"/>
                  <a:pt x="1064537" y="60289"/>
                  <a:pt x="1616315" y="61691"/>
                </a:cubicBezTo>
                <a:cubicBezTo>
                  <a:pt x="2168093" y="63093"/>
                  <a:pt x="2778719" y="1127987"/>
                  <a:pt x="3310671" y="1135924"/>
                </a:cubicBezTo>
                <a:cubicBezTo>
                  <a:pt x="3866607" y="1117437"/>
                  <a:pt x="4488155" y="10816"/>
                  <a:pt x="5034421" y="2"/>
                </a:cubicBezTo>
                <a:cubicBezTo>
                  <a:pt x="5562285" y="-1785"/>
                  <a:pt x="6713956" y="1071307"/>
                  <a:pt x="6715173" y="1059155"/>
                </a:cubicBezTo>
              </a:path>
            </a:pathLst>
          </a:custGeom>
          <a:ln w="762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prstClr val="black"/>
              </a:solidFill>
              <a:latin typeface="+mj-ea"/>
              <a:ea typeface="+mj-ea"/>
            </a:endParaRPr>
          </a:p>
        </p:txBody>
      </p:sp>
      <p:grpSp>
        <p:nvGrpSpPr>
          <p:cNvPr id="5" name="组合 4"/>
          <p:cNvGrpSpPr/>
          <p:nvPr/>
        </p:nvGrpSpPr>
        <p:grpSpPr>
          <a:xfrm>
            <a:off x="7143181" y="3505167"/>
            <a:ext cx="1050303" cy="1050303"/>
            <a:chOff x="1979712" y="3723878"/>
            <a:chExt cx="1050303" cy="1050303"/>
          </a:xfrm>
        </p:grpSpPr>
        <p:grpSp>
          <p:nvGrpSpPr>
            <p:cNvPr id="6" name="组合 5"/>
            <p:cNvGrpSpPr/>
            <p:nvPr/>
          </p:nvGrpSpPr>
          <p:grpSpPr>
            <a:xfrm>
              <a:off x="1979712" y="3723878"/>
              <a:ext cx="1050303" cy="1050303"/>
              <a:chOff x="1695226" y="3321784"/>
              <a:chExt cx="1250759" cy="1250759"/>
            </a:xfrm>
          </p:grpSpPr>
          <p:sp>
            <p:nvSpPr>
              <p:cNvPr id="8" name="椭圆 7"/>
              <p:cNvSpPr/>
              <p:nvPr/>
            </p:nvSpPr>
            <p:spPr>
              <a:xfrm>
                <a:off x="1695226" y="3321784"/>
                <a:ext cx="1250759" cy="1250759"/>
              </a:xfrm>
              <a:prstGeom prst="ellipse">
                <a:avLst/>
              </a:prstGeom>
              <a:gradFill flip="none" rotWithShape="1">
                <a:gsLst>
                  <a:gs pos="100000">
                    <a:srgbClr val="FCFCFC"/>
                  </a:gs>
                  <a:gs pos="0">
                    <a:schemeClr val="bg1">
                      <a:lumMod val="85000"/>
                    </a:schemeClr>
                  </a:gs>
                </a:gsLst>
                <a:lin ang="7200000" scaled="0"/>
                <a:tileRect/>
              </a:gradFill>
              <a:ln w="12700">
                <a:gradFill>
                  <a:gsLst>
                    <a:gs pos="89000">
                      <a:schemeClr val="bg1">
                        <a:lumMod val="85000"/>
                      </a:schemeClr>
                    </a:gs>
                    <a:gs pos="0">
                      <a:schemeClr val="bg1"/>
                    </a:gs>
                  </a:gsLst>
                  <a:lin ang="7200000" scaled="0"/>
                </a:gradFill>
              </a:ln>
              <a:effectLst>
                <a:outerShdw blurRad="127000" dist="381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BC1DC"/>
                  </a:solidFill>
                  <a:latin typeface="+mj-ea"/>
                  <a:ea typeface="+mj-ea"/>
                </a:endParaRPr>
              </a:p>
            </p:txBody>
          </p:sp>
          <p:sp>
            <p:nvSpPr>
              <p:cNvPr id="9" name="椭圆 8"/>
              <p:cNvSpPr/>
              <p:nvPr/>
            </p:nvSpPr>
            <p:spPr>
              <a:xfrm>
                <a:off x="1826937" y="3453495"/>
                <a:ext cx="987336" cy="987336"/>
              </a:xfrm>
              <a:prstGeom prst="ellipse">
                <a:avLst/>
              </a:prstGeom>
              <a:solidFill>
                <a:schemeClr val="accent2"/>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ea"/>
                  <a:ea typeface="+mj-ea"/>
                </a:endParaRPr>
              </a:p>
            </p:txBody>
          </p:sp>
        </p:grpSp>
        <p:sp>
          <p:nvSpPr>
            <p:cNvPr id="7" name="TextBox 77"/>
            <p:cNvSpPr txBox="1"/>
            <p:nvPr/>
          </p:nvSpPr>
          <p:spPr>
            <a:xfrm>
              <a:off x="2251338" y="3910326"/>
              <a:ext cx="495935" cy="706755"/>
            </a:xfrm>
            <a:prstGeom prst="rect">
              <a:avLst/>
            </a:prstGeom>
            <a:noFill/>
          </p:spPr>
          <p:txBody>
            <a:bodyPr wrap="none" rtlCol="0">
              <a:spAutoFit/>
            </a:bodyPr>
            <a:lstStyle/>
            <a:p>
              <a:pPr algn="ctr"/>
              <a:r>
                <a:rPr lang="en-US" altLang="zh-CN" sz="4000" b="1" dirty="0" smtClean="0">
                  <a:solidFill>
                    <a:srgbClr val="FFFFFF"/>
                  </a:solidFill>
                  <a:latin typeface="+mj-ea"/>
                  <a:ea typeface="+mj-ea"/>
                </a:rPr>
                <a:t>5</a:t>
              </a:r>
              <a:endParaRPr lang="zh-CN" altLang="en-US" sz="4000" b="1" dirty="0">
                <a:solidFill>
                  <a:srgbClr val="FFFFFF"/>
                </a:solidFill>
                <a:latin typeface="+mj-ea"/>
                <a:ea typeface="+mj-ea"/>
              </a:endParaRPr>
            </a:p>
          </p:txBody>
        </p:sp>
      </p:grpSp>
      <p:grpSp>
        <p:nvGrpSpPr>
          <p:cNvPr id="10" name="组合 9"/>
          <p:cNvGrpSpPr/>
          <p:nvPr/>
        </p:nvGrpSpPr>
        <p:grpSpPr>
          <a:xfrm>
            <a:off x="5600856" y="2422499"/>
            <a:ext cx="1050303" cy="1050303"/>
            <a:chOff x="1979712" y="3723878"/>
            <a:chExt cx="1050303" cy="1050303"/>
          </a:xfrm>
        </p:grpSpPr>
        <p:grpSp>
          <p:nvGrpSpPr>
            <p:cNvPr id="11" name="组合 10"/>
            <p:cNvGrpSpPr/>
            <p:nvPr/>
          </p:nvGrpSpPr>
          <p:grpSpPr>
            <a:xfrm>
              <a:off x="1979712" y="3723878"/>
              <a:ext cx="1050303" cy="1050303"/>
              <a:chOff x="1695226" y="3321784"/>
              <a:chExt cx="1250759" cy="1250759"/>
            </a:xfrm>
          </p:grpSpPr>
          <p:sp>
            <p:nvSpPr>
              <p:cNvPr id="13" name="椭圆 12"/>
              <p:cNvSpPr/>
              <p:nvPr/>
            </p:nvSpPr>
            <p:spPr>
              <a:xfrm>
                <a:off x="1695226" y="3321784"/>
                <a:ext cx="1250759" cy="1250759"/>
              </a:xfrm>
              <a:prstGeom prst="ellipse">
                <a:avLst/>
              </a:prstGeom>
              <a:gradFill flip="none" rotWithShape="1">
                <a:gsLst>
                  <a:gs pos="100000">
                    <a:srgbClr val="FCFCFC"/>
                  </a:gs>
                  <a:gs pos="0">
                    <a:schemeClr val="bg1">
                      <a:lumMod val="85000"/>
                    </a:schemeClr>
                  </a:gs>
                </a:gsLst>
                <a:lin ang="7200000" scaled="0"/>
                <a:tileRect/>
              </a:gradFill>
              <a:ln w="12700">
                <a:gradFill>
                  <a:gsLst>
                    <a:gs pos="89000">
                      <a:schemeClr val="bg1">
                        <a:lumMod val="85000"/>
                      </a:schemeClr>
                    </a:gs>
                    <a:gs pos="0">
                      <a:schemeClr val="bg1"/>
                    </a:gs>
                  </a:gsLst>
                  <a:lin ang="7200000" scaled="0"/>
                </a:gradFill>
              </a:ln>
              <a:effectLst>
                <a:outerShdw blurRad="127000" dist="381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BC1DC"/>
                  </a:solidFill>
                  <a:latin typeface="+mj-ea"/>
                  <a:ea typeface="+mj-ea"/>
                </a:endParaRPr>
              </a:p>
            </p:txBody>
          </p:sp>
          <p:sp>
            <p:nvSpPr>
              <p:cNvPr id="14" name="椭圆 13"/>
              <p:cNvSpPr/>
              <p:nvPr/>
            </p:nvSpPr>
            <p:spPr>
              <a:xfrm>
                <a:off x="1826937" y="3453495"/>
                <a:ext cx="987336" cy="987336"/>
              </a:xfrm>
              <a:prstGeom prst="ellipse">
                <a:avLst/>
              </a:prstGeom>
              <a:solidFill>
                <a:schemeClr val="accent4"/>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ea"/>
                  <a:ea typeface="+mj-ea"/>
                </a:endParaRPr>
              </a:p>
            </p:txBody>
          </p:sp>
        </p:grpSp>
        <p:sp>
          <p:nvSpPr>
            <p:cNvPr id="12" name="TextBox 72"/>
            <p:cNvSpPr txBox="1"/>
            <p:nvPr/>
          </p:nvSpPr>
          <p:spPr>
            <a:xfrm>
              <a:off x="2251338" y="3910326"/>
              <a:ext cx="495935" cy="706755"/>
            </a:xfrm>
            <a:prstGeom prst="rect">
              <a:avLst/>
            </a:prstGeom>
            <a:noFill/>
          </p:spPr>
          <p:txBody>
            <a:bodyPr wrap="none" rtlCol="0">
              <a:spAutoFit/>
            </a:bodyPr>
            <a:lstStyle/>
            <a:p>
              <a:pPr algn="ctr"/>
              <a:r>
                <a:rPr lang="en-US" altLang="zh-CN" sz="4000" b="1" dirty="0" smtClean="0">
                  <a:solidFill>
                    <a:srgbClr val="FFFFFF"/>
                  </a:solidFill>
                  <a:latin typeface="+mj-ea"/>
                  <a:ea typeface="+mj-ea"/>
                </a:rPr>
                <a:t>4</a:t>
              </a:r>
              <a:endParaRPr lang="zh-CN" altLang="en-US" sz="4000" b="1" dirty="0">
                <a:solidFill>
                  <a:srgbClr val="FFFFFF"/>
                </a:solidFill>
                <a:latin typeface="+mj-ea"/>
                <a:ea typeface="+mj-ea"/>
              </a:endParaRPr>
            </a:p>
          </p:txBody>
        </p:sp>
      </p:grpSp>
      <p:grpSp>
        <p:nvGrpSpPr>
          <p:cNvPr id="15" name="组合 14"/>
          <p:cNvGrpSpPr/>
          <p:nvPr/>
        </p:nvGrpSpPr>
        <p:grpSpPr>
          <a:xfrm>
            <a:off x="4008788" y="3508021"/>
            <a:ext cx="1050303" cy="1050303"/>
            <a:chOff x="1979712" y="3723878"/>
            <a:chExt cx="1050303" cy="1050303"/>
          </a:xfrm>
        </p:grpSpPr>
        <p:grpSp>
          <p:nvGrpSpPr>
            <p:cNvPr id="16" name="组合 15"/>
            <p:cNvGrpSpPr/>
            <p:nvPr/>
          </p:nvGrpSpPr>
          <p:grpSpPr>
            <a:xfrm>
              <a:off x="1979712" y="3723878"/>
              <a:ext cx="1050303" cy="1050303"/>
              <a:chOff x="1695226" y="3321784"/>
              <a:chExt cx="1250759" cy="1250759"/>
            </a:xfrm>
          </p:grpSpPr>
          <p:sp>
            <p:nvSpPr>
              <p:cNvPr id="18" name="椭圆 17"/>
              <p:cNvSpPr/>
              <p:nvPr/>
            </p:nvSpPr>
            <p:spPr>
              <a:xfrm>
                <a:off x="1695226" y="3321784"/>
                <a:ext cx="1250759" cy="1250759"/>
              </a:xfrm>
              <a:prstGeom prst="ellipse">
                <a:avLst/>
              </a:prstGeom>
              <a:gradFill flip="none" rotWithShape="1">
                <a:gsLst>
                  <a:gs pos="100000">
                    <a:srgbClr val="FCFCFC"/>
                  </a:gs>
                  <a:gs pos="0">
                    <a:schemeClr val="bg1">
                      <a:lumMod val="85000"/>
                    </a:schemeClr>
                  </a:gs>
                </a:gsLst>
                <a:lin ang="7200000" scaled="0"/>
                <a:tileRect/>
              </a:gradFill>
              <a:ln w="12700">
                <a:gradFill>
                  <a:gsLst>
                    <a:gs pos="89000">
                      <a:schemeClr val="bg1">
                        <a:lumMod val="85000"/>
                      </a:schemeClr>
                    </a:gs>
                    <a:gs pos="0">
                      <a:schemeClr val="bg1"/>
                    </a:gs>
                  </a:gsLst>
                  <a:lin ang="7200000" scaled="0"/>
                </a:gradFill>
              </a:ln>
              <a:effectLst>
                <a:outerShdw blurRad="127000" dist="381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BC1DC"/>
                  </a:solidFill>
                  <a:latin typeface="+mj-ea"/>
                  <a:ea typeface="+mj-ea"/>
                </a:endParaRPr>
              </a:p>
            </p:txBody>
          </p:sp>
          <p:sp>
            <p:nvSpPr>
              <p:cNvPr id="19" name="椭圆 18"/>
              <p:cNvSpPr/>
              <p:nvPr/>
            </p:nvSpPr>
            <p:spPr>
              <a:xfrm>
                <a:off x="1826937" y="3453495"/>
                <a:ext cx="987336" cy="987336"/>
              </a:xfrm>
              <a:prstGeom prst="ellipse">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ea"/>
                  <a:ea typeface="+mj-ea"/>
                </a:endParaRPr>
              </a:p>
            </p:txBody>
          </p:sp>
        </p:grpSp>
        <p:sp>
          <p:nvSpPr>
            <p:cNvPr id="17" name="TextBox 67"/>
            <p:cNvSpPr txBox="1"/>
            <p:nvPr/>
          </p:nvSpPr>
          <p:spPr>
            <a:xfrm>
              <a:off x="2251337" y="3910326"/>
              <a:ext cx="495935" cy="706755"/>
            </a:xfrm>
            <a:prstGeom prst="rect">
              <a:avLst/>
            </a:prstGeom>
            <a:noFill/>
          </p:spPr>
          <p:txBody>
            <a:bodyPr wrap="none" rtlCol="0">
              <a:spAutoFit/>
            </a:bodyPr>
            <a:lstStyle/>
            <a:p>
              <a:pPr algn="ctr"/>
              <a:r>
                <a:rPr lang="en-US" altLang="zh-CN" sz="4000" b="1" dirty="0" smtClean="0">
                  <a:solidFill>
                    <a:srgbClr val="FFFFFF"/>
                  </a:solidFill>
                  <a:latin typeface="+mj-ea"/>
                  <a:ea typeface="+mj-ea"/>
                </a:rPr>
                <a:t>3</a:t>
              </a:r>
              <a:endParaRPr lang="zh-CN" altLang="en-US" sz="4000" b="1" dirty="0">
                <a:solidFill>
                  <a:srgbClr val="FFFFFF"/>
                </a:solidFill>
                <a:latin typeface="+mj-ea"/>
                <a:ea typeface="+mj-ea"/>
              </a:endParaRPr>
            </a:p>
          </p:txBody>
        </p:sp>
      </p:grpSp>
      <p:grpSp>
        <p:nvGrpSpPr>
          <p:cNvPr id="20" name="组合 19"/>
          <p:cNvGrpSpPr/>
          <p:nvPr/>
        </p:nvGrpSpPr>
        <p:grpSpPr>
          <a:xfrm>
            <a:off x="2395306" y="2487653"/>
            <a:ext cx="1050303" cy="1050303"/>
            <a:chOff x="1979712" y="3723878"/>
            <a:chExt cx="1050303" cy="1050303"/>
          </a:xfrm>
        </p:grpSpPr>
        <p:grpSp>
          <p:nvGrpSpPr>
            <p:cNvPr id="21" name="组合 20"/>
            <p:cNvGrpSpPr/>
            <p:nvPr/>
          </p:nvGrpSpPr>
          <p:grpSpPr>
            <a:xfrm>
              <a:off x="1979712" y="3723878"/>
              <a:ext cx="1050303" cy="1050303"/>
              <a:chOff x="1695226" y="3321784"/>
              <a:chExt cx="1250759" cy="1250759"/>
            </a:xfrm>
          </p:grpSpPr>
          <p:sp>
            <p:nvSpPr>
              <p:cNvPr id="23" name="椭圆 22"/>
              <p:cNvSpPr/>
              <p:nvPr/>
            </p:nvSpPr>
            <p:spPr>
              <a:xfrm>
                <a:off x="1695226" y="3321784"/>
                <a:ext cx="1250759" cy="1250759"/>
              </a:xfrm>
              <a:prstGeom prst="ellipse">
                <a:avLst/>
              </a:prstGeom>
              <a:gradFill flip="none" rotWithShape="1">
                <a:gsLst>
                  <a:gs pos="100000">
                    <a:srgbClr val="FCFCFC"/>
                  </a:gs>
                  <a:gs pos="0">
                    <a:schemeClr val="bg1">
                      <a:lumMod val="85000"/>
                    </a:schemeClr>
                  </a:gs>
                </a:gsLst>
                <a:lin ang="7200000" scaled="0"/>
                <a:tileRect/>
              </a:gradFill>
              <a:ln w="12700">
                <a:gradFill>
                  <a:gsLst>
                    <a:gs pos="89000">
                      <a:schemeClr val="bg1">
                        <a:lumMod val="85000"/>
                      </a:schemeClr>
                    </a:gs>
                    <a:gs pos="0">
                      <a:schemeClr val="bg1"/>
                    </a:gs>
                  </a:gsLst>
                  <a:lin ang="7200000" scaled="0"/>
                </a:gradFill>
              </a:ln>
              <a:effectLst>
                <a:outerShdw blurRad="127000" dist="381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BC1DC"/>
                  </a:solidFill>
                  <a:latin typeface="+mj-ea"/>
                  <a:ea typeface="+mj-ea"/>
                </a:endParaRPr>
              </a:p>
            </p:txBody>
          </p:sp>
          <p:sp>
            <p:nvSpPr>
              <p:cNvPr id="24" name="椭圆 23"/>
              <p:cNvSpPr/>
              <p:nvPr/>
            </p:nvSpPr>
            <p:spPr>
              <a:xfrm>
                <a:off x="1826937" y="3453495"/>
                <a:ext cx="987336" cy="987336"/>
              </a:xfrm>
              <a:prstGeom prst="ellipse">
                <a:avLst/>
              </a:prstGeom>
              <a:solidFill>
                <a:schemeClr val="accent2"/>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ea"/>
                  <a:ea typeface="+mj-ea"/>
                </a:endParaRPr>
              </a:p>
            </p:txBody>
          </p:sp>
        </p:grpSp>
        <p:sp>
          <p:nvSpPr>
            <p:cNvPr id="22" name="TextBox 62"/>
            <p:cNvSpPr txBox="1"/>
            <p:nvPr/>
          </p:nvSpPr>
          <p:spPr>
            <a:xfrm>
              <a:off x="2251337" y="3910326"/>
              <a:ext cx="495935" cy="706755"/>
            </a:xfrm>
            <a:prstGeom prst="rect">
              <a:avLst/>
            </a:prstGeom>
            <a:noFill/>
          </p:spPr>
          <p:txBody>
            <a:bodyPr wrap="none" rtlCol="0">
              <a:spAutoFit/>
            </a:bodyPr>
            <a:lstStyle/>
            <a:p>
              <a:pPr algn="ctr"/>
              <a:r>
                <a:rPr lang="en-US" altLang="zh-CN" sz="4000" b="1" dirty="0" smtClean="0">
                  <a:solidFill>
                    <a:srgbClr val="FFFFFF"/>
                  </a:solidFill>
                  <a:latin typeface="+mj-ea"/>
                  <a:ea typeface="+mj-ea"/>
                </a:rPr>
                <a:t>2</a:t>
              </a:r>
              <a:endParaRPr lang="zh-CN" altLang="en-US" sz="4000" b="1" dirty="0">
                <a:solidFill>
                  <a:srgbClr val="FFFFFF"/>
                </a:solidFill>
                <a:latin typeface="+mj-ea"/>
                <a:ea typeface="+mj-ea"/>
              </a:endParaRPr>
            </a:p>
          </p:txBody>
        </p:sp>
      </p:grpSp>
      <p:grpSp>
        <p:nvGrpSpPr>
          <p:cNvPr id="25" name="组合 24"/>
          <p:cNvGrpSpPr/>
          <p:nvPr/>
        </p:nvGrpSpPr>
        <p:grpSpPr>
          <a:xfrm>
            <a:off x="859332" y="3537956"/>
            <a:ext cx="1050303" cy="1050303"/>
            <a:chOff x="1979712" y="3723878"/>
            <a:chExt cx="1050303" cy="1050303"/>
          </a:xfrm>
        </p:grpSpPr>
        <p:grpSp>
          <p:nvGrpSpPr>
            <p:cNvPr id="26" name="组合 25"/>
            <p:cNvGrpSpPr/>
            <p:nvPr/>
          </p:nvGrpSpPr>
          <p:grpSpPr>
            <a:xfrm>
              <a:off x="1979712" y="3723878"/>
              <a:ext cx="1050303" cy="1050303"/>
              <a:chOff x="1695226" y="3321784"/>
              <a:chExt cx="1250759" cy="1250759"/>
            </a:xfrm>
          </p:grpSpPr>
          <p:sp>
            <p:nvSpPr>
              <p:cNvPr id="28" name="椭圆 27"/>
              <p:cNvSpPr/>
              <p:nvPr/>
            </p:nvSpPr>
            <p:spPr>
              <a:xfrm>
                <a:off x="1695226" y="3321784"/>
                <a:ext cx="1250759" cy="1250759"/>
              </a:xfrm>
              <a:prstGeom prst="ellipse">
                <a:avLst/>
              </a:prstGeom>
              <a:gradFill flip="none" rotWithShape="1">
                <a:gsLst>
                  <a:gs pos="100000">
                    <a:srgbClr val="FCFCFC"/>
                  </a:gs>
                  <a:gs pos="0">
                    <a:schemeClr val="bg1">
                      <a:lumMod val="85000"/>
                    </a:schemeClr>
                  </a:gs>
                </a:gsLst>
                <a:lin ang="7200000" scaled="0"/>
                <a:tileRect/>
              </a:gradFill>
              <a:ln w="12700">
                <a:gradFill>
                  <a:gsLst>
                    <a:gs pos="89000">
                      <a:schemeClr val="bg1">
                        <a:lumMod val="85000"/>
                      </a:schemeClr>
                    </a:gs>
                    <a:gs pos="0">
                      <a:schemeClr val="bg1"/>
                    </a:gs>
                  </a:gsLst>
                  <a:lin ang="7200000" scaled="0"/>
                </a:gradFill>
              </a:ln>
              <a:effectLst>
                <a:outerShdw blurRad="127000" dist="381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BC1DC"/>
                  </a:solidFill>
                  <a:latin typeface="+mj-ea"/>
                  <a:ea typeface="+mj-ea"/>
                </a:endParaRPr>
              </a:p>
            </p:txBody>
          </p:sp>
          <p:sp>
            <p:nvSpPr>
              <p:cNvPr id="29" name="椭圆 28"/>
              <p:cNvSpPr/>
              <p:nvPr/>
            </p:nvSpPr>
            <p:spPr>
              <a:xfrm>
                <a:off x="1826937" y="3453495"/>
                <a:ext cx="987336" cy="987336"/>
              </a:xfrm>
              <a:prstGeom prst="ellipse">
                <a:avLst/>
              </a:prstGeom>
              <a:solidFill>
                <a:schemeClr val="accent1"/>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ea"/>
                  <a:ea typeface="+mj-ea"/>
                </a:endParaRPr>
              </a:p>
            </p:txBody>
          </p:sp>
        </p:grpSp>
        <p:sp>
          <p:nvSpPr>
            <p:cNvPr id="27" name="TextBox 59"/>
            <p:cNvSpPr txBox="1"/>
            <p:nvPr/>
          </p:nvSpPr>
          <p:spPr>
            <a:xfrm>
              <a:off x="2251338" y="3910326"/>
              <a:ext cx="495935" cy="706755"/>
            </a:xfrm>
            <a:prstGeom prst="rect">
              <a:avLst/>
            </a:prstGeom>
            <a:noFill/>
          </p:spPr>
          <p:txBody>
            <a:bodyPr wrap="none" rtlCol="0">
              <a:spAutoFit/>
            </a:bodyPr>
            <a:lstStyle/>
            <a:p>
              <a:pPr algn="ctr"/>
              <a:r>
                <a:rPr lang="en-US" altLang="zh-CN" sz="4000" b="1" dirty="0" smtClean="0">
                  <a:solidFill>
                    <a:srgbClr val="FFFFFF"/>
                  </a:solidFill>
                  <a:latin typeface="+mj-ea"/>
                  <a:ea typeface="+mj-ea"/>
                </a:rPr>
                <a:t>1</a:t>
              </a:r>
              <a:endParaRPr lang="zh-CN" altLang="en-US" sz="4000" b="1" dirty="0">
                <a:solidFill>
                  <a:srgbClr val="FFFFFF"/>
                </a:solidFill>
                <a:latin typeface="+mj-ea"/>
                <a:ea typeface="+mj-ea"/>
              </a:endParaRPr>
            </a:p>
          </p:txBody>
        </p:sp>
      </p:grpSp>
      <p:sp>
        <p:nvSpPr>
          <p:cNvPr id="30" name="TextBox 6"/>
          <p:cNvSpPr txBox="1">
            <a:spLocks noChangeArrowheads="1"/>
          </p:cNvSpPr>
          <p:nvPr/>
        </p:nvSpPr>
        <p:spPr bwMode="auto">
          <a:xfrm>
            <a:off x="476362" y="2820272"/>
            <a:ext cx="1791382"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pPr marL="0" lvl="1" algn="ctr"/>
            <a:r>
              <a:rPr lang="zh-CN" altLang="en-US" sz="2000" b="1" dirty="0">
                <a:solidFill>
                  <a:prstClr val="black"/>
                </a:solidFill>
                <a:latin typeface="+mj-ea"/>
                <a:ea typeface="+mj-ea"/>
              </a:rPr>
              <a:t>去中心化</a:t>
            </a:r>
            <a:endParaRPr lang="zh-CN" altLang="en-US" sz="2000" b="1" dirty="0">
              <a:solidFill>
                <a:prstClr val="black"/>
              </a:solidFill>
              <a:latin typeface="幼圆" panose="02010509060101010101" charset="-122"/>
              <a:ea typeface="幼圆" panose="02010509060101010101" charset="-122"/>
            </a:endParaRPr>
          </a:p>
        </p:txBody>
      </p:sp>
      <p:sp>
        <p:nvSpPr>
          <p:cNvPr id="31" name="TextBox 6"/>
          <p:cNvSpPr txBox="1">
            <a:spLocks noChangeArrowheads="1"/>
          </p:cNvSpPr>
          <p:nvPr/>
        </p:nvSpPr>
        <p:spPr bwMode="auto">
          <a:xfrm>
            <a:off x="2060538" y="3761441"/>
            <a:ext cx="1791382"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pPr marL="0" lvl="1" algn="ctr"/>
            <a:r>
              <a:rPr lang="zh-CN" altLang="en-US" sz="2000" b="1" dirty="0">
                <a:solidFill>
                  <a:prstClr val="black"/>
                </a:solidFill>
                <a:latin typeface="+mj-ea"/>
                <a:ea typeface="+mj-ea"/>
              </a:rPr>
              <a:t>集体维护</a:t>
            </a:r>
            <a:endParaRPr lang="zh-CN" altLang="en-US" sz="2000" b="1" dirty="0">
              <a:solidFill>
                <a:prstClr val="black"/>
              </a:solidFill>
              <a:latin typeface="+mj-ea"/>
              <a:ea typeface="+mj-ea"/>
            </a:endParaRPr>
          </a:p>
        </p:txBody>
      </p:sp>
      <p:sp>
        <p:nvSpPr>
          <p:cNvPr id="32" name="TextBox 6"/>
          <p:cNvSpPr txBox="1">
            <a:spLocks noChangeArrowheads="1"/>
          </p:cNvSpPr>
          <p:nvPr/>
        </p:nvSpPr>
        <p:spPr bwMode="auto">
          <a:xfrm>
            <a:off x="3658326" y="2758363"/>
            <a:ext cx="1791382"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pPr marL="0" lvl="1" algn="ctr"/>
            <a:r>
              <a:rPr lang="zh-CN" altLang="en-US" sz="2000" b="1" dirty="0">
                <a:solidFill>
                  <a:prstClr val="black"/>
                </a:solidFill>
                <a:latin typeface="+mj-ea"/>
                <a:ea typeface="+mj-ea"/>
              </a:rPr>
              <a:t>不可篡改</a:t>
            </a:r>
            <a:endParaRPr lang="zh-CN" altLang="en-US" sz="2000" b="1" dirty="0">
              <a:solidFill>
                <a:prstClr val="black"/>
              </a:solidFill>
              <a:latin typeface="+mj-ea"/>
              <a:ea typeface="+mj-ea"/>
            </a:endParaRPr>
          </a:p>
        </p:txBody>
      </p:sp>
      <p:sp>
        <p:nvSpPr>
          <p:cNvPr id="33" name="TextBox 6"/>
          <p:cNvSpPr txBox="1">
            <a:spLocks noChangeArrowheads="1"/>
          </p:cNvSpPr>
          <p:nvPr/>
        </p:nvSpPr>
        <p:spPr bwMode="auto">
          <a:xfrm>
            <a:off x="5220072" y="3775382"/>
            <a:ext cx="1791382"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pPr marL="0" lvl="1" algn="ctr"/>
            <a:r>
              <a:rPr lang="zh-CN" altLang="en-US" sz="2000" b="1" dirty="0">
                <a:solidFill>
                  <a:prstClr val="black"/>
                </a:solidFill>
                <a:latin typeface="+mj-ea"/>
                <a:ea typeface="+mj-ea"/>
              </a:rPr>
              <a:t>数据透明</a:t>
            </a:r>
            <a:endParaRPr lang="zh-CN" altLang="en-US" sz="2000" b="1" dirty="0">
              <a:solidFill>
                <a:prstClr val="black"/>
              </a:solidFill>
              <a:latin typeface="+mj-ea"/>
              <a:ea typeface="+mj-ea"/>
            </a:endParaRPr>
          </a:p>
        </p:txBody>
      </p:sp>
      <p:sp>
        <p:nvSpPr>
          <p:cNvPr id="34" name="TextBox 40"/>
          <p:cNvSpPr txBox="1">
            <a:spLocks noChangeArrowheads="1"/>
          </p:cNvSpPr>
          <p:nvPr/>
        </p:nvSpPr>
        <p:spPr bwMode="auto">
          <a:xfrm>
            <a:off x="6732240" y="2740858"/>
            <a:ext cx="1791382"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pPr marL="0" lvl="1" algn="ctr"/>
            <a:r>
              <a:rPr lang="zh-CN" altLang="en-US" sz="2000" b="1" dirty="0">
                <a:solidFill>
                  <a:prstClr val="black"/>
                </a:solidFill>
                <a:latin typeface="+mj-ea"/>
                <a:ea typeface="+mj-ea"/>
              </a:rPr>
              <a:t>用户匿名</a:t>
            </a:r>
            <a:endParaRPr lang="zh-CN" altLang="en-US" sz="2000" b="1" dirty="0">
              <a:solidFill>
                <a:prstClr val="black"/>
              </a:solidFill>
              <a:latin typeface="+mj-ea"/>
              <a:ea typeface="+mj-ea"/>
            </a:endParaRPr>
          </a:p>
        </p:txBody>
      </p:sp>
      <p:grpSp>
        <p:nvGrpSpPr>
          <p:cNvPr id="2" name="组合 1"/>
          <p:cNvGrpSpPr/>
          <p:nvPr/>
        </p:nvGrpSpPr>
        <p:grpSpPr>
          <a:xfrm>
            <a:off x="200922" y="477398"/>
            <a:ext cx="287919" cy="287919"/>
            <a:chOff x="304800" y="673100"/>
            <a:chExt cx="4000500" cy="4000500"/>
          </a:xfrm>
          <a:effectLst>
            <a:outerShdw blurRad="381000" dist="152400" dir="8100000" algn="tr" rotWithShape="0">
              <a:prstClr val="black">
                <a:alpha val="70000"/>
              </a:prstClr>
            </a:outerShdw>
          </a:effectLst>
        </p:grpSpPr>
        <p:sp>
          <p:nvSpPr>
            <p:cNvPr id="3" name="同心圆 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black"/>
                </a:solidFill>
                <a:latin typeface="微软雅黑" panose="020B0503020204020204" pitchFamily="34" charset="-122"/>
              </a:endParaRPr>
            </a:p>
          </p:txBody>
        </p:sp>
        <p:sp>
          <p:nvSpPr>
            <p:cNvPr id="35" name="椭圆 34"/>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latin typeface="微软雅黑" panose="020B0503020204020204" pitchFamily="34" charset="-122"/>
              </a:endParaRPr>
            </a:p>
          </p:txBody>
        </p:sp>
      </p:grpSp>
      <p:sp>
        <p:nvSpPr>
          <p:cNvPr id="36" name="椭圆 35"/>
          <p:cNvSpPr/>
          <p:nvPr/>
        </p:nvSpPr>
        <p:spPr>
          <a:xfrm>
            <a:off x="539115" y="490220"/>
            <a:ext cx="95885" cy="94615"/>
          </a:xfrm>
          <a:prstGeom prst="ellipse">
            <a:avLst/>
          </a:prstGeom>
          <a:solidFill>
            <a:schemeClr val="accent4"/>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latin typeface="微软雅黑" panose="020B0503020204020204" pitchFamily="34" charset="-122"/>
            </a:endParaRPr>
          </a:p>
        </p:txBody>
      </p:sp>
      <p:sp>
        <p:nvSpPr>
          <p:cNvPr id="37" name="Text Box 18"/>
          <p:cNvSpPr txBox="1">
            <a:spLocks noChangeArrowheads="1"/>
          </p:cNvSpPr>
          <p:nvPr/>
        </p:nvSpPr>
        <p:spPr bwMode="gray">
          <a:xfrm>
            <a:off x="752475" y="299085"/>
            <a:ext cx="221170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dirty="0">
                <a:solidFill>
                  <a:srgbClr val="333333"/>
                </a:solidFill>
                <a:latin typeface="微软雅黑" panose="020B0503020204020204" pitchFamily="34" charset="-122"/>
                <a:ea typeface="微软雅黑" panose="020B0503020204020204" pitchFamily="34" charset="-122"/>
              </a:rPr>
              <a:t>区块链的特征</a:t>
            </a:r>
            <a:endParaRPr lang="zh-CN" altLang="en-US" sz="2000" dirty="0">
              <a:solidFill>
                <a:srgbClr val="333333"/>
              </a:solidFill>
              <a:latin typeface="微软雅黑" panose="020B0503020204020204" pitchFamily="34" charset="-122"/>
              <a:ea typeface="微软雅黑" panose="020B0503020204020204" pitchFamily="34" charset="-122"/>
            </a:endParaRPr>
          </a:p>
        </p:txBody>
      </p:sp>
      <p:cxnSp>
        <p:nvCxnSpPr>
          <p:cNvPr id="38" name="直接连接符 37"/>
          <p:cNvCxnSpPr/>
          <p:nvPr/>
        </p:nvCxnSpPr>
        <p:spPr>
          <a:xfrm>
            <a:off x="698500" y="691515"/>
            <a:ext cx="2649855" cy="127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advTm="5000">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2000"/>
                                        <p:tgtEl>
                                          <p:spTgt spid="4"/>
                                        </p:tgtEl>
                                      </p:cBhvr>
                                    </p:animEffect>
                                  </p:childTnLst>
                                </p:cTn>
                              </p:par>
                              <p:par>
                                <p:cTn id="14" presetID="53" presetClass="entr" presetSubtype="16" fill="hold" nodeType="withEffect">
                                  <p:stCondLst>
                                    <p:cond delay="0"/>
                                  </p:stCondLst>
                                  <p:childTnLst>
                                    <p:set>
                                      <p:cBhvr>
                                        <p:cTn id="15" dur="1" fill="hold">
                                          <p:stCondLst>
                                            <p:cond delay="0"/>
                                          </p:stCondLst>
                                        </p:cTn>
                                        <p:tgtEl>
                                          <p:spTgt spid="20"/>
                                        </p:tgtEl>
                                        <p:attrNameLst>
                                          <p:attrName>style.visibility</p:attrName>
                                        </p:attrNameLst>
                                      </p:cBhvr>
                                      <p:to>
                                        <p:strVal val="visible"/>
                                      </p:to>
                                    </p:set>
                                    <p:anim calcmode="lin" valueType="num">
                                      <p:cBhvr>
                                        <p:cTn id="16" dur="500" fill="hold"/>
                                        <p:tgtEl>
                                          <p:spTgt spid="20"/>
                                        </p:tgtEl>
                                        <p:attrNameLst>
                                          <p:attrName>ppt_w</p:attrName>
                                        </p:attrNameLst>
                                      </p:cBhvr>
                                      <p:tavLst>
                                        <p:tav tm="0">
                                          <p:val>
                                            <p:fltVal val="0"/>
                                          </p:val>
                                        </p:tav>
                                        <p:tav tm="100000">
                                          <p:val>
                                            <p:strVal val="#ppt_w"/>
                                          </p:val>
                                        </p:tav>
                                      </p:tavLst>
                                    </p:anim>
                                    <p:anim calcmode="lin" valueType="num">
                                      <p:cBhvr>
                                        <p:cTn id="17" dur="500" fill="hold"/>
                                        <p:tgtEl>
                                          <p:spTgt spid="20"/>
                                        </p:tgtEl>
                                        <p:attrNameLst>
                                          <p:attrName>ppt_h</p:attrName>
                                        </p:attrNameLst>
                                      </p:cBhvr>
                                      <p:tavLst>
                                        <p:tav tm="0">
                                          <p:val>
                                            <p:fltVal val="0"/>
                                          </p:val>
                                        </p:tav>
                                        <p:tav tm="100000">
                                          <p:val>
                                            <p:strVal val="#ppt_h"/>
                                          </p:val>
                                        </p:tav>
                                      </p:tavLst>
                                    </p:anim>
                                    <p:animEffect transition="in" filter="fade">
                                      <p:cBhvr>
                                        <p:cTn id="18" dur="500"/>
                                        <p:tgtEl>
                                          <p:spTgt spid="20"/>
                                        </p:tgtEl>
                                      </p:cBhvr>
                                    </p:animEffect>
                                  </p:childTnLst>
                                </p:cTn>
                              </p:par>
                              <p:par>
                                <p:cTn id="19" presetID="53" presetClass="entr" presetSubtype="16"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p:cTn id="21" dur="500" fill="hold"/>
                                        <p:tgtEl>
                                          <p:spTgt spid="15"/>
                                        </p:tgtEl>
                                        <p:attrNameLst>
                                          <p:attrName>ppt_w</p:attrName>
                                        </p:attrNameLst>
                                      </p:cBhvr>
                                      <p:tavLst>
                                        <p:tav tm="0">
                                          <p:val>
                                            <p:fltVal val="0"/>
                                          </p:val>
                                        </p:tav>
                                        <p:tav tm="100000">
                                          <p:val>
                                            <p:strVal val="#ppt_w"/>
                                          </p:val>
                                        </p:tav>
                                      </p:tavLst>
                                    </p:anim>
                                    <p:anim calcmode="lin" valueType="num">
                                      <p:cBhvr>
                                        <p:cTn id="22" dur="500" fill="hold"/>
                                        <p:tgtEl>
                                          <p:spTgt spid="15"/>
                                        </p:tgtEl>
                                        <p:attrNameLst>
                                          <p:attrName>ppt_h</p:attrName>
                                        </p:attrNameLst>
                                      </p:cBhvr>
                                      <p:tavLst>
                                        <p:tav tm="0">
                                          <p:val>
                                            <p:fltVal val="0"/>
                                          </p:val>
                                        </p:tav>
                                        <p:tav tm="100000">
                                          <p:val>
                                            <p:strVal val="#ppt_h"/>
                                          </p:val>
                                        </p:tav>
                                      </p:tavLst>
                                    </p:anim>
                                    <p:animEffect transition="in" filter="fade">
                                      <p:cBhvr>
                                        <p:cTn id="23" dur="500"/>
                                        <p:tgtEl>
                                          <p:spTgt spid="15"/>
                                        </p:tgtEl>
                                      </p:cBhvr>
                                    </p:animEffect>
                                  </p:childTnLst>
                                </p:cTn>
                              </p:par>
                              <p:par>
                                <p:cTn id="24" presetID="53" presetClass="entr" presetSubtype="16"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ppt_w</p:attrName>
                                        </p:attrNameLst>
                                      </p:cBhvr>
                                      <p:tavLst>
                                        <p:tav tm="0">
                                          <p:val>
                                            <p:fltVal val="0"/>
                                          </p:val>
                                        </p:tav>
                                        <p:tav tm="100000">
                                          <p:val>
                                            <p:strVal val="#ppt_w"/>
                                          </p:val>
                                        </p:tav>
                                      </p:tavLst>
                                    </p:anim>
                                    <p:anim calcmode="lin" valueType="num">
                                      <p:cBhvr>
                                        <p:cTn id="27" dur="500" fill="hold"/>
                                        <p:tgtEl>
                                          <p:spTgt spid="10"/>
                                        </p:tgtEl>
                                        <p:attrNameLst>
                                          <p:attrName>ppt_h</p:attrName>
                                        </p:attrNameLst>
                                      </p:cBhvr>
                                      <p:tavLst>
                                        <p:tav tm="0">
                                          <p:val>
                                            <p:fltVal val="0"/>
                                          </p:val>
                                        </p:tav>
                                        <p:tav tm="100000">
                                          <p:val>
                                            <p:strVal val="#ppt_h"/>
                                          </p:val>
                                        </p:tav>
                                      </p:tavLst>
                                    </p:anim>
                                    <p:animEffect transition="in" filter="fade">
                                      <p:cBhvr>
                                        <p:cTn id="28" dur="500"/>
                                        <p:tgtEl>
                                          <p:spTgt spid="10"/>
                                        </p:tgtEl>
                                      </p:cBhvr>
                                    </p:animEffect>
                                  </p:childTnLst>
                                </p:cTn>
                              </p:par>
                              <p:par>
                                <p:cTn id="29" presetID="42"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1000"/>
                                        <p:tgtEl>
                                          <p:spTgt spid="30"/>
                                        </p:tgtEl>
                                      </p:cBhvr>
                                    </p:animEffect>
                                    <p:anim calcmode="lin" valueType="num">
                                      <p:cBhvr>
                                        <p:cTn id="32" dur="1000" fill="hold"/>
                                        <p:tgtEl>
                                          <p:spTgt spid="30"/>
                                        </p:tgtEl>
                                        <p:attrNameLst>
                                          <p:attrName>ppt_x</p:attrName>
                                        </p:attrNameLst>
                                      </p:cBhvr>
                                      <p:tavLst>
                                        <p:tav tm="0">
                                          <p:val>
                                            <p:strVal val="#ppt_x"/>
                                          </p:val>
                                        </p:tav>
                                        <p:tav tm="100000">
                                          <p:val>
                                            <p:strVal val="#ppt_x"/>
                                          </p:val>
                                        </p:tav>
                                      </p:tavLst>
                                    </p:anim>
                                    <p:anim calcmode="lin" valueType="num">
                                      <p:cBhvr>
                                        <p:cTn id="33" dur="1000" fill="hold"/>
                                        <p:tgtEl>
                                          <p:spTgt spid="30"/>
                                        </p:tgtEl>
                                        <p:attrNameLst>
                                          <p:attrName>ppt_y</p:attrName>
                                        </p:attrNameLst>
                                      </p:cBhvr>
                                      <p:tavLst>
                                        <p:tav tm="0">
                                          <p:val>
                                            <p:strVal val="#ppt_y+.1"/>
                                          </p:val>
                                        </p:tav>
                                        <p:tav tm="100000">
                                          <p:val>
                                            <p:strVal val="#ppt_y"/>
                                          </p:val>
                                        </p:tav>
                                      </p:tavLst>
                                    </p:anim>
                                  </p:childTnLst>
                                </p:cTn>
                              </p:par>
                              <p:par>
                                <p:cTn id="34" presetID="47" presetClass="entr" presetSubtype="0" fill="hold" grpId="0" nodeType="withEffect">
                                  <p:stCondLst>
                                    <p:cond delay="800"/>
                                  </p:stCondLst>
                                  <p:childTnLst>
                                    <p:set>
                                      <p:cBhvr>
                                        <p:cTn id="35" dur="1" fill="hold">
                                          <p:stCondLst>
                                            <p:cond delay="0"/>
                                          </p:stCondLst>
                                        </p:cTn>
                                        <p:tgtEl>
                                          <p:spTgt spid="31"/>
                                        </p:tgtEl>
                                        <p:attrNameLst>
                                          <p:attrName>style.visibility</p:attrName>
                                        </p:attrNameLst>
                                      </p:cBhvr>
                                      <p:to>
                                        <p:strVal val="visible"/>
                                      </p:to>
                                    </p:set>
                                    <p:animEffect transition="in" filter="fade">
                                      <p:cBhvr>
                                        <p:cTn id="36" dur="1000"/>
                                        <p:tgtEl>
                                          <p:spTgt spid="31"/>
                                        </p:tgtEl>
                                      </p:cBhvr>
                                    </p:animEffect>
                                    <p:anim calcmode="lin" valueType="num">
                                      <p:cBhvr>
                                        <p:cTn id="37" dur="1000" fill="hold"/>
                                        <p:tgtEl>
                                          <p:spTgt spid="31"/>
                                        </p:tgtEl>
                                        <p:attrNameLst>
                                          <p:attrName>ppt_x</p:attrName>
                                        </p:attrNameLst>
                                      </p:cBhvr>
                                      <p:tavLst>
                                        <p:tav tm="0">
                                          <p:val>
                                            <p:strVal val="#ppt_x"/>
                                          </p:val>
                                        </p:tav>
                                        <p:tav tm="100000">
                                          <p:val>
                                            <p:strVal val="#ppt_x"/>
                                          </p:val>
                                        </p:tav>
                                      </p:tavLst>
                                    </p:anim>
                                    <p:anim calcmode="lin" valueType="num">
                                      <p:cBhvr>
                                        <p:cTn id="38" dur="1000" fill="hold"/>
                                        <p:tgtEl>
                                          <p:spTgt spid="31"/>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1400"/>
                                  </p:stCondLst>
                                  <p:childTnLst>
                                    <p:set>
                                      <p:cBhvr>
                                        <p:cTn id="40" dur="1" fill="hold">
                                          <p:stCondLst>
                                            <p:cond delay="0"/>
                                          </p:stCondLst>
                                        </p:cTn>
                                        <p:tgtEl>
                                          <p:spTgt spid="32"/>
                                        </p:tgtEl>
                                        <p:attrNameLst>
                                          <p:attrName>style.visibility</p:attrName>
                                        </p:attrNameLst>
                                      </p:cBhvr>
                                      <p:to>
                                        <p:strVal val="visible"/>
                                      </p:to>
                                    </p:set>
                                    <p:animEffect transition="in" filter="fade">
                                      <p:cBhvr>
                                        <p:cTn id="41" dur="1000"/>
                                        <p:tgtEl>
                                          <p:spTgt spid="32"/>
                                        </p:tgtEl>
                                      </p:cBhvr>
                                    </p:animEffect>
                                    <p:anim calcmode="lin" valueType="num">
                                      <p:cBhvr>
                                        <p:cTn id="42" dur="1000" fill="hold"/>
                                        <p:tgtEl>
                                          <p:spTgt spid="32"/>
                                        </p:tgtEl>
                                        <p:attrNameLst>
                                          <p:attrName>ppt_x</p:attrName>
                                        </p:attrNameLst>
                                      </p:cBhvr>
                                      <p:tavLst>
                                        <p:tav tm="0">
                                          <p:val>
                                            <p:strVal val="#ppt_x"/>
                                          </p:val>
                                        </p:tav>
                                        <p:tav tm="100000">
                                          <p:val>
                                            <p:strVal val="#ppt_x"/>
                                          </p:val>
                                        </p:tav>
                                      </p:tavLst>
                                    </p:anim>
                                    <p:anim calcmode="lin" valueType="num">
                                      <p:cBhvr>
                                        <p:cTn id="43" dur="1000" fill="hold"/>
                                        <p:tgtEl>
                                          <p:spTgt spid="32"/>
                                        </p:tgtEl>
                                        <p:attrNameLst>
                                          <p:attrName>ppt_y</p:attrName>
                                        </p:attrNameLst>
                                      </p:cBhvr>
                                      <p:tavLst>
                                        <p:tav tm="0">
                                          <p:val>
                                            <p:strVal val="#ppt_y+.1"/>
                                          </p:val>
                                        </p:tav>
                                        <p:tav tm="100000">
                                          <p:val>
                                            <p:strVal val="#ppt_y"/>
                                          </p:val>
                                        </p:tav>
                                      </p:tavLst>
                                    </p:anim>
                                  </p:childTnLst>
                                </p:cTn>
                              </p:par>
                              <p:par>
                                <p:cTn id="44" presetID="47" presetClass="entr" presetSubtype="0" fill="hold" grpId="0" nodeType="withEffect">
                                  <p:stCondLst>
                                    <p:cond delay="1900"/>
                                  </p:stCondLst>
                                  <p:childTnLst>
                                    <p:set>
                                      <p:cBhvr>
                                        <p:cTn id="45" dur="1" fill="hold">
                                          <p:stCondLst>
                                            <p:cond delay="0"/>
                                          </p:stCondLst>
                                        </p:cTn>
                                        <p:tgtEl>
                                          <p:spTgt spid="33"/>
                                        </p:tgtEl>
                                        <p:attrNameLst>
                                          <p:attrName>style.visibility</p:attrName>
                                        </p:attrNameLst>
                                      </p:cBhvr>
                                      <p:to>
                                        <p:strVal val="visible"/>
                                      </p:to>
                                    </p:set>
                                    <p:animEffect transition="in" filter="fade">
                                      <p:cBhvr>
                                        <p:cTn id="46" dur="1000"/>
                                        <p:tgtEl>
                                          <p:spTgt spid="33"/>
                                        </p:tgtEl>
                                      </p:cBhvr>
                                    </p:animEffect>
                                    <p:anim calcmode="lin" valueType="num">
                                      <p:cBhvr>
                                        <p:cTn id="47" dur="1000" fill="hold"/>
                                        <p:tgtEl>
                                          <p:spTgt spid="33"/>
                                        </p:tgtEl>
                                        <p:attrNameLst>
                                          <p:attrName>ppt_x</p:attrName>
                                        </p:attrNameLst>
                                      </p:cBhvr>
                                      <p:tavLst>
                                        <p:tav tm="0">
                                          <p:val>
                                            <p:strVal val="#ppt_x"/>
                                          </p:val>
                                        </p:tav>
                                        <p:tav tm="100000">
                                          <p:val>
                                            <p:strVal val="#ppt_x"/>
                                          </p:val>
                                        </p:tav>
                                      </p:tavLst>
                                    </p:anim>
                                    <p:anim calcmode="lin" valueType="num">
                                      <p:cBhvr>
                                        <p:cTn id="48" dur="1000" fill="hold"/>
                                        <p:tgtEl>
                                          <p:spTgt spid="33"/>
                                        </p:tgtEl>
                                        <p:attrNameLst>
                                          <p:attrName>ppt_y</p:attrName>
                                        </p:attrNameLst>
                                      </p:cBhvr>
                                      <p:tavLst>
                                        <p:tav tm="0">
                                          <p:val>
                                            <p:strVal val="#ppt_y-.1"/>
                                          </p:val>
                                        </p:tav>
                                        <p:tav tm="100000">
                                          <p:val>
                                            <p:strVal val="#ppt_y"/>
                                          </p:val>
                                        </p:tav>
                                      </p:tavLst>
                                    </p:anim>
                                  </p:childTnLst>
                                </p:cTn>
                              </p:par>
                              <p:par>
                                <p:cTn id="49" presetID="47" presetClass="entr" presetSubtype="0" fill="hold" grpId="0" nodeType="withEffect">
                                  <p:stCondLst>
                                    <p:cond delay="190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1000"/>
                                        <p:tgtEl>
                                          <p:spTgt spid="34"/>
                                        </p:tgtEl>
                                      </p:cBhvr>
                                    </p:animEffect>
                                    <p:anim calcmode="lin" valueType="num">
                                      <p:cBhvr>
                                        <p:cTn id="52" dur="1000" fill="hold"/>
                                        <p:tgtEl>
                                          <p:spTgt spid="34"/>
                                        </p:tgtEl>
                                        <p:attrNameLst>
                                          <p:attrName>ppt_x</p:attrName>
                                        </p:attrNameLst>
                                      </p:cBhvr>
                                      <p:tavLst>
                                        <p:tav tm="0">
                                          <p:val>
                                            <p:strVal val="#ppt_x"/>
                                          </p:val>
                                        </p:tav>
                                        <p:tav tm="100000">
                                          <p:val>
                                            <p:strVal val="#ppt_x"/>
                                          </p:val>
                                        </p:tav>
                                      </p:tavLst>
                                    </p:anim>
                                    <p:anim calcmode="lin" valueType="num">
                                      <p:cBhvr>
                                        <p:cTn id="53" dur="1000" fill="hold"/>
                                        <p:tgtEl>
                                          <p:spTgt spid="34"/>
                                        </p:tgtEl>
                                        <p:attrNameLst>
                                          <p:attrName>ppt_y</p:attrName>
                                        </p:attrNameLst>
                                      </p:cBhvr>
                                      <p:tavLst>
                                        <p:tav tm="0">
                                          <p:val>
                                            <p:strVal val="#ppt_y-.1"/>
                                          </p:val>
                                        </p:tav>
                                        <p:tav tm="100000">
                                          <p:val>
                                            <p:strVal val="#ppt_y"/>
                                          </p:val>
                                        </p:tav>
                                      </p:tavLst>
                                    </p:anim>
                                  </p:childTnLst>
                                </p:cTn>
                              </p:par>
                              <p:par>
                                <p:cTn id="54" presetID="53" presetClass="entr" presetSubtype="16" fill="hold" nodeType="withEffect">
                                  <p:stCondLst>
                                    <p:cond delay="1900"/>
                                  </p:stCondLst>
                                  <p:childTnLst>
                                    <p:set>
                                      <p:cBhvr>
                                        <p:cTn id="55" dur="1" fill="hold">
                                          <p:stCondLst>
                                            <p:cond delay="0"/>
                                          </p:stCondLst>
                                        </p:cTn>
                                        <p:tgtEl>
                                          <p:spTgt spid="5"/>
                                        </p:tgtEl>
                                        <p:attrNameLst>
                                          <p:attrName>style.visibility</p:attrName>
                                        </p:attrNameLst>
                                      </p:cBhvr>
                                      <p:to>
                                        <p:strVal val="visible"/>
                                      </p:to>
                                    </p:set>
                                    <p:anim calcmode="lin" valueType="num">
                                      <p:cBhvr>
                                        <p:cTn id="56" dur="500" fill="hold"/>
                                        <p:tgtEl>
                                          <p:spTgt spid="5"/>
                                        </p:tgtEl>
                                        <p:attrNameLst>
                                          <p:attrName>ppt_w</p:attrName>
                                        </p:attrNameLst>
                                      </p:cBhvr>
                                      <p:tavLst>
                                        <p:tav tm="0">
                                          <p:val>
                                            <p:fltVal val="0"/>
                                          </p:val>
                                        </p:tav>
                                        <p:tav tm="100000">
                                          <p:val>
                                            <p:strVal val="#ppt_w"/>
                                          </p:val>
                                        </p:tav>
                                      </p:tavLst>
                                    </p:anim>
                                    <p:anim calcmode="lin" valueType="num">
                                      <p:cBhvr>
                                        <p:cTn id="57" dur="500" fill="hold"/>
                                        <p:tgtEl>
                                          <p:spTgt spid="5"/>
                                        </p:tgtEl>
                                        <p:attrNameLst>
                                          <p:attrName>ppt_h</p:attrName>
                                        </p:attrNameLst>
                                      </p:cBhvr>
                                      <p:tavLst>
                                        <p:tav tm="0">
                                          <p:val>
                                            <p:fltVal val="0"/>
                                          </p:val>
                                        </p:tav>
                                        <p:tav tm="100000">
                                          <p:val>
                                            <p:strVal val="#ppt_h"/>
                                          </p:val>
                                        </p:tav>
                                      </p:tavLst>
                                    </p:anim>
                                    <p:animEffect transition="in" filter="fade">
                                      <p:cBhvr>
                                        <p:cTn id="5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30" grpId="0"/>
      <p:bldP spid="31" grpId="0"/>
      <p:bldP spid="32" grpId="0"/>
      <p:bldP spid="33" grpId="0"/>
      <p:bldP spid="3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00922" y="477398"/>
            <a:ext cx="287919" cy="287919"/>
            <a:chOff x="304800" y="673100"/>
            <a:chExt cx="4000500" cy="4000500"/>
          </a:xfrm>
          <a:effectLst>
            <a:outerShdw blurRad="381000" dist="152400" dir="8100000" algn="tr" rotWithShape="0">
              <a:prstClr val="black">
                <a:alpha val="70000"/>
              </a:prstClr>
            </a:outerShdw>
          </a:effectLst>
        </p:grpSpPr>
        <p:sp>
          <p:nvSpPr>
            <p:cNvPr id="13" name="同心圆 1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black"/>
                </a:solidFill>
                <a:latin typeface="微软雅黑" panose="020B0503020204020204" pitchFamily="34" charset="-122"/>
              </a:endParaRPr>
            </a:p>
          </p:txBody>
        </p:sp>
        <p:sp>
          <p:nvSpPr>
            <p:cNvPr id="35" name="椭圆 34"/>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latin typeface="微软雅黑" panose="020B0503020204020204" pitchFamily="34" charset="-122"/>
              </a:endParaRPr>
            </a:p>
          </p:txBody>
        </p:sp>
      </p:grpSp>
      <p:sp>
        <p:nvSpPr>
          <p:cNvPr id="36" name="椭圆 35"/>
          <p:cNvSpPr/>
          <p:nvPr/>
        </p:nvSpPr>
        <p:spPr>
          <a:xfrm>
            <a:off x="539115" y="490220"/>
            <a:ext cx="95885" cy="94615"/>
          </a:xfrm>
          <a:prstGeom prst="ellipse">
            <a:avLst/>
          </a:prstGeom>
          <a:solidFill>
            <a:schemeClr val="accent4"/>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latin typeface="微软雅黑" panose="020B0503020204020204" pitchFamily="34" charset="-122"/>
            </a:endParaRPr>
          </a:p>
        </p:txBody>
      </p:sp>
      <p:sp>
        <p:nvSpPr>
          <p:cNvPr id="37" name="Text Box 18"/>
          <p:cNvSpPr txBox="1">
            <a:spLocks noChangeArrowheads="1"/>
          </p:cNvSpPr>
          <p:nvPr/>
        </p:nvSpPr>
        <p:spPr bwMode="gray">
          <a:xfrm>
            <a:off x="752475" y="299085"/>
            <a:ext cx="237236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dirty="0">
                <a:solidFill>
                  <a:srgbClr val="333333"/>
                </a:solidFill>
                <a:latin typeface="微软雅黑" panose="020B0503020204020204" pitchFamily="34" charset="-122"/>
                <a:ea typeface="微软雅黑" panose="020B0503020204020204" pitchFamily="34" charset="-122"/>
              </a:rPr>
              <a:t>区块链的分类</a:t>
            </a:r>
            <a:endParaRPr lang="zh-CN" altLang="en-US" sz="2000" dirty="0">
              <a:solidFill>
                <a:srgbClr val="333333"/>
              </a:solidFill>
              <a:latin typeface="微软雅黑" panose="020B0503020204020204" pitchFamily="34" charset="-122"/>
              <a:ea typeface="微软雅黑" panose="020B0503020204020204" pitchFamily="34" charset="-122"/>
            </a:endParaRPr>
          </a:p>
        </p:txBody>
      </p:sp>
      <p:cxnSp>
        <p:nvCxnSpPr>
          <p:cNvPr id="38" name="直接连接符 37"/>
          <p:cNvCxnSpPr/>
          <p:nvPr/>
        </p:nvCxnSpPr>
        <p:spPr>
          <a:xfrm>
            <a:off x="698500" y="691515"/>
            <a:ext cx="2505075" cy="127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图片 3" descr="u=2450715109,171105531&amp;fm=173&amp;s=54146C3A535E45C858C511DB03003033&amp;w=640&amp;h=442&amp;img"/>
          <p:cNvPicPr>
            <a:picLocks noChangeAspect="1"/>
          </p:cNvPicPr>
          <p:nvPr/>
        </p:nvPicPr>
        <p:blipFill>
          <a:blip r:embed="rId1"/>
          <a:stretch>
            <a:fillRect/>
          </a:stretch>
        </p:blipFill>
        <p:spPr>
          <a:xfrm>
            <a:off x="1123315" y="1186180"/>
            <a:ext cx="6898005" cy="4764405"/>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51520" y="712292"/>
            <a:ext cx="8640960" cy="581057"/>
          </a:xfrm>
          <a:prstGeom prst="rect">
            <a:avLst/>
          </a:prstGeom>
        </p:spPr>
        <p:txBody>
          <a:bodyPr wrap="square">
            <a:spAutoFit/>
          </a:bodyPr>
          <a:lstStyle/>
          <a:p>
            <a:pPr>
              <a:lnSpc>
                <a:spcPct val="150000"/>
              </a:lnSpc>
            </a:pPr>
            <a:r>
              <a:rPr lang="zh-CN" altLang="en-US" sz="2400" b="1" dirty="0" smtClean="0">
                <a:latin typeface="微软雅黑" panose="020B0503020204020204" pitchFamily="34" charset="-122"/>
                <a:ea typeface="微软雅黑" panose="020B0503020204020204" pitchFamily="34" charset="-122"/>
              </a:rPr>
              <a:t>区块</a:t>
            </a:r>
            <a:r>
              <a:rPr lang="zh-CN" altLang="en-US" sz="2400" b="1" dirty="0">
                <a:latin typeface="微软雅黑" panose="020B0503020204020204" pitchFamily="34" charset="-122"/>
                <a:ea typeface="微软雅黑" panose="020B0503020204020204" pitchFamily="34" charset="-122"/>
              </a:rPr>
              <a:t>链</a:t>
            </a:r>
            <a:endParaRPr lang="en-US" altLang="zh-CN" sz="2400" b="1" dirty="0" smtClean="0">
              <a:latin typeface="微软雅黑" panose="020B0503020204020204" pitchFamily="34" charset="-122"/>
              <a:ea typeface="微软雅黑" panose="020B0503020204020204" pitchFamily="34" charset="-122"/>
            </a:endParaRPr>
          </a:p>
        </p:txBody>
      </p:sp>
      <p:sp>
        <p:nvSpPr>
          <p:cNvPr id="11" name="矩形 10"/>
          <p:cNvSpPr/>
          <p:nvPr/>
        </p:nvSpPr>
        <p:spPr>
          <a:xfrm>
            <a:off x="251520" y="1268760"/>
            <a:ext cx="8640959" cy="1015663"/>
          </a:xfrm>
          <a:prstGeom prst="rect">
            <a:avLst/>
          </a:prstGeom>
        </p:spPr>
        <p:txBody>
          <a:bodyPr wrap="square">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区块链以区块为单位组织数据</a:t>
            </a:r>
            <a:r>
              <a:rPr lang="zh-CN" altLang="en-US" sz="2000" dirty="0" smtClean="0">
                <a:latin typeface="微软雅黑" panose="020B0503020204020204" pitchFamily="34" charset="-122"/>
                <a:ea typeface="微软雅黑" panose="020B0503020204020204" pitchFamily="34" charset="-122"/>
              </a:rPr>
              <a:t>。全网所</a:t>
            </a:r>
            <a:r>
              <a:rPr lang="zh-CN" altLang="en-US" sz="2000" dirty="0">
                <a:latin typeface="微软雅黑" panose="020B0503020204020204" pitchFamily="34" charset="-122"/>
                <a:ea typeface="微软雅黑" panose="020B0503020204020204" pitchFamily="34" charset="-122"/>
              </a:rPr>
              <a:t>有的交易记录都以交易单的形式存储在全网唯一的区块链</a:t>
            </a:r>
            <a:r>
              <a:rPr lang="zh-CN" altLang="en-US" sz="2000" dirty="0" smtClean="0">
                <a:latin typeface="微软雅黑" panose="020B0503020204020204" pitchFamily="34" charset="-122"/>
                <a:ea typeface="微软雅黑" panose="020B0503020204020204" pitchFamily="34" charset="-122"/>
              </a:rPr>
              <a:t>中。</a:t>
            </a:r>
            <a:endParaRPr lang="zh-CN" altLang="en-US" sz="2000" dirty="0">
              <a:latin typeface="微软雅黑" panose="020B0503020204020204" pitchFamily="34" charset="-122"/>
              <a:ea typeface="微软雅黑" panose="020B0503020204020204" pitchFamily="34" charset="-122"/>
            </a:endParaRPr>
          </a:p>
        </p:txBody>
      </p:sp>
      <p:pic>
        <p:nvPicPr>
          <p:cNvPr id="2054" name="Picture 6" descr="http://i0.hexunimg.cn/2016-06-06/184266087.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36204" y="2230499"/>
            <a:ext cx="4464496" cy="4294845"/>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合 5"/>
          <p:cNvGrpSpPr/>
          <p:nvPr/>
        </p:nvGrpSpPr>
        <p:grpSpPr>
          <a:xfrm>
            <a:off x="200922" y="477398"/>
            <a:ext cx="287919" cy="287919"/>
            <a:chOff x="304800" y="673100"/>
            <a:chExt cx="4000500" cy="4000500"/>
          </a:xfrm>
          <a:effectLst>
            <a:outerShdw blurRad="381000" dist="152400" dir="8100000" algn="tr" rotWithShape="0">
              <a:prstClr val="black">
                <a:alpha val="70000"/>
              </a:prstClr>
            </a:outerShdw>
          </a:effectLst>
        </p:grpSpPr>
        <p:sp>
          <p:nvSpPr>
            <p:cNvPr id="8" name="同心圆 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black"/>
                </a:solidFill>
                <a:latin typeface="微软雅黑" panose="020B0503020204020204" pitchFamily="34" charset="-122"/>
              </a:endParaRPr>
            </a:p>
          </p:txBody>
        </p:sp>
        <p:sp>
          <p:nvSpPr>
            <p:cNvPr id="35" name="椭圆 34"/>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latin typeface="微软雅黑" panose="020B0503020204020204" pitchFamily="34" charset="-122"/>
              </a:endParaRPr>
            </a:p>
          </p:txBody>
        </p:sp>
      </p:grpSp>
      <p:sp>
        <p:nvSpPr>
          <p:cNvPr id="36" name="椭圆 35"/>
          <p:cNvSpPr/>
          <p:nvPr/>
        </p:nvSpPr>
        <p:spPr>
          <a:xfrm>
            <a:off x="539115" y="490220"/>
            <a:ext cx="95885" cy="94615"/>
          </a:xfrm>
          <a:prstGeom prst="ellipse">
            <a:avLst/>
          </a:prstGeom>
          <a:solidFill>
            <a:schemeClr val="accent4"/>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latin typeface="微软雅黑" panose="020B0503020204020204" pitchFamily="34" charset="-122"/>
            </a:endParaRPr>
          </a:p>
        </p:txBody>
      </p:sp>
      <p:sp>
        <p:nvSpPr>
          <p:cNvPr id="37" name="Text Box 18"/>
          <p:cNvSpPr txBox="1">
            <a:spLocks noChangeArrowheads="1"/>
          </p:cNvSpPr>
          <p:nvPr/>
        </p:nvSpPr>
        <p:spPr bwMode="gray">
          <a:xfrm>
            <a:off x="752475" y="299085"/>
            <a:ext cx="176720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dirty="0">
                <a:solidFill>
                  <a:srgbClr val="333333"/>
                </a:solidFill>
                <a:latin typeface="微软雅黑" panose="020B0503020204020204" pitchFamily="34" charset="-122"/>
                <a:ea typeface="微软雅黑" panose="020B0503020204020204" pitchFamily="34" charset="-122"/>
              </a:rPr>
              <a:t>数据结构</a:t>
            </a:r>
            <a:endParaRPr lang="zh-CN" altLang="en-US" sz="2000" dirty="0">
              <a:solidFill>
                <a:srgbClr val="333333"/>
              </a:solidFill>
              <a:latin typeface="微软雅黑" panose="020B0503020204020204" pitchFamily="34" charset="-122"/>
              <a:ea typeface="微软雅黑" panose="020B0503020204020204" pitchFamily="34" charset="-122"/>
            </a:endParaRPr>
          </a:p>
        </p:txBody>
      </p:sp>
      <p:cxnSp>
        <p:nvCxnSpPr>
          <p:cNvPr id="38" name="直接连接符 37"/>
          <p:cNvCxnSpPr/>
          <p:nvPr/>
        </p:nvCxnSpPr>
        <p:spPr>
          <a:xfrm>
            <a:off x="698500" y="691515"/>
            <a:ext cx="1929130" cy="127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054"/>
                                        </p:tgtEl>
                                        <p:attrNameLst>
                                          <p:attrName>style.visibility</p:attrName>
                                        </p:attrNameLst>
                                      </p:cBhvr>
                                      <p:to>
                                        <p:strVal val="visible"/>
                                      </p:to>
                                    </p:set>
                                    <p:animEffect transition="in" filter="barn(inVertical)">
                                      <p:cBhvr>
                                        <p:cTn id="7" dur="500"/>
                                        <p:tgtEl>
                                          <p:spTgt spid="2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p:nvPr/>
        </p:nvPicPr>
        <p:blipFill>
          <a:blip r:embed="rId1" cstate="print"/>
          <a:stretch>
            <a:fillRect/>
          </a:stretch>
        </p:blipFill>
        <p:spPr>
          <a:xfrm>
            <a:off x="1403648" y="2996952"/>
            <a:ext cx="6408712" cy="3456384"/>
          </a:xfrm>
          <a:prstGeom prst="rect">
            <a:avLst/>
          </a:prstGeom>
        </p:spPr>
      </p:pic>
      <p:sp>
        <p:nvSpPr>
          <p:cNvPr id="2" name="矩形 1"/>
          <p:cNvSpPr/>
          <p:nvPr/>
        </p:nvSpPr>
        <p:spPr>
          <a:xfrm>
            <a:off x="251520" y="1268760"/>
            <a:ext cx="8640959" cy="1477328"/>
          </a:xfrm>
          <a:prstGeom prst="rect">
            <a:avLst/>
          </a:prstGeom>
        </p:spPr>
        <p:txBody>
          <a:bodyPr wrap="square">
            <a:spAutoFit/>
          </a:bodyPr>
          <a:lstStyle/>
          <a:p>
            <a:pPr>
              <a:lnSpc>
                <a:spcPct val="150000"/>
              </a:lnSpc>
            </a:pPr>
            <a:r>
              <a:rPr lang="zh-CN" altLang="en-US" sz="2000" dirty="0" smtClean="0">
                <a:latin typeface="微软雅黑" panose="020B0503020204020204" pitchFamily="34" charset="-122"/>
                <a:ea typeface="微软雅黑" panose="020B0503020204020204" pitchFamily="34" charset="-122"/>
              </a:rPr>
              <a:t>区</a:t>
            </a:r>
            <a:r>
              <a:rPr lang="zh-CN" altLang="en-US" sz="2000" dirty="0">
                <a:latin typeface="微软雅黑" panose="020B0503020204020204" pitchFamily="34" charset="-122"/>
                <a:ea typeface="微软雅黑" panose="020B0503020204020204" pitchFamily="34" charset="-122"/>
              </a:rPr>
              <a:t>块是一种记录交易</a:t>
            </a:r>
            <a:r>
              <a:rPr lang="zh-CN" altLang="en-US" sz="2000" dirty="0" smtClean="0">
                <a:latin typeface="微软雅黑" panose="020B0503020204020204" pitchFamily="34" charset="-122"/>
                <a:ea typeface="微软雅黑" panose="020B0503020204020204" pitchFamily="34" charset="-122"/>
              </a:rPr>
              <a:t>的数据结构。</a:t>
            </a:r>
            <a:r>
              <a:rPr lang="zh-CN" altLang="en-US" sz="2000" dirty="0">
                <a:latin typeface="微软雅黑" panose="020B0503020204020204" pitchFamily="34" charset="-122"/>
                <a:ea typeface="微软雅黑" panose="020B0503020204020204" pitchFamily="34" charset="-122"/>
              </a:rPr>
              <a:t>每个区块</a:t>
            </a:r>
            <a:r>
              <a:rPr lang="zh-CN" altLang="en-US" sz="2000" dirty="0" smtClean="0">
                <a:latin typeface="微软雅黑" panose="020B0503020204020204" pitchFamily="34" charset="-122"/>
                <a:ea typeface="微软雅黑" panose="020B0503020204020204" pitchFamily="34" charset="-122"/>
              </a:rPr>
              <a:t>由区</a:t>
            </a:r>
            <a:r>
              <a:rPr lang="zh-CN" altLang="en-US" sz="2000" dirty="0">
                <a:latin typeface="微软雅黑" panose="020B0503020204020204" pitchFamily="34" charset="-122"/>
                <a:ea typeface="微软雅黑" panose="020B0503020204020204" pitchFamily="34" charset="-122"/>
              </a:rPr>
              <a:t>块</a:t>
            </a:r>
            <a:r>
              <a:rPr lang="zh-CN" altLang="en-US" sz="2000" dirty="0" smtClean="0">
                <a:latin typeface="微软雅黑" panose="020B0503020204020204" pitchFamily="34" charset="-122"/>
                <a:ea typeface="微软雅黑" panose="020B0503020204020204" pitchFamily="34" charset="-122"/>
              </a:rPr>
              <a:t>头</a:t>
            </a:r>
            <a:r>
              <a:rPr lang="zh-CN" altLang="en-US" sz="2000" dirty="0">
                <a:latin typeface="微软雅黑" panose="020B0503020204020204" pitchFamily="34" charset="-122"/>
                <a:ea typeface="微软雅黑" panose="020B0503020204020204" pitchFamily="34" charset="-122"/>
              </a:rPr>
              <a:t>和</a:t>
            </a:r>
            <a:r>
              <a:rPr lang="zh-CN" altLang="en-US" sz="2000" dirty="0" smtClean="0">
                <a:latin typeface="微软雅黑" panose="020B0503020204020204" pitchFamily="34" charset="-122"/>
                <a:ea typeface="微软雅黑" panose="020B0503020204020204" pitchFamily="34" charset="-122"/>
              </a:rPr>
              <a:t>区</a:t>
            </a:r>
            <a:r>
              <a:rPr lang="zh-CN" altLang="en-US" sz="2000" dirty="0">
                <a:latin typeface="微软雅黑" panose="020B0503020204020204" pitchFamily="34" charset="-122"/>
                <a:ea typeface="微软雅黑" panose="020B0503020204020204" pitchFamily="34" charset="-122"/>
              </a:rPr>
              <a:t>块主体组成，区块主</a:t>
            </a:r>
            <a:r>
              <a:rPr lang="zh-CN" altLang="en-US" sz="2000" dirty="0" smtClean="0">
                <a:latin typeface="微软雅黑" panose="020B0503020204020204" pitchFamily="34" charset="-122"/>
                <a:ea typeface="微软雅黑" panose="020B0503020204020204" pitchFamily="34" charset="-122"/>
              </a:rPr>
              <a:t>体只负</a:t>
            </a:r>
            <a:r>
              <a:rPr lang="zh-CN" altLang="en-US" sz="2000" dirty="0">
                <a:latin typeface="微软雅黑" panose="020B0503020204020204" pitchFamily="34" charset="-122"/>
                <a:ea typeface="微软雅黑" panose="020B0503020204020204" pitchFamily="34" charset="-122"/>
              </a:rPr>
              <a:t>责记</a:t>
            </a:r>
            <a:r>
              <a:rPr lang="zh-CN" altLang="en-US" sz="2000" dirty="0" smtClean="0">
                <a:latin typeface="微软雅黑" panose="020B0503020204020204" pitchFamily="34" charset="-122"/>
                <a:ea typeface="微软雅黑" panose="020B0503020204020204" pitchFamily="34" charset="-122"/>
              </a:rPr>
              <a:t>录前一段时间内的所有交</a:t>
            </a:r>
            <a:r>
              <a:rPr lang="zh-CN" altLang="en-US" sz="2000" dirty="0">
                <a:latin typeface="微软雅黑" panose="020B0503020204020204" pitchFamily="34" charset="-122"/>
                <a:ea typeface="微软雅黑" panose="020B0503020204020204" pitchFamily="34" charset="-122"/>
              </a:rPr>
              <a:t>易信息</a:t>
            </a:r>
            <a:r>
              <a:rPr lang="zh-CN" altLang="en-US" sz="2000" dirty="0" smtClean="0">
                <a:latin typeface="微软雅黑" panose="020B0503020204020204" pitchFamily="34" charset="-122"/>
                <a:ea typeface="微软雅黑" panose="020B0503020204020204" pitchFamily="34" charset="-122"/>
              </a:rPr>
              <a:t>，区</a:t>
            </a:r>
            <a:r>
              <a:rPr lang="zh-CN" altLang="en-US" sz="2000" dirty="0">
                <a:latin typeface="微软雅黑" panose="020B0503020204020204" pitchFamily="34" charset="-122"/>
                <a:ea typeface="微软雅黑" panose="020B0503020204020204" pitchFamily="34" charset="-122"/>
              </a:rPr>
              <a:t>块链的大部分功能</a:t>
            </a:r>
            <a:r>
              <a:rPr lang="zh-CN" altLang="en-US" sz="2000" dirty="0" smtClean="0">
                <a:latin typeface="微软雅黑" panose="020B0503020204020204" pitchFamily="34" charset="-122"/>
                <a:ea typeface="微软雅黑" panose="020B0503020204020204" pitchFamily="34" charset="-122"/>
              </a:rPr>
              <a:t>都由</a:t>
            </a:r>
            <a:r>
              <a:rPr lang="zh-CN" altLang="en-US" sz="2000" dirty="0">
                <a:latin typeface="微软雅黑" panose="020B0503020204020204" pitchFamily="34" charset="-122"/>
                <a:ea typeface="微软雅黑" panose="020B0503020204020204" pitchFamily="34" charset="-122"/>
              </a:rPr>
              <a:t>区块头实</a:t>
            </a:r>
            <a:r>
              <a:rPr lang="zh-CN" altLang="en-US" sz="2000" dirty="0" smtClean="0">
                <a:latin typeface="微软雅黑" panose="020B0503020204020204" pitchFamily="34" charset="-122"/>
                <a:ea typeface="微软雅黑" panose="020B0503020204020204" pitchFamily="34" charset="-122"/>
              </a:rPr>
              <a:t>现。</a:t>
            </a:r>
            <a:endParaRPr lang="zh-CN" altLang="en-US" sz="2000" dirty="0">
              <a:latin typeface="微软雅黑" panose="020B0503020204020204" pitchFamily="34" charset="-122"/>
              <a:ea typeface="微软雅黑" panose="020B0503020204020204" pitchFamily="34" charset="-122"/>
            </a:endParaRPr>
          </a:p>
        </p:txBody>
      </p:sp>
      <p:sp>
        <p:nvSpPr>
          <p:cNvPr id="7" name="矩形 6"/>
          <p:cNvSpPr/>
          <p:nvPr/>
        </p:nvSpPr>
        <p:spPr>
          <a:xfrm>
            <a:off x="251520" y="712292"/>
            <a:ext cx="8640960" cy="581057"/>
          </a:xfrm>
          <a:prstGeom prst="rect">
            <a:avLst/>
          </a:prstGeom>
        </p:spPr>
        <p:txBody>
          <a:bodyPr wrap="square">
            <a:spAutoFit/>
          </a:bodyPr>
          <a:lstStyle/>
          <a:p>
            <a:pPr>
              <a:lnSpc>
                <a:spcPct val="150000"/>
              </a:lnSpc>
            </a:pPr>
            <a:r>
              <a:rPr lang="zh-CN" altLang="en-US" sz="2400" b="1" dirty="0" smtClean="0">
                <a:latin typeface="微软雅黑" panose="020B0503020204020204" pitchFamily="34" charset="-122"/>
                <a:ea typeface="微软雅黑" panose="020B0503020204020204" pitchFamily="34" charset="-122"/>
              </a:rPr>
              <a:t>区块</a:t>
            </a:r>
            <a:endParaRPr lang="en-US" altLang="zh-CN" sz="2400" b="1" dirty="0" smtClean="0">
              <a:latin typeface="微软雅黑" panose="020B0503020204020204" pitchFamily="34" charset="-122"/>
              <a:ea typeface="微软雅黑" panose="020B0503020204020204" pitchFamily="34" charset="-122"/>
            </a:endParaRPr>
          </a:p>
        </p:txBody>
      </p:sp>
      <p:grpSp>
        <p:nvGrpSpPr>
          <p:cNvPr id="8" name="组合 7"/>
          <p:cNvGrpSpPr/>
          <p:nvPr/>
        </p:nvGrpSpPr>
        <p:grpSpPr>
          <a:xfrm>
            <a:off x="200922" y="477398"/>
            <a:ext cx="287919" cy="287919"/>
            <a:chOff x="304800" y="673100"/>
            <a:chExt cx="4000500" cy="4000500"/>
          </a:xfrm>
          <a:effectLst>
            <a:outerShdw blurRad="381000" dist="152400" dir="8100000" algn="tr" rotWithShape="0">
              <a:prstClr val="black">
                <a:alpha val="70000"/>
              </a:prstClr>
            </a:outerShdw>
          </a:effectLst>
        </p:grpSpPr>
        <p:sp>
          <p:nvSpPr>
            <p:cNvPr id="11" name="同心圆 1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black"/>
                </a:solidFill>
                <a:latin typeface="微软雅黑" panose="020B0503020204020204" pitchFamily="34" charset="-122"/>
              </a:endParaRPr>
            </a:p>
          </p:txBody>
        </p:sp>
        <p:sp>
          <p:nvSpPr>
            <p:cNvPr id="35" name="椭圆 34"/>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latin typeface="微软雅黑" panose="020B0503020204020204" pitchFamily="34" charset="-122"/>
              </a:endParaRPr>
            </a:p>
          </p:txBody>
        </p:sp>
      </p:grpSp>
      <p:sp>
        <p:nvSpPr>
          <p:cNvPr id="36" name="椭圆 35"/>
          <p:cNvSpPr/>
          <p:nvPr/>
        </p:nvSpPr>
        <p:spPr>
          <a:xfrm>
            <a:off x="539115" y="490220"/>
            <a:ext cx="95885" cy="94615"/>
          </a:xfrm>
          <a:prstGeom prst="ellipse">
            <a:avLst/>
          </a:prstGeom>
          <a:solidFill>
            <a:schemeClr val="accent4"/>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latin typeface="微软雅黑" panose="020B0503020204020204" pitchFamily="34" charset="-122"/>
            </a:endParaRPr>
          </a:p>
        </p:txBody>
      </p:sp>
      <p:sp>
        <p:nvSpPr>
          <p:cNvPr id="37" name="Text Box 18"/>
          <p:cNvSpPr txBox="1">
            <a:spLocks noChangeArrowheads="1"/>
          </p:cNvSpPr>
          <p:nvPr/>
        </p:nvSpPr>
        <p:spPr bwMode="gray">
          <a:xfrm>
            <a:off x="752475" y="299085"/>
            <a:ext cx="176720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dirty="0">
                <a:solidFill>
                  <a:srgbClr val="333333"/>
                </a:solidFill>
                <a:latin typeface="微软雅黑" panose="020B0503020204020204" pitchFamily="34" charset="-122"/>
                <a:ea typeface="微软雅黑" panose="020B0503020204020204" pitchFamily="34" charset="-122"/>
              </a:rPr>
              <a:t>数据结构</a:t>
            </a:r>
            <a:endParaRPr lang="zh-CN" altLang="en-US" sz="2000" dirty="0">
              <a:solidFill>
                <a:srgbClr val="333333"/>
              </a:solidFill>
              <a:latin typeface="微软雅黑" panose="020B0503020204020204" pitchFamily="34" charset="-122"/>
              <a:ea typeface="微软雅黑" panose="020B0503020204020204" pitchFamily="34" charset="-122"/>
            </a:endParaRPr>
          </a:p>
        </p:txBody>
      </p:sp>
      <p:cxnSp>
        <p:nvCxnSpPr>
          <p:cNvPr id="38" name="直接连接符 37"/>
          <p:cNvCxnSpPr/>
          <p:nvPr/>
        </p:nvCxnSpPr>
        <p:spPr>
          <a:xfrm>
            <a:off x="698500" y="691515"/>
            <a:ext cx="1929130" cy="127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251520" y="712292"/>
            <a:ext cx="8640960" cy="581057"/>
          </a:xfrm>
          <a:prstGeom prst="rect">
            <a:avLst/>
          </a:prstGeom>
        </p:spPr>
        <p:txBody>
          <a:bodyPr wrap="square">
            <a:spAutoFit/>
          </a:bodyPr>
          <a:lstStyle/>
          <a:p>
            <a:pPr>
              <a:lnSpc>
                <a:spcPct val="150000"/>
              </a:lnSpc>
            </a:pPr>
            <a:r>
              <a:rPr lang="zh-CN" altLang="en-US" sz="2400" b="1" dirty="0" smtClean="0">
                <a:latin typeface="微软雅黑" panose="020B0503020204020204" pitchFamily="34" charset="-122"/>
                <a:ea typeface="微软雅黑" panose="020B0503020204020204" pitchFamily="34" charset="-122"/>
              </a:rPr>
              <a:t>区块头</a:t>
            </a:r>
            <a:endParaRPr lang="en-US" altLang="zh-CN" sz="2400" b="1" dirty="0" smtClean="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530658" y="1035457"/>
            <a:ext cx="2433830" cy="5408012"/>
          </a:xfrm>
          <a:prstGeom prst="rect">
            <a:avLst/>
          </a:prstGeom>
        </p:spPr>
      </p:pic>
      <p:sp>
        <p:nvSpPr>
          <p:cNvPr id="8" name="矩形 7"/>
          <p:cNvSpPr/>
          <p:nvPr/>
        </p:nvSpPr>
        <p:spPr>
          <a:xfrm>
            <a:off x="251519" y="1293349"/>
            <a:ext cx="6480721" cy="5170646"/>
          </a:xfrm>
          <a:prstGeom prst="rect">
            <a:avLst/>
          </a:prstGeom>
        </p:spPr>
        <p:txBody>
          <a:bodyPr wrap="square">
            <a:spAutoFit/>
          </a:bodyPr>
          <a:lstStyle/>
          <a:p>
            <a:pPr marL="457200" indent="-457200">
              <a:lnSpc>
                <a:spcPct val="150000"/>
              </a:lnSpc>
              <a:buFont typeface="+mj-lt"/>
              <a:buAutoNum type="arabicPeriod"/>
            </a:pPr>
            <a:r>
              <a:rPr lang="zh-CN" altLang="en-US" sz="2000" dirty="0" smtClean="0">
                <a:solidFill>
                  <a:srgbClr val="333333"/>
                </a:solidFill>
                <a:latin typeface="微软雅黑" panose="020B0503020204020204" pitchFamily="34" charset="-122"/>
                <a:ea typeface="微软雅黑" panose="020B0503020204020204" pitchFamily="34" charset="-122"/>
              </a:rPr>
              <a:t>版</a:t>
            </a:r>
            <a:r>
              <a:rPr lang="zh-CN" altLang="en-US" sz="2000" dirty="0">
                <a:solidFill>
                  <a:srgbClr val="333333"/>
                </a:solidFill>
                <a:latin typeface="微软雅黑" panose="020B0503020204020204" pitchFamily="34" charset="-122"/>
                <a:ea typeface="微软雅黑" panose="020B0503020204020204" pitchFamily="34" charset="-122"/>
              </a:rPr>
              <a:t>本</a:t>
            </a:r>
            <a:r>
              <a:rPr lang="zh-CN" altLang="en-US" sz="2000" dirty="0" smtClean="0">
                <a:solidFill>
                  <a:srgbClr val="333333"/>
                </a:solidFill>
                <a:latin typeface="微软雅黑" panose="020B0503020204020204" pitchFamily="34" charset="-122"/>
                <a:ea typeface="微软雅黑" panose="020B0503020204020204" pitchFamily="34" charset="-122"/>
              </a:rPr>
              <a:t>号，</a:t>
            </a:r>
            <a:r>
              <a:rPr lang="zh-CN" altLang="en-US" sz="2000" dirty="0">
                <a:solidFill>
                  <a:srgbClr val="333333"/>
                </a:solidFill>
                <a:latin typeface="微软雅黑" panose="020B0503020204020204" pitchFamily="34" charset="-122"/>
                <a:ea typeface="微软雅黑" panose="020B0503020204020204" pitchFamily="34" charset="-122"/>
              </a:rPr>
              <a:t>标示软件及协议的相关版本信</a:t>
            </a:r>
            <a:r>
              <a:rPr lang="zh-CN" altLang="en-US" sz="2000" dirty="0" smtClean="0">
                <a:solidFill>
                  <a:srgbClr val="333333"/>
                </a:solidFill>
                <a:latin typeface="微软雅黑" panose="020B0503020204020204" pitchFamily="34" charset="-122"/>
                <a:ea typeface="微软雅黑" panose="020B0503020204020204" pitchFamily="34" charset="-122"/>
              </a:rPr>
              <a:t>息</a:t>
            </a:r>
            <a:endParaRPr lang="zh-CN" altLang="en-US" sz="2000" dirty="0">
              <a:solidFill>
                <a:srgbClr val="333333"/>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000" dirty="0">
                <a:solidFill>
                  <a:srgbClr val="333333"/>
                </a:solidFill>
                <a:latin typeface="微软雅黑" panose="020B0503020204020204" pitchFamily="34" charset="-122"/>
                <a:ea typeface="微软雅黑" panose="020B0503020204020204" pitchFamily="34" charset="-122"/>
              </a:rPr>
              <a:t>父区块哈希</a:t>
            </a:r>
            <a:r>
              <a:rPr lang="zh-CN" altLang="en-US" sz="2000" dirty="0" smtClean="0">
                <a:solidFill>
                  <a:srgbClr val="333333"/>
                </a:solidFill>
                <a:latin typeface="微软雅黑" panose="020B0503020204020204" pitchFamily="34" charset="-122"/>
                <a:ea typeface="微软雅黑" panose="020B0503020204020204" pitchFamily="34" charset="-122"/>
              </a:rPr>
              <a:t>值，</a:t>
            </a:r>
            <a:r>
              <a:rPr lang="zh-CN" altLang="en-US" sz="2000" dirty="0">
                <a:solidFill>
                  <a:srgbClr val="333333"/>
                </a:solidFill>
                <a:latin typeface="微软雅黑" panose="020B0503020204020204" pitchFamily="34" charset="-122"/>
                <a:ea typeface="微软雅黑" panose="020B0503020204020204" pitchFamily="34" charset="-122"/>
              </a:rPr>
              <a:t>引用的区块链中父区块头的哈希值，通过这个值每个区块才首尾相连组成了区块链，并且这个值对区块链的安全性起到了至关重要的作</a:t>
            </a:r>
            <a:r>
              <a:rPr lang="zh-CN" altLang="en-US" sz="2000" dirty="0" smtClean="0">
                <a:solidFill>
                  <a:srgbClr val="333333"/>
                </a:solidFill>
                <a:latin typeface="微软雅黑" panose="020B0503020204020204" pitchFamily="34" charset="-122"/>
                <a:ea typeface="微软雅黑" panose="020B0503020204020204" pitchFamily="34" charset="-122"/>
              </a:rPr>
              <a:t>用</a:t>
            </a:r>
            <a:endParaRPr lang="zh-CN" altLang="en-US" sz="2000" dirty="0">
              <a:solidFill>
                <a:srgbClr val="333333"/>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en-US" altLang="zh-CN" sz="2000" dirty="0" err="1">
                <a:solidFill>
                  <a:srgbClr val="333333"/>
                </a:solidFill>
                <a:latin typeface="微软雅黑" panose="020B0503020204020204" pitchFamily="34" charset="-122"/>
                <a:ea typeface="微软雅黑" panose="020B0503020204020204" pitchFamily="34" charset="-122"/>
              </a:rPr>
              <a:t>Merkle</a:t>
            </a:r>
            <a:r>
              <a:rPr lang="en-US" altLang="zh-CN" sz="2000" dirty="0">
                <a:solidFill>
                  <a:srgbClr val="333333"/>
                </a:solidFill>
                <a:latin typeface="微软雅黑" panose="020B0503020204020204" pitchFamily="34" charset="-122"/>
                <a:ea typeface="微软雅黑" panose="020B0503020204020204" pitchFamily="34" charset="-122"/>
              </a:rPr>
              <a:t> </a:t>
            </a:r>
            <a:r>
              <a:rPr lang="zh-CN" altLang="en-US" sz="2000" dirty="0" smtClean="0">
                <a:solidFill>
                  <a:srgbClr val="333333"/>
                </a:solidFill>
                <a:latin typeface="微软雅黑" panose="020B0503020204020204" pitchFamily="34" charset="-122"/>
                <a:ea typeface="微软雅黑" panose="020B0503020204020204" pitchFamily="34" charset="-122"/>
              </a:rPr>
              <a:t>根，</a:t>
            </a:r>
            <a:r>
              <a:rPr lang="zh-CN" altLang="en-US" sz="2000" dirty="0">
                <a:solidFill>
                  <a:srgbClr val="333333"/>
                </a:solidFill>
                <a:latin typeface="微软雅黑" panose="020B0503020204020204" pitchFamily="34" charset="-122"/>
                <a:ea typeface="微软雅黑" panose="020B0503020204020204" pitchFamily="34" charset="-122"/>
              </a:rPr>
              <a:t>这个值是由区块主体中所有交易的哈希值再逐级两两哈希计算出来的一个数值，主要用于检验一笔交易是否在这个区块中存</a:t>
            </a:r>
            <a:r>
              <a:rPr lang="zh-CN" altLang="en-US" sz="2000" dirty="0" smtClean="0">
                <a:solidFill>
                  <a:srgbClr val="333333"/>
                </a:solidFill>
                <a:latin typeface="微软雅黑" panose="020B0503020204020204" pitchFamily="34" charset="-122"/>
                <a:ea typeface="微软雅黑" panose="020B0503020204020204" pitchFamily="34" charset="-122"/>
              </a:rPr>
              <a:t>在</a:t>
            </a:r>
            <a:endParaRPr lang="zh-CN" altLang="en-US" sz="2000" dirty="0">
              <a:solidFill>
                <a:srgbClr val="333333"/>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000" dirty="0">
                <a:solidFill>
                  <a:srgbClr val="333333"/>
                </a:solidFill>
                <a:latin typeface="微软雅黑" panose="020B0503020204020204" pitchFamily="34" charset="-122"/>
                <a:ea typeface="微软雅黑" panose="020B0503020204020204" pitchFamily="34" charset="-122"/>
              </a:rPr>
              <a:t>时间</a:t>
            </a:r>
            <a:r>
              <a:rPr lang="zh-CN" altLang="en-US" sz="2000" dirty="0" smtClean="0">
                <a:solidFill>
                  <a:srgbClr val="333333"/>
                </a:solidFill>
                <a:latin typeface="微软雅黑" panose="020B0503020204020204" pitchFamily="34" charset="-122"/>
                <a:ea typeface="微软雅黑" panose="020B0503020204020204" pitchFamily="34" charset="-122"/>
              </a:rPr>
              <a:t>戳，</a:t>
            </a:r>
            <a:r>
              <a:rPr lang="zh-CN" altLang="en-US" sz="2000" dirty="0">
                <a:solidFill>
                  <a:srgbClr val="333333"/>
                </a:solidFill>
                <a:latin typeface="微软雅黑" panose="020B0503020204020204" pitchFamily="34" charset="-122"/>
                <a:ea typeface="微软雅黑" panose="020B0503020204020204" pitchFamily="34" charset="-122"/>
              </a:rPr>
              <a:t>记录该区块产生的时间，精确到</a:t>
            </a:r>
            <a:r>
              <a:rPr lang="zh-CN" altLang="en-US" sz="2000" dirty="0" smtClean="0">
                <a:solidFill>
                  <a:srgbClr val="333333"/>
                </a:solidFill>
                <a:latin typeface="微软雅黑" panose="020B0503020204020204" pitchFamily="34" charset="-122"/>
                <a:ea typeface="微软雅黑" panose="020B0503020204020204" pitchFamily="34" charset="-122"/>
              </a:rPr>
              <a:t>秒</a:t>
            </a:r>
            <a:endParaRPr lang="zh-CN" altLang="en-US" sz="2000" dirty="0">
              <a:solidFill>
                <a:srgbClr val="333333"/>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000" dirty="0">
                <a:solidFill>
                  <a:srgbClr val="333333"/>
                </a:solidFill>
                <a:latin typeface="微软雅黑" panose="020B0503020204020204" pitchFamily="34" charset="-122"/>
                <a:ea typeface="微软雅黑" panose="020B0503020204020204" pitchFamily="34" charset="-122"/>
              </a:rPr>
              <a:t>难度</a:t>
            </a:r>
            <a:r>
              <a:rPr lang="zh-CN" altLang="en-US" sz="2000" dirty="0" smtClean="0">
                <a:solidFill>
                  <a:srgbClr val="333333"/>
                </a:solidFill>
                <a:latin typeface="微软雅黑" panose="020B0503020204020204" pitchFamily="34" charset="-122"/>
                <a:ea typeface="微软雅黑" panose="020B0503020204020204" pitchFamily="34" charset="-122"/>
              </a:rPr>
              <a:t>值，</a:t>
            </a:r>
            <a:r>
              <a:rPr lang="zh-CN" altLang="en-US" sz="2000" dirty="0">
                <a:solidFill>
                  <a:srgbClr val="333333"/>
                </a:solidFill>
                <a:latin typeface="微软雅黑" panose="020B0503020204020204" pitchFamily="34" charset="-122"/>
                <a:ea typeface="微软雅黑" panose="020B0503020204020204" pitchFamily="34" charset="-122"/>
              </a:rPr>
              <a:t>该区块相关数学题的难度目</a:t>
            </a:r>
            <a:r>
              <a:rPr lang="zh-CN" altLang="en-US" sz="2000" dirty="0" smtClean="0">
                <a:solidFill>
                  <a:srgbClr val="333333"/>
                </a:solidFill>
                <a:latin typeface="微软雅黑" panose="020B0503020204020204" pitchFamily="34" charset="-122"/>
                <a:ea typeface="微软雅黑" panose="020B0503020204020204" pitchFamily="34" charset="-122"/>
              </a:rPr>
              <a:t>标</a:t>
            </a:r>
            <a:endParaRPr lang="zh-CN" altLang="en-US" sz="2000" dirty="0">
              <a:solidFill>
                <a:srgbClr val="333333"/>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000" dirty="0" smtClean="0">
                <a:solidFill>
                  <a:srgbClr val="333333"/>
                </a:solidFill>
                <a:latin typeface="微软雅黑" panose="020B0503020204020204" pitchFamily="34" charset="-122"/>
                <a:ea typeface="微软雅黑" panose="020B0503020204020204" pitchFamily="34" charset="-122"/>
              </a:rPr>
              <a:t>随机数</a:t>
            </a:r>
            <a:r>
              <a:rPr lang="en-US" altLang="zh-CN" sz="2000" dirty="0" smtClean="0">
                <a:solidFill>
                  <a:srgbClr val="333333"/>
                </a:solidFill>
                <a:latin typeface="微软雅黑" panose="020B0503020204020204" pitchFamily="34" charset="-122"/>
                <a:ea typeface="微软雅黑" panose="020B0503020204020204" pitchFamily="34" charset="-122"/>
              </a:rPr>
              <a:t>(Nonce)</a:t>
            </a:r>
            <a:r>
              <a:rPr lang="zh-CN" altLang="en-US" sz="2000" dirty="0" smtClean="0">
                <a:solidFill>
                  <a:srgbClr val="333333"/>
                </a:solidFill>
                <a:latin typeface="微软雅黑" panose="020B0503020204020204" pitchFamily="34" charset="-122"/>
                <a:ea typeface="微软雅黑" panose="020B0503020204020204" pitchFamily="34" charset="-122"/>
              </a:rPr>
              <a:t>，</a:t>
            </a:r>
            <a:r>
              <a:rPr lang="zh-CN" altLang="en-US" sz="2000" dirty="0">
                <a:solidFill>
                  <a:srgbClr val="333333"/>
                </a:solidFill>
                <a:latin typeface="微软雅黑" panose="020B0503020204020204" pitchFamily="34" charset="-122"/>
                <a:ea typeface="微软雅黑" panose="020B0503020204020204" pitchFamily="34" charset="-122"/>
              </a:rPr>
              <a:t>记录解密该区块相关数学题的答案的</a:t>
            </a:r>
            <a:r>
              <a:rPr lang="zh-CN" altLang="en-US" sz="2000" dirty="0" smtClean="0">
                <a:solidFill>
                  <a:srgbClr val="333333"/>
                </a:solidFill>
                <a:latin typeface="微软雅黑" panose="020B0503020204020204" pitchFamily="34" charset="-122"/>
                <a:ea typeface="微软雅黑" panose="020B0503020204020204" pitchFamily="34" charset="-122"/>
              </a:rPr>
              <a:t>值</a:t>
            </a:r>
            <a:endParaRPr lang="zh-CN" altLang="en-US" sz="2000" dirty="0">
              <a:solidFill>
                <a:srgbClr val="333333"/>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00922" y="477398"/>
            <a:ext cx="287919" cy="287919"/>
            <a:chOff x="304800" y="673100"/>
            <a:chExt cx="4000500" cy="4000500"/>
          </a:xfrm>
          <a:effectLst>
            <a:outerShdw blurRad="381000" dist="152400" dir="8100000" algn="tr" rotWithShape="0">
              <a:prstClr val="black">
                <a:alpha val="7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black"/>
                </a:solidFill>
                <a:latin typeface="微软雅黑" panose="020B0503020204020204" pitchFamily="34" charset="-122"/>
              </a:endParaRPr>
            </a:p>
          </p:txBody>
        </p:sp>
        <p:sp>
          <p:nvSpPr>
            <p:cNvPr id="35" name="椭圆 34"/>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latin typeface="微软雅黑" panose="020B0503020204020204" pitchFamily="34" charset="-122"/>
              </a:endParaRPr>
            </a:p>
          </p:txBody>
        </p:sp>
      </p:grpSp>
      <p:sp>
        <p:nvSpPr>
          <p:cNvPr id="36" name="椭圆 35"/>
          <p:cNvSpPr/>
          <p:nvPr/>
        </p:nvSpPr>
        <p:spPr>
          <a:xfrm>
            <a:off x="539115" y="490220"/>
            <a:ext cx="95885" cy="94615"/>
          </a:xfrm>
          <a:prstGeom prst="ellipse">
            <a:avLst/>
          </a:prstGeom>
          <a:solidFill>
            <a:schemeClr val="accent4"/>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latin typeface="微软雅黑" panose="020B0503020204020204" pitchFamily="34" charset="-122"/>
            </a:endParaRPr>
          </a:p>
        </p:txBody>
      </p:sp>
      <p:sp>
        <p:nvSpPr>
          <p:cNvPr id="37" name="Text Box 18"/>
          <p:cNvSpPr txBox="1">
            <a:spLocks noChangeArrowheads="1"/>
          </p:cNvSpPr>
          <p:nvPr/>
        </p:nvSpPr>
        <p:spPr bwMode="gray">
          <a:xfrm>
            <a:off x="752475" y="299085"/>
            <a:ext cx="176720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dirty="0">
                <a:solidFill>
                  <a:srgbClr val="333333"/>
                </a:solidFill>
                <a:latin typeface="微软雅黑" panose="020B0503020204020204" pitchFamily="34" charset="-122"/>
                <a:ea typeface="微软雅黑" panose="020B0503020204020204" pitchFamily="34" charset="-122"/>
              </a:rPr>
              <a:t>数据结构</a:t>
            </a:r>
            <a:endParaRPr lang="zh-CN" altLang="en-US" sz="2000" dirty="0">
              <a:solidFill>
                <a:srgbClr val="333333"/>
              </a:solidFill>
              <a:latin typeface="微软雅黑" panose="020B0503020204020204" pitchFamily="34" charset="-122"/>
              <a:ea typeface="微软雅黑" panose="020B0503020204020204" pitchFamily="34" charset="-122"/>
            </a:endParaRPr>
          </a:p>
        </p:txBody>
      </p:sp>
      <p:cxnSp>
        <p:nvCxnSpPr>
          <p:cNvPr id="38" name="直接连接符 37"/>
          <p:cNvCxnSpPr/>
          <p:nvPr/>
        </p:nvCxnSpPr>
        <p:spPr>
          <a:xfrm>
            <a:off x="698500" y="691515"/>
            <a:ext cx="1929130" cy="127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51520" y="1197005"/>
            <a:ext cx="8640959" cy="4708981"/>
          </a:xfrm>
          <a:prstGeom prst="rect">
            <a:avLst/>
          </a:prstGeom>
        </p:spPr>
        <p:txBody>
          <a:bodyPr wrap="square">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在当前区</a:t>
            </a:r>
            <a:r>
              <a:rPr lang="zh-CN" altLang="en-US" sz="2000" dirty="0" smtClean="0">
                <a:latin typeface="微软雅黑" panose="020B0503020204020204" pitchFamily="34" charset="-122"/>
                <a:ea typeface="微软雅黑" panose="020B0503020204020204" pitchFamily="34" charset="-122"/>
              </a:rPr>
              <a:t>块加入区块链后，</a:t>
            </a:r>
            <a:r>
              <a:rPr lang="zh-CN" altLang="en-US" sz="2000" dirty="0">
                <a:latin typeface="微软雅黑" panose="020B0503020204020204" pitchFamily="34" charset="-122"/>
                <a:ea typeface="微软雅黑" panose="020B0503020204020204" pitchFamily="34" charset="-122"/>
              </a:rPr>
              <a:t>所有矿工就立即开始下一个区块的生成工</a:t>
            </a:r>
            <a:r>
              <a:rPr lang="zh-CN" altLang="en-US" sz="2000" dirty="0" smtClean="0">
                <a:latin typeface="微软雅黑" panose="020B0503020204020204" pitchFamily="34" charset="-122"/>
                <a:ea typeface="微软雅黑" panose="020B0503020204020204" pitchFamily="34" charset="-122"/>
              </a:rPr>
              <a:t>作。</a:t>
            </a:r>
            <a:endParaRPr lang="en-US" altLang="zh-CN" sz="2000" dirty="0" smtClean="0">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000" dirty="0" smtClean="0">
                <a:latin typeface="微软雅黑" panose="020B0503020204020204" pitchFamily="34" charset="-122"/>
                <a:ea typeface="微软雅黑" panose="020B0503020204020204" pitchFamily="34" charset="-122"/>
              </a:rPr>
              <a:t>把</a:t>
            </a:r>
            <a:r>
              <a:rPr lang="zh-CN" altLang="en-US" sz="2000" dirty="0">
                <a:latin typeface="微软雅黑" panose="020B0503020204020204" pitchFamily="34" charset="-122"/>
                <a:ea typeface="微软雅黑" panose="020B0503020204020204" pitchFamily="34" charset="-122"/>
              </a:rPr>
              <a:t>在本地内存中的交易信息记录到区块主体</a:t>
            </a:r>
            <a:r>
              <a:rPr lang="zh-CN" altLang="en-US" sz="2000" dirty="0" smtClean="0">
                <a:latin typeface="微软雅黑" panose="020B0503020204020204" pitchFamily="34" charset="-122"/>
                <a:ea typeface="微软雅黑" panose="020B0503020204020204" pitchFamily="34" charset="-122"/>
              </a:rPr>
              <a:t>中</a:t>
            </a:r>
            <a:endParaRPr lang="en-US" altLang="zh-CN" sz="2000" dirty="0" smtClean="0">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000" dirty="0" smtClean="0">
                <a:latin typeface="微软雅黑" panose="020B0503020204020204" pitchFamily="34" charset="-122"/>
                <a:ea typeface="微软雅黑" panose="020B0503020204020204" pitchFamily="34" charset="-122"/>
              </a:rPr>
              <a:t>在</a:t>
            </a:r>
            <a:r>
              <a:rPr lang="zh-CN" altLang="en-US" sz="2000" dirty="0">
                <a:latin typeface="微软雅黑" panose="020B0503020204020204" pitchFamily="34" charset="-122"/>
                <a:ea typeface="微软雅黑" panose="020B0503020204020204" pitchFamily="34" charset="-122"/>
              </a:rPr>
              <a:t>区块主体中生成此区块中所有交易信息的 </a:t>
            </a:r>
            <a:r>
              <a:rPr lang="en-US" altLang="zh-CN" sz="2000" dirty="0" err="1">
                <a:latin typeface="微软雅黑" panose="020B0503020204020204" pitchFamily="34" charset="-122"/>
                <a:ea typeface="微软雅黑" panose="020B0503020204020204" pitchFamily="34" charset="-122"/>
              </a:rPr>
              <a:t>Merkle</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树，把 </a:t>
            </a:r>
            <a:r>
              <a:rPr lang="en-US" altLang="zh-CN" sz="2000" dirty="0" err="1">
                <a:latin typeface="微软雅黑" panose="020B0503020204020204" pitchFamily="34" charset="-122"/>
                <a:ea typeface="微软雅黑" panose="020B0503020204020204" pitchFamily="34" charset="-122"/>
              </a:rPr>
              <a:t>Merkle</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树根的值保存在区块头</a:t>
            </a:r>
            <a:r>
              <a:rPr lang="zh-CN" altLang="en-US" sz="2000" dirty="0" smtClean="0">
                <a:latin typeface="微软雅黑" panose="020B0503020204020204" pitchFamily="34" charset="-122"/>
                <a:ea typeface="微软雅黑" panose="020B0503020204020204" pitchFamily="34" charset="-122"/>
              </a:rPr>
              <a:t>中</a:t>
            </a:r>
            <a:endParaRPr lang="en-US" altLang="zh-CN" sz="2000" dirty="0" smtClean="0">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000" dirty="0" smtClean="0">
                <a:latin typeface="微软雅黑" panose="020B0503020204020204" pitchFamily="34" charset="-122"/>
                <a:ea typeface="微软雅黑" panose="020B0503020204020204" pitchFamily="34" charset="-122"/>
              </a:rPr>
              <a:t>把</a:t>
            </a:r>
            <a:r>
              <a:rPr lang="zh-CN" altLang="en-US" sz="2000" dirty="0">
                <a:latin typeface="微软雅黑" panose="020B0503020204020204" pitchFamily="34" charset="-122"/>
                <a:ea typeface="微软雅黑" panose="020B0503020204020204" pitchFamily="34" charset="-122"/>
              </a:rPr>
              <a:t>上一个刚刚生成的区块的区块头的数据通过 </a:t>
            </a:r>
            <a:r>
              <a:rPr lang="en-US" altLang="zh-CN" sz="2000" dirty="0">
                <a:latin typeface="微软雅黑" panose="020B0503020204020204" pitchFamily="34" charset="-122"/>
                <a:ea typeface="微软雅黑" panose="020B0503020204020204" pitchFamily="34" charset="-122"/>
              </a:rPr>
              <a:t>SHA256 </a:t>
            </a:r>
            <a:r>
              <a:rPr lang="zh-CN" altLang="en-US" sz="2000" dirty="0">
                <a:latin typeface="微软雅黑" panose="020B0503020204020204" pitchFamily="34" charset="-122"/>
                <a:ea typeface="微软雅黑" panose="020B0503020204020204" pitchFamily="34" charset="-122"/>
              </a:rPr>
              <a:t>算法生成一个 </a:t>
            </a:r>
            <a:r>
              <a:rPr lang="zh-CN" altLang="en-US" sz="2000" dirty="0" smtClean="0">
                <a:latin typeface="微软雅黑" panose="020B0503020204020204" pitchFamily="34" charset="-122"/>
                <a:ea typeface="微软雅黑" panose="020B0503020204020204" pitchFamily="34" charset="-122"/>
              </a:rPr>
              <a:t>哈</a:t>
            </a:r>
            <a:r>
              <a:rPr lang="zh-CN" altLang="en-US" sz="2000" dirty="0">
                <a:latin typeface="微软雅黑" panose="020B0503020204020204" pitchFamily="34" charset="-122"/>
                <a:ea typeface="微软雅黑" panose="020B0503020204020204" pitchFamily="34" charset="-122"/>
              </a:rPr>
              <a:t>希值填入到当前区块的父哈希值</a:t>
            </a:r>
            <a:r>
              <a:rPr lang="zh-CN" altLang="en-US" sz="2000" dirty="0" smtClean="0">
                <a:latin typeface="微软雅黑" panose="020B0503020204020204" pitchFamily="34" charset="-122"/>
                <a:ea typeface="微软雅黑" panose="020B0503020204020204" pitchFamily="34" charset="-122"/>
              </a:rPr>
              <a:t>中</a:t>
            </a:r>
            <a:endParaRPr lang="en-US" altLang="zh-CN" sz="2000" dirty="0" smtClean="0">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000" dirty="0" smtClean="0">
                <a:latin typeface="微软雅黑" panose="020B0503020204020204" pitchFamily="34" charset="-122"/>
                <a:ea typeface="微软雅黑" panose="020B0503020204020204" pitchFamily="34" charset="-122"/>
              </a:rPr>
              <a:t>把</a:t>
            </a:r>
            <a:r>
              <a:rPr lang="zh-CN" altLang="en-US" sz="2000" dirty="0">
                <a:latin typeface="微软雅黑" panose="020B0503020204020204" pitchFamily="34" charset="-122"/>
                <a:ea typeface="微软雅黑" panose="020B0503020204020204" pitchFamily="34" charset="-122"/>
              </a:rPr>
              <a:t>当</a:t>
            </a:r>
            <a:r>
              <a:rPr lang="zh-CN" altLang="en-US" sz="2000" dirty="0" smtClean="0">
                <a:latin typeface="微软雅黑" panose="020B0503020204020204" pitchFamily="34" charset="-122"/>
                <a:ea typeface="微软雅黑" panose="020B0503020204020204" pitchFamily="34" charset="-122"/>
              </a:rPr>
              <a:t>前时</a:t>
            </a:r>
            <a:r>
              <a:rPr lang="zh-CN" altLang="en-US" sz="2000" dirty="0">
                <a:latin typeface="微软雅黑" panose="020B0503020204020204" pitchFamily="34" charset="-122"/>
                <a:ea typeface="微软雅黑" panose="020B0503020204020204" pitchFamily="34" charset="-122"/>
              </a:rPr>
              <a:t>间保存在时间戳字段</a:t>
            </a:r>
            <a:r>
              <a:rPr lang="zh-CN" altLang="en-US" sz="2000" dirty="0" smtClean="0">
                <a:latin typeface="微软雅黑" panose="020B0503020204020204" pitchFamily="34" charset="-122"/>
                <a:ea typeface="微软雅黑" panose="020B0503020204020204" pitchFamily="34" charset="-122"/>
              </a:rPr>
              <a:t>中</a:t>
            </a:r>
            <a:endParaRPr lang="en-US" altLang="zh-CN" sz="2000" dirty="0" smtClean="0">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000" dirty="0" smtClean="0">
                <a:latin typeface="微软雅黑" panose="020B0503020204020204" pitchFamily="34" charset="-122"/>
                <a:ea typeface="微软雅黑" panose="020B0503020204020204" pitchFamily="34" charset="-122"/>
              </a:rPr>
              <a:t>难</a:t>
            </a:r>
            <a:r>
              <a:rPr lang="zh-CN" altLang="en-US" sz="2000" dirty="0">
                <a:latin typeface="微软雅黑" panose="020B0503020204020204" pitchFamily="34" charset="-122"/>
                <a:ea typeface="微软雅黑" panose="020B0503020204020204" pitchFamily="34" charset="-122"/>
              </a:rPr>
              <a:t>度值字</a:t>
            </a:r>
            <a:r>
              <a:rPr lang="zh-CN" altLang="en-US" sz="2000" dirty="0" smtClean="0">
                <a:latin typeface="微软雅黑" panose="020B0503020204020204" pitchFamily="34" charset="-122"/>
                <a:ea typeface="微软雅黑" panose="020B0503020204020204" pitchFamily="34" charset="-122"/>
              </a:rPr>
              <a:t>段会</a:t>
            </a:r>
            <a:r>
              <a:rPr lang="zh-CN" altLang="en-US" sz="2000" dirty="0">
                <a:latin typeface="微软雅黑" panose="020B0503020204020204" pitchFamily="34" charset="-122"/>
                <a:ea typeface="微软雅黑" panose="020B0503020204020204" pitchFamily="34" charset="-122"/>
              </a:rPr>
              <a:t>根据之前一段时间区块的平均生成时间进行调整以应对整</a:t>
            </a:r>
            <a:r>
              <a:rPr lang="zh-CN" altLang="en-US" sz="2000" dirty="0" smtClean="0">
                <a:latin typeface="微软雅黑" panose="020B0503020204020204" pitchFamily="34" charset="-122"/>
                <a:ea typeface="微软雅黑" panose="020B0503020204020204" pitchFamily="34" charset="-122"/>
              </a:rPr>
              <a:t>个网</a:t>
            </a:r>
            <a:r>
              <a:rPr lang="zh-CN" altLang="en-US" sz="2000" dirty="0">
                <a:latin typeface="微软雅黑" panose="020B0503020204020204" pitchFamily="34" charset="-122"/>
                <a:ea typeface="微软雅黑" panose="020B0503020204020204" pitchFamily="34" charset="-122"/>
              </a:rPr>
              <a:t>络不断变化的整体计算总量，如果计算总量增长了，则系统会调高数学题的难度值，使得预期完成下一个区块的时间依然</a:t>
            </a:r>
            <a:r>
              <a:rPr lang="zh-CN" altLang="en-US" sz="2000" dirty="0" smtClean="0">
                <a:latin typeface="微软雅黑" panose="020B0503020204020204" pitchFamily="34" charset="-122"/>
                <a:ea typeface="微软雅黑" panose="020B0503020204020204" pitchFamily="34" charset="-122"/>
              </a:rPr>
              <a:t>在一定时间内</a:t>
            </a:r>
            <a:endParaRPr lang="en-US" altLang="zh-CN" sz="2000" dirty="0">
              <a:latin typeface="微软雅黑" panose="020B0503020204020204" pitchFamily="34" charset="-122"/>
              <a:ea typeface="微软雅黑" panose="020B0503020204020204" pitchFamily="34" charset="-122"/>
              <a:cs typeface="宋体" panose="02010600030101010101" pitchFamily="2" charset="-122"/>
            </a:endParaRPr>
          </a:p>
        </p:txBody>
      </p:sp>
      <p:grpSp>
        <p:nvGrpSpPr>
          <p:cNvPr id="7" name="组合 6"/>
          <p:cNvGrpSpPr/>
          <p:nvPr/>
        </p:nvGrpSpPr>
        <p:grpSpPr>
          <a:xfrm>
            <a:off x="200922" y="477398"/>
            <a:ext cx="287919" cy="287919"/>
            <a:chOff x="304800" y="673100"/>
            <a:chExt cx="4000500" cy="4000500"/>
          </a:xfrm>
          <a:effectLst>
            <a:outerShdw blurRad="381000" dist="152400" dir="8100000" algn="tr" rotWithShape="0">
              <a:prstClr val="black">
                <a:alpha val="7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black"/>
                </a:solidFill>
                <a:latin typeface="微软雅黑" panose="020B0503020204020204" pitchFamily="34" charset="-122"/>
              </a:endParaRPr>
            </a:p>
          </p:txBody>
        </p:sp>
        <p:sp>
          <p:nvSpPr>
            <p:cNvPr id="35" name="椭圆 34"/>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latin typeface="微软雅黑" panose="020B0503020204020204" pitchFamily="34" charset="-122"/>
              </a:endParaRPr>
            </a:p>
          </p:txBody>
        </p:sp>
      </p:grpSp>
      <p:sp>
        <p:nvSpPr>
          <p:cNvPr id="36" name="椭圆 35"/>
          <p:cNvSpPr/>
          <p:nvPr/>
        </p:nvSpPr>
        <p:spPr>
          <a:xfrm>
            <a:off x="539115" y="490220"/>
            <a:ext cx="95885" cy="94615"/>
          </a:xfrm>
          <a:prstGeom prst="ellipse">
            <a:avLst/>
          </a:prstGeom>
          <a:solidFill>
            <a:schemeClr val="accent4"/>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latin typeface="微软雅黑" panose="020B0503020204020204" pitchFamily="34" charset="-122"/>
            </a:endParaRPr>
          </a:p>
        </p:txBody>
      </p:sp>
      <p:sp>
        <p:nvSpPr>
          <p:cNvPr id="37" name="Text Box 18"/>
          <p:cNvSpPr txBox="1">
            <a:spLocks noChangeArrowheads="1"/>
          </p:cNvSpPr>
          <p:nvPr/>
        </p:nvSpPr>
        <p:spPr bwMode="gray">
          <a:xfrm>
            <a:off x="752475" y="299085"/>
            <a:ext cx="176720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dirty="0">
                <a:solidFill>
                  <a:srgbClr val="333333"/>
                </a:solidFill>
                <a:latin typeface="微软雅黑" panose="020B0503020204020204" pitchFamily="34" charset="-122"/>
                <a:ea typeface="微软雅黑" panose="020B0503020204020204" pitchFamily="34" charset="-122"/>
              </a:rPr>
              <a:t>区块行程过程</a:t>
            </a:r>
            <a:endParaRPr lang="zh-CN" altLang="en-US" sz="2000" dirty="0">
              <a:solidFill>
                <a:srgbClr val="333333"/>
              </a:solidFill>
              <a:latin typeface="微软雅黑" panose="020B0503020204020204" pitchFamily="34" charset="-122"/>
              <a:ea typeface="微软雅黑" panose="020B0503020204020204" pitchFamily="34" charset="-122"/>
            </a:endParaRPr>
          </a:p>
        </p:txBody>
      </p:sp>
      <p:cxnSp>
        <p:nvCxnSpPr>
          <p:cNvPr id="38" name="直接连接符 37"/>
          <p:cNvCxnSpPr/>
          <p:nvPr/>
        </p:nvCxnSpPr>
        <p:spPr>
          <a:xfrm>
            <a:off x="698500" y="691515"/>
            <a:ext cx="1929130" cy="127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851922" y="2564904"/>
            <a:ext cx="3396615" cy="1076325"/>
          </a:xfrm>
          <a:prstGeom prst="rect">
            <a:avLst/>
          </a:prstGeom>
          <a:noFill/>
        </p:spPr>
        <p:txBody>
          <a:bodyPr wrap="none" rtlCol="0">
            <a:spAutoFit/>
          </a:bodyPr>
          <a:lstStyle/>
          <a:p>
            <a:pPr marL="0" lvl="1"/>
            <a:r>
              <a:rPr lang="zh-CN" altLang="en-US" sz="1400" b="1" dirty="0" smtClean="0">
                <a:solidFill>
                  <a:srgbClr val="080808"/>
                </a:solidFill>
                <a:latin typeface="+mj-ea"/>
                <a:ea typeface="+mj-ea"/>
              </a:rPr>
              <a:t> </a:t>
            </a:r>
            <a:r>
              <a:rPr lang="zh-CN" altLang="en-US" sz="2800" b="1" dirty="0" smtClean="0">
                <a:solidFill>
                  <a:srgbClr val="080808"/>
                </a:solidFill>
                <a:latin typeface="黑体" panose="02010609060101010101" charset="-122"/>
                <a:ea typeface="黑体" panose="02010609060101010101" charset="-122"/>
              </a:rPr>
              <a:t>第四部分</a:t>
            </a:r>
            <a:endParaRPr lang="zh-CN" altLang="en-US" sz="2800" b="1" dirty="0" smtClean="0">
              <a:solidFill>
                <a:srgbClr val="080808"/>
              </a:solidFill>
              <a:latin typeface="黑体" panose="02010609060101010101" charset="-122"/>
              <a:ea typeface="黑体" panose="02010609060101010101" charset="-122"/>
            </a:endParaRPr>
          </a:p>
          <a:p>
            <a:pPr marL="0" lvl="1" algn="ctr"/>
            <a:r>
              <a:rPr lang="zh-CN" altLang="en-US" sz="3600" b="1" dirty="0" smtClean="0">
                <a:solidFill>
                  <a:srgbClr val="FF0000"/>
                </a:solidFill>
                <a:latin typeface="黑体" panose="02010609060101010101" charset="-122"/>
                <a:ea typeface="黑体" panose="02010609060101010101" charset="-122"/>
              </a:rPr>
              <a:t>区块链核心问题</a:t>
            </a:r>
            <a:endParaRPr lang="zh-CN" altLang="en-US" sz="3600" b="1" dirty="0" smtClean="0">
              <a:solidFill>
                <a:srgbClr val="FF0000"/>
              </a:solidFill>
              <a:latin typeface="黑体" panose="02010609060101010101" charset="-122"/>
              <a:ea typeface="黑体" panose="02010609060101010101" charset="-122"/>
            </a:endParaRPr>
          </a:p>
        </p:txBody>
      </p:sp>
      <p:cxnSp>
        <p:nvCxnSpPr>
          <p:cNvPr id="13" name="直接连接符 12"/>
          <p:cNvCxnSpPr/>
          <p:nvPr/>
        </p:nvCxnSpPr>
        <p:spPr>
          <a:xfrm flipV="1">
            <a:off x="3635896" y="2492896"/>
            <a:ext cx="0" cy="1924424"/>
          </a:xfrm>
          <a:prstGeom prst="line">
            <a:avLst/>
          </a:prstGeom>
          <a:ln w="12700">
            <a:solidFill>
              <a:srgbClr val="080808"/>
            </a:solidFill>
            <a:prstDash val="dash"/>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389651" y="4015225"/>
            <a:ext cx="902846" cy="245745"/>
          </a:xfrm>
          <a:prstGeom prst="rect">
            <a:avLst/>
          </a:prstGeom>
          <a:noFill/>
        </p:spPr>
        <p:txBody>
          <a:bodyPr wrap="square" lIns="0" tIns="0" rIns="0" bIns="0" rtlCol="0">
            <a:spAutoFit/>
          </a:bodyPr>
          <a:lstStyle/>
          <a:p>
            <a:r>
              <a:rPr lang="en-US" altLang="zh-CN" sz="1600" dirty="0" smtClean="0">
                <a:solidFill>
                  <a:srgbClr val="080808"/>
                </a:solidFill>
                <a:latin typeface="华文隶书" panose="02010800040101010101" charset="-122"/>
                <a:ea typeface="华文隶书" panose="02010800040101010101" charset="-122"/>
              </a:rPr>
              <a:t>PART 04</a:t>
            </a:r>
            <a:endParaRPr lang="zh-CN" altLang="en-US" sz="1600" dirty="0" smtClean="0">
              <a:solidFill>
                <a:srgbClr val="080808"/>
              </a:solidFill>
              <a:latin typeface="华文隶书" panose="02010800040101010101" charset="-122"/>
              <a:ea typeface="华文隶书" panose="02010800040101010101" charset="-122"/>
            </a:endParaRPr>
          </a:p>
        </p:txBody>
      </p:sp>
      <p:grpSp>
        <p:nvGrpSpPr>
          <p:cNvPr id="16" name="组合 15"/>
          <p:cNvGrpSpPr/>
          <p:nvPr/>
        </p:nvGrpSpPr>
        <p:grpSpPr>
          <a:xfrm>
            <a:off x="2123728" y="2564906"/>
            <a:ext cx="1197175" cy="1197175"/>
            <a:chOff x="304800" y="673100"/>
            <a:chExt cx="4000500" cy="4000500"/>
          </a:xfrm>
          <a:effectLst>
            <a:outerShdw blurRad="444500" dist="254000" dir="8100000" algn="tr" rotWithShape="0">
              <a:prstClr val="black">
                <a:alpha val="50000"/>
              </a:prstClr>
            </a:outerShdw>
          </a:effectLst>
        </p:grpSpPr>
        <p:sp>
          <p:nvSpPr>
            <p:cNvPr id="18" name="同心圆 1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sp>
          <p:nvSpPr>
            <p:cNvPr id="19" name="椭圆 1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grpSp>
      <p:sp>
        <p:nvSpPr>
          <p:cNvPr id="75" name="TextBox 13"/>
          <p:cNvSpPr txBox="1"/>
          <p:nvPr/>
        </p:nvSpPr>
        <p:spPr>
          <a:xfrm>
            <a:off x="2391963" y="2778772"/>
            <a:ext cx="902846" cy="768985"/>
          </a:xfrm>
          <a:prstGeom prst="rect">
            <a:avLst/>
          </a:prstGeom>
          <a:noFill/>
        </p:spPr>
        <p:txBody>
          <a:bodyPr wrap="square" lIns="0" tIns="0" rIns="0" bIns="0" rtlCol="0">
            <a:spAutoFit/>
          </a:bodyPr>
          <a:lstStyle/>
          <a:p>
            <a:r>
              <a:rPr lang="en-US" altLang="zh-CN" sz="5000" b="1" dirty="0" smtClean="0">
                <a:solidFill>
                  <a:srgbClr val="FF0000"/>
                </a:solidFill>
                <a:latin typeface="黑体" panose="02010609060101010101" charset="-122"/>
                <a:ea typeface="黑体" panose="02010609060101010101" charset="-122"/>
              </a:rPr>
              <a:t>04</a:t>
            </a:r>
            <a:endParaRPr lang="en-US" altLang="zh-CN" sz="5000" b="1" dirty="0" smtClean="0">
              <a:solidFill>
                <a:srgbClr val="FF0000"/>
              </a:solidFill>
              <a:latin typeface="黑体" panose="02010609060101010101" charset="-122"/>
              <a:ea typeface="黑体" panose="02010609060101010101" charset="-122"/>
            </a:endParaRPr>
          </a:p>
        </p:txBody>
      </p:sp>
      <p:sp>
        <p:nvSpPr>
          <p:cNvPr id="25" name="TextBox 24"/>
          <p:cNvSpPr txBox="1"/>
          <p:nvPr/>
        </p:nvSpPr>
        <p:spPr>
          <a:xfrm>
            <a:off x="3948592" y="3720589"/>
            <a:ext cx="1027882" cy="243840"/>
          </a:xfrm>
          <a:prstGeom prst="rect">
            <a:avLst/>
          </a:prstGeom>
          <a:noFill/>
        </p:spPr>
        <p:txBody>
          <a:bodyPr wrap="square" lIns="60469" tIns="30235" rIns="60469" bIns="30235" rtlCol="0">
            <a:spAutoFit/>
          </a:bodyPr>
          <a:p>
            <a:r>
              <a:rPr lang="en-US" altLang="zh-CN" sz="1200" b="1" dirty="0" smtClean="0">
                <a:solidFill>
                  <a:srgbClr val="080808"/>
                </a:solidFill>
                <a:latin typeface="幼圆" panose="02010509060101010101" charset="-122"/>
                <a:ea typeface="幼圆" panose="02010509060101010101" charset="-122"/>
              </a:rPr>
              <a:t>※ 51%</a:t>
            </a:r>
            <a:r>
              <a:rPr lang="zh-CN" altLang="en-US" sz="1200" b="1" dirty="0" smtClean="0">
                <a:solidFill>
                  <a:srgbClr val="080808"/>
                </a:solidFill>
                <a:latin typeface="幼圆" panose="02010509060101010101" charset="-122"/>
                <a:ea typeface="幼圆" panose="02010509060101010101" charset="-122"/>
              </a:rPr>
              <a:t>攻击</a:t>
            </a:r>
            <a:endParaRPr lang="zh-CN" altLang="en-US" sz="1200" b="1" dirty="0" smtClean="0">
              <a:solidFill>
                <a:srgbClr val="080808"/>
              </a:solidFill>
              <a:latin typeface="幼圆" panose="02010509060101010101" charset="-122"/>
              <a:ea typeface="幼圆" panose="02010509060101010101" charset="-122"/>
            </a:endParaRPr>
          </a:p>
        </p:txBody>
      </p:sp>
      <p:sp>
        <p:nvSpPr>
          <p:cNvPr id="26" name="TextBox 25"/>
          <p:cNvSpPr txBox="1"/>
          <p:nvPr/>
        </p:nvSpPr>
        <p:spPr>
          <a:xfrm>
            <a:off x="5216528" y="3720589"/>
            <a:ext cx="985236" cy="243840"/>
          </a:xfrm>
          <a:prstGeom prst="rect">
            <a:avLst/>
          </a:prstGeom>
          <a:noFill/>
        </p:spPr>
        <p:txBody>
          <a:bodyPr wrap="square" lIns="60469" tIns="30235" rIns="60469" bIns="30235" rtlCol="0">
            <a:spAutoFit/>
          </a:bodyPr>
          <a:p>
            <a:r>
              <a:rPr lang="en-US" altLang="zh-CN" sz="1200" b="1" dirty="0" smtClean="0">
                <a:solidFill>
                  <a:srgbClr val="080808"/>
                </a:solidFill>
                <a:latin typeface="幼圆" panose="02010509060101010101" charset="-122"/>
                <a:ea typeface="幼圆" panose="02010509060101010101" charset="-122"/>
              </a:rPr>
              <a:t>※ </a:t>
            </a:r>
            <a:r>
              <a:rPr lang="zh-CN" altLang="en-US" sz="1200" b="1" dirty="0" smtClean="0">
                <a:solidFill>
                  <a:srgbClr val="080808"/>
                </a:solidFill>
                <a:latin typeface="幼圆" panose="02010509060101010101" charset="-122"/>
                <a:ea typeface="幼圆" panose="02010509060101010101" charset="-122"/>
              </a:rPr>
              <a:t>特征分类</a:t>
            </a:r>
            <a:endParaRPr lang="zh-CN" altLang="en-US" sz="1200" b="1" dirty="0" smtClean="0">
              <a:solidFill>
                <a:srgbClr val="080808"/>
              </a:solidFill>
              <a:latin typeface="幼圆" panose="02010509060101010101" charset="-122"/>
              <a:ea typeface="幼圆" panose="02010509060101010101" charset="-122"/>
            </a:endParaRPr>
          </a:p>
        </p:txBody>
      </p:sp>
      <p:sp>
        <p:nvSpPr>
          <p:cNvPr id="28" name="TextBox 27"/>
          <p:cNvSpPr txBox="1"/>
          <p:nvPr/>
        </p:nvSpPr>
        <p:spPr>
          <a:xfrm>
            <a:off x="3948592" y="4067660"/>
            <a:ext cx="985236" cy="243840"/>
          </a:xfrm>
          <a:prstGeom prst="rect">
            <a:avLst/>
          </a:prstGeom>
          <a:noFill/>
        </p:spPr>
        <p:txBody>
          <a:bodyPr wrap="square" lIns="60469" tIns="30235" rIns="60469" bIns="30235" rtlCol="0">
            <a:spAutoFit/>
          </a:bodyPr>
          <a:p>
            <a:r>
              <a:rPr lang="en-US" altLang="zh-CN" sz="1200" b="1" dirty="0" smtClean="0">
                <a:solidFill>
                  <a:srgbClr val="080808"/>
                </a:solidFill>
                <a:latin typeface="幼圆" panose="02010509060101010101" charset="-122"/>
                <a:ea typeface="幼圆" panose="02010509060101010101" charset="-122"/>
              </a:rPr>
              <a:t>※ </a:t>
            </a:r>
            <a:r>
              <a:rPr lang="zh-CN" altLang="en-US" sz="1200" b="1" dirty="0" smtClean="0">
                <a:solidFill>
                  <a:srgbClr val="080808"/>
                </a:solidFill>
                <a:latin typeface="幼圆" panose="02010509060101010101" charset="-122"/>
                <a:ea typeface="幼圆" panose="02010509060101010101" charset="-122"/>
              </a:rPr>
              <a:t>数据结构</a:t>
            </a:r>
            <a:endParaRPr lang="zh-CN" altLang="en-US" sz="1200" b="1" dirty="0" smtClean="0">
              <a:solidFill>
                <a:srgbClr val="080808"/>
              </a:solidFill>
              <a:latin typeface="幼圆" panose="02010509060101010101" charset="-122"/>
              <a:ea typeface="幼圆" panose="02010509060101010101" charset="-122"/>
            </a:endParaRPr>
          </a:p>
        </p:txBody>
      </p:sp>
      <p:sp>
        <p:nvSpPr>
          <p:cNvPr id="29" name="TextBox 28"/>
          <p:cNvSpPr txBox="1"/>
          <p:nvPr/>
        </p:nvSpPr>
        <p:spPr>
          <a:xfrm>
            <a:off x="5216529" y="4067660"/>
            <a:ext cx="985236" cy="243840"/>
          </a:xfrm>
          <a:prstGeom prst="rect">
            <a:avLst/>
          </a:prstGeom>
          <a:noFill/>
        </p:spPr>
        <p:txBody>
          <a:bodyPr wrap="square" lIns="60469" tIns="30235" rIns="60469" bIns="30235" rtlCol="0">
            <a:spAutoFit/>
          </a:bodyPr>
          <a:p>
            <a:r>
              <a:rPr lang="en-US" altLang="zh-CN" sz="1200" b="1" dirty="0" smtClean="0">
                <a:solidFill>
                  <a:srgbClr val="080808"/>
                </a:solidFill>
                <a:latin typeface="幼圆" panose="02010509060101010101" charset="-122"/>
                <a:ea typeface="幼圆" panose="02010509060101010101" charset="-122"/>
              </a:rPr>
              <a:t>※ </a:t>
            </a:r>
            <a:r>
              <a:rPr lang="zh-CN" altLang="en-US" sz="1200" b="1" dirty="0" smtClean="0">
                <a:solidFill>
                  <a:srgbClr val="080808"/>
                </a:solidFill>
                <a:latin typeface="幼圆" panose="02010509060101010101" charset="-122"/>
                <a:ea typeface="幼圆" panose="02010509060101010101" charset="-122"/>
              </a:rPr>
              <a:t>核心问题</a:t>
            </a:r>
            <a:endParaRPr lang="zh-CN" altLang="en-US" sz="1200" b="1" dirty="0" smtClean="0">
              <a:solidFill>
                <a:srgbClr val="080808"/>
              </a:solidFill>
              <a:latin typeface="幼圆" panose="02010509060101010101" charset="-122"/>
              <a:ea typeface="幼圆" panose="0201050906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000">
        <p:pull dir="r"/>
      </p:transition>
    </mc:Choice>
    <mc:Fallback>
      <p:transition spd="slow">
        <p:pull dir="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p:tgtEl>
                                          <p:spTgt spid="12"/>
                                        </p:tgtEl>
                                        <p:attrNameLst>
                                          <p:attrName>ppt_x</p:attrName>
                                        </p:attrNameLst>
                                      </p:cBhvr>
                                      <p:tavLst>
                                        <p:tav tm="0">
                                          <p:val>
                                            <p:strVal val="#ppt_x-#ppt_w*1.125000"/>
                                          </p:val>
                                        </p:tav>
                                        <p:tav tm="100000">
                                          <p:val>
                                            <p:strVal val="#ppt_x"/>
                                          </p:val>
                                        </p:tav>
                                      </p:tavLst>
                                    </p:anim>
                                    <p:animEffect transition="in" filter="wipe(right)">
                                      <p:cBhvr>
                                        <p:cTn id="12" dur="500"/>
                                        <p:tgtEl>
                                          <p:spTgt spid="12"/>
                                        </p:tgtEl>
                                      </p:cBhvr>
                                    </p:animEffect>
                                  </p:childTnLst>
                                </p:cTn>
                              </p:par>
                            </p:childTnLst>
                          </p:cTn>
                        </p:par>
                        <p:par>
                          <p:cTn id="13" fill="hold">
                            <p:stCondLst>
                              <p:cond delay="1000"/>
                            </p:stCondLst>
                            <p:childTnLst>
                              <p:par>
                                <p:cTn id="14" presetID="47" presetClass="entr" presetSubtype="0" fill="hold" grpId="0"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anim calcmode="lin" valueType="num">
                                      <p:cBhvr>
                                        <p:cTn id="17" dur="500" fill="hold"/>
                                        <p:tgtEl>
                                          <p:spTgt spid="14"/>
                                        </p:tgtEl>
                                        <p:attrNameLst>
                                          <p:attrName>ppt_x</p:attrName>
                                        </p:attrNameLst>
                                      </p:cBhvr>
                                      <p:tavLst>
                                        <p:tav tm="0">
                                          <p:val>
                                            <p:strVal val="#ppt_x"/>
                                          </p:val>
                                        </p:tav>
                                        <p:tav tm="100000">
                                          <p:val>
                                            <p:strVal val="#ppt_x"/>
                                          </p:val>
                                        </p:tav>
                                      </p:tavLst>
                                    </p:anim>
                                    <p:anim calcmode="lin" valueType="num">
                                      <p:cBhvr>
                                        <p:cTn id="18" dur="500" fill="hold"/>
                                        <p:tgtEl>
                                          <p:spTgt spid="14"/>
                                        </p:tgtEl>
                                        <p:attrNameLst>
                                          <p:attrName>ppt_y</p:attrName>
                                        </p:attrNameLst>
                                      </p:cBhvr>
                                      <p:tavLst>
                                        <p:tav tm="0">
                                          <p:val>
                                            <p:strVal val="#ppt_y-.1"/>
                                          </p:val>
                                        </p:tav>
                                        <p:tav tm="100000">
                                          <p:val>
                                            <p:strVal val="#ppt_y"/>
                                          </p:val>
                                        </p:tav>
                                      </p:tavLst>
                                    </p:anim>
                                  </p:childTnLst>
                                </p:cTn>
                              </p:par>
                            </p:childTnLst>
                          </p:cTn>
                        </p:par>
                        <p:par>
                          <p:cTn id="19" fill="hold">
                            <p:stCondLst>
                              <p:cond delay="1500"/>
                            </p:stCondLst>
                            <p:childTnLst>
                              <p:par>
                                <p:cTn id="20" presetID="47" presetClass="entr" presetSubtype="0" fill="hold" grpId="0" nodeType="afterEffect">
                                  <p:stCondLst>
                                    <p:cond delay="0"/>
                                  </p:stCondLst>
                                  <p:childTnLst>
                                    <p:set>
                                      <p:cBhvr>
                                        <p:cTn id="21" dur="1" fill="hold">
                                          <p:stCondLst>
                                            <p:cond delay="0"/>
                                          </p:stCondLst>
                                        </p:cTn>
                                        <p:tgtEl>
                                          <p:spTgt spid="75"/>
                                        </p:tgtEl>
                                        <p:attrNameLst>
                                          <p:attrName>style.visibility</p:attrName>
                                        </p:attrNameLst>
                                      </p:cBhvr>
                                      <p:to>
                                        <p:strVal val="visible"/>
                                      </p:to>
                                    </p:set>
                                    <p:animEffect transition="in" filter="fade">
                                      <p:cBhvr>
                                        <p:cTn id="22" dur="500"/>
                                        <p:tgtEl>
                                          <p:spTgt spid="75"/>
                                        </p:tgtEl>
                                      </p:cBhvr>
                                    </p:animEffect>
                                    <p:anim calcmode="lin" valueType="num">
                                      <p:cBhvr>
                                        <p:cTn id="23" dur="500" fill="hold"/>
                                        <p:tgtEl>
                                          <p:spTgt spid="75"/>
                                        </p:tgtEl>
                                        <p:attrNameLst>
                                          <p:attrName>ppt_x</p:attrName>
                                        </p:attrNameLst>
                                      </p:cBhvr>
                                      <p:tavLst>
                                        <p:tav tm="0">
                                          <p:val>
                                            <p:strVal val="#ppt_x"/>
                                          </p:val>
                                        </p:tav>
                                        <p:tav tm="100000">
                                          <p:val>
                                            <p:strVal val="#ppt_x"/>
                                          </p:val>
                                        </p:tav>
                                      </p:tavLst>
                                    </p:anim>
                                    <p:anim calcmode="lin" valueType="num">
                                      <p:cBhvr>
                                        <p:cTn id="24" dur="500" fill="hold"/>
                                        <p:tgtEl>
                                          <p:spTgt spid="75"/>
                                        </p:tgtEl>
                                        <p:attrNameLst>
                                          <p:attrName>ppt_y</p:attrName>
                                        </p:attrNameLst>
                                      </p:cBhvr>
                                      <p:tavLst>
                                        <p:tav tm="0">
                                          <p:val>
                                            <p:strVal val="#ppt_y-.1"/>
                                          </p:val>
                                        </p:tav>
                                        <p:tav tm="100000">
                                          <p:val>
                                            <p:strVal val="#ppt_y"/>
                                          </p:val>
                                        </p:tav>
                                      </p:tavLst>
                                    </p:anim>
                                  </p:childTnLst>
                                </p:cTn>
                              </p:par>
                            </p:childTnLst>
                          </p:cTn>
                        </p:par>
                        <p:par>
                          <p:cTn id="25" fill="hold">
                            <p:stCondLst>
                              <p:cond delay="2000"/>
                            </p:stCondLst>
                            <p:childTnLst>
                              <p:par>
                                <p:cTn id="26" presetID="2" presetClass="entr" presetSubtype="4" fill="hold" grpId="0" nodeType="afterEffect">
                                  <p:stCondLst>
                                    <p:cond delay="0"/>
                                  </p:stCondLst>
                                  <p:childTnLst>
                                    <p:set>
                                      <p:cBhvr>
                                        <p:cTn id="27" dur="1" fill="hold">
                                          <p:stCondLst>
                                            <p:cond delay="0"/>
                                          </p:stCondLst>
                                        </p:cTn>
                                        <p:tgtEl>
                                          <p:spTgt spid="25"/>
                                        </p:tgtEl>
                                        <p:attrNameLst>
                                          <p:attrName>style.visibility</p:attrName>
                                        </p:attrNameLst>
                                      </p:cBhvr>
                                      <p:to>
                                        <p:strVal val="visible"/>
                                      </p:to>
                                    </p:set>
                                    <p:anim calcmode="lin" valueType="num">
                                      <p:cBhvr additive="base">
                                        <p:cTn id="28" dur="500" fill="hold"/>
                                        <p:tgtEl>
                                          <p:spTgt spid="25"/>
                                        </p:tgtEl>
                                        <p:attrNameLst>
                                          <p:attrName>ppt_x</p:attrName>
                                        </p:attrNameLst>
                                      </p:cBhvr>
                                      <p:tavLst>
                                        <p:tav tm="0">
                                          <p:val>
                                            <p:strVal val="#ppt_x"/>
                                          </p:val>
                                        </p:tav>
                                        <p:tav tm="100000">
                                          <p:val>
                                            <p:strVal val="#ppt_x"/>
                                          </p:val>
                                        </p:tav>
                                      </p:tavLst>
                                    </p:anim>
                                    <p:anim calcmode="lin" valueType="num">
                                      <p:cBhvr additive="base">
                                        <p:cTn id="29" dur="500" fill="hold"/>
                                        <p:tgtEl>
                                          <p:spTgt spid="25"/>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200"/>
                                  </p:stCondLst>
                                  <p:childTnLst>
                                    <p:set>
                                      <p:cBhvr>
                                        <p:cTn id="31" dur="1" fill="hold">
                                          <p:stCondLst>
                                            <p:cond delay="0"/>
                                          </p:stCondLst>
                                        </p:cTn>
                                        <p:tgtEl>
                                          <p:spTgt spid="26"/>
                                        </p:tgtEl>
                                        <p:attrNameLst>
                                          <p:attrName>style.visibility</p:attrName>
                                        </p:attrNameLst>
                                      </p:cBhvr>
                                      <p:to>
                                        <p:strVal val="visible"/>
                                      </p:to>
                                    </p:set>
                                    <p:anim calcmode="lin" valueType="num">
                                      <p:cBhvr additive="base">
                                        <p:cTn id="32" dur="500" fill="hold"/>
                                        <p:tgtEl>
                                          <p:spTgt spid="26"/>
                                        </p:tgtEl>
                                        <p:attrNameLst>
                                          <p:attrName>ppt_x</p:attrName>
                                        </p:attrNameLst>
                                      </p:cBhvr>
                                      <p:tavLst>
                                        <p:tav tm="0">
                                          <p:val>
                                            <p:strVal val="#ppt_x"/>
                                          </p:val>
                                        </p:tav>
                                        <p:tav tm="100000">
                                          <p:val>
                                            <p:strVal val="#ppt_x"/>
                                          </p:val>
                                        </p:tav>
                                      </p:tavLst>
                                    </p:anim>
                                    <p:anim calcmode="lin" valueType="num">
                                      <p:cBhvr additive="base">
                                        <p:cTn id="33" dur="500" fill="hold"/>
                                        <p:tgtEl>
                                          <p:spTgt spid="26"/>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600"/>
                                  </p:stCondLst>
                                  <p:childTnLst>
                                    <p:set>
                                      <p:cBhvr>
                                        <p:cTn id="35" dur="1" fill="hold">
                                          <p:stCondLst>
                                            <p:cond delay="0"/>
                                          </p:stCondLst>
                                        </p:cTn>
                                        <p:tgtEl>
                                          <p:spTgt spid="28"/>
                                        </p:tgtEl>
                                        <p:attrNameLst>
                                          <p:attrName>style.visibility</p:attrName>
                                        </p:attrNameLst>
                                      </p:cBhvr>
                                      <p:to>
                                        <p:strVal val="visible"/>
                                      </p:to>
                                    </p:set>
                                    <p:anim calcmode="lin" valueType="num">
                                      <p:cBhvr additive="base">
                                        <p:cTn id="36" dur="500" fill="hold"/>
                                        <p:tgtEl>
                                          <p:spTgt spid="28"/>
                                        </p:tgtEl>
                                        <p:attrNameLst>
                                          <p:attrName>ppt_x</p:attrName>
                                        </p:attrNameLst>
                                      </p:cBhvr>
                                      <p:tavLst>
                                        <p:tav tm="0">
                                          <p:val>
                                            <p:strVal val="#ppt_x"/>
                                          </p:val>
                                        </p:tav>
                                        <p:tav tm="100000">
                                          <p:val>
                                            <p:strVal val="#ppt_x"/>
                                          </p:val>
                                        </p:tav>
                                      </p:tavLst>
                                    </p:anim>
                                    <p:anim calcmode="lin" valueType="num">
                                      <p:cBhvr additive="base">
                                        <p:cTn id="37" dur="500" fill="hold"/>
                                        <p:tgtEl>
                                          <p:spTgt spid="28"/>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800"/>
                                  </p:stCondLst>
                                  <p:childTnLst>
                                    <p:set>
                                      <p:cBhvr>
                                        <p:cTn id="39" dur="1" fill="hold">
                                          <p:stCondLst>
                                            <p:cond delay="0"/>
                                          </p:stCondLst>
                                        </p:cTn>
                                        <p:tgtEl>
                                          <p:spTgt spid="29"/>
                                        </p:tgtEl>
                                        <p:attrNameLst>
                                          <p:attrName>style.visibility</p:attrName>
                                        </p:attrNameLst>
                                      </p:cBhvr>
                                      <p:to>
                                        <p:strVal val="visible"/>
                                      </p:to>
                                    </p:set>
                                    <p:anim calcmode="lin" valueType="num">
                                      <p:cBhvr additive="base">
                                        <p:cTn id="40" dur="500" fill="hold"/>
                                        <p:tgtEl>
                                          <p:spTgt spid="29"/>
                                        </p:tgtEl>
                                        <p:attrNameLst>
                                          <p:attrName>ppt_x</p:attrName>
                                        </p:attrNameLst>
                                      </p:cBhvr>
                                      <p:tavLst>
                                        <p:tav tm="0">
                                          <p:val>
                                            <p:strVal val="#ppt_x"/>
                                          </p:val>
                                        </p:tav>
                                        <p:tav tm="100000">
                                          <p:val>
                                            <p:strVal val="#ppt_x"/>
                                          </p:val>
                                        </p:tav>
                                      </p:tavLst>
                                    </p:anim>
                                    <p:anim calcmode="lin" valueType="num">
                                      <p:cBhvr additive="base">
                                        <p:cTn id="41"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75" grpId="0"/>
      <p:bldP spid="25" grpId="0"/>
      <p:bldP spid="26" grpId="0"/>
      <p:bldP spid="28" grpId="0"/>
      <p:bldP spid="2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246067" y="1341923"/>
            <a:ext cx="8875827" cy="961289"/>
          </a:xfrm>
          <a:prstGeom prst="rect">
            <a:avLst/>
          </a:prstGeom>
        </p:spPr>
        <p:txBody>
          <a:bodyPr wrap="square">
            <a:spAutoFit/>
          </a:bodyPr>
          <a:lstStyle/>
          <a:p>
            <a:pPr>
              <a:lnSpc>
                <a:spcPct val="150000"/>
              </a:lnSpc>
            </a:pPr>
            <a:r>
              <a:rPr lang="zh-CN" altLang="en-US" sz="2000" dirty="0" smtClean="0">
                <a:latin typeface="微软雅黑" panose="020B0503020204020204" pitchFamily="34" charset="-122"/>
                <a:ea typeface="微软雅黑" panose="020B0503020204020204" pitchFamily="34" charset="-122"/>
              </a:rPr>
              <a:t>区块头包含一个随机数，使得区块的随机散列值出现了所需的</a:t>
            </a:r>
            <a:r>
              <a:rPr lang="en-US" altLang="zh-CN" sz="2000" dirty="0" smtClean="0">
                <a:latin typeface="微软雅黑" panose="020B0503020204020204" pitchFamily="34" charset="-122"/>
                <a:ea typeface="微软雅黑" panose="020B0503020204020204" pitchFamily="34" charset="-122"/>
              </a:rPr>
              <a:t>0</a:t>
            </a:r>
            <a:r>
              <a:rPr lang="zh-CN" altLang="en-US" sz="2000" dirty="0" smtClean="0">
                <a:latin typeface="微软雅黑" panose="020B0503020204020204" pitchFamily="34" charset="-122"/>
                <a:ea typeface="微软雅黑" panose="020B0503020204020204" pitchFamily="34" charset="-122"/>
              </a:rPr>
              <a:t>个数。节点通过反复尝试来找到这个随机数， 这样就构建了一个工作量证明机制。</a:t>
            </a:r>
            <a:endParaRPr lang="en-US" altLang="zh-CN" sz="2000" dirty="0" smtClean="0">
              <a:latin typeface="微软雅黑" panose="020B0503020204020204" pitchFamily="34" charset="-122"/>
              <a:ea typeface="微软雅黑" panose="020B0503020204020204" pitchFamily="34" charset="-122"/>
            </a:endParaRPr>
          </a:p>
        </p:txBody>
      </p:sp>
      <p:sp>
        <p:nvSpPr>
          <p:cNvPr id="2" name="矩形 1"/>
          <p:cNvSpPr/>
          <p:nvPr/>
        </p:nvSpPr>
        <p:spPr>
          <a:xfrm>
            <a:off x="246067" y="2614012"/>
            <a:ext cx="8646413" cy="2399665"/>
          </a:xfrm>
          <a:prstGeom prst="rect">
            <a:avLst/>
          </a:prstGeom>
        </p:spPr>
        <p:txBody>
          <a:bodyPr wrap="square">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工作量证明机制的本</a:t>
            </a:r>
            <a:r>
              <a:rPr lang="zh-CN" altLang="en-US" sz="2000" dirty="0" smtClean="0">
                <a:latin typeface="微软雅黑" panose="020B0503020204020204" pitchFamily="34" charset="-122"/>
                <a:ea typeface="微软雅黑" panose="020B0503020204020204" pitchFamily="34" charset="-122"/>
              </a:rPr>
              <a:t>质是</a:t>
            </a:r>
            <a:r>
              <a:rPr lang="zh-CN" altLang="en-US" sz="2000" dirty="0">
                <a:latin typeface="微软雅黑" panose="020B0503020204020204" pitchFamily="34" charset="-122"/>
                <a:ea typeface="微软雅黑" panose="020B0503020204020204" pitchFamily="34" charset="-122"/>
              </a:rPr>
              <a:t>一</a:t>
            </a:r>
            <a:r>
              <a:rPr lang="en-US" altLang="zh-CN" sz="2000" dirty="0">
                <a:latin typeface="微软雅黑" panose="020B0503020204020204" pitchFamily="34" charset="-122"/>
                <a:ea typeface="微软雅黑" panose="020B0503020204020204" pitchFamily="34" charset="-122"/>
              </a:rPr>
              <a:t>CPU</a:t>
            </a:r>
            <a:r>
              <a:rPr lang="zh-CN" altLang="en-US" sz="2000" dirty="0">
                <a:latin typeface="微软雅黑" panose="020B0503020204020204" pitchFamily="34" charset="-122"/>
                <a:ea typeface="微软雅黑" panose="020B0503020204020204" pitchFamily="34" charset="-122"/>
              </a:rPr>
              <a:t>一</a:t>
            </a:r>
            <a:r>
              <a:rPr lang="zh-CN" altLang="en-US" sz="2000" dirty="0" smtClean="0">
                <a:latin typeface="微软雅黑" panose="020B0503020204020204" pitchFamily="34" charset="-122"/>
                <a:ea typeface="微软雅黑" panose="020B0503020204020204" pitchFamily="34" charset="-122"/>
              </a:rPr>
              <a:t>票，“</a:t>
            </a:r>
            <a:r>
              <a:rPr lang="zh-CN" altLang="en-US" sz="2000" dirty="0">
                <a:latin typeface="微软雅黑" panose="020B0503020204020204" pitchFamily="34" charset="-122"/>
                <a:ea typeface="微软雅黑" panose="020B0503020204020204" pitchFamily="34" charset="-122"/>
              </a:rPr>
              <a:t>大多数”的决定表达为最长的链，因为最长的链包含了最大的工作量。如果大多数的</a:t>
            </a:r>
            <a:r>
              <a:rPr lang="en-US" altLang="zh-CN" sz="2000" dirty="0">
                <a:latin typeface="微软雅黑" panose="020B0503020204020204" pitchFamily="34" charset="-122"/>
                <a:ea typeface="微软雅黑" panose="020B0503020204020204" pitchFamily="34" charset="-122"/>
              </a:rPr>
              <a:t>CPU</a:t>
            </a:r>
            <a:r>
              <a:rPr lang="zh-CN" altLang="en-US" sz="2000" dirty="0">
                <a:latin typeface="微软雅黑" panose="020B0503020204020204" pitchFamily="34" charset="-122"/>
                <a:ea typeface="微软雅黑" panose="020B0503020204020204" pitchFamily="34" charset="-122"/>
              </a:rPr>
              <a:t>为诚实的节点控制，那么诚实的链条将以最快的速度延长，并超越其他的竞争链条。如果想</a:t>
            </a:r>
            <a:r>
              <a:rPr lang="zh-CN" altLang="en-US" sz="2000" dirty="0" smtClean="0">
                <a:latin typeface="微软雅黑" panose="020B0503020204020204" pitchFamily="34" charset="-122"/>
                <a:ea typeface="微软雅黑" panose="020B0503020204020204" pitchFamily="34" charset="-122"/>
              </a:rPr>
              <a:t>要修</a:t>
            </a:r>
            <a:r>
              <a:rPr lang="zh-CN" altLang="en-US" sz="2000" dirty="0">
                <a:latin typeface="微软雅黑" panose="020B0503020204020204" pitchFamily="34" charset="-122"/>
                <a:ea typeface="微软雅黑" panose="020B0503020204020204" pitchFamily="34" charset="-122"/>
              </a:rPr>
              <a:t>改</a:t>
            </a:r>
            <a:r>
              <a:rPr lang="zh-CN" altLang="en-US" sz="2000" dirty="0" smtClean="0">
                <a:latin typeface="微软雅黑" panose="020B0503020204020204" pitchFamily="34" charset="-122"/>
                <a:ea typeface="微软雅黑" panose="020B0503020204020204" pitchFamily="34" charset="-122"/>
              </a:rPr>
              <a:t>已</a:t>
            </a:r>
            <a:r>
              <a:rPr lang="zh-CN" altLang="en-US" sz="2000" dirty="0">
                <a:latin typeface="微软雅黑" panose="020B0503020204020204" pitchFamily="34" charset="-122"/>
                <a:ea typeface="微软雅黑" panose="020B0503020204020204" pitchFamily="34" charset="-122"/>
              </a:rPr>
              <a:t>出现的区</a:t>
            </a:r>
            <a:r>
              <a:rPr lang="zh-CN" altLang="en-US" sz="2000" dirty="0" smtClean="0">
                <a:latin typeface="微软雅黑" panose="020B0503020204020204" pitchFamily="34" charset="-122"/>
                <a:ea typeface="微软雅黑" panose="020B0503020204020204" pitchFamily="34" charset="-122"/>
              </a:rPr>
              <a:t>块，</a:t>
            </a:r>
            <a:r>
              <a:rPr lang="zh-CN" altLang="en-US" sz="2000" dirty="0">
                <a:latin typeface="微软雅黑" panose="020B0503020204020204" pitchFamily="34" charset="-122"/>
                <a:ea typeface="微软雅黑" panose="020B0503020204020204" pitchFamily="34" charset="-122"/>
              </a:rPr>
              <a:t>攻击者必须重新完成该区块的工作量外加该区块之后所有区块的工作量，并最终赶上和超越诚实节点的工作量。</a:t>
            </a:r>
            <a:endParaRPr lang="zh-CN" altLang="en-US" sz="2000" dirty="0">
              <a:latin typeface="微软雅黑" panose="020B0503020204020204" pitchFamily="34" charset="-122"/>
              <a:ea typeface="微软雅黑" panose="020B0503020204020204" pitchFamily="34" charset="-122"/>
            </a:endParaRPr>
          </a:p>
        </p:txBody>
      </p:sp>
      <p:grpSp>
        <p:nvGrpSpPr>
          <p:cNvPr id="7" name="组合 6"/>
          <p:cNvGrpSpPr/>
          <p:nvPr/>
        </p:nvGrpSpPr>
        <p:grpSpPr>
          <a:xfrm>
            <a:off x="200922" y="477398"/>
            <a:ext cx="287919" cy="287919"/>
            <a:chOff x="304800" y="673100"/>
            <a:chExt cx="4000500" cy="4000500"/>
          </a:xfrm>
          <a:effectLst>
            <a:outerShdw blurRad="381000" dist="152400" dir="8100000" algn="tr" rotWithShape="0">
              <a:prstClr val="black">
                <a:alpha val="7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black"/>
                </a:solidFill>
                <a:latin typeface="微软雅黑" panose="020B0503020204020204" pitchFamily="34" charset="-122"/>
              </a:endParaRPr>
            </a:p>
          </p:txBody>
        </p:sp>
        <p:sp>
          <p:nvSpPr>
            <p:cNvPr id="35" name="椭圆 34"/>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latin typeface="微软雅黑" panose="020B0503020204020204" pitchFamily="34" charset="-122"/>
              </a:endParaRPr>
            </a:p>
          </p:txBody>
        </p:sp>
      </p:grpSp>
      <p:sp>
        <p:nvSpPr>
          <p:cNvPr id="36" name="椭圆 35"/>
          <p:cNvSpPr/>
          <p:nvPr/>
        </p:nvSpPr>
        <p:spPr>
          <a:xfrm>
            <a:off x="539115" y="490220"/>
            <a:ext cx="95885" cy="94615"/>
          </a:xfrm>
          <a:prstGeom prst="ellipse">
            <a:avLst/>
          </a:prstGeom>
          <a:solidFill>
            <a:schemeClr val="accent4"/>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latin typeface="微软雅黑" panose="020B0503020204020204" pitchFamily="34" charset="-122"/>
            </a:endParaRPr>
          </a:p>
        </p:txBody>
      </p:sp>
      <p:sp>
        <p:nvSpPr>
          <p:cNvPr id="37" name="Text Box 18"/>
          <p:cNvSpPr txBox="1">
            <a:spLocks noChangeArrowheads="1"/>
          </p:cNvSpPr>
          <p:nvPr/>
        </p:nvSpPr>
        <p:spPr bwMode="gray">
          <a:xfrm>
            <a:off x="752475" y="299085"/>
            <a:ext cx="176720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dirty="0">
                <a:solidFill>
                  <a:srgbClr val="333333"/>
                </a:solidFill>
                <a:latin typeface="微软雅黑" panose="020B0503020204020204" pitchFamily="34" charset="-122"/>
                <a:ea typeface="微软雅黑" panose="020B0503020204020204" pitchFamily="34" charset="-122"/>
              </a:rPr>
              <a:t>工作量证明</a:t>
            </a:r>
            <a:endParaRPr lang="zh-CN" altLang="en-US" sz="2000" dirty="0">
              <a:solidFill>
                <a:srgbClr val="333333"/>
              </a:solidFill>
              <a:latin typeface="微软雅黑" panose="020B0503020204020204" pitchFamily="34" charset="-122"/>
              <a:ea typeface="微软雅黑" panose="020B0503020204020204" pitchFamily="34" charset="-122"/>
            </a:endParaRPr>
          </a:p>
        </p:txBody>
      </p:sp>
      <p:cxnSp>
        <p:nvCxnSpPr>
          <p:cNvPr id="38" name="直接连接符 37"/>
          <p:cNvCxnSpPr/>
          <p:nvPr/>
        </p:nvCxnSpPr>
        <p:spPr>
          <a:xfrm>
            <a:off x="698500" y="691515"/>
            <a:ext cx="1929130" cy="127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1" y="1268760"/>
            <a:ext cx="8640960" cy="1015663"/>
          </a:xfrm>
          <a:prstGeom prst="rect">
            <a:avLst/>
          </a:prstGeom>
        </p:spPr>
        <p:txBody>
          <a:bodyPr wrap="square">
            <a:spAutoFit/>
          </a:bodyPr>
          <a:lstStyle/>
          <a:p>
            <a:pPr>
              <a:lnSpc>
                <a:spcPct val="150000"/>
              </a:lnSpc>
            </a:pPr>
            <a:r>
              <a:rPr lang="zh-CN" altLang="en-US" sz="2000" dirty="0" smtClean="0">
                <a:latin typeface="微软雅黑" panose="020B0503020204020204" pitchFamily="34" charset="-122"/>
                <a:ea typeface="微软雅黑" panose="020B0503020204020204" pitchFamily="34" charset="-122"/>
              </a:rPr>
              <a:t>同一时间段内全</a:t>
            </a:r>
            <a:r>
              <a:rPr lang="zh-CN" altLang="en-US" sz="2000" dirty="0">
                <a:latin typeface="微软雅黑" panose="020B0503020204020204" pitchFamily="34" charset="-122"/>
                <a:ea typeface="微软雅黑" panose="020B0503020204020204" pitchFamily="34" charset="-122"/>
              </a:rPr>
              <a:t>网不止一个节点能计算</a:t>
            </a:r>
            <a:r>
              <a:rPr lang="zh-CN" altLang="en-US" sz="2000" dirty="0" smtClean="0">
                <a:latin typeface="微软雅黑" panose="020B0503020204020204" pitchFamily="34" charset="-122"/>
                <a:ea typeface="微软雅黑" panose="020B0503020204020204" pitchFamily="34" charset="-122"/>
              </a:rPr>
              <a:t>出</a:t>
            </a:r>
            <a:r>
              <a:rPr lang="zh-CN" altLang="en-US" sz="2000" dirty="0">
                <a:latin typeface="微软雅黑" panose="020B0503020204020204" pitchFamily="34" charset="-122"/>
                <a:ea typeface="微软雅黑" panose="020B0503020204020204" pitchFamily="34" charset="-122"/>
              </a:rPr>
              <a:t>随</a:t>
            </a:r>
            <a:r>
              <a:rPr lang="zh-CN" altLang="en-US" sz="2000" dirty="0" smtClean="0">
                <a:latin typeface="微软雅黑" panose="020B0503020204020204" pitchFamily="34" charset="-122"/>
                <a:ea typeface="微软雅黑" panose="020B0503020204020204" pitchFamily="34" charset="-122"/>
              </a:rPr>
              <a:t>机数，即会</a:t>
            </a:r>
            <a:r>
              <a:rPr lang="zh-CN" altLang="en-US" sz="2000" dirty="0">
                <a:latin typeface="微软雅黑" panose="020B0503020204020204" pitchFamily="34" charset="-122"/>
                <a:ea typeface="微软雅黑" panose="020B0503020204020204" pitchFamily="34" charset="-122"/>
              </a:rPr>
              <a:t>有多个节点在网络中广播它们各自打包好的临</a:t>
            </a:r>
            <a:r>
              <a:rPr lang="zh-CN" altLang="en-US" sz="2000" dirty="0" smtClean="0">
                <a:latin typeface="微软雅黑" panose="020B0503020204020204" pitchFamily="34" charset="-122"/>
                <a:ea typeface="微软雅黑" panose="020B0503020204020204" pitchFamily="34" charset="-122"/>
              </a:rPr>
              <a:t>时</a:t>
            </a:r>
            <a:r>
              <a:rPr lang="zh-CN" altLang="en-US" sz="2000" dirty="0">
                <a:latin typeface="微软雅黑" panose="020B0503020204020204" pitchFamily="34" charset="-122"/>
                <a:ea typeface="微软雅黑" panose="020B0503020204020204" pitchFamily="34" charset="-122"/>
              </a:rPr>
              <a:t>区块</a:t>
            </a:r>
            <a:r>
              <a:rPr lang="zh-CN" altLang="en-US" sz="2000" dirty="0" smtClean="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都是合法的</a:t>
            </a:r>
            <a:r>
              <a:rPr lang="zh-CN" altLang="en-US" sz="2000" dirty="0" smtClean="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sp>
        <p:nvSpPr>
          <p:cNvPr id="14" name="矩形 13"/>
          <p:cNvSpPr/>
          <p:nvPr/>
        </p:nvSpPr>
        <p:spPr>
          <a:xfrm>
            <a:off x="251520" y="4195903"/>
            <a:ext cx="8640960" cy="2346283"/>
          </a:xfrm>
          <a:prstGeom prst="rect">
            <a:avLst/>
          </a:prstGeom>
        </p:spPr>
        <p:txBody>
          <a:bodyPr wrap="square">
            <a:spAutoFit/>
          </a:bodyPr>
          <a:lstStyle/>
          <a:p>
            <a:pPr>
              <a:lnSpc>
                <a:spcPct val="150000"/>
              </a:lnSpc>
            </a:pPr>
            <a:r>
              <a:rPr lang="zh-CN" altLang="en-US" sz="2000" dirty="0" smtClean="0">
                <a:latin typeface="微软雅黑" panose="020B0503020204020204" pitchFamily="34" charset="-122"/>
                <a:ea typeface="微软雅黑" panose="020B0503020204020204" pitchFamily="34" charset="-122"/>
              </a:rPr>
              <a:t>某一节点若收到多个针对同一前</a:t>
            </a:r>
            <a:r>
              <a:rPr lang="zh-CN" altLang="en-US" sz="2000" dirty="0">
                <a:latin typeface="微软雅黑" panose="020B0503020204020204" pitchFamily="34" charset="-122"/>
                <a:ea typeface="微软雅黑" panose="020B0503020204020204" pitchFamily="34" charset="-122"/>
              </a:rPr>
              <a:t>续区块的</a:t>
            </a:r>
            <a:r>
              <a:rPr lang="zh-CN" altLang="en-US" sz="2000" dirty="0" smtClean="0">
                <a:latin typeface="微软雅黑" panose="020B0503020204020204" pitchFamily="34" charset="-122"/>
                <a:ea typeface="微软雅黑" panose="020B0503020204020204" pitchFamily="34" charset="-122"/>
              </a:rPr>
              <a:t>后续临</a:t>
            </a:r>
            <a:r>
              <a:rPr lang="zh-CN" altLang="en-US" sz="2000" dirty="0">
                <a:latin typeface="微软雅黑" panose="020B0503020204020204" pitchFamily="34" charset="-122"/>
                <a:ea typeface="微软雅黑" panose="020B0503020204020204" pitchFamily="34" charset="-122"/>
              </a:rPr>
              <a:t>时区块，</a:t>
            </a:r>
            <a:r>
              <a:rPr lang="zh-CN" altLang="en-US" sz="2000" dirty="0" smtClean="0">
                <a:latin typeface="微软雅黑" panose="020B0503020204020204" pitchFamily="34" charset="-122"/>
                <a:ea typeface="微软雅黑" panose="020B0503020204020204" pitchFamily="34" charset="-122"/>
              </a:rPr>
              <a:t>则该节点会在本</a:t>
            </a:r>
            <a:r>
              <a:rPr lang="zh-CN" altLang="en-US" sz="2000" dirty="0">
                <a:latin typeface="微软雅黑" panose="020B0503020204020204" pitchFamily="34" charset="-122"/>
                <a:ea typeface="微软雅黑" panose="020B0503020204020204" pitchFamily="34" charset="-122"/>
              </a:rPr>
              <a:t>地区块链</a:t>
            </a:r>
            <a:r>
              <a:rPr lang="zh-CN" altLang="en-US" sz="2000" dirty="0" smtClean="0">
                <a:latin typeface="微软雅黑" panose="020B0503020204020204" pitchFamily="34" charset="-122"/>
                <a:ea typeface="微软雅黑" panose="020B0503020204020204" pitchFamily="34" charset="-122"/>
              </a:rPr>
              <a:t>上建立分支，多个临</a:t>
            </a:r>
            <a:r>
              <a:rPr lang="zh-CN" altLang="en-US" sz="2000" dirty="0">
                <a:latin typeface="微软雅黑" panose="020B0503020204020204" pitchFamily="34" charset="-122"/>
                <a:ea typeface="微软雅黑" panose="020B0503020204020204" pitchFamily="34" charset="-122"/>
              </a:rPr>
              <a:t>时区块对</a:t>
            </a:r>
            <a:r>
              <a:rPr lang="zh-CN" altLang="en-US" sz="2000" dirty="0" smtClean="0">
                <a:latin typeface="微软雅黑" panose="020B0503020204020204" pitchFamily="34" charset="-122"/>
                <a:ea typeface="微软雅黑" panose="020B0503020204020204" pitchFamily="34" charset="-122"/>
              </a:rPr>
              <a:t>应多个分支。</a:t>
            </a:r>
            <a:r>
              <a:rPr lang="zh-CN" altLang="en-US" sz="2000" dirty="0">
                <a:latin typeface="微软雅黑" panose="020B0503020204020204" pitchFamily="34" charset="-122"/>
                <a:ea typeface="微软雅黑" panose="020B0503020204020204" pitchFamily="34" charset="-122"/>
              </a:rPr>
              <a:t>该僵局的打破要等到下一个工作量证明被发现，而其中的一条链条被证实为是较长的一条，那么在另一条分支链条上工作的节点将转换阵营，开始在较长的链条上工作</a:t>
            </a:r>
            <a:r>
              <a:rPr lang="zh-CN" altLang="en-US" sz="2000" dirty="0" smtClean="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其他分支将会被网络彻底抛弃</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1187625" y="2284423"/>
            <a:ext cx="6480720" cy="2021056"/>
          </a:xfrm>
          <a:prstGeom prst="rect">
            <a:avLst/>
          </a:prstGeom>
        </p:spPr>
      </p:pic>
      <p:grpSp>
        <p:nvGrpSpPr>
          <p:cNvPr id="7" name="组合 6"/>
          <p:cNvGrpSpPr/>
          <p:nvPr/>
        </p:nvGrpSpPr>
        <p:grpSpPr>
          <a:xfrm>
            <a:off x="200922" y="477398"/>
            <a:ext cx="287919" cy="287919"/>
            <a:chOff x="304800" y="673100"/>
            <a:chExt cx="4000500" cy="4000500"/>
          </a:xfrm>
          <a:effectLst>
            <a:outerShdw blurRad="381000" dist="152400" dir="8100000" algn="tr" rotWithShape="0">
              <a:prstClr val="black">
                <a:alpha val="7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black"/>
                </a:solidFill>
                <a:latin typeface="微软雅黑" panose="020B0503020204020204" pitchFamily="34" charset="-122"/>
              </a:endParaRPr>
            </a:p>
          </p:txBody>
        </p:sp>
        <p:sp>
          <p:nvSpPr>
            <p:cNvPr id="35" name="椭圆 34"/>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latin typeface="微软雅黑" panose="020B0503020204020204" pitchFamily="34" charset="-122"/>
              </a:endParaRPr>
            </a:p>
          </p:txBody>
        </p:sp>
      </p:grpSp>
      <p:sp>
        <p:nvSpPr>
          <p:cNvPr id="36" name="椭圆 35"/>
          <p:cNvSpPr/>
          <p:nvPr/>
        </p:nvSpPr>
        <p:spPr>
          <a:xfrm>
            <a:off x="539115" y="490220"/>
            <a:ext cx="95885" cy="94615"/>
          </a:xfrm>
          <a:prstGeom prst="ellipse">
            <a:avLst/>
          </a:prstGeom>
          <a:solidFill>
            <a:schemeClr val="accent4"/>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latin typeface="微软雅黑" panose="020B0503020204020204" pitchFamily="34" charset="-122"/>
            </a:endParaRPr>
          </a:p>
        </p:txBody>
      </p:sp>
      <p:sp>
        <p:nvSpPr>
          <p:cNvPr id="37" name="Text Box 18"/>
          <p:cNvSpPr txBox="1">
            <a:spLocks noChangeArrowheads="1"/>
          </p:cNvSpPr>
          <p:nvPr/>
        </p:nvSpPr>
        <p:spPr bwMode="gray">
          <a:xfrm>
            <a:off x="752475" y="299085"/>
            <a:ext cx="176720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dirty="0">
                <a:solidFill>
                  <a:srgbClr val="333333"/>
                </a:solidFill>
                <a:latin typeface="微软雅黑" panose="020B0503020204020204" pitchFamily="34" charset="-122"/>
                <a:ea typeface="微软雅黑" panose="020B0503020204020204" pitchFamily="34" charset="-122"/>
              </a:rPr>
              <a:t>分叉</a:t>
            </a:r>
            <a:endParaRPr lang="zh-CN" altLang="en-US" sz="2000" dirty="0">
              <a:solidFill>
                <a:srgbClr val="333333"/>
              </a:solidFill>
              <a:latin typeface="微软雅黑" panose="020B0503020204020204" pitchFamily="34" charset="-122"/>
              <a:ea typeface="微软雅黑" panose="020B0503020204020204" pitchFamily="34" charset="-122"/>
            </a:endParaRPr>
          </a:p>
        </p:txBody>
      </p:sp>
      <p:cxnSp>
        <p:nvCxnSpPr>
          <p:cNvPr id="38" name="直接连接符 37"/>
          <p:cNvCxnSpPr/>
          <p:nvPr/>
        </p:nvCxnSpPr>
        <p:spPr>
          <a:xfrm>
            <a:off x="698500" y="691515"/>
            <a:ext cx="1929130" cy="127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851922" y="2564904"/>
            <a:ext cx="4773930" cy="1076325"/>
          </a:xfrm>
          <a:prstGeom prst="rect">
            <a:avLst/>
          </a:prstGeom>
          <a:noFill/>
        </p:spPr>
        <p:txBody>
          <a:bodyPr wrap="none" rtlCol="0">
            <a:spAutoFit/>
          </a:bodyPr>
          <a:lstStyle/>
          <a:p>
            <a:pPr marL="0" lvl="1"/>
            <a:r>
              <a:rPr lang="zh-CN" altLang="en-US" sz="1400" b="1" dirty="0" smtClean="0">
                <a:solidFill>
                  <a:srgbClr val="080808"/>
                </a:solidFill>
                <a:latin typeface="+mj-ea"/>
                <a:ea typeface="+mj-ea"/>
              </a:rPr>
              <a:t> </a:t>
            </a:r>
            <a:r>
              <a:rPr lang="zh-CN" altLang="en-US" sz="2800" b="1" dirty="0" smtClean="0">
                <a:solidFill>
                  <a:srgbClr val="080808"/>
                </a:solidFill>
                <a:latin typeface="黑体" panose="02010609060101010101" charset="-122"/>
                <a:ea typeface="黑体" panose="02010609060101010101" charset="-122"/>
              </a:rPr>
              <a:t>第一部分</a:t>
            </a:r>
            <a:endParaRPr lang="zh-CN" altLang="en-US" sz="2800" b="1" dirty="0" smtClean="0">
              <a:solidFill>
                <a:srgbClr val="080808"/>
              </a:solidFill>
              <a:latin typeface="黑体" panose="02010609060101010101" charset="-122"/>
              <a:ea typeface="黑体" panose="02010609060101010101" charset="-122"/>
            </a:endParaRPr>
          </a:p>
          <a:p>
            <a:pPr marL="0" lvl="1" algn="ctr"/>
            <a:r>
              <a:rPr lang="zh-CN" altLang="en-US" sz="3600" b="1" dirty="0" smtClean="0">
                <a:solidFill>
                  <a:srgbClr val="FF0000"/>
                </a:solidFill>
                <a:latin typeface="黑体" panose="02010609060101010101" charset="-122"/>
                <a:ea typeface="黑体" panose="02010609060101010101" charset="-122"/>
              </a:rPr>
              <a:t>从比特币谈区块链原理</a:t>
            </a:r>
            <a:endParaRPr lang="zh-CN" altLang="en-US" sz="3600" b="1" dirty="0" smtClean="0">
              <a:solidFill>
                <a:srgbClr val="FF0000"/>
              </a:solidFill>
              <a:latin typeface="黑体" panose="02010609060101010101" charset="-122"/>
              <a:ea typeface="黑体" panose="02010609060101010101" charset="-122"/>
            </a:endParaRPr>
          </a:p>
        </p:txBody>
      </p:sp>
      <p:cxnSp>
        <p:nvCxnSpPr>
          <p:cNvPr id="13" name="直接连接符 12"/>
          <p:cNvCxnSpPr/>
          <p:nvPr/>
        </p:nvCxnSpPr>
        <p:spPr>
          <a:xfrm flipV="1">
            <a:off x="3635896" y="2492896"/>
            <a:ext cx="0" cy="1924424"/>
          </a:xfrm>
          <a:prstGeom prst="line">
            <a:avLst/>
          </a:prstGeom>
          <a:ln w="12700">
            <a:solidFill>
              <a:srgbClr val="080808"/>
            </a:solidFill>
            <a:prstDash val="dash"/>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389651" y="4015225"/>
            <a:ext cx="902846" cy="245745"/>
          </a:xfrm>
          <a:prstGeom prst="rect">
            <a:avLst/>
          </a:prstGeom>
          <a:noFill/>
        </p:spPr>
        <p:txBody>
          <a:bodyPr wrap="square" lIns="0" tIns="0" rIns="0" bIns="0" rtlCol="0">
            <a:spAutoFit/>
          </a:bodyPr>
          <a:lstStyle/>
          <a:p>
            <a:r>
              <a:rPr lang="en-US" altLang="zh-CN" sz="1600" dirty="0" smtClean="0">
                <a:solidFill>
                  <a:srgbClr val="080808"/>
                </a:solidFill>
                <a:latin typeface="华文隶书" panose="02010800040101010101" charset="-122"/>
                <a:ea typeface="华文隶书" panose="02010800040101010101" charset="-122"/>
              </a:rPr>
              <a:t>PART 01</a:t>
            </a:r>
            <a:endParaRPr lang="zh-CN" altLang="en-US" sz="1600" dirty="0" smtClean="0">
              <a:solidFill>
                <a:srgbClr val="080808"/>
              </a:solidFill>
              <a:latin typeface="华文隶书" panose="02010800040101010101" charset="-122"/>
              <a:ea typeface="华文隶书" panose="02010800040101010101" charset="-122"/>
            </a:endParaRPr>
          </a:p>
        </p:txBody>
      </p:sp>
      <p:grpSp>
        <p:nvGrpSpPr>
          <p:cNvPr id="16" name="组合 15"/>
          <p:cNvGrpSpPr/>
          <p:nvPr/>
        </p:nvGrpSpPr>
        <p:grpSpPr>
          <a:xfrm>
            <a:off x="2123728" y="2564906"/>
            <a:ext cx="1197175" cy="1197175"/>
            <a:chOff x="304800" y="673100"/>
            <a:chExt cx="4000500" cy="4000500"/>
          </a:xfrm>
          <a:effectLst>
            <a:outerShdw blurRad="444500" dist="254000" dir="8100000" algn="tr" rotWithShape="0">
              <a:prstClr val="black">
                <a:alpha val="50000"/>
              </a:prstClr>
            </a:outerShdw>
          </a:effectLst>
        </p:grpSpPr>
        <p:sp>
          <p:nvSpPr>
            <p:cNvPr id="18" name="同心圆 1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sp>
          <p:nvSpPr>
            <p:cNvPr id="19" name="椭圆 1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grpSp>
      <p:sp>
        <p:nvSpPr>
          <p:cNvPr id="75" name="TextBox 13"/>
          <p:cNvSpPr txBox="1"/>
          <p:nvPr/>
        </p:nvSpPr>
        <p:spPr>
          <a:xfrm>
            <a:off x="2391963" y="2778772"/>
            <a:ext cx="902846" cy="768985"/>
          </a:xfrm>
          <a:prstGeom prst="rect">
            <a:avLst/>
          </a:prstGeom>
          <a:noFill/>
        </p:spPr>
        <p:txBody>
          <a:bodyPr wrap="square" lIns="0" tIns="0" rIns="0" bIns="0" rtlCol="0">
            <a:spAutoFit/>
          </a:bodyPr>
          <a:lstStyle/>
          <a:p>
            <a:r>
              <a:rPr lang="en-US" altLang="zh-CN" sz="5000" b="1" dirty="0" smtClean="0">
                <a:solidFill>
                  <a:srgbClr val="FF0000"/>
                </a:solidFill>
                <a:latin typeface="黑体" panose="02010609060101010101" charset="-122"/>
                <a:ea typeface="黑体" panose="02010609060101010101" charset="-122"/>
              </a:rPr>
              <a:t>01</a:t>
            </a:r>
            <a:endParaRPr lang="en-US" altLang="zh-CN" sz="5000" b="1" dirty="0" smtClean="0">
              <a:solidFill>
                <a:srgbClr val="FF0000"/>
              </a:solidFill>
              <a:latin typeface="黑体" panose="02010609060101010101" charset="-122"/>
              <a:ea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p:tgtEl>
                                          <p:spTgt spid="12"/>
                                        </p:tgtEl>
                                        <p:attrNameLst>
                                          <p:attrName>ppt_x</p:attrName>
                                        </p:attrNameLst>
                                      </p:cBhvr>
                                      <p:tavLst>
                                        <p:tav tm="0">
                                          <p:val>
                                            <p:strVal val="#ppt_x-#ppt_w*1.125000"/>
                                          </p:val>
                                        </p:tav>
                                        <p:tav tm="100000">
                                          <p:val>
                                            <p:strVal val="#ppt_x"/>
                                          </p:val>
                                        </p:tav>
                                      </p:tavLst>
                                    </p:anim>
                                    <p:animEffect transition="in" filter="wipe(right)">
                                      <p:cBhvr>
                                        <p:cTn id="12" dur="500"/>
                                        <p:tgtEl>
                                          <p:spTgt spid="12"/>
                                        </p:tgtEl>
                                      </p:cBhvr>
                                    </p:animEffect>
                                  </p:childTnLst>
                                </p:cTn>
                              </p:par>
                            </p:childTnLst>
                          </p:cTn>
                        </p:par>
                        <p:par>
                          <p:cTn id="13" fill="hold">
                            <p:stCondLst>
                              <p:cond delay="1000"/>
                            </p:stCondLst>
                            <p:childTnLst>
                              <p:par>
                                <p:cTn id="14" presetID="47" presetClass="entr" presetSubtype="0" fill="hold" grpId="0"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anim calcmode="lin" valueType="num">
                                      <p:cBhvr>
                                        <p:cTn id="17" dur="500" fill="hold"/>
                                        <p:tgtEl>
                                          <p:spTgt spid="14"/>
                                        </p:tgtEl>
                                        <p:attrNameLst>
                                          <p:attrName>ppt_x</p:attrName>
                                        </p:attrNameLst>
                                      </p:cBhvr>
                                      <p:tavLst>
                                        <p:tav tm="0">
                                          <p:val>
                                            <p:strVal val="#ppt_x"/>
                                          </p:val>
                                        </p:tav>
                                        <p:tav tm="100000">
                                          <p:val>
                                            <p:strVal val="#ppt_x"/>
                                          </p:val>
                                        </p:tav>
                                      </p:tavLst>
                                    </p:anim>
                                    <p:anim calcmode="lin" valueType="num">
                                      <p:cBhvr>
                                        <p:cTn id="18" dur="500" fill="hold"/>
                                        <p:tgtEl>
                                          <p:spTgt spid="14"/>
                                        </p:tgtEl>
                                        <p:attrNameLst>
                                          <p:attrName>ppt_y</p:attrName>
                                        </p:attrNameLst>
                                      </p:cBhvr>
                                      <p:tavLst>
                                        <p:tav tm="0">
                                          <p:val>
                                            <p:strVal val="#ppt_y-.1"/>
                                          </p:val>
                                        </p:tav>
                                        <p:tav tm="100000">
                                          <p:val>
                                            <p:strVal val="#ppt_y"/>
                                          </p:val>
                                        </p:tav>
                                      </p:tavLst>
                                    </p:anim>
                                  </p:childTnLst>
                                </p:cTn>
                              </p:par>
                            </p:childTnLst>
                          </p:cTn>
                        </p:par>
                        <p:par>
                          <p:cTn id="19" fill="hold">
                            <p:stCondLst>
                              <p:cond delay="1500"/>
                            </p:stCondLst>
                            <p:childTnLst>
                              <p:par>
                                <p:cTn id="20" presetID="47" presetClass="entr" presetSubtype="0" fill="hold" grpId="0" nodeType="afterEffect">
                                  <p:stCondLst>
                                    <p:cond delay="0"/>
                                  </p:stCondLst>
                                  <p:childTnLst>
                                    <p:set>
                                      <p:cBhvr>
                                        <p:cTn id="21" dur="1" fill="hold">
                                          <p:stCondLst>
                                            <p:cond delay="0"/>
                                          </p:stCondLst>
                                        </p:cTn>
                                        <p:tgtEl>
                                          <p:spTgt spid="75"/>
                                        </p:tgtEl>
                                        <p:attrNameLst>
                                          <p:attrName>style.visibility</p:attrName>
                                        </p:attrNameLst>
                                      </p:cBhvr>
                                      <p:to>
                                        <p:strVal val="visible"/>
                                      </p:to>
                                    </p:set>
                                    <p:animEffect transition="in" filter="fade">
                                      <p:cBhvr>
                                        <p:cTn id="22" dur="500"/>
                                        <p:tgtEl>
                                          <p:spTgt spid="75"/>
                                        </p:tgtEl>
                                      </p:cBhvr>
                                    </p:animEffect>
                                    <p:anim calcmode="lin" valueType="num">
                                      <p:cBhvr>
                                        <p:cTn id="23" dur="500" fill="hold"/>
                                        <p:tgtEl>
                                          <p:spTgt spid="75"/>
                                        </p:tgtEl>
                                        <p:attrNameLst>
                                          <p:attrName>ppt_x</p:attrName>
                                        </p:attrNameLst>
                                      </p:cBhvr>
                                      <p:tavLst>
                                        <p:tav tm="0">
                                          <p:val>
                                            <p:strVal val="#ppt_x"/>
                                          </p:val>
                                        </p:tav>
                                        <p:tav tm="100000">
                                          <p:val>
                                            <p:strVal val="#ppt_x"/>
                                          </p:val>
                                        </p:tav>
                                      </p:tavLst>
                                    </p:anim>
                                    <p:anim calcmode="lin" valueType="num">
                                      <p:cBhvr>
                                        <p:cTn id="24" dur="500" fill="hold"/>
                                        <p:tgtEl>
                                          <p:spTgt spid="7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7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51521" y="1299532"/>
            <a:ext cx="8640960" cy="499624"/>
          </a:xfrm>
          <a:prstGeom prst="rect">
            <a:avLst/>
          </a:prstGeom>
        </p:spPr>
        <p:txBody>
          <a:bodyPr wrap="square">
            <a:spAutoFit/>
          </a:bodyPr>
          <a:lstStyle/>
          <a:p>
            <a:pPr>
              <a:lnSpc>
                <a:spcPct val="150000"/>
              </a:lnSpc>
            </a:pPr>
            <a:r>
              <a:rPr lang="zh-CN" altLang="en-US" sz="2000" dirty="0" smtClean="0">
                <a:latin typeface="微软雅黑" panose="020B0503020204020204" pitchFamily="34" charset="-122"/>
                <a:ea typeface="微软雅黑" panose="020B0503020204020204" pitchFamily="34" charset="-122"/>
              </a:rPr>
              <a:t>双花，即二</a:t>
            </a:r>
            <a:r>
              <a:rPr lang="zh-CN" altLang="en-US" sz="2000" dirty="0">
                <a:latin typeface="微软雅黑" panose="020B0503020204020204" pitchFamily="34" charset="-122"/>
                <a:ea typeface="微软雅黑" panose="020B0503020204020204" pitchFamily="34" charset="-122"/>
              </a:rPr>
              <a:t>重支</a:t>
            </a:r>
            <a:r>
              <a:rPr lang="zh-CN" altLang="en-US" sz="2000" dirty="0" smtClean="0">
                <a:latin typeface="微软雅黑" panose="020B0503020204020204" pitchFamily="34" charset="-122"/>
                <a:ea typeface="微软雅黑" panose="020B0503020204020204" pitchFamily="34" charset="-122"/>
              </a:rPr>
              <a:t>付，指</a:t>
            </a:r>
            <a:r>
              <a:rPr lang="zh-CN" altLang="en-US" sz="2000" dirty="0">
                <a:latin typeface="微软雅黑" panose="020B0503020204020204" pitchFamily="34" charset="-122"/>
                <a:ea typeface="微软雅黑" panose="020B0503020204020204" pitchFamily="34" charset="-122"/>
              </a:rPr>
              <a:t>攻击者几乎同时将同一笔钱用作不同交易</a:t>
            </a:r>
            <a:r>
              <a:rPr lang="zh-CN" altLang="en-US" sz="2000" dirty="0" smtClean="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sp>
        <p:nvSpPr>
          <p:cNvPr id="10" name="矩形 9"/>
          <p:cNvSpPr/>
          <p:nvPr/>
        </p:nvSpPr>
        <p:spPr>
          <a:xfrm>
            <a:off x="251520" y="1988840"/>
            <a:ext cx="8640960" cy="2862322"/>
          </a:xfrm>
          <a:prstGeom prst="rect">
            <a:avLst/>
          </a:prstGeom>
        </p:spPr>
        <p:txBody>
          <a:bodyPr wrap="square">
            <a:spAutoFit/>
          </a:bodyPr>
          <a:lstStyle/>
          <a:p>
            <a:pPr>
              <a:lnSpc>
                <a:spcPct val="150000"/>
              </a:lnSpc>
            </a:pPr>
            <a:r>
              <a:rPr lang="zh-CN" altLang="en-US" sz="2000" dirty="0" smtClean="0">
                <a:latin typeface="微软雅黑" panose="020B0503020204020204" pitchFamily="34" charset="-122"/>
                <a:ea typeface="微软雅黑" panose="020B0503020204020204" pitchFamily="34" charset="-122"/>
              </a:rPr>
              <a:t>每</a:t>
            </a:r>
            <a:r>
              <a:rPr lang="zh-CN" altLang="en-US" sz="2000" dirty="0">
                <a:latin typeface="微软雅黑" panose="020B0503020204020204" pitchFamily="34" charset="-122"/>
                <a:ea typeface="微软雅黑" panose="020B0503020204020204" pitchFamily="34" charset="-122"/>
              </a:rPr>
              <a:t>当节点在把新收到的交易单加入区块之前，会顺着交易的发起</a:t>
            </a:r>
            <a:r>
              <a:rPr lang="zh-CN" altLang="en-US" sz="2000" dirty="0" smtClean="0">
                <a:latin typeface="微软雅黑" panose="020B0503020204020204" pitchFamily="34" charset="-122"/>
                <a:ea typeface="微软雅黑" panose="020B0503020204020204" pitchFamily="34" charset="-122"/>
              </a:rPr>
              <a:t>方的</a:t>
            </a:r>
            <a:r>
              <a:rPr lang="zh-CN" altLang="en-US" sz="2000" dirty="0">
                <a:latin typeface="微软雅黑" panose="020B0503020204020204" pitchFamily="34" charset="-122"/>
                <a:ea typeface="微软雅黑" panose="020B0503020204020204" pitchFamily="34" charset="-122"/>
              </a:rPr>
              <a:t>公钥向前遍历检查，检查当前交易所用的币是否确实属于当前交易发起方，此检查可遍历到该币的最初诞生点（即产生它的那块区块源）。虽然多份交易单可以任意序的广播，但是它们最终被加入区块时必定呈现一定的顺序。区块之间以</a:t>
            </a:r>
            <a:r>
              <a:rPr lang="en-US" altLang="zh-CN" sz="2000" dirty="0">
                <a:latin typeface="微软雅黑" panose="020B0503020204020204" pitchFamily="34" charset="-122"/>
                <a:ea typeface="微软雅黑" panose="020B0503020204020204" pitchFamily="34" charset="-122"/>
              </a:rPr>
              <a:t>Hash</a:t>
            </a:r>
            <a:r>
              <a:rPr lang="zh-CN" altLang="en-US" sz="2000" dirty="0">
                <a:latin typeface="微软雅黑" panose="020B0503020204020204" pitchFamily="34" charset="-122"/>
                <a:ea typeface="微软雅黑" panose="020B0503020204020204" pitchFamily="34" charset="-122"/>
              </a:rPr>
              <a:t>值作为时间戳则区块，这决定了任意一笔交易资金来源都可以被确定的回溯</a:t>
            </a:r>
            <a:r>
              <a:rPr lang="zh-CN" altLang="en-US" sz="2000" dirty="0" smtClean="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grpSp>
        <p:nvGrpSpPr>
          <p:cNvPr id="2" name="组合 1"/>
          <p:cNvGrpSpPr/>
          <p:nvPr/>
        </p:nvGrpSpPr>
        <p:grpSpPr>
          <a:xfrm>
            <a:off x="200922" y="477398"/>
            <a:ext cx="287919" cy="287919"/>
            <a:chOff x="304800" y="673100"/>
            <a:chExt cx="4000500" cy="4000500"/>
          </a:xfrm>
          <a:effectLst>
            <a:outerShdw blurRad="381000" dist="152400" dir="8100000" algn="tr" rotWithShape="0">
              <a:prstClr val="black">
                <a:alpha val="70000"/>
              </a:prstClr>
            </a:outerShdw>
          </a:effectLst>
        </p:grpSpPr>
        <p:sp>
          <p:nvSpPr>
            <p:cNvPr id="3" name="同心圆 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black"/>
                </a:solidFill>
                <a:latin typeface="微软雅黑" panose="020B0503020204020204" pitchFamily="34" charset="-122"/>
              </a:endParaRPr>
            </a:p>
          </p:txBody>
        </p:sp>
        <p:sp>
          <p:nvSpPr>
            <p:cNvPr id="35" name="椭圆 34"/>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latin typeface="微软雅黑" panose="020B0503020204020204" pitchFamily="34" charset="-122"/>
              </a:endParaRPr>
            </a:p>
          </p:txBody>
        </p:sp>
      </p:grpSp>
      <p:sp>
        <p:nvSpPr>
          <p:cNvPr id="36" name="椭圆 35"/>
          <p:cNvSpPr/>
          <p:nvPr/>
        </p:nvSpPr>
        <p:spPr>
          <a:xfrm>
            <a:off x="539115" y="490220"/>
            <a:ext cx="95885" cy="94615"/>
          </a:xfrm>
          <a:prstGeom prst="ellipse">
            <a:avLst/>
          </a:prstGeom>
          <a:solidFill>
            <a:schemeClr val="accent4"/>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latin typeface="微软雅黑" panose="020B0503020204020204" pitchFamily="34" charset="-122"/>
            </a:endParaRPr>
          </a:p>
        </p:txBody>
      </p:sp>
      <p:sp>
        <p:nvSpPr>
          <p:cNvPr id="37" name="Text Box 18"/>
          <p:cNvSpPr txBox="1">
            <a:spLocks noChangeArrowheads="1"/>
          </p:cNvSpPr>
          <p:nvPr/>
        </p:nvSpPr>
        <p:spPr bwMode="gray">
          <a:xfrm>
            <a:off x="752475" y="299085"/>
            <a:ext cx="176720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dirty="0">
                <a:solidFill>
                  <a:srgbClr val="333333"/>
                </a:solidFill>
                <a:latin typeface="微软雅黑" panose="020B0503020204020204" pitchFamily="34" charset="-122"/>
                <a:ea typeface="微软雅黑" panose="020B0503020204020204" pitchFamily="34" charset="-122"/>
              </a:rPr>
              <a:t>双花</a:t>
            </a:r>
            <a:endParaRPr lang="zh-CN" altLang="en-US" sz="2000" dirty="0">
              <a:solidFill>
                <a:srgbClr val="333333"/>
              </a:solidFill>
              <a:latin typeface="微软雅黑" panose="020B0503020204020204" pitchFamily="34" charset="-122"/>
              <a:ea typeface="微软雅黑" panose="020B0503020204020204" pitchFamily="34" charset="-122"/>
            </a:endParaRPr>
          </a:p>
        </p:txBody>
      </p:sp>
      <p:cxnSp>
        <p:nvCxnSpPr>
          <p:cNvPr id="38" name="直接连接符 37"/>
          <p:cNvCxnSpPr/>
          <p:nvPr/>
        </p:nvCxnSpPr>
        <p:spPr>
          <a:xfrm>
            <a:off x="698500" y="691515"/>
            <a:ext cx="1929130" cy="127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2095" y="1339850"/>
            <a:ext cx="8523605" cy="1031875"/>
          </a:xfrm>
          <a:prstGeom prst="rect">
            <a:avLst/>
          </a:prstGeom>
          <a:noFill/>
        </p:spPr>
        <p:txBody>
          <a:bodyPr wrap="square" rtlCol="0" anchor="t">
            <a:spAutoFit/>
          </a:bodyPr>
          <a:p>
            <a:r>
              <a:rPr lang="zh-CN" altLang="en-US" sz="2400" b="1">
                <a:latin typeface="微软雅黑" panose="020B0503020204020204" pitchFamily="34" charset="-122"/>
                <a:ea typeface="微软雅黑" panose="020B0503020204020204" pitchFamily="34" charset="-122"/>
                <a:sym typeface="+mn-ea"/>
              </a:rPr>
              <a:t>体积过大</a:t>
            </a:r>
            <a:r>
              <a:rPr lang="zh-CN" altLang="en-US" sz="2400">
                <a:latin typeface="微软雅黑" panose="020B0503020204020204" pitchFamily="34" charset="-122"/>
                <a:ea typeface="微软雅黑" panose="020B0503020204020204" pitchFamily="34" charset="-122"/>
                <a:sym typeface="+mn-ea"/>
              </a:rPr>
              <a:t>﻿</a:t>
            </a:r>
            <a:endParaRPr lang="zh-CN" altLang="en-US" sz="2400">
              <a:latin typeface="微软雅黑" panose="020B0503020204020204" pitchFamily="34" charset="-122"/>
              <a:ea typeface="微软雅黑" panose="020B0503020204020204" pitchFamily="34" charset="-122"/>
              <a:sym typeface="+mn-ea"/>
            </a:endParaRPr>
          </a:p>
          <a:p>
            <a:r>
              <a:rPr lang="zh-CN" altLang="en-US">
                <a:latin typeface="微软雅黑" panose="020B0503020204020204" pitchFamily="34" charset="-122"/>
                <a:ea typeface="微软雅黑" panose="020B0503020204020204" pitchFamily="34" charset="-122"/>
              </a:rPr>
              <a:t>随着区块链的发展，节点存储的区块链数据体积会越来越大，存储和计算负担将越来越重。</a:t>
            </a:r>
            <a:endParaRPr lang="zh-CN" altLang="en-US">
              <a:latin typeface="微软雅黑" panose="020B0503020204020204" pitchFamily="34" charset="-122"/>
              <a:ea typeface="微软雅黑" panose="020B0503020204020204" pitchFamily="34" charset="-122"/>
            </a:endParaRPr>
          </a:p>
        </p:txBody>
      </p:sp>
      <p:sp>
        <p:nvSpPr>
          <p:cNvPr id="3" name="文本框 2"/>
          <p:cNvSpPr txBox="1"/>
          <p:nvPr/>
        </p:nvSpPr>
        <p:spPr>
          <a:xfrm>
            <a:off x="252095" y="2635250"/>
            <a:ext cx="8351520" cy="1031875"/>
          </a:xfrm>
          <a:prstGeom prst="rect">
            <a:avLst/>
          </a:prstGeom>
          <a:noFill/>
        </p:spPr>
        <p:txBody>
          <a:bodyPr wrap="square" rtlCol="0" anchor="t">
            <a:spAutoFit/>
          </a:bodyPr>
          <a:p>
            <a:r>
              <a:rPr lang="zh-CN" altLang="en-US" sz="2400" b="1">
                <a:latin typeface="微软雅黑" panose="020B0503020204020204" pitchFamily="34" charset="-122"/>
                <a:ea typeface="微软雅黑" panose="020B0503020204020204" pitchFamily="34" charset="-122"/>
                <a:sym typeface="+mn-ea"/>
              </a:rPr>
              <a:t>数据确认时间</a:t>
            </a:r>
            <a:endParaRPr lang="zh-CN" altLang="en-US" sz="2400" b="1">
              <a:latin typeface="微软雅黑" panose="020B0503020204020204" pitchFamily="34" charset="-122"/>
              <a:ea typeface="微软雅黑" panose="020B0503020204020204" pitchFamily="34" charset="-122"/>
              <a:sym typeface="+mn-ea"/>
            </a:endParaRPr>
          </a:p>
          <a:p>
            <a:r>
              <a:rPr lang="zh-CN" altLang="en-US">
                <a:latin typeface="微软雅黑" panose="020B0503020204020204" pitchFamily="34" charset="-122"/>
                <a:ea typeface="微软雅黑" panose="020B0503020204020204" pitchFamily="34" charset="-122"/>
                <a:sym typeface="+mn-ea"/>
              </a:rPr>
              <a:t>目前的区块链系统，尤其是金融区块链系统中，存在数据确认时间较长的问题。﻿﻿</a:t>
            </a:r>
            <a:endParaRPr lang="zh-CN" altLang="en-US">
              <a:latin typeface="微软雅黑" panose="020B0503020204020204" pitchFamily="34" charset="-122"/>
              <a:ea typeface="微软雅黑" panose="020B0503020204020204" pitchFamily="34" charset="-122"/>
            </a:endParaRPr>
          </a:p>
        </p:txBody>
      </p:sp>
      <p:sp>
        <p:nvSpPr>
          <p:cNvPr id="4" name="文本框 3"/>
          <p:cNvSpPr txBox="1"/>
          <p:nvPr/>
        </p:nvSpPr>
        <p:spPr>
          <a:xfrm>
            <a:off x="252095" y="3714750"/>
            <a:ext cx="8093075" cy="1306195"/>
          </a:xfrm>
          <a:prstGeom prst="rect">
            <a:avLst/>
          </a:prstGeom>
          <a:noFill/>
        </p:spPr>
        <p:txBody>
          <a:bodyPr wrap="square" rtlCol="0" anchor="t">
            <a:spAutoFit/>
          </a:bodyPr>
          <a:p>
            <a:r>
              <a:rPr lang="zh-CN" altLang="en-US" sz="2400" b="1">
                <a:latin typeface="微软雅黑" panose="020B0503020204020204" pitchFamily="34" charset="-122"/>
                <a:ea typeface="微软雅黑" panose="020B0503020204020204" pitchFamily="34" charset="-122"/>
                <a:sym typeface="+mn-ea"/>
              </a:rPr>
              <a:t>并发处理</a:t>
            </a:r>
            <a:r>
              <a:rPr lang="zh-CN" altLang="en-US">
                <a:latin typeface="微软雅黑" panose="020B0503020204020204" pitchFamily="34" charset="-122"/>
                <a:ea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sym typeface="+mn-ea"/>
              </a:rPr>
              <a:t>区块链系统面临并发处理过低的问题。VisaNet在2013年的测试中，实现了处理每秒47000笔交易，相比之下比特币每秒处理约7笔交易，以太坊大约每秒处理</a:t>
            </a:r>
            <a:r>
              <a:rPr lang="en-US" altLang="zh-CN">
                <a:latin typeface="微软雅黑" panose="020B0503020204020204" pitchFamily="34" charset="-122"/>
                <a:ea typeface="微软雅黑" panose="020B0503020204020204" pitchFamily="34" charset="-122"/>
                <a:sym typeface="+mn-ea"/>
              </a:rPr>
              <a:t>30</a:t>
            </a:r>
            <a:r>
              <a:rPr lang="zh-CN" altLang="en-US">
                <a:latin typeface="微软雅黑" panose="020B0503020204020204" pitchFamily="34" charset="-122"/>
                <a:ea typeface="微软雅黑" panose="020B0503020204020204" pitchFamily="34" charset="-122"/>
                <a:sym typeface="+mn-ea"/>
              </a:rPr>
              <a:t>笔。</a:t>
            </a:r>
            <a:endParaRPr lang="zh-CN" altLang="en-US">
              <a:latin typeface="微软雅黑" panose="020B0503020204020204" pitchFamily="34" charset="-122"/>
              <a:ea typeface="微软雅黑" panose="020B0503020204020204" pitchFamily="34" charset="-122"/>
              <a:sym typeface="+mn-ea"/>
            </a:endParaRPr>
          </a:p>
        </p:txBody>
      </p:sp>
      <p:grpSp>
        <p:nvGrpSpPr>
          <p:cNvPr id="6" name="组合 5"/>
          <p:cNvGrpSpPr/>
          <p:nvPr/>
        </p:nvGrpSpPr>
        <p:grpSpPr>
          <a:xfrm>
            <a:off x="200922" y="477398"/>
            <a:ext cx="287919" cy="287919"/>
            <a:chOff x="304800" y="673100"/>
            <a:chExt cx="4000500" cy="4000500"/>
          </a:xfrm>
          <a:effectLst>
            <a:outerShdw blurRad="381000" dist="152400" dir="8100000" algn="tr" rotWithShape="0">
              <a:prstClr val="black">
                <a:alpha val="70000"/>
              </a:prstClr>
            </a:outerShdw>
          </a:effectLst>
        </p:grpSpPr>
        <p:sp>
          <p:nvSpPr>
            <p:cNvPr id="8" name="同心圆 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black"/>
                </a:solidFill>
                <a:latin typeface="微软雅黑" panose="020B0503020204020204" pitchFamily="34" charset="-122"/>
              </a:endParaRPr>
            </a:p>
          </p:txBody>
        </p:sp>
        <p:sp>
          <p:nvSpPr>
            <p:cNvPr id="35" name="椭圆 34"/>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latin typeface="微软雅黑" panose="020B0503020204020204" pitchFamily="34" charset="-122"/>
              </a:endParaRPr>
            </a:p>
          </p:txBody>
        </p:sp>
      </p:grpSp>
      <p:sp>
        <p:nvSpPr>
          <p:cNvPr id="36" name="椭圆 35"/>
          <p:cNvSpPr/>
          <p:nvPr/>
        </p:nvSpPr>
        <p:spPr>
          <a:xfrm>
            <a:off x="539115" y="490220"/>
            <a:ext cx="95885" cy="94615"/>
          </a:xfrm>
          <a:prstGeom prst="ellipse">
            <a:avLst/>
          </a:prstGeom>
          <a:solidFill>
            <a:schemeClr val="accent4"/>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latin typeface="微软雅黑" panose="020B0503020204020204" pitchFamily="34" charset="-122"/>
            </a:endParaRPr>
          </a:p>
        </p:txBody>
      </p:sp>
      <p:sp>
        <p:nvSpPr>
          <p:cNvPr id="37" name="Text Box 18"/>
          <p:cNvSpPr txBox="1">
            <a:spLocks noChangeArrowheads="1"/>
          </p:cNvSpPr>
          <p:nvPr/>
        </p:nvSpPr>
        <p:spPr bwMode="gray">
          <a:xfrm>
            <a:off x="752475" y="299085"/>
            <a:ext cx="176720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dirty="0">
                <a:solidFill>
                  <a:srgbClr val="333333"/>
                </a:solidFill>
                <a:latin typeface="微软雅黑" panose="020B0503020204020204" pitchFamily="34" charset="-122"/>
                <a:ea typeface="微软雅黑" panose="020B0503020204020204" pitchFamily="34" charset="-122"/>
              </a:rPr>
              <a:t>其它一些问题</a:t>
            </a:r>
            <a:endParaRPr lang="zh-CN" altLang="en-US" sz="2000" dirty="0">
              <a:solidFill>
                <a:srgbClr val="333333"/>
              </a:solidFill>
              <a:latin typeface="微软雅黑" panose="020B0503020204020204" pitchFamily="34" charset="-122"/>
              <a:ea typeface="微软雅黑" panose="020B0503020204020204" pitchFamily="34" charset="-122"/>
            </a:endParaRPr>
          </a:p>
        </p:txBody>
      </p:sp>
      <p:cxnSp>
        <p:nvCxnSpPr>
          <p:cNvPr id="38" name="直接连接符 37"/>
          <p:cNvCxnSpPr/>
          <p:nvPr/>
        </p:nvCxnSpPr>
        <p:spPr>
          <a:xfrm>
            <a:off x="698500" y="691515"/>
            <a:ext cx="1929130" cy="127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851922" y="2564904"/>
            <a:ext cx="3396615" cy="1076325"/>
          </a:xfrm>
          <a:prstGeom prst="rect">
            <a:avLst/>
          </a:prstGeom>
          <a:noFill/>
        </p:spPr>
        <p:txBody>
          <a:bodyPr wrap="none" rtlCol="0">
            <a:spAutoFit/>
          </a:bodyPr>
          <a:lstStyle/>
          <a:p>
            <a:pPr marL="0" lvl="1"/>
            <a:r>
              <a:rPr lang="zh-CN" altLang="en-US" sz="1400" b="1" dirty="0" smtClean="0">
                <a:solidFill>
                  <a:srgbClr val="080808"/>
                </a:solidFill>
                <a:latin typeface="+mj-ea"/>
                <a:ea typeface="+mj-ea"/>
              </a:rPr>
              <a:t> </a:t>
            </a:r>
            <a:r>
              <a:rPr lang="zh-CN" altLang="en-US" sz="2800" b="1" dirty="0" smtClean="0">
                <a:solidFill>
                  <a:srgbClr val="080808"/>
                </a:solidFill>
                <a:latin typeface="黑体" panose="02010609060101010101" charset="-122"/>
                <a:ea typeface="黑体" panose="02010609060101010101" charset="-122"/>
              </a:rPr>
              <a:t>第五部分</a:t>
            </a:r>
            <a:endParaRPr lang="zh-CN" altLang="en-US" sz="2800" b="1" dirty="0" smtClean="0">
              <a:solidFill>
                <a:srgbClr val="080808"/>
              </a:solidFill>
              <a:latin typeface="黑体" panose="02010609060101010101" charset="-122"/>
              <a:ea typeface="黑体" panose="02010609060101010101" charset="-122"/>
            </a:endParaRPr>
          </a:p>
          <a:p>
            <a:pPr marL="0" lvl="1" algn="ctr"/>
            <a:r>
              <a:rPr lang="zh-CN" altLang="en-US" sz="3600" b="1" dirty="0" smtClean="0">
                <a:solidFill>
                  <a:srgbClr val="FF0000"/>
                </a:solidFill>
                <a:latin typeface="黑体" panose="02010609060101010101" charset="-122"/>
                <a:ea typeface="黑体" panose="02010609060101010101" charset="-122"/>
              </a:rPr>
              <a:t>区块链前景展望</a:t>
            </a:r>
            <a:endParaRPr lang="zh-CN" altLang="en-US" sz="3600" b="1" dirty="0" smtClean="0">
              <a:solidFill>
                <a:srgbClr val="FF0000"/>
              </a:solidFill>
              <a:latin typeface="黑体" panose="02010609060101010101" charset="-122"/>
              <a:ea typeface="黑体" panose="02010609060101010101" charset="-122"/>
            </a:endParaRPr>
          </a:p>
        </p:txBody>
      </p:sp>
      <p:cxnSp>
        <p:nvCxnSpPr>
          <p:cNvPr id="13" name="直接连接符 12"/>
          <p:cNvCxnSpPr/>
          <p:nvPr/>
        </p:nvCxnSpPr>
        <p:spPr>
          <a:xfrm flipV="1">
            <a:off x="3635896" y="2492896"/>
            <a:ext cx="0" cy="1924424"/>
          </a:xfrm>
          <a:prstGeom prst="line">
            <a:avLst/>
          </a:prstGeom>
          <a:ln w="12700">
            <a:solidFill>
              <a:srgbClr val="080808"/>
            </a:solidFill>
            <a:prstDash val="dash"/>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389651" y="4015225"/>
            <a:ext cx="902846" cy="245745"/>
          </a:xfrm>
          <a:prstGeom prst="rect">
            <a:avLst/>
          </a:prstGeom>
          <a:noFill/>
        </p:spPr>
        <p:txBody>
          <a:bodyPr wrap="square" lIns="0" tIns="0" rIns="0" bIns="0" rtlCol="0">
            <a:spAutoFit/>
          </a:bodyPr>
          <a:lstStyle/>
          <a:p>
            <a:r>
              <a:rPr lang="en-US" altLang="zh-CN" sz="1600" dirty="0" smtClean="0">
                <a:solidFill>
                  <a:srgbClr val="080808"/>
                </a:solidFill>
                <a:latin typeface="华文隶书" panose="02010800040101010101" charset="-122"/>
                <a:ea typeface="华文隶书" panose="02010800040101010101" charset="-122"/>
              </a:rPr>
              <a:t>PART 05</a:t>
            </a:r>
            <a:endParaRPr lang="zh-CN" altLang="en-US" sz="1600" dirty="0" smtClean="0">
              <a:solidFill>
                <a:srgbClr val="080808"/>
              </a:solidFill>
              <a:latin typeface="华文隶书" panose="02010800040101010101" charset="-122"/>
              <a:ea typeface="华文隶书" panose="02010800040101010101" charset="-122"/>
            </a:endParaRPr>
          </a:p>
        </p:txBody>
      </p:sp>
      <p:grpSp>
        <p:nvGrpSpPr>
          <p:cNvPr id="16" name="组合 15"/>
          <p:cNvGrpSpPr/>
          <p:nvPr/>
        </p:nvGrpSpPr>
        <p:grpSpPr>
          <a:xfrm>
            <a:off x="2123728" y="2564906"/>
            <a:ext cx="1197175" cy="1197175"/>
            <a:chOff x="304800" y="673100"/>
            <a:chExt cx="4000500" cy="4000500"/>
          </a:xfrm>
          <a:effectLst>
            <a:outerShdw blurRad="444500" dist="254000" dir="8100000" algn="tr" rotWithShape="0">
              <a:prstClr val="black">
                <a:alpha val="50000"/>
              </a:prstClr>
            </a:outerShdw>
          </a:effectLst>
        </p:grpSpPr>
        <p:sp>
          <p:nvSpPr>
            <p:cNvPr id="18" name="同心圆 1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sp>
          <p:nvSpPr>
            <p:cNvPr id="19" name="椭圆 1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grpSp>
      <p:sp>
        <p:nvSpPr>
          <p:cNvPr id="75" name="TextBox 13"/>
          <p:cNvSpPr txBox="1"/>
          <p:nvPr/>
        </p:nvSpPr>
        <p:spPr>
          <a:xfrm>
            <a:off x="2391963" y="2778772"/>
            <a:ext cx="902846" cy="768985"/>
          </a:xfrm>
          <a:prstGeom prst="rect">
            <a:avLst/>
          </a:prstGeom>
          <a:noFill/>
        </p:spPr>
        <p:txBody>
          <a:bodyPr wrap="square" lIns="0" tIns="0" rIns="0" bIns="0" rtlCol="0">
            <a:spAutoFit/>
          </a:bodyPr>
          <a:lstStyle/>
          <a:p>
            <a:r>
              <a:rPr lang="en-US" altLang="zh-CN" sz="5000" b="1" dirty="0" smtClean="0">
                <a:solidFill>
                  <a:srgbClr val="FF0000"/>
                </a:solidFill>
                <a:latin typeface="黑体" panose="02010609060101010101" charset="-122"/>
                <a:ea typeface="黑体" panose="02010609060101010101" charset="-122"/>
              </a:rPr>
              <a:t>05</a:t>
            </a:r>
            <a:endParaRPr lang="en-US" altLang="zh-CN" sz="5000" b="1" dirty="0" smtClean="0">
              <a:solidFill>
                <a:srgbClr val="FF0000"/>
              </a:solidFill>
              <a:latin typeface="黑体" panose="02010609060101010101" charset="-122"/>
              <a:ea typeface="黑体" panose="02010609060101010101" charset="-122"/>
            </a:endParaRPr>
          </a:p>
        </p:txBody>
      </p:sp>
      <p:sp>
        <p:nvSpPr>
          <p:cNvPr id="25" name="TextBox 24"/>
          <p:cNvSpPr txBox="1"/>
          <p:nvPr/>
        </p:nvSpPr>
        <p:spPr>
          <a:xfrm>
            <a:off x="3948592" y="3720589"/>
            <a:ext cx="1027882" cy="243840"/>
          </a:xfrm>
          <a:prstGeom prst="rect">
            <a:avLst/>
          </a:prstGeom>
          <a:noFill/>
        </p:spPr>
        <p:txBody>
          <a:bodyPr wrap="square" lIns="60469" tIns="30235" rIns="60469" bIns="30235" rtlCol="0">
            <a:spAutoFit/>
          </a:bodyPr>
          <a:p>
            <a:r>
              <a:rPr lang="en-US" altLang="zh-CN" sz="1200" b="1" dirty="0" smtClean="0">
                <a:solidFill>
                  <a:srgbClr val="080808"/>
                </a:solidFill>
                <a:latin typeface="幼圆" panose="02010509060101010101" charset="-122"/>
                <a:ea typeface="幼圆" panose="02010509060101010101" charset="-122"/>
              </a:rPr>
              <a:t>※ </a:t>
            </a:r>
            <a:r>
              <a:rPr lang="zh-CN" altLang="en-US" sz="1200" b="1" dirty="0" smtClean="0">
                <a:solidFill>
                  <a:srgbClr val="080808"/>
                </a:solidFill>
                <a:latin typeface="幼圆" panose="02010509060101010101" charset="-122"/>
                <a:ea typeface="幼圆" panose="02010509060101010101" charset="-122"/>
              </a:rPr>
              <a:t>区块与链</a:t>
            </a:r>
            <a:endParaRPr lang="zh-CN" altLang="en-US" sz="1200" b="1" dirty="0" smtClean="0">
              <a:solidFill>
                <a:srgbClr val="080808"/>
              </a:solidFill>
              <a:latin typeface="幼圆" panose="02010509060101010101" charset="-122"/>
              <a:ea typeface="幼圆" panose="02010509060101010101" charset="-122"/>
            </a:endParaRPr>
          </a:p>
        </p:txBody>
      </p:sp>
      <p:sp>
        <p:nvSpPr>
          <p:cNvPr id="26" name="TextBox 25"/>
          <p:cNvSpPr txBox="1"/>
          <p:nvPr/>
        </p:nvSpPr>
        <p:spPr>
          <a:xfrm>
            <a:off x="5216528" y="3720589"/>
            <a:ext cx="985236" cy="243840"/>
          </a:xfrm>
          <a:prstGeom prst="rect">
            <a:avLst/>
          </a:prstGeom>
          <a:noFill/>
        </p:spPr>
        <p:txBody>
          <a:bodyPr wrap="square" lIns="60469" tIns="30235" rIns="60469" bIns="30235" rtlCol="0">
            <a:spAutoFit/>
          </a:bodyPr>
          <a:p>
            <a:r>
              <a:rPr lang="en-US" altLang="zh-CN" sz="1200" b="1" dirty="0" smtClean="0">
                <a:solidFill>
                  <a:srgbClr val="080808"/>
                </a:solidFill>
                <a:latin typeface="幼圆" panose="02010509060101010101" charset="-122"/>
                <a:ea typeface="幼圆" panose="02010509060101010101" charset="-122"/>
              </a:rPr>
              <a:t>※ </a:t>
            </a:r>
            <a:r>
              <a:rPr lang="zh-CN" altLang="en-US" sz="1200" b="1" dirty="0" smtClean="0">
                <a:solidFill>
                  <a:srgbClr val="080808"/>
                </a:solidFill>
                <a:latin typeface="幼圆" panose="02010509060101010101" charset="-122"/>
                <a:ea typeface="幼圆" panose="02010509060101010101" charset="-122"/>
              </a:rPr>
              <a:t>特征分类</a:t>
            </a:r>
            <a:endParaRPr lang="zh-CN" altLang="en-US" sz="1200" b="1" dirty="0" smtClean="0">
              <a:solidFill>
                <a:srgbClr val="080808"/>
              </a:solidFill>
              <a:latin typeface="幼圆" panose="02010509060101010101" charset="-122"/>
              <a:ea typeface="幼圆" panose="02010509060101010101" charset="-122"/>
            </a:endParaRPr>
          </a:p>
        </p:txBody>
      </p:sp>
      <p:sp>
        <p:nvSpPr>
          <p:cNvPr id="28" name="TextBox 27"/>
          <p:cNvSpPr txBox="1"/>
          <p:nvPr/>
        </p:nvSpPr>
        <p:spPr>
          <a:xfrm>
            <a:off x="3948592" y="4067660"/>
            <a:ext cx="985236" cy="243840"/>
          </a:xfrm>
          <a:prstGeom prst="rect">
            <a:avLst/>
          </a:prstGeom>
          <a:noFill/>
        </p:spPr>
        <p:txBody>
          <a:bodyPr wrap="square" lIns="60469" tIns="30235" rIns="60469" bIns="30235" rtlCol="0">
            <a:spAutoFit/>
          </a:bodyPr>
          <a:p>
            <a:r>
              <a:rPr lang="en-US" altLang="zh-CN" sz="1200" b="1" dirty="0" smtClean="0">
                <a:solidFill>
                  <a:srgbClr val="080808"/>
                </a:solidFill>
                <a:latin typeface="幼圆" panose="02010509060101010101" charset="-122"/>
                <a:ea typeface="幼圆" panose="02010509060101010101" charset="-122"/>
              </a:rPr>
              <a:t>※ </a:t>
            </a:r>
            <a:r>
              <a:rPr lang="zh-CN" altLang="en-US" sz="1200" b="1" dirty="0" smtClean="0">
                <a:solidFill>
                  <a:srgbClr val="080808"/>
                </a:solidFill>
                <a:latin typeface="幼圆" panose="02010509060101010101" charset="-122"/>
                <a:ea typeface="幼圆" panose="02010509060101010101" charset="-122"/>
              </a:rPr>
              <a:t>数据结构</a:t>
            </a:r>
            <a:endParaRPr lang="zh-CN" altLang="en-US" sz="1200" b="1" dirty="0" smtClean="0">
              <a:solidFill>
                <a:srgbClr val="080808"/>
              </a:solidFill>
              <a:latin typeface="幼圆" panose="02010509060101010101" charset="-122"/>
              <a:ea typeface="幼圆" panose="02010509060101010101" charset="-122"/>
            </a:endParaRPr>
          </a:p>
        </p:txBody>
      </p:sp>
      <p:sp>
        <p:nvSpPr>
          <p:cNvPr id="29" name="TextBox 28"/>
          <p:cNvSpPr txBox="1"/>
          <p:nvPr/>
        </p:nvSpPr>
        <p:spPr>
          <a:xfrm>
            <a:off x="5216529" y="4067660"/>
            <a:ext cx="985236" cy="243840"/>
          </a:xfrm>
          <a:prstGeom prst="rect">
            <a:avLst/>
          </a:prstGeom>
          <a:noFill/>
        </p:spPr>
        <p:txBody>
          <a:bodyPr wrap="square" lIns="60469" tIns="30235" rIns="60469" bIns="30235" rtlCol="0">
            <a:spAutoFit/>
          </a:bodyPr>
          <a:p>
            <a:r>
              <a:rPr lang="en-US" altLang="zh-CN" sz="1200" b="1" dirty="0" smtClean="0">
                <a:solidFill>
                  <a:srgbClr val="080808"/>
                </a:solidFill>
                <a:latin typeface="幼圆" panose="02010509060101010101" charset="-122"/>
                <a:ea typeface="幼圆" panose="02010509060101010101" charset="-122"/>
              </a:rPr>
              <a:t>※ </a:t>
            </a:r>
            <a:r>
              <a:rPr lang="zh-CN" altLang="en-US" sz="1200" b="1" dirty="0" smtClean="0">
                <a:solidFill>
                  <a:srgbClr val="080808"/>
                </a:solidFill>
                <a:latin typeface="幼圆" panose="02010509060101010101" charset="-122"/>
                <a:ea typeface="幼圆" panose="02010509060101010101" charset="-122"/>
              </a:rPr>
              <a:t>核心问题</a:t>
            </a:r>
            <a:endParaRPr lang="zh-CN" altLang="en-US" sz="1200" b="1" dirty="0" smtClean="0">
              <a:solidFill>
                <a:srgbClr val="080808"/>
              </a:solidFill>
              <a:latin typeface="幼圆" panose="02010509060101010101" charset="-122"/>
              <a:ea typeface="幼圆" panose="0201050906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000">
        <p:pull dir="r"/>
      </p:transition>
    </mc:Choice>
    <mc:Fallback>
      <p:transition spd="slow">
        <p:pull dir="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p:tgtEl>
                                          <p:spTgt spid="12"/>
                                        </p:tgtEl>
                                        <p:attrNameLst>
                                          <p:attrName>ppt_x</p:attrName>
                                        </p:attrNameLst>
                                      </p:cBhvr>
                                      <p:tavLst>
                                        <p:tav tm="0">
                                          <p:val>
                                            <p:strVal val="#ppt_x-#ppt_w*1.125000"/>
                                          </p:val>
                                        </p:tav>
                                        <p:tav tm="100000">
                                          <p:val>
                                            <p:strVal val="#ppt_x"/>
                                          </p:val>
                                        </p:tav>
                                      </p:tavLst>
                                    </p:anim>
                                    <p:animEffect transition="in" filter="wipe(right)">
                                      <p:cBhvr>
                                        <p:cTn id="12" dur="500"/>
                                        <p:tgtEl>
                                          <p:spTgt spid="12"/>
                                        </p:tgtEl>
                                      </p:cBhvr>
                                    </p:animEffect>
                                  </p:childTnLst>
                                </p:cTn>
                              </p:par>
                            </p:childTnLst>
                          </p:cTn>
                        </p:par>
                        <p:par>
                          <p:cTn id="13" fill="hold">
                            <p:stCondLst>
                              <p:cond delay="1000"/>
                            </p:stCondLst>
                            <p:childTnLst>
                              <p:par>
                                <p:cTn id="14" presetID="47" presetClass="entr" presetSubtype="0" fill="hold" grpId="0"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anim calcmode="lin" valueType="num">
                                      <p:cBhvr>
                                        <p:cTn id="17" dur="500" fill="hold"/>
                                        <p:tgtEl>
                                          <p:spTgt spid="14"/>
                                        </p:tgtEl>
                                        <p:attrNameLst>
                                          <p:attrName>ppt_x</p:attrName>
                                        </p:attrNameLst>
                                      </p:cBhvr>
                                      <p:tavLst>
                                        <p:tav tm="0">
                                          <p:val>
                                            <p:strVal val="#ppt_x"/>
                                          </p:val>
                                        </p:tav>
                                        <p:tav tm="100000">
                                          <p:val>
                                            <p:strVal val="#ppt_x"/>
                                          </p:val>
                                        </p:tav>
                                      </p:tavLst>
                                    </p:anim>
                                    <p:anim calcmode="lin" valueType="num">
                                      <p:cBhvr>
                                        <p:cTn id="18" dur="500" fill="hold"/>
                                        <p:tgtEl>
                                          <p:spTgt spid="14"/>
                                        </p:tgtEl>
                                        <p:attrNameLst>
                                          <p:attrName>ppt_y</p:attrName>
                                        </p:attrNameLst>
                                      </p:cBhvr>
                                      <p:tavLst>
                                        <p:tav tm="0">
                                          <p:val>
                                            <p:strVal val="#ppt_y-.1"/>
                                          </p:val>
                                        </p:tav>
                                        <p:tav tm="100000">
                                          <p:val>
                                            <p:strVal val="#ppt_y"/>
                                          </p:val>
                                        </p:tav>
                                      </p:tavLst>
                                    </p:anim>
                                  </p:childTnLst>
                                </p:cTn>
                              </p:par>
                            </p:childTnLst>
                          </p:cTn>
                        </p:par>
                        <p:par>
                          <p:cTn id="19" fill="hold">
                            <p:stCondLst>
                              <p:cond delay="1500"/>
                            </p:stCondLst>
                            <p:childTnLst>
                              <p:par>
                                <p:cTn id="20" presetID="47" presetClass="entr" presetSubtype="0" fill="hold" grpId="0" nodeType="afterEffect">
                                  <p:stCondLst>
                                    <p:cond delay="0"/>
                                  </p:stCondLst>
                                  <p:childTnLst>
                                    <p:set>
                                      <p:cBhvr>
                                        <p:cTn id="21" dur="1" fill="hold">
                                          <p:stCondLst>
                                            <p:cond delay="0"/>
                                          </p:stCondLst>
                                        </p:cTn>
                                        <p:tgtEl>
                                          <p:spTgt spid="75"/>
                                        </p:tgtEl>
                                        <p:attrNameLst>
                                          <p:attrName>style.visibility</p:attrName>
                                        </p:attrNameLst>
                                      </p:cBhvr>
                                      <p:to>
                                        <p:strVal val="visible"/>
                                      </p:to>
                                    </p:set>
                                    <p:animEffect transition="in" filter="fade">
                                      <p:cBhvr>
                                        <p:cTn id="22" dur="500"/>
                                        <p:tgtEl>
                                          <p:spTgt spid="75"/>
                                        </p:tgtEl>
                                      </p:cBhvr>
                                    </p:animEffect>
                                    <p:anim calcmode="lin" valueType="num">
                                      <p:cBhvr>
                                        <p:cTn id="23" dur="500" fill="hold"/>
                                        <p:tgtEl>
                                          <p:spTgt spid="75"/>
                                        </p:tgtEl>
                                        <p:attrNameLst>
                                          <p:attrName>ppt_x</p:attrName>
                                        </p:attrNameLst>
                                      </p:cBhvr>
                                      <p:tavLst>
                                        <p:tav tm="0">
                                          <p:val>
                                            <p:strVal val="#ppt_x"/>
                                          </p:val>
                                        </p:tav>
                                        <p:tav tm="100000">
                                          <p:val>
                                            <p:strVal val="#ppt_x"/>
                                          </p:val>
                                        </p:tav>
                                      </p:tavLst>
                                    </p:anim>
                                    <p:anim calcmode="lin" valueType="num">
                                      <p:cBhvr>
                                        <p:cTn id="24" dur="500" fill="hold"/>
                                        <p:tgtEl>
                                          <p:spTgt spid="75"/>
                                        </p:tgtEl>
                                        <p:attrNameLst>
                                          <p:attrName>ppt_y</p:attrName>
                                        </p:attrNameLst>
                                      </p:cBhvr>
                                      <p:tavLst>
                                        <p:tav tm="0">
                                          <p:val>
                                            <p:strVal val="#ppt_y-.1"/>
                                          </p:val>
                                        </p:tav>
                                        <p:tav tm="100000">
                                          <p:val>
                                            <p:strVal val="#ppt_y"/>
                                          </p:val>
                                        </p:tav>
                                      </p:tavLst>
                                    </p:anim>
                                  </p:childTnLst>
                                </p:cTn>
                              </p:par>
                            </p:childTnLst>
                          </p:cTn>
                        </p:par>
                        <p:par>
                          <p:cTn id="25" fill="hold">
                            <p:stCondLst>
                              <p:cond delay="2000"/>
                            </p:stCondLst>
                            <p:childTnLst>
                              <p:par>
                                <p:cTn id="26" presetID="2" presetClass="entr" presetSubtype="4" fill="hold" grpId="0" nodeType="afterEffect">
                                  <p:stCondLst>
                                    <p:cond delay="0"/>
                                  </p:stCondLst>
                                  <p:childTnLst>
                                    <p:set>
                                      <p:cBhvr>
                                        <p:cTn id="27" dur="1" fill="hold">
                                          <p:stCondLst>
                                            <p:cond delay="0"/>
                                          </p:stCondLst>
                                        </p:cTn>
                                        <p:tgtEl>
                                          <p:spTgt spid="25"/>
                                        </p:tgtEl>
                                        <p:attrNameLst>
                                          <p:attrName>style.visibility</p:attrName>
                                        </p:attrNameLst>
                                      </p:cBhvr>
                                      <p:to>
                                        <p:strVal val="visible"/>
                                      </p:to>
                                    </p:set>
                                    <p:anim calcmode="lin" valueType="num">
                                      <p:cBhvr additive="base">
                                        <p:cTn id="28" dur="500" fill="hold"/>
                                        <p:tgtEl>
                                          <p:spTgt spid="25"/>
                                        </p:tgtEl>
                                        <p:attrNameLst>
                                          <p:attrName>ppt_x</p:attrName>
                                        </p:attrNameLst>
                                      </p:cBhvr>
                                      <p:tavLst>
                                        <p:tav tm="0">
                                          <p:val>
                                            <p:strVal val="#ppt_x"/>
                                          </p:val>
                                        </p:tav>
                                        <p:tav tm="100000">
                                          <p:val>
                                            <p:strVal val="#ppt_x"/>
                                          </p:val>
                                        </p:tav>
                                      </p:tavLst>
                                    </p:anim>
                                    <p:anim calcmode="lin" valueType="num">
                                      <p:cBhvr additive="base">
                                        <p:cTn id="29" dur="500" fill="hold"/>
                                        <p:tgtEl>
                                          <p:spTgt spid="25"/>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200"/>
                                  </p:stCondLst>
                                  <p:childTnLst>
                                    <p:set>
                                      <p:cBhvr>
                                        <p:cTn id="31" dur="1" fill="hold">
                                          <p:stCondLst>
                                            <p:cond delay="0"/>
                                          </p:stCondLst>
                                        </p:cTn>
                                        <p:tgtEl>
                                          <p:spTgt spid="26"/>
                                        </p:tgtEl>
                                        <p:attrNameLst>
                                          <p:attrName>style.visibility</p:attrName>
                                        </p:attrNameLst>
                                      </p:cBhvr>
                                      <p:to>
                                        <p:strVal val="visible"/>
                                      </p:to>
                                    </p:set>
                                    <p:anim calcmode="lin" valueType="num">
                                      <p:cBhvr additive="base">
                                        <p:cTn id="32" dur="500" fill="hold"/>
                                        <p:tgtEl>
                                          <p:spTgt spid="26"/>
                                        </p:tgtEl>
                                        <p:attrNameLst>
                                          <p:attrName>ppt_x</p:attrName>
                                        </p:attrNameLst>
                                      </p:cBhvr>
                                      <p:tavLst>
                                        <p:tav tm="0">
                                          <p:val>
                                            <p:strVal val="#ppt_x"/>
                                          </p:val>
                                        </p:tav>
                                        <p:tav tm="100000">
                                          <p:val>
                                            <p:strVal val="#ppt_x"/>
                                          </p:val>
                                        </p:tav>
                                      </p:tavLst>
                                    </p:anim>
                                    <p:anim calcmode="lin" valueType="num">
                                      <p:cBhvr additive="base">
                                        <p:cTn id="33" dur="500" fill="hold"/>
                                        <p:tgtEl>
                                          <p:spTgt spid="26"/>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600"/>
                                  </p:stCondLst>
                                  <p:childTnLst>
                                    <p:set>
                                      <p:cBhvr>
                                        <p:cTn id="35" dur="1" fill="hold">
                                          <p:stCondLst>
                                            <p:cond delay="0"/>
                                          </p:stCondLst>
                                        </p:cTn>
                                        <p:tgtEl>
                                          <p:spTgt spid="28"/>
                                        </p:tgtEl>
                                        <p:attrNameLst>
                                          <p:attrName>style.visibility</p:attrName>
                                        </p:attrNameLst>
                                      </p:cBhvr>
                                      <p:to>
                                        <p:strVal val="visible"/>
                                      </p:to>
                                    </p:set>
                                    <p:anim calcmode="lin" valueType="num">
                                      <p:cBhvr additive="base">
                                        <p:cTn id="36" dur="500" fill="hold"/>
                                        <p:tgtEl>
                                          <p:spTgt spid="28"/>
                                        </p:tgtEl>
                                        <p:attrNameLst>
                                          <p:attrName>ppt_x</p:attrName>
                                        </p:attrNameLst>
                                      </p:cBhvr>
                                      <p:tavLst>
                                        <p:tav tm="0">
                                          <p:val>
                                            <p:strVal val="#ppt_x"/>
                                          </p:val>
                                        </p:tav>
                                        <p:tav tm="100000">
                                          <p:val>
                                            <p:strVal val="#ppt_x"/>
                                          </p:val>
                                        </p:tav>
                                      </p:tavLst>
                                    </p:anim>
                                    <p:anim calcmode="lin" valueType="num">
                                      <p:cBhvr additive="base">
                                        <p:cTn id="37" dur="500" fill="hold"/>
                                        <p:tgtEl>
                                          <p:spTgt spid="28"/>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800"/>
                                  </p:stCondLst>
                                  <p:childTnLst>
                                    <p:set>
                                      <p:cBhvr>
                                        <p:cTn id="39" dur="1" fill="hold">
                                          <p:stCondLst>
                                            <p:cond delay="0"/>
                                          </p:stCondLst>
                                        </p:cTn>
                                        <p:tgtEl>
                                          <p:spTgt spid="29"/>
                                        </p:tgtEl>
                                        <p:attrNameLst>
                                          <p:attrName>style.visibility</p:attrName>
                                        </p:attrNameLst>
                                      </p:cBhvr>
                                      <p:to>
                                        <p:strVal val="visible"/>
                                      </p:to>
                                    </p:set>
                                    <p:anim calcmode="lin" valueType="num">
                                      <p:cBhvr additive="base">
                                        <p:cTn id="40" dur="500" fill="hold"/>
                                        <p:tgtEl>
                                          <p:spTgt spid="29"/>
                                        </p:tgtEl>
                                        <p:attrNameLst>
                                          <p:attrName>ppt_x</p:attrName>
                                        </p:attrNameLst>
                                      </p:cBhvr>
                                      <p:tavLst>
                                        <p:tav tm="0">
                                          <p:val>
                                            <p:strVal val="#ppt_x"/>
                                          </p:val>
                                        </p:tav>
                                        <p:tav tm="100000">
                                          <p:val>
                                            <p:strVal val="#ppt_x"/>
                                          </p:val>
                                        </p:tav>
                                      </p:tavLst>
                                    </p:anim>
                                    <p:anim calcmode="lin" valueType="num">
                                      <p:cBhvr additive="base">
                                        <p:cTn id="41"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75" grpId="0"/>
      <p:bldP spid="25" grpId="0"/>
      <p:bldP spid="26" grpId="0"/>
      <p:bldP spid="28" grpId="0"/>
      <p:bldP spid="2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51520" y="1141224"/>
            <a:ext cx="8640960" cy="961289"/>
          </a:xfrm>
          <a:prstGeom prst="rect">
            <a:avLst/>
          </a:prstGeom>
        </p:spPr>
        <p:txBody>
          <a:bodyPr wrap="square">
            <a:spAutoFit/>
          </a:bodyPr>
          <a:lstStyle/>
          <a:p>
            <a:pPr>
              <a:lnSpc>
                <a:spcPct val="150000"/>
              </a:lnSpc>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从 </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2008</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年的比特币开始，区块链经历了可编程货币、可编程金融与可编程社会三大应用时代，其应用范围逐步扩展到社会生活的方方面面</a:t>
            </a:r>
            <a:r>
              <a:rPr lang="zh-CN" altLang="en-US" sz="2000" dirty="0" smtClean="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矩形 4"/>
          <p:cNvSpPr/>
          <p:nvPr/>
        </p:nvSpPr>
        <p:spPr>
          <a:xfrm>
            <a:off x="251520" y="2275607"/>
            <a:ext cx="8640960" cy="1015663"/>
          </a:xfrm>
          <a:prstGeom prst="rect">
            <a:avLst/>
          </a:prstGeom>
        </p:spPr>
        <p:txBody>
          <a:bodyPr wrap="square">
            <a:spAutoFit/>
          </a:bodyPr>
          <a:lstStyle/>
          <a:p>
            <a:pPr>
              <a:lnSpc>
                <a:spcPct val="150000"/>
              </a:lnSpc>
            </a:pP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从需求端来看</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，金融、 医疗、公证、通信、供应链、域名、投票等领域都开始意识到区块链的重要性并开始尝试将技术与现实社会对接。</a:t>
            </a:r>
            <a:endParaRPr lang="zh-CN" altLang="en-US"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矩形 5"/>
          <p:cNvSpPr/>
          <p:nvPr/>
        </p:nvSpPr>
        <p:spPr>
          <a:xfrm>
            <a:off x="251520" y="3440509"/>
            <a:ext cx="8640960" cy="1015663"/>
          </a:xfrm>
          <a:prstGeom prst="rect">
            <a:avLst/>
          </a:prstGeom>
        </p:spPr>
        <p:txBody>
          <a:bodyPr wrap="square">
            <a:spAutoFit/>
          </a:bodyPr>
          <a:lstStyle/>
          <a:p>
            <a:pPr>
              <a:lnSpc>
                <a:spcPct val="150000"/>
              </a:lnSpc>
            </a:pP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从投资端来看</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，区块链的投资资金供给逐步上升， 风投的投资热情也不断高涨，投资密度越来越大，供给端的资金供给有望推动技术的进一步发展。</a:t>
            </a:r>
            <a:endParaRPr lang="zh-CN" altLang="en-US"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矩形 8"/>
          <p:cNvSpPr/>
          <p:nvPr/>
        </p:nvSpPr>
        <p:spPr>
          <a:xfrm>
            <a:off x="251520" y="4652377"/>
            <a:ext cx="8640960" cy="1477328"/>
          </a:xfrm>
          <a:prstGeom prst="rect">
            <a:avLst/>
          </a:prstGeom>
        </p:spPr>
        <p:txBody>
          <a:bodyPr wrap="square">
            <a:spAutoFit/>
          </a:bodyPr>
          <a:lstStyle/>
          <a:p>
            <a:pPr>
              <a:lnSpc>
                <a:spcPct val="150000"/>
              </a:lnSpc>
            </a:pP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从市场应</a:t>
            </a:r>
            <a:r>
              <a:rPr lang="zh-CN" altLang="en-US" sz="2000" b="1" dirty="0" smtClean="0">
                <a:latin typeface="微软雅黑" panose="020B0503020204020204" pitchFamily="34" charset="-122"/>
                <a:ea typeface="微软雅黑" panose="020B0503020204020204" pitchFamily="34" charset="-122"/>
                <a:cs typeface="Times New Roman" panose="02020603050405020304" pitchFamily="18" charset="0"/>
              </a:rPr>
              <a:t>用来看</a:t>
            </a:r>
            <a:r>
              <a:rPr lang="zh-CN" altLang="en-US" sz="2000" dirty="0" smtClean="0">
                <a:latin typeface="微软雅黑" panose="020B0503020204020204" pitchFamily="34" charset="-122"/>
                <a:ea typeface="微软雅黑" panose="020B0503020204020204" pitchFamily="34" charset="-122"/>
                <a:cs typeface="Times New Roman" panose="02020603050405020304" pitchFamily="18" charset="0"/>
              </a:rPr>
              <a:t>，区</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块链能成为一种市场工具，帮助社会削减平台</a:t>
            </a:r>
            <a:r>
              <a:rPr lang="zh-CN" altLang="en-US" sz="2000" dirty="0" smtClean="0">
                <a:latin typeface="微软雅黑" panose="020B0503020204020204" pitchFamily="34" charset="-122"/>
                <a:ea typeface="微软雅黑" panose="020B0503020204020204" pitchFamily="34" charset="-122"/>
                <a:cs typeface="Times New Roman" panose="02020603050405020304" pitchFamily="18" charset="0"/>
              </a:rPr>
              <a:t>成本</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，让中间机构成为过去；区块链将促使公司现有业务模式重心的转移，有望加速公司的发展。</a:t>
            </a:r>
            <a:endParaRPr lang="zh-CN" altLang="en-US" sz="2000" dirty="0">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2" name="组合 1"/>
          <p:cNvGrpSpPr/>
          <p:nvPr/>
        </p:nvGrpSpPr>
        <p:grpSpPr>
          <a:xfrm>
            <a:off x="200922" y="477398"/>
            <a:ext cx="287919" cy="287919"/>
            <a:chOff x="304800" y="673100"/>
            <a:chExt cx="4000500" cy="4000500"/>
          </a:xfrm>
          <a:effectLst>
            <a:outerShdw blurRad="381000" dist="152400" dir="8100000" algn="tr" rotWithShape="0">
              <a:prstClr val="black">
                <a:alpha val="70000"/>
              </a:prstClr>
            </a:outerShdw>
          </a:effectLst>
        </p:grpSpPr>
        <p:sp>
          <p:nvSpPr>
            <p:cNvPr id="3" name="同心圆 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black"/>
                </a:solidFill>
                <a:latin typeface="微软雅黑" panose="020B0503020204020204" pitchFamily="34" charset="-122"/>
              </a:endParaRPr>
            </a:p>
          </p:txBody>
        </p:sp>
        <p:sp>
          <p:nvSpPr>
            <p:cNvPr id="35" name="椭圆 34"/>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latin typeface="微软雅黑" panose="020B0503020204020204" pitchFamily="34" charset="-122"/>
              </a:endParaRPr>
            </a:p>
          </p:txBody>
        </p:sp>
      </p:grpSp>
      <p:sp>
        <p:nvSpPr>
          <p:cNvPr id="36" name="椭圆 35"/>
          <p:cNvSpPr/>
          <p:nvPr/>
        </p:nvSpPr>
        <p:spPr>
          <a:xfrm>
            <a:off x="539115" y="490220"/>
            <a:ext cx="95885" cy="94615"/>
          </a:xfrm>
          <a:prstGeom prst="ellipse">
            <a:avLst/>
          </a:prstGeom>
          <a:solidFill>
            <a:schemeClr val="accent4"/>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latin typeface="微软雅黑" panose="020B0503020204020204" pitchFamily="34" charset="-122"/>
            </a:endParaRPr>
          </a:p>
        </p:txBody>
      </p:sp>
      <p:sp>
        <p:nvSpPr>
          <p:cNvPr id="37" name="Text Box 18"/>
          <p:cNvSpPr txBox="1">
            <a:spLocks noChangeArrowheads="1"/>
          </p:cNvSpPr>
          <p:nvPr/>
        </p:nvSpPr>
        <p:spPr bwMode="gray">
          <a:xfrm>
            <a:off x="752475" y="299085"/>
            <a:ext cx="176720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dirty="0">
                <a:solidFill>
                  <a:srgbClr val="333333"/>
                </a:solidFill>
                <a:latin typeface="微软雅黑" panose="020B0503020204020204" pitchFamily="34" charset="-122"/>
                <a:ea typeface="微软雅黑" panose="020B0503020204020204" pitchFamily="34" charset="-122"/>
              </a:rPr>
              <a:t>前景展望</a:t>
            </a:r>
            <a:endParaRPr lang="zh-CN" altLang="en-US" sz="2000" dirty="0">
              <a:solidFill>
                <a:srgbClr val="333333"/>
              </a:solidFill>
              <a:latin typeface="微软雅黑" panose="020B0503020204020204" pitchFamily="34" charset="-122"/>
              <a:ea typeface="微软雅黑" panose="020B0503020204020204" pitchFamily="34" charset="-122"/>
            </a:endParaRPr>
          </a:p>
        </p:txBody>
      </p:sp>
      <p:cxnSp>
        <p:nvCxnSpPr>
          <p:cNvPr id="38" name="直接连接符 37"/>
          <p:cNvCxnSpPr/>
          <p:nvPr/>
        </p:nvCxnSpPr>
        <p:spPr>
          <a:xfrm>
            <a:off x="698500" y="691515"/>
            <a:ext cx="1929130" cy="127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1520" y="2871453"/>
            <a:ext cx="8640960" cy="1477328"/>
          </a:xfrm>
          <a:prstGeom prst="rect">
            <a:avLst/>
          </a:prstGeom>
        </p:spPr>
        <p:txBody>
          <a:bodyPr wrap="square">
            <a:spAutoFit/>
          </a:bodyPr>
          <a:lstStyle/>
          <a:p>
            <a:pPr>
              <a:lnSpc>
                <a:spcPct val="150000"/>
              </a:lnSpc>
            </a:pPr>
            <a:r>
              <a:rPr lang="zh-CN" altLang="en-US" sz="2000" b="1" dirty="0" smtClean="0">
                <a:latin typeface="微软雅黑" panose="020B0503020204020204" pitchFamily="34" charset="-122"/>
                <a:ea typeface="微软雅黑" panose="020B0503020204020204" pitchFamily="34" charset="-122"/>
                <a:cs typeface="Times New Roman" panose="02020603050405020304" pitchFamily="18" charset="0"/>
              </a:rPr>
              <a:t>从社</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会结构来看</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，区块链技术有望将法律与</a:t>
            </a:r>
            <a:r>
              <a:rPr lang="zh-CN" altLang="en-US" sz="2000" dirty="0" smtClean="0">
                <a:latin typeface="微软雅黑" panose="020B0503020204020204" pitchFamily="34" charset="-122"/>
                <a:ea typeface="微软雅黑" panose="020B0503020204020204" pitchFamily="34" charset="-122"/>
                <a:cs typeface="Times New Roman" panose="02020603050405020304" pitchFamily="18" charset="0"/>
              </a:rPr>
              <a:t>经济</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融为一体，彻底颠覆原有社会的监管模式；组织形态会因其而发生改变，区块链也许最终会带领人们走向分布式自治的社</a:t>
            </a:r>
            <a:r>
              <a:rPr lang="zh-CN" altLang="en-US" sz="2000" dirty="0" smtClean="0">
                <a:latin typeface="微软雅黑" panose="020B0503020204020204" pitchFamily="34" charset="-122"/>
                <a:ea typeface="微软雅黑" panose="020B0503020204020204" pitchFamily="34" charset="-122"/>
                <a:cs typeface="Times New Roman" panose="02020603050405020304" pitchFamily="18" charset="0"/>
              </a:rPr>
              <a:t>会。</a:t>
            </a:r>
            <a:endParaRPr lang="zh-CN" altLang="en-US"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矩形 8"/>
          <p:cNvSpPr/>
          <p:nvPr/>
        </p:nvSpPr>
        <p:spPr>
          <a:xfrm>
            <a:off x="251520" y="1229821"/>
            <a:ext cx="8640960" cy="1476375"/>
          </a:xfrm>
          <a:prstGeom prst="rect">
            <a:avLst/>
          </a:prstGeom>
        </p:spPr>
        <p:txBody>
          <a:bodyPr wrap="square">
            <a:spAutoFit/>
          </a:bodyPr>
          <a:lstStyle/>
          <a:p>
            <a:pPr>
              <a:lnSpc>
                <a:spcPct val="150000"/>
              </a:lnSpc>
            </a:pP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从底层技术来看</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，区块链有望促进数据记录、数据传播及数据存储管理方式的转型；区块链本身更像一种互联网底层的开源式协议，在不远的将来会触动甚至最后彻底取代现有互联网的底层基础协议。</a:t>
            </a:r>
            <a:endParaRPr lang="zh-CN" altLang="en-US"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矩形 2"/>
          <p:cNvSpPr/>
          <p:nvPr/>
        </p:nvSpPr>
        <p:spPr>
          <a:xfrm>
            <a:off x="252155" y="4579603"/>
            <a:ext cx="8640960" cy="1463040"/>
          </a:xfrm>
          <a:prstGeom prst="rect">
            <a:avLst/>
          </a:prstGeom>
        </p:spPr>
        <p:txBody>
          <a:bodyPr wrap="square">
            <a:spAutoFit/>
          </a:bodyPr>
          <a:p>
            <a:pPr marL="0" indent="0" fontAlgn="auto">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毋庸置疑，区块链技术在未来将会应用在更多的行业之中，除了以比特币为代表的数字货币，更广泛的交易、金融、医疗、教育、版权保护等领域都将借助区块链实现颠覆式变革。</a:t>
            </a:r>
            <a:endParaRPr lang="zh-CN" altLang="en-US" sz="2000" dirty="0">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2" name="组合 1"/>
          <p:cNvGrpSpPr/>
          <p:nvPr/>
        </p:nvGrpSpPr>
        <p:grpSpPr>
          <a:xfrm>
            <a:off x="200922" y="477398"/>
            <a:ext cx="287919" cy="287919"/>
            <a:chOff x="304800" y="673100"/>
            <a:chExt cx="4000500" cy="4000500"/>
          </a:xfrm>
          <a:effectLst>
            <a:outerShdw blurRad="381000" dist="152400" dir="8100000" algn="tr" rotWithShape="0">
              <a:prstClr val="black">
                <a:alpha val="70000"/>
              </a:prstClr>
            </a:outerShdw>
          </a:effectLst>
        </p:grpSpPr>
        <p:sp>
          <p:nvSpPr>
            <p:cNvPr id="4" name="同心圆 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black"/>
                </a:solidFill>
                <a:latin typeface="微软雅黑" panose="020B0503020204020204" pitchFamily="34" charset="-122"/>
              </a:endParaRPr>
            </a:p>
          </p:txBody>
        </p:sp>
        <p:sp>
          <p:nvSpPr>
            <p:cNvPr id="35" name="椭圆 34"/>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latin typeface="微软雅黑" panose="020B0503020204020204" pitchFamily="34" charset="-122"/>
              </a:endParaRPr>
            </a:p>
          </p:txBody>
        </p:sp>
      </p:grpSp>
      <p:sp>
        <p:nvSpPr>
          <p:cNvPr id="36" name="椭圆 35"/>
          <p:cNvSpPr/>
          <p:nvPr/>
        </p:nvSpPr>
        <p:spPr>
          <a:xfrm>
            <a:off x="539115" y="490220"/>
            <a:ext cx="95885" cy="94615"/>
          </a:xfrm>
          <a:prstGeom prst="ellipse">
            <a:avLst/>
          </a:prstGeom>
          <a:solidFill>
            <a:schemeClr val="accent4"/>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latin typeface="微软雅黑" panose="020B0503020204020204" pitchFamily="34" charset="-122"/>
            </a:endParaRPr>
          </a:p>
        </p:txBody>
      </p:sp>
      <p:sp>
        <p:nvSpPr>
          <p:cNvPr id="37" name="Text Box 18"/>
          <p:cNvSpPr txBox="1">
            <a:spLocks noChangeArrowheads="1"/>
          </p:cNvSpPr>
          <p:nvPr/>
        </p:nvSpPr>
        <p:spPr bwMode="gray">
          <a:xfrm>
            <a:off x="752475" y="299085"/>
            <a:ext cx="176720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dirty="0">
                <a:solidFill>
                  <a:srgbClr val="333333"/>
                </a:solidFill>
                <a:latin typeface="微软雅黑" panose="020B0503020204020204" pitchFamily="34" charset="-122"/>
                <a:ea typeface="微软雅黑" panose="020B0503020204020204" pitchFamily="34" charset="-122"/>
              </a:rPr>
              <a:t>前景展望</a:t>
            </a:r>
            <a:endParaRPr lang="zh-CN" altLang="en-US" sz="2000" dirty="0">
              <a:solidFill>
                <a:srgbClr val="333333"/>
              </a:solidFill>
              <a:latin typeface="微软雅黑" panose="020B0503020204020204" pitchFamily="34" charset="-122"/>
              <a:ea typeface="微软雅黑" panose="020B0503020204020204" pitchFamily="34" charset="-122"/>
            </a:endParaRPr>
          </a:p>
        </p:txBody>
      </p:sp>
      <p:cxnSp>
        <p:nvCxnSpPr>
          <p:cNvPr id="38" name="直接连接符 37"/>
          <p:cNvCxnSpPr/>
          <p:nvPr/>
        </p:nvCxnSpPr>
        <p:spPr>
          <a:xfrm>
            <a:off x="698500" y="691515"/>
            <a:ext cx="1929130" cy="127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251520" y="942801"/>
            <a:ext cx="8640960" cy="1005840"/>
          </a:xfrm>
          <a:prstGeom prst="rect">
            <a:avLst/>
          </a:prstGeom>
        </p:spPr>
        <p:txBody>
          <a:bodyPr wrap="square">
            <a:spAutoFit/>
          </a:bodyPr>
          <a:lstStyle/>
          <a:p>
            <a:pPr marL="0" indent="0" fontAlgn="auto">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区块链未来将改变电子商务、全球支付、数字权益等18个领域（它们分别对应于数字货币、记录保全、证券、智能合约等4大领域）。</a:t>
            </a:r>
            <a:endParaRPr lang="zh-CN" altLang="en-US" sz="2000" dirty="0" smtClean="0">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pic>
        <p:nvPicPr>
          <p:cNvPr id="2" name="图片 1"/>
          <p:cNvPicPr>
            <a:picLocks noChangeAspect="1"/>
          </p:cNvPicPr>
          <p:nvPr/>
        </p:nvPicPr>
        <p:blipFill>
          <a:blip r:embed="rId1"/>
          <a:stretch>
            <a:fillRect/>
          </a:stretch>
        </p:blipFill>
        <p:spPr>
          <a:xfrm>
            <a:off x="1115695" y="2061210"/>
            <a:ext cx="6706235" cy="4216400"/>
          </a:xfrm>
          <a:prstGeom prst="rect">
            <a:avLst/>
          </a:prstGeom>
        </p:spPr>
      </p:pic>
      <p:grpSp>
        <p:nvGrpSpPr>
          <p:cNvPr id="3" name="组合 2"/>
          <p:cNvGrpSpPr/>
          <p:nvPr/>
        </p:nvGrpSpPr>
        <p:grpSpPr>
          <a:xfrm>
            <a:off x="200922" y="477398"/>
            <a:ext cx="287919" cy="287919"/>
            <a:chOff x="304800" y="673100"/>
            <a:chExt cx="4000500" cy="4000500"/>
          </a:xfrm>
          <a:effectLst>
            <a:outerShdw blurRad="381000" dist="152400" dir="8100000" algn="tr" rotWithShape="0">
              <a:prstClr val="black">
                <a:alpha val="70000"/>
              </a:prstClr>
            </a:outerShdw>
          </a:effectLst>
        </p:grpSpPr>
        <p:sp>
          <p:nvSpPr>
            <p:cNvPr id="4" name="同心圆 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black"/>
                </a:solidFill>
                <a:latin typeface="微软雅黑" panose="020B0503020204020204" pitchFamily="34" charset="-122"/>
              </a:endParaRPr>
            </a:p>
          </p:txBody>
        </p:sp>
        <p:sp>
          <p:nvSpPr>
            <p:cNvPr id="35" name="椭圆 34"/>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latin typeface="微软雅黑" panose="020B0503020204020204" pitchFamily="34" charset="-122"/>
              </a:endParaRPr>
            </a:p>
          </p:txBody>
        </p:sp>
      </p:grpSp>
      <p:sp>
        <p:nvSpPr>
          <p:cNvPr id="36" name="椭圆 35"/>
          <p:cNvSpPr/>
          <p:nvPr/>
        </p:nvSpPr>
        <p:spPr>
          <a:xfrm>
            <a:off x="539115" y="490220"/>
            <a:ext cx="95885" cy="94615"/>
          </a:xfrm>
          <a:prstGeom prst="ellipse">
            <a:avLst/>
          </a:prstGeom>
          <a:solidFill>
            <a:schemeClr val="accent4"/>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latin typeface="微软雅黑" panose="020B0503020204020204" pitchFamily="34" charset="-122"/>
            </a:endParaRPr>
          </a:p>
        </p:txBody>
      </p:sp>
      <p:sp>
        <p:nvSpPr>
          <p:cNvPr id="37" name="Text Box 18"/>
          <p:cNvSpPr txBox="1">
            <a:spLocks noChangeArrowheads="1"/>
          </p:cNvSpPr>
          <p:nvPr/>
        </p:nvSpPr>
        <p:spPr bwMode="gray">
          <a:xfrm>
            <a:off x="752475" y="299085"/>
            <a:ext cx="176720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dirty="0">
                <a:solidFill>
                  <a:srgbClr val="333333"/>
                </a:solidFill>
                <a:latin typeface="微软雅黑" panose="020B0503020204020204" pitchFamily="34" charset="-122"/>
                <a:ea typeface="微软雅黑" panose="020B0503020204020204" pitchFamily="34" charset="-122"/>
              </a:rPr>
              <a:t>前景展望</a:t>
            </a:r>
            <a:endParaRPr lang="zh-CN" altLang="en-US" sz="2000" dirty="0">
              <a:solidFill>
                <a:srgbClr val="333333"/>
              </a:solidFill>
              <a:latin typeface="微软雅黑" panose="020B0503020204020204" pitchFamily="34" charset="-122"/>
              <a:ea typeface="微软雅黑" panose="020B0503020204020204" pitchFamily="34" charset="-122"/>
            </a:endParaRPr>
          </a:p>
        </p:txBody>
      </p:sp>
      <p:cxnSp>
        <p:nvCxnSpPr>
          <p:cNvPr id="38" name="直接连接符 37"/>
          <p:cNvCxnSpPr/>
          <p:nvPr/>
        </p:nvCxnSpPr>
        <p:spPr>
          <a:xfrm>
            <a:off x="698500" y="691515"/>
            <a:ext cx="1929130" cy="127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64765" y="2638425"/>
            <a:ext cx="3817620" cy="1014730"/>
          </a:xfrm>
          <a:prstGeom prst="rect">
            <a:avLst/>
          </a:prstGeom>
          <a:noFill/>
        </p:spPr>
        <p:txBody>
          <a:bodyPr wrap="square" rtlCol="0">
            <a:spAutoFit/>
          </a:bodyPr>
          <a:lstStyle/>
          <a:p>
            <a:r>
              <a:rPr lang="zh-CN" altLang="en-US" sz="6000" b="1" dirty="0">
                <a:solidFill>
                  <a:schemeClr val="bg2">
                    <a:lumMod val="25000"/>
                  </a:schemeClr>
                </a:solidFill>
                <a:latin typeface="+mn-ea"/>
              </a:rPr>
              <a:t>谢谢聆听！</a:t>
            </a:r>
            <a:endParaRPr lang="zh-CN" altLang="en-US" sz="6000" b="1" dirty="0">
              <a:solidFill>
                <a:schemeClr val="bg2">
                  <a:lumMod val="25000"/>
                </a:schemeClr>
              </a:solidFill>
              <a:latin typeface="+mn-ea"/>
            </a:endParaRPr>
          </a:p>
        </p:txBody>
      </p:sp>
      <p:sp>
        <p:nvSpPr>
          <p:cNvPr id="3" name="文本框 2"/>
          <p:cNvSpPr txBox="1"/>
          <p:nvPr/>
        </p:nvSpPr>
        <p:spPr>
          <a:xfrm>
            <a:off x="2226912" y="3776039"/>
            <a:ext cx="4359275" cy="368300"/>
          </a:xfrm>
          <a:prstGeom prst="rect">
            <a:avLst/>
          </a:prstGeom>
          <a:noFill/>
        </p:spPr>
        <p:txBody>
          <a:bodyPr wrap="none" rtlCol="0">
            <a:spAutoFit/>
          </a:bodyPr>
          <a:lstStyle/>
          <a:p>
            <a:pPr algn="ctr"/>
            <a:r>
              <a:rPr lang="en-US" altLang="zh-CN" b="1" dirty="0">
                <a:solidFill>
                  <a:srgbClr val="262626"/>
                </a:solidFill>
                <a:latin typeface="Arial" panose="020B0604020202020204" pitchFamily="34" charset="0"/>
                <a:ea typeface="Adobe Gothic Std B" panose="020B0800000000000000" pitchFamily="34" charset="-128"/>
                <a:cs typeface="Arial" panose="020B0604020202020204" pitchFamily="34" charset="0"/>
              </a:rPr>
              <a:t>MAY YOU HAVE A </a:t>
            </a:r>
            <a:r>
              <a:rPr lang="en-US" altLang="zh-CN" b="1" dirty="0">
                <a:solidFill>
                  <a:srgbClr val="BDDE42"/>
                </a:solidFill>
                <a:latin typeface="Arial" panose="020B0604020202020204" pitchFamily="34" charset="0"/>
                <a:ea typeface="Adobe Gothic Std B" panose="020B0800000000000000" pitchFamily="34" charset="-128"/>
                <a:cs typeface="Arial" panose="020B0604020202020204" pitchFamily="34" charset="0"/>
              </a:rPr>
              <a:t>C</a:t>
            </a:r>
            <a:r>
              <a:rPr lang="en-US" altLang="zh-CN" b="1" dirty="0">
                <a:solidFill>
                  <a:srgbClr val="95C12E"/>
                </a:solidFill>
                <a:latin typeface="Arial" panose="020B0604020202020204" pitchFamily="34" charset="0"/>
                <a:ea typeface="Adobe Gothic Std B" panose="020B0800000000000000" pitchFamily="34" charset="-128"/>
                <a:cs typeface="Arial" panose="020B0604020202020204" pitchFamily="34" charset="0"/>
              </a:rPr>
              <a:t>O</a:t>
            </a:r>
            <a:r>
              <a:rPr lang="en-US" altLang="zh-CN" b="1" dirty="0">
                <a:solidFill>
                  <a:srgbClr val="0D7341"/>
                </a:solidFill>
                <a:latin typeface="Arial" panose="020B0604020202020204" pitchFamily="34" charset="0"/>
                <a:ea typeface="Adobe Gothic Std B" panose="020B0800000000000000" pitchFamily="34" charset="-128"/>
                <a:cs typeface="Arial" panose="020B0604020202020204" pitchFamily="34" charset="0"/>
              </a:rPr>
              <a:t>L</a:t>
            </a:r>
            <a:r>
              <a:rPr lang="en-US" altLang="zh-CN" b="1" dirty="0">
                <a:solidFill>
                  <a:srgbClr val="1F4E79"/>
                </a:solidFill>
                <a:latin typeface="Arial" panose="020B0604020202020204" pitchFamily="34" charset="0"/>
                <a:ea typeface="Adobe Gothic Std B" panose="020B0800000000000000" pitchFamily="34" charset="-128"/>
                <a:cs typeface="Arial" panose="020B0604020202020204" pitchFamily="34" charset="0"/>
              </a:rPr>
              <a:t>O</a:t>
            </a:r>
            <a:r>
              <a:rPr lang="en-US" altLang="zh-CN" b="1" dirty="0">
                <a:solidFill>
                  <a:srgbClr val="0C7EC4"/>
                </a:solidFill>
                <a:latin typeface="Arial" panose="020B0604020202020204" pitchFamily="34" charset="0"/>
                <a:ea typeface="Adobe Gothic Std B" panose="020B0800000000000000" pitchFamily="34" charset="-128"/>
                <a:cs typeface="Arial" panose="020B0604020202020204" pitchFamily="34" charset="0"/>
              </a:rPr>
              <a:t>U</a:t>
            </a:r>
            <a:r>
              <a:rPr lang="en-US" altLang="zh-CN" b="1" dirty="0">
                <a:solidFill>
                  <a:srgbClr val="01B6ED"/>
                </a:solidFill>
                <a:latin typeface="Arial" panose="020B0604020202020204" pitchFamily="34" charset="0"/>
                <a:ea typeface="Adobe Gothic Std B" panose="020B0800000000000000" pitchFamily="34" charset="-128"/>
                <a:cs typeface="Arial" panose="020B0604020202020204" pitchFamily="34" charset="0"/>
              </a:rPr>
              <a:t>R</a:t>
            </a:r>
            <a:r>
              <a:rPr lang="en-US" altLang="zh-CN" b="1" dirty="0">
                <a:solidFill>
                  <a:srgbClr val="C44208"/>
                </a:solidFill>
                <a:latin typeface="Arial" panose="020B0604020202020204" pitchFamily="34" charset="0"/>
                <a:ea typeface="Adobe Gothic Std B" panose="020B0800000000000000" pitchFamily="34" charset="-128"/>
                <a:cs typeface="Arial" panose="020B0604020202020204" pitchFamily="34" charset="0"/>
              </a:rPr>
              <a:t>F</a:t>
            </a:r>
            <a:r>
              <a:rPr lang="en-US" altLang="zh-CN" b="1" dirty="0">
                <a:solidFill>
                  <a:srgbClr val="F39112"/>
                </a:solidFill>
                <a:latin typeface="Arial" panose="020B0604020202020204" pitchFamily="34" charset="0"/>
                <a:ea typeface="Adobe Gothic Std B" panose="020B0800000000000000" pitchFamily="34" charset="-128"/>
                <a:cs typeface="Arial" panose="020B0604020202020204" pitchFamily="34" charset="0"/>
              </a:rPr>
              <a:t>U</a:t>
            </a:r>
            <a:r>
              <a:rPr lang="en-US" altLang="zh-CN" b="1" dirty="0">
                <a:solidFill>
                  <a:srgbClr val="FDCC0E"/>
                </a:solidFill>
                <a:latin typeface="Arial" panose="020B0604020202020204" pitchFamily="34" charset="0"/>
                <a:ea typeface="Adobe Gothic Std B" panose="020B0800000000000000" pitchFamily="34" charset="-128"/>
                <a:cs typeface="Arial" panose="020B0604020202020204" pitchFamily="34" charset="0"/>
              </a:rPr>
              <a:t>L</a:t>
            </a:r>
            <a:r>
              <a:rPr lang="en-US" altLang="zh-CN" b="1" dirty="0">
                <a:solidFill>
                  <a:srgbClr val="262626"/>
                </a:solidFill>
                <a:latin typeface="Arial" panose="020B0604020202020204" pitchFamily="34" charset="0"/>
                <a:ea typeface="Adobe Gothic Std B" panose="020B0800000000000000" pitchFamily="34" charset="-128"/>
                <a:cs typeface="Arial" panose="020B0604020202020204" pitchFamily="34" charset="0"/>
              </a:rPr>
              <a:t> TIME !</a:t>
            </a:r>
            <a:endParaRPr lang="zh-CN" altLang="en-US" b="1" dirty="0">
              <a:solidFill>
                <a:srgbClr val="262626"/>
              </a:solidFill>
              <a:latin typeface="Arial" panose="020B0604020202020204" pitchFamily="34" charset="0"/>
              <a:cs typeface="Arial" panose="020B0604020202020204" pitchFamily="34" charset="0"/>
            </a:endParaRPr>
          </a:p>
        </p:txBody>
      </p:sp>
      <p:sp>
        <p:nvSpPr>
          <p:cNvPr id="14" name="泪滴形 13"/>
          <p:cNvSpPr/>
          <p:nvPr/>
        </p:nvSpPr>
        <p:spPr>
          <a:xfrm rot="9000000">
            <a:off x="6061544" y="2396064"/>
            <a:ext cx="262301" cy="262301"/>
          </a:xfrm>
          <a:prstGeom prst="teardrop">
            <a:avLst>
              <a:gd name="adj" fmla="val 13224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泪滴形 14"/>
          <p:cNvSpPr/>
          <p:nvPr/>
        </p:nvSpPr>
        <p:spPr>
          <a:xfrm rot="11829558">
            <a:off x="6263125" y="2648285"/>
            <a:ext cx="99680" cy="101102"/>
          </a:xfrm>
          <a:prstGeom prst="teardrop">
            <a:avLst>
              <a:gd name="adj" fmla="val 20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泪滴形 15"/>
          <p:cNvSpPr/>
          <p:nvPr/>
        </p:nvSpPr>
        <p:spPr>
          <a:xfrm rot="6272795">
            <a:off x="6007948" y="2647358"/>
            <a:ext cx="79793" cy="79793"/>
          </a:xfrm>
          <a:prstGeom prst="teardrop">
            <a:avLst>
              <a:gd name="adj" fmla="val 170012"/>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泪滴形 16"/>
          <p:cNvSpPr/>
          <p:nvPr/>
        </p:nvSpPr>
        <p:spPr>
          <a:xfrm rot="11795437">
            <a:off x="6381131" y="2536322"/>
            <a:ext cx="74864" cy="75933"/>
          </a:xfrm>
          <a:prstGeom prst="teardrop">
            <a:avLst>
              <a:gd name="adj" fmla="val 20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915816" y="4293096"/>
            <a:ext cx="5976664" cy="1938992"/>
          </a:xfrm>
          <a:prstGeom prst="rect">
            <a:avLst/>
          </a:prstGeom>
        </p:spPr>
        <p:txBody>
          <a:bodyPr wrap="square">
            <a:spAutoFit/>
          </a:bodyPr>
          <a:lstStyle/>
          <a:p>
            <a:pPr>
              <a:lnSpc>
                <a:spcPct val="150000"/>
              </a:lnSpc>
            </a:pPr>
            <a:r>
              <a:rPr lang="zh-CN" altLang="zh-CN" sz="2000" dirty="0" smtClean="0">
                <a:latin typeface="微软雅黑" panose="020B0503020204020204" pitchFamily="34" charset="-122"/>
                <a:ea typeface="微软雅黑" panose="020B0503020204020204" pitchFamily="34" charset="-122"/>
              </a:rPr>
              <a:t>区</a:t>
            </a:r>
            <a:r>
              <a:rPr lang="zh-CN" altLang="zh-CN" sz="2000" dirty="0">
                <a:latin typeface="微软雅黑" panose="020B0503020204020204" pitchFamily="34" charset="-122"/>
                <a:ea typeface="微软雅黑" panose="020B0503020204020204" pitchFamily="34" charset="-122"/>
              </a:rPr>
              <a:t>块链技术是构建比特</a:t>
            </a:r>
            <a:r>
              <a:rPr lang="zh-CN" altLang="zh-CN" sz="2000" dirty="0" smtClean="0">
                <a:latin typeface="微软雅黑" panose="020B0503020204020204" pitchFamily="34" charset="-122"/>
                <a:ea typeface="微软雅黑" panose="020B0503020204020204" pitchFamily="34" charset="-122"/>
              </a:rPr>
              <a:t>币</a:t>
            </a:r>
            <a:r>
              <a:rPr lang="zh-CN" altLang="en-US" sz="2000" dirty="0" smtClean="0">
                <a:latin typeface="微软雅黑" panose="020B0503020204020204" pitchFamily="34" charset="-122"/>
                <a:ea typeface="微软雅黑" panose="020B0503020204020204" pitchFamily="34" charset="-122"/>
              </a:rPr>
              <a:t>区块链网络</a:t>
            </a:r>
            <a:r>
              <a:rPr lang="zh-CN" altLang="zh-CN" sz="2000" dirty="0" smtClean="0">
                <a:latin typeface="微软雅黑" panose="020B0503020204020204" pitchFamily="34" charset="-122"/>
                <a:ea typeface="微软雅黑" panose="020B0503020204020204" pitchFamily="34" charset="-122"/>
              </a:rPr>
              <a:t>与</a:t>
            </a:r>
            <a:r>
              <a:rPr lang="zh-CN" altLang="zh-CN" sz="2000" dirty="0">
                <a:latin typeface="微软雅黑" panose="020B0503020204020204" pitchFamily="34" charset="-122"/>
                <a:ea typeface="微软雅黑" panose="020B0503020204020204" pitchFamily="34" charset="-122"/>
              </a:rPr>
              <a:t>交易信息加密传输的基础技</a:t>
            </a:r>
            <a:r>
              <a:rPr lang="zh-CN" altLang="zh-CN" sz="2000" dirty="0" smtClean="0">
                <a:latin typeface="微软雅黑" panose="020B0503020204020204" pitchFamily="34" charset="-122"/>
                <a:ea typeface="微软雅黑" panose="020B0503020204020204" pitchFamily="34" charset="-122"/>
              </a:rPr>
              <a:t>术</a:t>
            </a:r>
            <a:r>
              <a:rPr lang="zh-CN" altLang="en-US" sz="2000" dirty="0" smtClean="0">
                <a:latin typeface="微软雅黑" panose="020B0503020204020204" pitchFamily="34" charset="-122"/>
                <a:ea typeface="微软雅黑" panose="020B0503020204020204" pitchFamily="34" charset="-122"/>
              </a:rPr>
              <a:t>。它基</a:t>
            </a:r>
            <a:r>
              <a:rPr lang="zh-CN" altLang="en-US" sz="2000" dirty="0">
                <a:latin typeface="微软雅黑" panose="020B0503020204020204" pitchFamily="34" charset="-122"/>
                <a:ea typeface="微软雅黑" panose="020B0503020204020204" pitchFamily="34" charset="-122"/>
              </a:rPr>
              <a:t>于密码学原理而不基于信用，使得任何达成一致的</a:t>
            </a:r>
            <a:r>
              <a:rPr lang="zh-CN" altLang="en-US" sz="2000" dirty="0">
                <a:solidFill>
                  <a:srgbClr val="FF0000"/>
                </a:solidFill>
                <a:latin typeface="微软雅黑" panose="020B0503020204020204" pitchFamily="34" charset="-122"/>
                <a:ea typeface="微软雅黑" panose="020B0503020204020204" pitchFamily="34" charset="-122"/>
              </a:rPr>
              <a:t>双</a:t>
            </a:r>
            <a:r>
              <a:rPr lang="zh-CN" altLang="en-US" sz="2000" dirty="0" smtClean="0">
                <a:solidFill>
                  <a:srgbClr val="FF0000"/>
                </a:solidFill>
                <a:latin typeface="微软雅黑" panose="020B0503020204020204" pitchFamily="34" charset="-122"/>
                <a:ea typeface="微软雅黑" panose="020B0503020204020204" pitchFamily="34" charset="-122"/>
              </a:rPr>
              <a:t>方直接支</a:t>
            </a:r>
            <a:r>
              <a:rPr lang="zh-CN" altLang="en-US" sz="2000" dirty="0">
                <a:solidFill>
                  <a:srgbClr val="FF0000"/>
                </a:solidFill>
                <a:latin typeface="微软雅黑" panose="020B0503020204020204" pitchFamily="34" charset="-122"/>
                <a:ea typeface="微软雅黑" panose="020B0503020204020204" pitchFamily="34" charset="-122"/>
              </a:rPr>
              <a:t>付</a:t>
            </a:r>
            <a:r>
              <a:rPr lang="zh-CN" altLang="en-US" sz="2000" dirty="0">
                <a:latin typeface="微软雅黑" panose="020B0503020204020204" pitchFamily="34" charset="-122"/>
                <a:ea typeface="微软雅黑" panose="020B0503020204020204" pitchFamily="34" charset="-122"/>
              </a:rPr>
              <a:t>，从而不需要第三方中介的参与</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8" name="矩形 7"/>
          <p:cNvSpPr/>
          <p:nvPr/>
        </p:nvSpPr>
        <p:spPr>
          <a:xfrm>
            <a:off x="251520" y="1340768"/>
            <a:ext cx="5832648" cy="1477328"/>
          </a:xfrm>
          <a:prstGeom prst="rect">
            <a:avLst/>
          </a:prstGeom>
        </p:spPr>
        <p:txBody>
          <a:bodyPr wrap="square">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互联网上的贸易，几乎都需要借</a:t>
            </a:r>
            <a:r>
              <a:rPr lang="zh-CN" altLang="en-US" sz="2000" dirty="0" smtClean="0">
                <a:latin typeface="微软雅黑" panose="020B0503020204020204" pitchFamily="34" charset="-122"/>
                <a:ea typeface="微软雅黑" panose="020B0503020204020204" pitchFamily="34" charset="-122"/>
              </a:rPr>
              <a:t>助</a:t>
            </a:r>
            <a:r>
              <a:rPr lang="zh-CN" altLang="en-US" sz="2000" dirty="0">
                <a:latin typeface="微软雅黑" panose="020B0503020204020204" pitchFamily="34" charset="-122"/>
                <a:ea typeface="微软雅黑" panose="020B0503020204020204" pitchFamily="34" charset="-122"/>
              </a:rPr>
              <a:t>可资信赖的</a:t>
            </a:r>
            <a:r>
              <a:rPr lang="zh-CN" altLang="en-US" sz="2000" dirty="0" smtClean="0">
                <a:solidFill>
                  <a:srgbClr val="FF0000"/>
                </a:solidFill>
                <a:latin typeface="微软雅黑" panose="020B0503020204020204" pitchFamily="34" charset="-122"/>
                <a:ea typeface="微软雅黑" panose="020B0503020204020204" pitchFamily="34" charset="-122"/>
              </a:rPr>
              <a:t>第三方信用机构</a:t>
            </a:r>
            <a:r>
              <a:rPr lang="zh-CN" altLang="en-US" sz="2000" dirty="0" smtClean="0">
                <a:latin typeface="微软雅黑" panose="020B0503020204020204" pitchFamily="34" charset="-122"/>
                <a:ea typeface="微软雅黑" panose="020B0503020204020204" pitchFamily="34" charset="-122"/>
              </a:rPr>
              <a:t>来</a:t>
            </a:r>
            <a:r>
              <a:rPr lang="zh-CN" altLang="en-US" sz="2000" dirty="0">
                <a:latin typeface="微软雅黑" panose="020B0503020204020204" pitchFamily="34" charset="-122"/>
                <a:ea typeface="微软雅黑" panose="020B0503020204020204" pitchFamily="34" charset="-122"/>
              </a:rPr>
              <a:t>处理电子支付信息</a:t>
            </a:r>
            <a:r>
              <a:rPr lang="zh-CN" altLang="en-US" sz="2000" dirty="0" smtClean="0">
                <a:latin typeface="微软雅黑" panose="020B0503020204020204" pitchFamily="34" charset="-122"/>
                <a:ea typeface="微软雅黑" panose="020B0503020204020204" pitchFamily="34" charset="-122"/>
              </a:rPr>
              <a:t>。这</a:t>
            </a:r>
            <a:r>
              <a:rPr lang="zh-CN" altLang="en-US" sz="2000" dirty="0">
                <a:latin typeface="微软雅黑" panose="020B0503020204020204" pitchFamily="34" charset="-122"/>
                <a:ea typeface="微软雅黑" panose="020B0503020204020204" pitchFamily="34" charset="-122"/>
              </a:rPr>
              <a:t>类系统仍然内</a:t>
            </a:r>
            <a:r>
              <a:rPr lang="zh-CN" altLang="en-US" sz="2000" dirty="0" smtClean="0">
                <a:latin typeface="微软雅黑" panose="020B0503020204020204" pitchFamily="34" charset="-122"/>
                <a:ea typeface="微软雅黑" panose="020B0503020204020204" pitchFamily="34" charset="-122"/>
              </a:rPr>
              <a:t>生性</a:t>
            </a:r>
            <a:r>
              <a:rPr lang="zh-CN" altLang="en-US" sz="2000" dirty="0">
                <a:latin typeface="微软雅黑" panose="020B0503020204020204" pitchFamily="34" charset="-122"/>
                <a:ea typeface="微软雅黑" panose="020B0503020204020204" pitchFamily="34" charset="-122"/>
              </a:rPr>
              <a:t>地受制于“基于信用的模式</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6444208" y="747547"/>
            <a:ext cx="2088232" cy="3542467"/>
          </a:xfrm>
          <a:prstGeom prst="rect">
            <a:avLst/>
          </a:prstGeom>
        </p:spPr>
      </p:pic>
      <p:pic>
        <p:nvPicPr>
          <p:cNvPr id="10" name="图片 9"/>
          <p:cNvPicPr>
            <a:picLocks noChangeAspect="1"/>
          </p:cNvPicPr>
          <p:nvPr/>
        </p:nvPicPr>
        <p:blipFill>
          <a:blip r:embed="rId2"/>
          <a:stretch>
            <a:fillRect/>
          </a:stretch>
        </p:blipFill>
        <p:spPr>
          <a:xfrm>
            <a:off x="251520" y="3212976"/>
            <a:ext cx="2505570" cy="3351606"/>
          </a:xfrm>
          <a:prstGeom prst="rect">
            <a:avLst/>
          </a:prstGeom>
        </p:spPr>
      </p:pic>
      <p:grpSp>
        <p:nvGrpSpPr>
          <p:cNvPr id="12" name="组合 11"/>
          <p:cNvGrpSpPr/>
          <p:nvPr/>
        </p:nvGrpSpPr>
        <p:grpSpPr>
          <a:xfrm>
            <a:off x="200922" y="477398"/>
            <a:ext cx="287919" cy="287919"/>
            <a:chOff x="304800" y="673100"/>
            <a:chExt cx="4000500" cy="4000500"/>
          </a:xfrm>
          <a:effectLst>
            <a:outerShdw blurRad="381000" dist="152400" dir="8100000" algn="tr" rotWithShape="0">
              <a:prstClr val="black">
                <a:alpha val="70000"/>
              </a:prstClr>
            </a:outerShdw>
          </a:effectLst>
        </p:grpSpPr>
        <p:sp>
          <p:nvSpPr>
            <p:cNvPr id="13" name="同心圆 1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black"/>
                </a:solidFill>
                <a:latin typeface="微软雅黑" panose="020B0503020204020204" pitchFamily="34" charset="-122"/>
              </a:endParaRPr>
            </a:p>
          </p:txBody>
        </p:sp>
        <p:sp>
          <p:nvSpPr>
            <p:cNvPr id="35" name="椭圆 34"/>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latin typeface="微软雅黑" panose="020B0503020204020204" pitchFamily="34" charset="-122"/>
              </a:endParaRPr>
            </a:p>
          </p:txBody>
        </p:sp>
      </p:grpSp>
      <p:sp>
        <p:nvSpPr>
          <p:cNvPr id="36" name="椭圆 35"/>
          <p:cNvSpPr/>
          <p:nvPr/>
        </p:nvSpPr>
        <p:spPr>
          <a:xfrm>
            <a:off x="539115" y="490220"/>
            <a:ext cx="95885" cy="94615"/>
          </a:xfrm>
          <a:prstGeom prst="ellipse">
            <a:avLst/>
          </a:prstGeom>
          <a:solidFill>
            <a:schemeClr val="accent4"/>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latin typeface="微软雅黑" panose="020B0503020204020204" pitchFamily="34" charset="-122"/>
            </a:endParaRPr>
          </a:p>
        </p:txBody>
      </p:sp>
      <p:sp>
        <p:nvSpPr>
          <p:cNvPr id="37" name="Text Box 18"/>
          <p:cNvSpPr txBox="1">
            <a:spLocks noChangeArrowheads="1"/>
          </p:cNvSpPr>
          <p:nvPr/>
        </p:nvSpPr>
        <p:spPr bwMode="gray">
          <a:xfrm>
            <a:off x="752475" y="299085"/>
            <a:ext cx="286829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dirty="0">
                <a:solidFill>
                  <a:srgbClr val="333333"/>
                </a:solidFill>
                <a:latin typeface="微软雅黑" panose="020B0503020204020204" pitchFamily="34" charset="-122"/>
                <a:ea typeface="微软雅黑" panose="020B0503020204020204" pitchFamily="34" charset="-122"/>
              </a:rPr>
              <a:t>从比特币谈区块链原理</a:t>
            </a:r>
            <a:endParaRPr lang="zh-CN" altLang="en-US" sz="2000" dirty="0">
              <a:solidFill>
                <a:srgbClr val="333333"/>
              </a:solidFill>
              <a:latin typeface="微软雅黑" panose="020B0503020204020204" pitchFamily="34" charset="-122"/>
              <a:ea typeface="微软雅黑" panose="020B0503020204020204" pitchFamily="34" charset="-122"/>
            </a:endParaRPr>
          </a:p>
        </p:txBody>
      </p:sp>
      <p:cxnSp>
        <p:nvCxnSpPr>
          <p:cNvPr id="38" name="直接连接符 37"/>
          <p:cNvCxnSpPr/>
          <p:nvPr/>
        </p:nvCxnSpPr>
        <p:spPr>
          <a:xfrm>
            <a:off x="698500" y="691515"/>
            <a:ext cx="3009900" cy="127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barn(inVertical)">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51520" y="1340768"/>
            <a:ext cx="8640960" cy="1015663"/>
          </a:xfrm>
          <a:prstGeom prst="rect">
            <a:avLst/>
          </a:prstGeom>
        </p:spPr>
        <p:txBody>
          <a:bodyPr wrap="square">
            <a:spAutoFit/>
          </a:bodyPr>
          <a:lstStyle/>
          <a:p>
            <a:pPr>
              <a:lnSpc>
                <a:spcPct val="150000"/>
              </a:lnSpc>
            </a:pPr>
            <a:r>
              <a:rPr lang="zh-CN" altLang="zh-CN" sz="2000" dirty="0">
                <a:latin typeface="微软雅黑" panose="020B0503020204020204" pitchFamily="34" charset="-122"/>
                <a:ea typeface="微软雅黑" panose="020B0503020204020204" pitchFamily="34" charset="-122"/>
              </a:rPr>
              <a:t>区块链是一个</a:t>
            </a:r>
            <a:r>
              <a:rPr lang="zh-CN" altLang="zh-CN" sz="2000" dirty="0">
                <a:solidFill>
                  <a:srgbClr val="FF0000"/>
                </a:solidFill>
                <a:latin typeface="微软雅黑" panose="020B0503020204020204" pitchFamily="34" charset="-122"/>
                <a:ea typeface="微软雅黑" panose="020B0503020204020204" pitchFamily="34" charset="-122"/>
              </a:rPr>
              <a:t>分布式账本</a:t>
            </a:r>
            <a:r>
              <a:rPr lang="zh-CN" altLang="zh-CN" sz="2000" dirty="0">
                <a:latin typeface="微软雅黑" panose="020B0503020204020204" pitchFamily="34" charset="-122"/>
                <a:ea typeface="微软雅黑" panose="020B0503020204020204" pitchFamily="34" charset="-122"/>
              </a:rPr>
              <a:t>，一种通过</a:t>
            </a:r>
            <a:r>
              <a:rPr lang="zh-CN" altLang="zh-CN" sz="2000" dirty="0">
                <a:solidFill>
                  <a:srgbClr val="FF0000"/>
                </a:solidFill>
                <a:latin typeface="微软雅黑" panose="020B0503020204020204" pitchFamily="34" charset="-122"/>
                <a:ea typeface="微软雅黑" panose="020B0503020204020204" pitchFamily="34" charset="-122"/>
              </a:rPr>
              <a:t>去中心化</a:t>
            </a:r>
            <a:r>
              <a:rPr lang="zh-CN" altLang="zh-CN" sz="2000" dirty="0">
                <a:latin typeface="微软雅黑" panose="020B0503020204020204" pitchFamily="34" charset="-122"/>
                <a:ea typeface="微软雅黑" panose="020B0503020204020204" pitchFamily="34" charset="-122"/>
              </a:rPr>
              <a:t>、</a:t>
            </a:r>
            <a:r>
              <a:rPr lang="zh-CN" altLang="zh-CN" sz="2000" dirty="0">
                <a:solidFill>
                  <a:srgbClr val="FF0000"/>
                </a:solidFill>
                <a:latin typeface="微软雅黑" panose="020B0503020204020204" pitchFamily="34" charset="-122"/>
                <a:ea typeface="微软雅黑" panose="020B0503020204020204" pitchFamily="34" charset="-122"/>
              </a:rPr>
              <a:t>去信任</a:t>
            </a:r>
            <a:r>
              <a:rPr lang="zh-CN" altLang="zh-CN" sz="2000" dirty="0">
                <a:latin typeface="微软雅黑" panose="020B0503020204020204" pitchFamily="34" charset="-122"/>
                <a:ea typeface="微软雅黑" panose="020B0503020204020204" pitchFamily="34" charset="-122"/>
              </a:rPr>
              <a:t>的方式集体维护一个可靠数据库的技术方案</a:t>
            </a:r>
            <a:r>
              <a:rPr lang="zh-CN" altLang="zh-CN"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7" name="矩形 6"/>
          <p:cNvSpPr/>
          <p:nvPr/>
        </p:nvSpPr>
        <p:spPr>
          <a:xfrm>
            <a:off x="251520" y="712292"/>
            <a:ext cx="8640960" cy="581057"/>
          </a:xfrm>
          <a:prstGeom prst="rect">
            <a:avLst/>
          </a:prstGeom>
        </p:spPr>
        <p:txBody>
          <a:bodyPr wrap="square">
            <a:spAutoFit/>
          </a:bodyPr>
          <a:lstStyle/>
          <a:p>
            <a:pPr algn="just">
              <a:lnSpc>
                <a:spcPct val="150000"/>
              </a:lnSpc>
            </a:pP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定义</a:t>
            </a:r>
            <a:endParaRPr lang="en-US" altLang="zh-CN" sz="24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矩形 8"/>
          <p:cNvSpPr/>
          <p:nvPr/>
        </p:nvSpPr>
        <p:spPr>
          <a:xfrm>
            <a:off x="251520" y="2565268"/>
            <a:ext cx="8640960" cy="1938992"/>
          </a:xfrm>
          <a:prstGeom prst="rect">
            <a:avLst/>
          </a:prstGeom>
        </p:spPr>
        <p:txBody>
          <a:bodyPr wrap="square">
            <a:spAutoFit/>
          </a:bodyPr>
          <a:lstStyle/>
          <a:p>
            <a:pPr>
              <a:lnSpc>
                <a:spcPct val="150000"/>
              </a:lnSpc>
            </a:pPr>
            <a:r>
              <a:rPr lang="zh-CN" altLang="en-US" sz="2000" b="1" dirty="0" smtClean="0">
                <a:latin typeface="微软雅黑" panose="020B0503020204020204" pitchFamily="34" charset="-122"/>
                <a:ea typeface="微软雅黑" panose="020B0503020204020204" pitchFamily="34" charset="-122"/>
              </a:rPr>
              <a:t>从</a:t>
            </a:r>
            <a:r>
              <a:rPr lang="zh-CN" altLang="en-US" sz="2000" b="1" dirty="0">
                <a:latin typeface="微软雅黑" panose="020B0503020204020204" pitchFamily="34" charset="-122"/>
                <a:ea typeface="微软雅黑" panose="020B0503020204020204" pitchFamily="34" charset="-122"/>
              </a:rPr>
              <a:t>数据的角度来</a:t>
            </a:r>
            <a:r>
              <a:rPr lang="zh-CN" altLang="en-US" sz="2000" b="1" dirty="0" smtClean="0">
                <a:latin typeface="微软雅黑" panose="020B0503020204020204" pitchFamily="34" charset="-122"/>
                <a:ea typeface="微软雅黑" panose="020B0503020204020204" pitchFamily="34" charset="-122"/>
              </a:rPr>
              <a:t>看</a:t>
            </a:r>
            <a:endParaRPr lang="en-US" altLang="zh-CN" sz="2000" b="1" dirty="0" smtClean="0">
              <a:latin typeface="微软雅黑" panose="020B0503020204020204" pitchFamily="34" charset="-122"/>
              <a:ea typeface="微软雅黑" panose="020B0503020204020204" pitchFamily="34" charset="-122"/>
            </a:endParaRPr>
          </a:p>
          <a:p>
            <a:pPr>
              <a:lnSpc>
                <a:spcPct val="150000"/>
              </a:lnSpc>
            </a:pPr>
            <a:r>
              <a:rPr lang="zh-CN" altLang="en-US" sz="2000" dirty="0" smtClean="0">
                <a:latin typeface="微软雅黑" panose="020B0503020204020204" pitchFamily="34" charset="-122"/>
                <a:ea typeface="微软雅黑" panose="020B0503020204020204" pitchFamily="34" charset="-122"/>
              </a:rPr>
              <a:t>区</a:t>
            </a:r>
            <a:r>
              <a:rPr lang="zh-CN" altLang="en-US" sz="2000" dirty="0">
                <a:latin typeface="微软雅黑" panose="020B0503020204020204" pitchFamily="34" charset="-122"/>
                <a:ea typeface="微软雅黑" panose="020B0503020204020204" pitchFamily="34" charset="-122"/>
              </a:rPr>
              <a:t>块链是一种几乎不可能被更改的分布式数据</a:t>
            </a:r>
            <a:r>
              <a:rPr lang="zh-CN" altLang="en-US" sz="2000" dirty="0" smtClean="0">
                <a:latin typeface="微软雅黑" panose="020B0503020204020204" pitchFamily="34" charset="-122"/>
                <a:ea typeface="微软雅黑" panose="020B0503020204020204" pitchFamily="34" charset="-122"/>
              </a:rPr>
              <a:t>库。这</a:t>
            </a:r>
            <a:r>
              <a:rPr lang="zh-CN" altLang="en-US" sz="2000" dirty="0">
                <a:latin typeface="微软雅黑" panose="020B0503020204020204" pitchFamily="34" charset="-122"/>
                <a:ea typeface="微软雅黑" panose="020B0503020204020204" pitchFamily="34" charset="-122"/>
              </a:rPr>
              <a:t>里的“分布式”不仅体现为数据的</a:t>
            </a:r>
            <a:r>
              <a:rPr lang="zh-CN" altLang="en-US" sz="2000" dirty="0">
                <a:solidFill>
                  <a:srgbClr val="FF0000"/>
                </a:solidFill>
                <a:latin typeface="微软雅黑" panose="020B0503020204020204" pitchFamily="34" charset="-122"/>
                <a:ea typeface="微软雅黑" panose="020B0503020204020204" pitchFamily="34" charset="-122"/>
              </a:rPr>
              <a:t>分布式存储</a:t>
            </a:r>
            <a:r>
              <a:rPr lang="zh-CN" altLang="en-US" sz="2000" dirty="0">
                <a:latin typeface="微软雅黑" panose="020B0503020204020204" pitchFamily="34" charset="-122"/>
                <a:ea typeface="微软雅黑" panose="020B0503020204020204" pitchFamily="34" charset="-122"/>
              </a:rPr>
              <a:t>，也体现为数据的</a:t>
            </a:r>
            <a:r>
              <a:rPr lang="zh-CN" altLang="en-US" sz="2000" dirty="0">
                <a:solidFill>
                  <a:srgbClr val="FF0000"/>
                </a:solidFill>
                <a:latin typeface="微软雅黑" panose="020B0503020204020204" pitchFamily="34" charset="-122"/>
                <a:ea typeface="微软雅黑" panose="020B0503020204020204" pitchFamily="34" charset="-122"/>
              </a:rPr>
              <a:t>分布式</a:t>
            </a:r>
            <a:r>
              <a:rPr lang="zh-CN" altLang="en-US" sz="2000" dirty="0" smtClean="0">
                <a:solidFill>
                  <a:srgbClr val="FF0000"/>
                </a:solidFill>
                <a:latin typeface="微软雅黑" panose="020B0503020204020204" pitchFamily="34" charset="-122"/>
                <a:ea typeface="微软雅黑" panose="020B0503020204020204" pitchFamily="34" charset="-122"/>
              </a:rPr>
              <a:t>记录</a:t>
            </a:r>
            <a:r>
              <a:rPr lang="zh-CN" altLang="en-US" sz="2000" dirty="0">
                <a:latin typeface="微软雅黑" panose="020B0503020204020204" pitchFamily="34" charset="-122"/>
                <a:ea typeface="微软雅黑" panose="020B0503020204020204" pitchFamily="34" charset="-122"/>
              </a:rPr>
              <a:t>（即由系统参与</a:t>
            </a:r>
            <a:r>
              <a:rPr lang="zh-CN" altLang="en-US" sz="2000" dirty="0" smtClean="0">
                <a:latin typeface="微软雅黑" panose="020B0503020204020204" pitchFamily="34" charset="-122"/>
                <a:ea typeface="微软雅黑" panose="020B0503020204020204" pitchFamily="34" charset="-122"/>
              </a:rPr>
              <a:t>者共同维</a:t>
            </a:r>
            <a:r>
              <a:rPr lang="zh-CN" altLang="en-US" sz="2000" dirty="0">
                <a:latin typeface="微软雅黑" panose="020B0503020204020204" pitchFamily="34" charset="-122"/>
                <a:ea typeface="微软雅黑" panose="020B0503020204020204" pitchFamily="34" charset="-122"/>
              </a:rPr>
              <a:t>护</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11" name="矩形 10"/>
          <p:cNvSpPr/>
          <p:nvPr/>
        </p:nvSpPr>
        <p:spPr>
          <a:xfrm>
            <a:off x="251520" y="4687976"/>
            <a:ext cx="8640960" cy="1477328"/>
          </a:xfrm>
          <a:prstGeom prst="rect">
            <a:avLst/>
          </a:prstGeom>
        </p:spPr>
        <p:txBody>
          <a:bodyPr wrap="square">
            <a:spAutoFit/>
          </a:bodyPr>
          <a:lstStyle/>
          <a:p>
            <a:pPr>
              <a:lnSpc>
                <a:spcPct val="150000"/>
              </a:lnSpc>
            </a:pPr>
            <a:r>
              <a:rPr lang="zh-CN" altLang="en-US" sz="2000" b="1" dirty="0" smtClean="0">
                <a:latin typeface="微软雅黑" panose="020B0503020204020204" pitchFamily="34" charset="-122"/>
                <a:ea typeface="微软雅黑" panose="020B0503020204020204" pitchFamily="34" charset="-122"/>
              </a:rPr>
              <a:t>从</a:t>
            </a:r>
            <a:r>
              <a:rPr lang="zh-CN" altLang="en-US" sz="2000" b="1" dirty="0">
                <a:latin typeface="微软雅黑" panose="020B0503020204020204" pitchFamily="34" charset="-122"/>
                <a:ea typeface="微软雅黑" panose="020B0503020204020204" pitchFamily="34" charset="-122"/>
              </a:rPr>
              <a:t>技术</a:t>
            </a:r>
            <a:r>
              <a:rPr lang="zh-CN" altLang="en-US" sz="2000" b="1" dirty="0" smtClean="0">
                <a:latin typeface="微软雅黑" panose="020B0503020204020204" pitchFamily="34" charset="-122"/>
                <a:ea typeface="微软雅黑" panose="020B0503020204020204" pitchFamily="34" charset="-122"/>
              </a:rPr>
              <a:t>的</a:t>
            </a:r>
            <a:r>
              <a:rPr lang="zh-CN" altLang="en-US" sz="2000" b="1" dirty="0">
                <a:latin typeface="微软雅黑" panose="020B0503020204020204" pitchFamily="34" charset="-122"/>
                <a:ea typeface="微软雅黑" panose="020B0503020204020204" pitchFamily="34" charset="-122"/>
              </a:rPr>
              <a:t>角度来</a:t>
            </a:r>
            <a:r>
              <a:rPr lang="zh-CN" altLang="en-US" sz="2000" b="1" dirty="0" smtClean="0">
                <a:latin typeface="微软雅黑" panose="020B0503020204020204" pitchFamily="34" charset="-122"/>
                <a:ea typeface="微软雅黑" panose="020B0503020204020204" pitchFamily="34" charset="-122"/>
              </a:rPr>
              <a:t>看</a:t>
            </a:r>
            <a:endParaRPr lang="en-US" altLang="zh-CN" sz="2000" b="1" dirty="0" smtClean="0">
              <a:latin typeface="微软雅黑" panose="020B0503020204020204" pitchFamily="34" charset="-122"/>
              <a:ea typeface="微软雅黑" panose="020B0503020204020204" pitchFamily="34" charset="-122"/>
            </a:endParaRPr>
          </a:p>
          <a:p>
            <a:pPr>
              <a:lnSpc>
                <a:spcPct val="150000"/>
              </a:lnSpc>
            </a:pPr>
            <a:r>
              <a:rPr lang="zh-CN" altLang="zh-CN" sz="2000" dirty="0" smtClean="0">
                <a:latin typeface="微软雅黑" panose="020B0503020204020204" pitchFamily="34" charset="-122"/>
                <a:ea typeface="微软雅黑" panose="020B0503020204020204" pitchFamily="34" charset="-122"/>
              </a:rPr>
              <a:t>区块链并不是一种单一的技术，而是</a:t>
            </a:r>
            <a:r>
              <a:rPr lang="zh-CN" altLang="zh-CN" sz="2000" dirty="0" smtClean="0">
                <a:solidFill>
                  <a:srgbClr val="FF0000"/>
                </a:solidFill>
                <a:latin typeface="微软雅黑" panose="020B0503020204020204" pitchFamily="34" charset="-122"/>
                <a:ea typeface="微软雅黑" panose="020B0503020204020204" pitchFamily="34" charset="-122"/>
              </a:rPr>
              <a:t>多种技术整合</a:t>
            </a:r>
            <a:r>
              <a:rPr lang="zh-CN" altLang="zh-CN" sz="2000" dirty="0" smtClean="0">
                <a:latin typeface="微软雅黑" panose="020B0503020204020204" pitchFamily="34" charset="-122"/>
                <a:ea typeface="微软雅黑" panose="020B0503020204020204" pitchFamily="34" charset="-122"/>
              </a:rPr>
              <a:t>的结果</a:t>
            </a:r>
            <a:r>
              <a:rPr lang="zh-CN" altLang="en-US" sz="2000" dirty="0" smtClean="0">
                <a:latin typeface="微软雅黑" panose="020B0503020204020204" pitchFamily="34" charset="-122"/>
                <a:ea typeface="微软雅黑" panose="020B0503020204020204" pitchFamily="34" charset="-122"/>
              </a:rPr>
              <a:t>。</a:t>
            </a:r>
            <a:r>
              <a:rPr lang="zh-CN" altLang="zh-CN" sz="2000" dirty="0" smtClean="0">
                <a:latin typeface="微软雅黑" panose="020B0503020204020204" pitchFamily="34" charset="-122"/>
                <a:ea typeface="微软雅黑" panose="020B0503020204020204" pitchFamily="34" charset="-122"/>
              </a:rPr>
              <a:t>这些技术以新的结构组合</a:t>
            </a:r>
            <a:r>
              <a:rPr lang="zh-CN" altLang="zh-CN" sz="2000" dirty="0" smtClean="0">
                <a:latin typeface="微软雅黑" panose="020B0503020204020204" pitchFamily="34" charset="-122"/>
                <a:ea typeface="微软雅黑" panose="020B0503020204020204" pitchFamily="34" charset="-122"/>
                <a:cs typeface="Times New Roman" panose="02020603050405020304" pitchFamily="18" charset="0"/>
              </a:rPr>
              <a:t>在一起，形成了一种新的数据记录、存储和表达的方式。</a:t>
            </a:r>
            <a:endParaRPr lang="zh-CN" altLang="en-US" sz="2000" dirty="0">
              <a:latin typeface="微软雅黑" panose="020B0503020204020204" pitchFamily="34" charset="-122"/>
              <a:ea typeface="微软雅黑" panose="020B0503020204020204" pitchFamily="34" charset="-122"/>
            </a:endParaRPr>
          </a:p>
        </p:txBody>
      </p:sp>
      <p:grpSp>
        <p:nvGrpSpPr>
          <p:cNvPr id="12" name="组合 11"/>
          <p:cNvGrpSpPr/>
          <p:nvPr/>
        </p:nvGrpSpPr>
        <p:grpSpPr>
          <a:xfrm>
            <a:off x="200922" y="477398"/>
            <a:ext cx="287919" cy="287919"/>
            <a:chOff x="304800" y="673100"/>
            <a:chExt cx="4000500" cy="4000500"/>
          </a:xfrm>
          <a:effectLst>
            <a:outerShdw blurRad="381000" dist="152400" dir="8100000" algn="tr" rotWithShape="0">
              <a:prstClr val="black">
                <a:alpha val="70000"/>
              </a:prstClr>
            </a:outerShdw>
          </a:effectLst>
        </p:grpSpPr>
        <p:sp>
          <p:nvSpPr>
            <p:cNvPr id="13" name="同心圆 1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black"/>
                </a:solidFill>
                <a:latin typeface="微软雅黑" panose="020B0503020204020204" pitchFamily="34" charset="-122"/>
              </a:endParaRPr>
            </a:p>
          </p:txBody>
        </p:sp>
        <p:sp>
          <p:nvSpPr>
            <p:cNvPr id="2" name="椭圆 1"/>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latin typeface="微软雅黑" panose="020B0503020204020204" pitchFamily="34" charset="-122"/>
              </a:endParaRPr>
            </a:p>
          </p:txBody>
        </p:sp>
      </p:grpSp>
      <p:sp>
        <p:nvSpPr>
          <p:cNvPr id="6" name="椭圆 5"/>
          <p:cNvSpPr/>
          <p:nvPr/>
        </p:nvSpPr>
        <p:spPr>
          <a:xfrm>
            <a:off x="539115" y="490220"/>
            <a:ext cx="95885" cy="94615"/>
          </a:xfrm>
          <a:prstGeom prst="ellipse">
            <a:avLst/>
          </a:prstGeom>
          <a:solidFill>
            <a:schemeClr val="accent4"/>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latin typeface="微软雅黑" panose="020B0503020204020204" pitchFamily="34" charset="-122"/>
            </a:endParaRPr>
          </a:p>
        </p:txBody>
      </p:sp>
      <p:sp>
        <p:nvSpPr>
          <p:cNvPr id="3" name="Text Box 18"/>
          <p:cNvSpPr txBox="1">
            <a:spLocks noChangeArrowheads="1"/>
          </p:cNvSpPr>
          <p:nvPr/>
        </p:nvSpPr>
        <p:spPr bwMode="gray">
          <a:xfrm>
            <a:off x="752475" y="299085"/>
            <a:ext cx="201041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dirty="0">
                <a:solidFill>
                  <a:srgbClr val="333333"/>
                </a:solidFill>
                <a:latin typeface="微软雅黑" panose="020B0503020204020204" pitchFamily="34" charset="-122"/>
                <a:ea typeface="微软雅黑" panose="020B0503020204020204" pitchFamily="34" charset="-122"/>
              </a:rPr>
              <a:t>区块链简介</a:t>
            </a:r>
            <a:endParaRPr lang="zh-CN" altLang="en-US" sz="2000" dirty="0">
              <a:solidFill>
                <a:srgbClr val="333333"/>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698500" y="691515"/>
            <a:ext cx="2289810" cy="127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1520" y="1016833"/>
            <a:ext cx="8676480" cy="2560320"/>
          </a:xfrm>
          <a:prstGeom prst="rect">
            <a:avLst/>
          </a:prstGeom>
        </p:spPr>
        <p:txBody>
          <a:bodyPr wrap="square">
            <a:spAutoFit/>
          </a:bodyPr>
          <a:lstStyle/>
          <a:p>
            <a:pPr marL="0" indent="0" algn="l" fontAlgn="auto">
              <a:lnSpc>
                <a:spcPct val="150000"/>
              </a:lnSpc>
              <a:buNone/>
            </a:pPr>
            <a:r>
              <a:rPr lang="zh-CN" altLang="en-US" dirty="0" smtClean="0">
                <a:latin typeface="微软雅黑" panose="020B0503020204020204" pitchFamily="34" charset="-122"/>
                <a:ea typeface="微软雅黑" panose="020B0503020204020204" pitchFamily="34" charset="-122"/>
                <a:sym typeface="+mn-ea"/>
              </a:rPr>
              <a:t>区块链的概念首次在2008年末由</a:t>
            </a:r>
            <a:r>
              <a:rPr lang="zh-CN" altLang="en-US" dirty="0" smtClean="0">
                <a:solidFill>
                  <a:srgbClr val="FF0000"/>
                </a:solidFill>
                <a:latin typeface="微软雅黑" panose="020B0503020204020204" pitchFamily="34" charset="-122"/>
                <a:ea typeface="微软雅黑" panose="020B0503020204020204" pitchFamily="34" charset="-122"/>
                <a:sym typeface="+mn-ea"/>
              </a:rPr>
              <a:t>日裔美国人</a:t>
            </a:r>
            <a:r>
              <a:rPr lang="zh-CN" altLang="en-US" dirty="0" smtClean="0">
                <a:latin typeface="微软雅黑" panose="020B0503020204020204" pitchFamily="34" charset="-122"/>
                <a:ea typeface="微软雅黑" panose="020B0503020204020204" pitchFamily="34" charset="-122"/>
                <a:sym typeface="+mn-ea"/>
              </a:rPr>
              <a:t>Satoshi Nakamoto（</a:t>
            </a:r>
            <a:r>
              <a:rPr lang="zh-CN" altLang="en-US" dirty="0" smtClean="0">
                <a:solidFill>
                  <a:srgbClr val="FF0000"/>
                </a:solidFill>
                <a:latin typeface="微软雅黑" panose="020B0503020204020204" pitchFamily="34" charset="-122"/>
                <a:ea typeface="微软雅黑" panose="020B0503020204020204" pitchFamily="34" charset="-122"/>
                <a:sym typeface="+mn-ea"/>
              </a:rPr>
              <a:t>中本聪</a:t>
            </a:r>
            <a:r>
              <a:rPr lang="zh-CN" altLang="en-US" dirty="0" smtClean="0">
                <a:latin typeface="微软雅黑" panose="020B0503020204020204" pitchFamily="34" charset="-122"/>
                <a:ea typeface="微软雅黑" panose="020B0503020204020204" pitchFamily="34" charset="-122"/>
                <a:sym typeface="+mn-ea"/>
              </a:rPr>
              <a:t>）在比特币论坛中发表了一篇论文《比特币：一种点对点的电子现金系统》，首次提出了这个概念。</a:t>
            </a:r>
            <a:endParaRPr lang="zh-CN" altLang="en-US" dirty="0" smtClean="0">
              <a:latin typeface="微软雅黑" panose="020B0503020204020204" pitchFamily="34" charset="-122"/>
              <a:ea typeface="微软雅黑" panose="020B0503020204020204" pitchFamily="34" charset="-122"/>
              <a:sym typeface="+mn-ea"/>
            </a:endParaRPr>
          </a:p>
          <a:p>
            <a:pPr marL="0" indent="0" algn="l" fontAlgn="auto">
              <a:lnSpc>
                <a:spcPct val="150000"/>
              </a:lnSpc>
              <a:buNone/>
            </a:pPr>
            <a:r>
              <a:rPr lang="zh-CN" altLang="en-US" dirty="0" smtClean="0">
                <a:latin typeface="微软雅黑" panose="020B0503020204020204" pitchFamily="34" charset="-122"/>
                <a:ea typeface="微软雅黑" panose="020B0503020204020204" pitchFamily="34" charset="-122"/>
                <a:sym typeface="+mn-ea"/>
              </a:rPr>
              <a:t>论文中区块链技术是构建比特币数据结构与交易信息加密传输的基础技术，该技术实现了比特币的挖矿与交易。</a:t>
            </a:r>
            <a:endParaRPr lang="zh-CN" altLang="en-US" dirty="0" smtClean="0">
              <a:latin typeface="微软雅黑" panose="020B0503020204020204" pitchFamily="34" charset="-122"/>
              <a:ea typeface="微软雅黑" panose="020B0503020204020204" pitchFamily="34" charset="-122"/>
              <a:sym typeface="+mn-ea"/>
            </a:endParaRPr>
          </a:p>
          <a:p>
            <a:pPr marL="0" indent="0" algn="l" fontAlgn="auto">
              <a:lnSpc>
                <a:spcPct val="150000"/>
              </a:lnSpc>
              <a:buNone/>
            </a:pPr>
            <a:endParaRPr lang="zh-CN" altLang="en-US"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1662430" y="3422015"/>
            <a:ext cx="5191760" cy="2896235"/>
          </a:xfrm>
          <a:prstGeom prst="rect">
            <a:avLst/>
          </a:prstGeom>
        </p:spPr>
      </p:pic>
      <p:grpSp>
        <p:nvGrpSpPr>
          <p:cNvPr id="12" name="组合 11"/>
          <p:cNvGrpSpPr/>
          <p:nvPr/>
        </p:nvGrpSpPr>
        <p:grpSpPr>
          <a:xfrm>
            <a:off x="200922" y="477398"/>
            <a:ext cx="287919" cy="287919"/>
            <a:chOff x="304800" y="673100"/>
            <a:chExt cx="4000500" cy="4000500"/>
          </a:xfrm>
          <a:effectLst>
            <a:outerShdw blurRad="381000" dist="152400" dir="8100000" algn="tr" rotWithShape="0">
              <a:prstClr val="black">
                <a:alpha val="70000"/>
              </a:prstClr>
            </a:outerShdw>
          </a:effectLst>
        </p:grpSpPr>
        <p:sp>
          <p:nvSpPr>
            <p:cNvPr id="13" name="同心圆 1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black"/>
                </a:solidFill>
                <a:latin typeface="微软雅黑" panose="020B0503020204020204" pitchFamily="34" charset="-122"/>
              </a:endParaRPr>
            </a:p>
          </p:txBody>
        </p:sp>
        <p:sp>
          <p:nvSpPr>
            <p:cNvPr id="3" name="椭圆 2"/>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latin typeface="微软雅黑" panose="020B0503020204020204" pitchFamily="34" charset="-122"/>
              </a:endParaRPr>
            </a:p>
          </p:txBody>
        </p:sp>
      </p:grpSp>
      <p:sp>
        <p:nvSpPr>
          <p:cNvPr id="4" name="椭圆 3"/>
          <p:cNvSpPr/>
          <p:nvPr/>
        </p:nvSpPr>
        <p:spPr>
          <a:xfrm>
            <a:off x="539115" y="490220"/>
            <a:ext cx="95885" cy="94615"/>
          </a:xfrm>
          <a:prstGeom prst="ellipse">
            <a:avLst/>
          </a:prstGeom>
          <a:solidFill>
            <a:schemeClr val="accent4"/>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latin typeface="微软雅黑" panose="020B0503020204020204" pitchFamily="34" charset="-122"/>
            </a:endParaRPr>
          </a:p>
        </p:txBody>
      </p:sp>
      <p:sp>
        <p:nvSpPr>
          <p:cNvPr id="7" name="Text Box 18"/>
          <p:cNvSpPr txBox="1">
            <a:spLocks noChangeArrowheads="1"/>
          </p:cNvSpPr>
          <p:nvPr/>
        </p:nvSpPr>
        <p:spPr bwMode="gray">
          <a:xfrm>
            <a:off x="752475" y="299085"/>
            <a:ext cx="201041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dirty="0">
                <a:solidFill>
                  <a:srgbClr val="333333"/>
                </a:solidFill>
                <a:latin typeface="微软雅黑" panose="020B0503020204020204" pitchFamily="34" charset="-122"/>
                <a:ea typeface="微软雅黑" panose="020B0503020204020204" pitchFamily="34" charset="-122"/>
              </a:rPr>
              <a:t>区块链起源</a:t>
            </a:r>
            <a:endParaRPr lang="zh-CN" altLang="en-US" sz="2000" dirty="0">
              <a:solidFill>
                <a:srgbClr val="333333"/>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698500" y="691515"/>
            <a:ext cx="2289810" cy="127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1520" y="1375608"/>
            <a:ext cx="8676480" cy="3383280"/>
          </a:xfrm>
          <a:prstGeom prst="rect">
            <a:avLst/>
          </a:prstGeom>
        </p:spPr>
        <p:txBody>
          <a:bodyPr wrap="square">
            <a:spAutoFit/>
          </a:bodyPr>
          <a:lstStyle/>
          <a:p>
            <a:pPr marL="0" indent="0" algn="l" fontAlgn="auto">
              <a:lnSpc>
                <a:spcPct val="150000"/>
              </a:lnSpc>
              <a:buNone/>
            </a:pPr>
            <a:r>
              <a:rPr lang="zh-CN" altLang="en-US" dirty="0" smtClean="0">
                <a:latin typeface="微软雅黑" panose="020B0503020204020204" pitchFamily="34" charset="-122"/>
                <a:ea typeface="微软雅黑" panose="020B0503020204020204" pitchFamily="34" charset="-122"/>
                <a:sym typeface="+mn-ea"/>
              </a:rPr>
              <a:t>中本聪认为：</a:t>
            </a:r>
            <a:endParaRPr lang="zh-CN" altLang="en-US" dirty="0" smtClean="0">
              <a:latin typeface="微软雅黑" panose="020B0503020204020204" pitchFamily="34" charset="-122"/>
              <a:ea typeface="微软雅黑" panose="020B0503020204020204" pitchFamily="34" charset="-122"/>
              <a:sym typeface="+mn-ea"/>
            </a:endParaRPr>
          </a:p>
          <a:p>
            <a:pPr marL="0" indent="0" algn="l" fontAlgn="auto">
              <a:lnSpc>
                <a:spcPct val="150000"/>
              </a:lnSpc>
              <a:buNone/>
            </a:pPr>
            <a:r>
              <a:rPr lang="zh-CN" altLang="en-US" dirty="0" smtClean="0">
                <a:latin typeface="微软雅黑" panose="020B0503020204020204" pitchFamily="34" charset="-122"/>
                <a:ea typeface="微软雅黑" panose="020B0503020204020204" pitchFamily="34" charset="-122"/>
                <a:sym typeface="+mn-ea"/>
              </a:rPr>
              <a:t>第一，借助第三方机构来处理信息的模式拥有点与点之间缺乏信任的内生弱点，商家为了提防自己的客户，会向客户索取完全不必要的信息，但仍然不能避免一定的欺诈行为；</a:t>
            </a:r>
            <a:endParaRPr lang="zh-CN" altLang="en-US" dirty="0" smtClean="0">
              <a:latin typeface="微软雅黑" panose="020B0503020204020204" pitchFamily="34" charset="-122"/>
              <a:ea typeface="微软雅黑" panose="020B0503020204020204" pitchFamily="34" charset="-122"/>
              <a:sym typeface="+mn-ea"/>
            </a:endParaRPr>
          </a:p>
          <a:p>
            <a:pPr marL="0" indent="0" algn="l" fontAlgn="auto">
              <a:lnSpc>
                <a:spcPct val="150000"/>
              </a:lnSpc>
              <a:buNone/>
            </a:pPr>
            <a:r>
              <a:rPr lang="zh-CN" altLang="en-US" dirty="0" smtClean="0">
                <a:latin typeface="微软雅黑" panose="020B0503020204020204" pitchFamily="34" charset="-122"/>
                <a:ea typeface="微软雅黑" panose="020B0503020204020204" pitchFamily="34" charset="-122"/>
                <a:sym typeface="+mn-ea"/>
              </a:rPr>
              <a:t>第二，中介机构的存在，增加了交易成本，限制了实际可行的最小交易规模；</a:t>
            </a:r>
            <a:endParaRPr lang="zh-CN" altLang="en-US" dirty="0" smtClean="0">
              <a:latin typeface="微软雅黑" panose="020B0503020204020204" pitchFamily="34" charset="-122"/>
              <a:ea typeface="微软雅黑" panose="020B0503020204020204" pitchFamily="34" charset="-122"/>
              <a:sym typeface="+mn-ea"/>
            </a:endParaRPr>
          </a:p>
          <a:p>
            <a:pPr marL="0" indent="0" algn="l" fontAlgn="auto">
              <a:lnSpc>
                <a:spcPct val="150000"/>
              </a:lnSpc>
              <a:buNone/>
            </a:pPr>
            <a:r>
              <a:rPr lang="zh-CN" altLang="en-US" dirty="0" smtClean="0">
                <a:latin typeface="微软雅黑" panose="020B0503020204020204" pitchFamily="34" charset="-122"/>
                <a:ea typeface="微软雅黑" panose="020B0503020204020204" pitchFamily="34" charset="-122"/>
                <a:sym typeface="+mn-ea"/>
              </a:rPr>
              <a:t>第三，数字签名本身能够解决电子货币身份问题，如果还需要第三方支持才能防止双重消费，则系统将失去价值。</a:t>
            </a:r>
            <a:endParaRPr lang="zh-CN" altLang="en-US" dirty="0" smtClean="0">
              <a:latin typeface="微软雅黑" panose="020B0503020204020204" pitchFamily="34" charset="-122"/>
              <a:ea typeface="微软雅黑" panose="020B0503020204020204" pitchFamily="34" charset="-122"/>
              <a:sym typeface="+mn-ea"/>
            </a:endParaRPr>
          </a:p>
          <a:p>
            <a:pPr marL="0" indent="0" algn="l" fontAlgn="auto">
              <a:lnSpc>
                <a:spcPct val="150000"/>
              </a:lnSpc>
              <a:buNone/>
            </a:pPr>
            <a:r>
              <a:rPr lang="zh-CN" altLang="en-US" dirty="0" smtClean="0">
                <a:latin typeface="微软雅黑" panose="020B0503020204020204" pitchFamily="34" charset="-122"/>
                <a:ea typeface="微软雅黑" panose="020B0503020204020204" pitchFamily="34" charset="-122"/>
                <a:sym typeface="+mn-ea"/>
              </a:rPr>
              <a:t>基于以上三点现存的问题，中本聪在区块链技术的基础上，创建了比特币。</a:t>
            </a:r>
            <a:endParaRPr lang="zh-CN" altLang="en-US" dirty="0">
              <a:latin typeface="微软雅黑" panose="020B0503020204020204" pitchFamily="34" charset="-122"/>
              <a:ea typeface="微软雅黑" panose="020B0503020204020204" pitchFamily="34" charset="-122"/>
            </a:endParaRPr>
          </a:p>
        </p:txBody>
      </p:sp>
      <p:grpSp>
        <p:nvGrpSpPr>
          <p:cNvPr id="12" name="组合 11"/>
          <p:cNvGrpSpPr/>
          <p:nvPr/>
        </p:nvGrpSpPr>
        <p:grpSpPr>
          <a:xfrm>
            <a:off x="200922" y="477398"/>
            <a:ext cx="287919" cy="287919"/>
            <a:chOff x="304800" y="673100"/>
            <a:chExt cx="4000500" cy="4000500"/>
          </a:xfrm>
          <a:effectLst>
            <a:outerShdw blurRad="381000" dist="152400" dir="8100000" algn="tr" rotWithShape="0">
              <a:prstClr val="black">
                <a:alpha val="70000"/>
              </a:prstClr>
            </a:outerShdw>
          </a:effectLst>
        </p:grpSpPr>
        <p:sp>
          <p:nvSpPr>
            <p:cNvPr id="13" name="同心圆 1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black"/>
                </a:solidFill>
                <a:latin typeface="微软雅黑" panose="020B0503020204020204" pitchFamily="34" charset="-122"/>
              </a:endParaRPr>
            </a:p>
          </p:txBody>
        </p:sp>
        <p:sp>
          <p:nvSpPr>
            <p:cNvPr id="3" name="椭圆 2"/>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latin typeface="微软雅黑" panose="020B0503020204020204" pitchFamily="34" charset="-122"/>
              </a:endParaRPr>
            </a:p>
          </p:txBody>
        </p:sp>
      </p:grpSp>
      <p:sp>
        <p:nvSpPr>
          <p:cNvPr id="4" name="椭圆 3"/>
          <p:cNvSpPr/>
          <p:nvPr/>
        </p:nvSpPr>
        <p:spPr>
          <a:xfrm>
            <a:off x="539115" y="490220"/>
            <a:ext cx="95885" cy="94615"/>
          </a:xfrm>
          <a:prstGeom prst="ellipse">
            <a:avLst/>
          </a:prstGeom>
          <a:solidFill>
            <a:schemeClr val="accent4"/>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latin typeface="微软雅黑" panose="020B0503020204020204" pitchFamily="34" charset="-122"/>
            </a:endParaRPr>
          </a:p>
        </p:txBody>
      </p:sp>
      <p:sp>
        <p:nvSpPr>
          <p:cNvPr id="7" name="Text Box 18"/>
          <p:cNvSpPr txBox="1">
            <a:spLocks noChangeArrowheads="1"/>
          </p:cNvSpPr>
          <p:nvPr/>
        </p:nvSpPr>
        <p:spPr bwMode="gray">
          <a:xfrm>
            <a:off x="752475" y="299085"/>
            <a:ext cx="201041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dirty="0">
                <a:solidFill>
                  <a:srgbClr val="333333"/>
                </a:solidFill>
                <a:latin typeface="微软雅黑" panose="020B0503020204020204" pitchFamily="34" charset="-122"/>
                <a:ea typeface="微软雅黑" panose="020B0503020204020204" pitchFamily="34" charset="-122"/>
              </a:rPr>
              <a:t>区块链起源</a:t>
            </a:r>
            <a:endParaRPr lang="zh-CN" altLang="en-US" sz="2000" dirty="0">
              <a:solidFill>
                <a:srgbClr val="333333"/>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698500" y="691515"/>
            <a:ext cx="2289810" cy="127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1520" y="4363918"/>
            <a:ext cx="8676480" cy="1753235"/>
          </a:xfrm>
          <a:prstGeom prst="rect">
            <a:avLst/>
          </a:prstGeom>
        </p:spPr>
        <p:txBody>
          <a:bodyPr wrap="square">
            <a:spAutoFit/>
          </a:bodyPr>
          <a:lstStyle/>
          <a:p>
            <a:pPr marL="0" indent="0" algn="l" fontAlgn="auto">
              <a:lnSpc>
                <a:spcPct val="150000"/>
              </a:lnSpc>
              <a:buNone/>
            </a:pPr>
            <a:r>
              <a:rPr lang="en-US" altLang="zh-CN" dirty="0" smtClean="0">
                <a:latin typeface="微软雅黑" panose="020B0503020204020204" pitchFamily="34" charset="-122"/>
                <a:ea typeface="微软雅黑" panose="020B0503020204020204" pitchFamily="34" charset="-122"/>
                <a:sym typeface="+mn-ea"/>
              </a:rPr>
              <a:t>      </a:t>
            </a:r>
            <a:r>
              <a:rPr lang="zh-CN" altLang="en-US" dirty="0" smtClean="0">
                <a:latin typeface="微软雅黑" panose="020B0503020204020204" pitchFamily="34" charset="-122"/>
                <a:ea typeface="微软雅黑" panose="020B0503020204020204" pitchFamily="34" charset="-122"/>
                <a:sym typeface="+mn-ea"/>
              </a:rPr>
              <a:t>2013年年末，俄罗斯</a:t>
            </a:r>
            <a:r>
              <a:rPr lang="en-US" altLang="zh-CN" dirty="0" smtClean="0">
                <a:latin typeface="微软雅黑" panose="020B0503020204020204" pitchFamily="34" charset="-122"/>
                <a:ea typeface="微软雅黑" panose="020B0503020204020204" pitchFamily="34" charset="-122"/>
                <a:sym typeface="+mn-ea"/>
              </a:rPr>
              <a:t>19</a:t>
            </a:r>
            <a:r>
              <a:rPr lang="zh-CN" altLang="en-US" dirty="0" smtClean="0">
                <a:latin typeface="微软雅黑" panose="020B0503020204020204" pitchFamily="34" charset="-122"/>
                <a:ea typeface="微软雅黑" panose="020B0503020204020204" pitchFamily="34" charset="-122"/>
                <a:sym typeface="+mn-ea"/>
              </a:rPr>
              <a:t>岁的以太坊创始人</a:t>
            </a:r>
            <a:r>
              <a:rPr lang="zh-CN" altLang="en-US" dirty="0" smtClean="0">
                <a:solidFill>
                  <a:srgbClr val="FF0000"/>
                </a:solidFill>
                <a:latin typeface="微软雅黑" panose="020B0503020204020204" pitchFamily="34" charset="-122"/>
                <a:ea typeface="微软雅黑" panose="020B0503020204020204" pitchFamily="34" charset="-122"/>
                <a:sym typeface="+mn-ea"/>
              </a:rPr>
              <a:t>维塔利克</a:t>
            </a:r>
            <a:r>
              <a:rPr lang="en-US" altLang="zh-CN" dirty="0" smtClean="0">
                <a:solidFill>
                  <a:srgbClr val="FF0000"/>
                </a:solidFill>
                <a:latin typeface="微软雅黑" panose="020B0503020204020204" pitchFamily="34" charset="-122"/>
                <a:ea typeface="微软雅黑" panose="020B0503020204020204" pitchFamily="34" charset="-122"/>
                <a:sym typeface="+mn-ea"/>
              </a:rPr>
              <a:t>.</a:t>
            </a:r>
            <a:r>
              <a:rPr lang="zh-CN" altLang="en-US" dirty="0" smtClean="0">
                <a:solidFill>
                  <a:srgbClr val="FF0000"/>
                </a:solidFill>
                <a:latin typeface="微软雅黑" panose="020B0503020204020204" pitchFamily="34" charset="-122"/>
                <a:ea typeface="微软雅黑" panose="020B0503020204020204" pitchFamily="34" charset="-122"/>
                <a:sym typeface="+mn-ea"/>
              </a:rPr>
              <a:t>布特林</a:t>
            </a:r>
            <a:r>
              <a:rPr lang="zh-CN" altLang="en-US" dirty="0" smtClean="0">
                <a:latin typeface="微软雅黑" panose="020B0503020204020204" pitchFamily="34" charset="-122"/>
                <a:ea typeface="微软雅黑" panose="020B0503020204020204" pitchFamily="34" charset="-122"/>
                <a:sym typeface="+mn-ea"/>
              </a:rPr>
              <a:t>（Vitalik Buterin）发布了以太坊初版白皮书，启动了项目。2014年7月24日起，以太坊进行了为期42天的以太币预售。2016年初，以太坊的技术得到市场认可，价格开始暴涨，吸引了大量开发者以外的人进入以太坊的世界。</a:t>
            </a:r>
            <a:endParaRPr lang="en-US" altLang="zh-CN" dirty="0" smtClean="0">
              <a:solidFill>
                <a:srgbClr val="FF0000"/>
              </a:solidFill>
              <a:latin typeface="微软雅黑" panose="020B0503020204020204" pitchFamily="34" charset="-122"/>
              <a:ea typeface="微软雅黑" panose="020B0503020204020204" pitchFamily="34" charset="-122"/>
              <a:sym typeface="+mn-ea"/>
            </a:endParaRPr>
          </a:p>
        </p:txBody>
      </p:sp>
      <p:pic>
        <p:nvPicPr>
          <p:cNvPr id="4" name="图片 3"/>
          <p:cNvPicPr>
            <a:picLocks noChangeAspect="1"/>
          </p:cNvPicPr>
          <p:nvPr/>
        </p:nvPicPr>
        <p:blipFill>
          <a:blip r:embed="rId1"/>
          <a:stretch>
            <a:fillRect/>
          </a:stretch>
        </p:blipFill>
        <p:spPr>
          <a:xfrm>
            <a:off x="611505" y="1054100"/>
            <a:ext cx="7930515" cy="3087370"/>
          </a:xfrm>
          <a:prstGeom prst="rect">
            <a:avLst/>
          </a:prstGeom>
        </p:spPr>
      </p:pic>
      <p:grpSp>
        <p:nvGrpSpPr>
          <p:cNvPr id="12" name="组合 11"/>
          <p:cNvGrpSpPr/>
          <p:nvPr/>
        </p:nvGrpSpPr>
        <p:grpSpPr>
          <a:xfrm>
            <a:off x="200922" y="477398"/>
            <a:ext cx="287919" cy="287919"/>
            <a:chOff x="304800" y="673100"/>
            <a:chExt cx="4000500" cy="4000500"/>
          </a:xfrm>
          <a:effectLst>
            <a:outerShdw blurRad="381000" dist="152400" dir="8100000" algn="tr" rotWithShape="0">
              <a:prstClr val="black">
                <a:alpha val="70000"/>
              </a:prstClr>
            </a:outerShdw>
          </a:effectLst>
        </p:grpSpPr>
        <p:sp>
          <p:nvSpPr>
            <p:cNvPr id="13" name="同心圆 1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black"/>
                </a:solidFill>
                <a:latin typeface="微软雅黑" panose="020B0503020204020204" pitchFamily="34" charset="-122"/>
              </a:endParaRPr>
            </a:p>
          </p:txBody>
        </p:sp>
        <p:sp>
          <p:nvSpPr>
            <p:cNvPr id="3" name="椭圆 2"/>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latin typeface="微软雅黑" panose="020B0503020204020204" pitchFamily="34" charset="-122"/>
              </a:endParaRPr>
            </a:p>
          </p:txBody>
        </p:sp>
      </p:grpSp>
      <p:sp>
        <p:nvSpPr>
          <p:cNvPr id="2" name="椭圆 1"/>
          <p:cNvSpPr/>
          <p:nvPr/>
        </p:nvSpPr>
        <p:spPr>
          <a:xfrm>
            <a:off x="539115" y="490220"/>
            <a:ext cx="95885" cy="94615"/>
          </a:xfrm>
          <a:prstGeom prst="ellipse">
            <a:avLst/>
          </a:prstGeom>
          <a:solidFill>
            <a:schemeClr val="accent4"/>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latin typeface="微软雅黑" panose="020B0503020204020204" pitchFamily="34" charset="-122"/>
            </a:endParaRPr>
          </a:p>
        </p:txBody>
      </p:sp>
      <p:sp>
        <p:nvSpPr>
          <p:cNvPr id="7" name="Text Box 18"/>
          <p:cNvSpPr txBox="1">
            <a:spLocks noChangeArrowheads="1"/>
          </p:cNvSpPr>
          <p:nvPr/>
        </p:nvSpPr>
        <p:spPr bwMode="gray">
          <a:xfrm>
            <a:off x="752475" y="299085"/>
            <a:ext cx="152273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dirty="0">
                <a:solidFill>
                  <a:srgbClr val="333333"/>
                </a:solidFill>
                <a:latin typeface="微软雅黑" panose="020B0503020204020204" pitchFamily="34" charset="-122"/>
                <a:ea typeface="微软雅黑" panose="020B0503020204020204" pitchFamily="34" charset="-122"/>
              </a:rPr>
              <a:t>以太坊</a:t>
            </a:r>
            <a:endParaRPr lang="zh-CN" altLang="en-US" sz="2000" dirty="0">
              <a:solidFill>
                <a:srgbClr val="333333"/>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698500" y="691515"/>
            <a:ext cx="1713230" cy="127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1520" y="1303853"/>
            <a:ext cx="8676480" cy="4617720"/>
          </a:xfrm>
          <a:prstGeom prst="rect">
            <a:avLst/>
          </a:prstGeom>
        </p:spPr>
        <p:txBody>
          <a:bodyPr wrap="square">
            <a:spAutoFit/>
          </a:bodyPr>
          <a:lstStyle/>
          <a:p>
            <a:pPr marL="0" indent="0" fontAlgn="auto">
              <a:lnSpc>
                <a:spcPct val="150000"/>
              </a:lnSpc>
              <a:buNone/>
            </a:pPr>
            <a:r>
              <a:rPr lang="zh-CN" altLang="en-US">
                <a:latin typeface="微软雅黑" panose="020B0503020204020204" pitchFamily="34" charset="-122"/>
                <a:ea typeface="微软雅黑" panose="020B0503020204020204" pitchFamily="34" charset="-122"/>
                <a:sym typeface="+mn-ea"/>
              </a:rPr>
              <a:t>比特币和以太坊都是成功的区块链技术应用，是最典型的代表。有了比特币才有区块链技术，有了以太坊人们才认识到区块链还可以独立出来，不仅仅是比特币才能有区块链技术，也是以太坊为后面开启了区块链世界的思路思想。</a:t>
            </a:r>
            <a:endParaRPr lang="zh-CN" altLang="en-US">
              <a:latin typeface="微软雅黑" panose="020B0503020204020204" pitchFamily="34" charset="-122"/>
              <a:ea typeface="微软雅黑" panose="020B0503020204020204" pitchFamily="34" charset="-122"/>
              <a:sym typeface="+mn-ea"/>
            </a:endParaRPr>
          </a:p>
          <a:p>
            <a:pPr marL="0" indent="0" fontAlgn="auto">
              <a:lnSpc>
                <a:spcPct val="150000"/>
              </a:lnSpc>
              <a:buNone/>
            </a:pPr>
            <a:endParaRPr lang="zh-CN" altLang="en-US">
              <a:latin typeface="微软雅黑" panose="020B0503020204020204" pitchFamily="34" charset="-122"/>
              <a:ea typeface="微软雅黑" panose="020B0503020204020204" pitchFamily="34" charset="-122"/>
            </a:endParaRPr>
          </a:p>
          <a:p>
            <a:pPr marL="0" indent="0" fontAlgn="auto">
              <a:lnSpc>
                <a:spcPct val="150000"/>
              </a:lnSpc>
              <a:buNone/>
            </a:pPr>
            <a:r>
              <a:rPr lang="zh-CN" altLang="en-US">
                <a:latin typeface="微软雅黑" panose="020B0503020204020204" pitchFamily="34" charset="-122"/>
                <a:ea typeface="微软雅黑" panose="020B0503020204020204" pitchFamily="34" charset="-122"/>
                <a:sym typeface="+mn-ea"/>
              </a:rPr>
              <a:t>不同的定义是，比特币是点对点数字化支付系统，类似的是一家可以全球结算的银行，而这个银行是没有中心化组织成员的，没有CEO，没有管理员，只有代码和共识的基础原则。而这个银行的结算或者发行的货币就叫比特币，这叫银行也叫比特币。最主要的是银行的账本完全公开的，任何人查看每笔交易和记录都可以，而且每笔交易都可以追溯到源头，通过加密及数学魅力也实现了账本不可更改等特性。而且最大的特点，点对点价值传输，不需要其他第三方，或者信任机构。</a:t>
            </a:r>
            <a:endParaRPr lang="zh-CN" altLang="en-US">
              <a:latin typeface="微软雅黑" panose="020B0503020204020204" pitchFamily="34" charset="-122"/>
              <a:ea typeface="微软雅黑" panose="020B0503020204020204" pitchFamily="34" charset="-122"/>
            </a:endParaRPr>
          </a:p>
          <a:p>
            <a:pPr marL="0" indent="0" algn="l" fontAlgn="auto">
              <a:lnSpc>
                <a:spcPct val="150000"/>
              </a:lnSpc>
              <a:buNone/>
            </a:pPr>
            <a:endParaRPr lang="zh-CN" altLang="en-US" dirty="0">
              <a:latin typeface="微软雅黑" panose="020B0503020204020204" pitchFamily="34" charset="-122"/>
              <a:ea typeface="微软雅黑" panose="020B0503020204020204" pitchFamily="34" charset="-122"/>
            </a:endParaRPr>
          </a:p>
        </p:txBody>
      </p:sp>
      <p:grpSp>
        <p:nvGrpSpPr>
          <p:cNvPr id="12" name="组合 11"/>
          <p:cNvGrpSpPr/>
          <p:nvPr/>
        </p:nvGrpSpPr>
        <p:grpSpPr>
          <a:xfrm>
            <a:off x="200922" y="477398"/>
            <a:ext cx="287919" cy="287919"/>
            <a:chOff x="304800" y="673100"/>
            <a:chExt cx="4000500" cy="4000500"/>
          </a:xfrm>
          <a:effectLst>
            <a:outerShdw blurRad="381000" dist="152400" dir="8100000" algn="tr" rotWithShape="0">
              <a:prstClr val="black">
                <a:alpha val="70000"/>
              </a:prstClr>
            </a:outerShdw>
          </a:effectLst>
        </p:grpSpPr>
        <p:sp>
          <p:nvSpPr>
            <p:cNvPr id="13" name="同心圆 1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black"/>
                </a:solidFill>
                <a:latin typeface="微软雅黑" panose="020B0503020204020204" pitchFamily="34" charset="-122"/>
              </a:endParaRPr>
            </a:p>
          </p:txBody>
        </p:sp>
        <p:sp>
          <p:nvSpPr>
            <p:cNvPr id="3" name="椭圆 2"/>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latin typeface="微软雅黑" panose="020B0503020204020204" pitchFamily="34" charset="-122"/>
              </a:endParaRPr>
            </a:p>
          </p:txBody>
        </p:sp>
      </p:grpSp>
      <p:sp>
        <p:nvSpPr>
          <p:cNvPr id="2" name="椭圆 1"/>
          <p:cNvSpPr/>
          <p:nvPr/>
        </p:nvSpPr>
        <p:spPr>
          <a:xfrm>
            <a:off x="539115" y="490220"/>
            <a:ext cx="95885" cy="94615"/>
          </a:xfrm>
          <a:prstGeom prst="ellipse">
            <a:avLst/>
          </a:prstGeom>
          <a:solidFill>
            <a:schemeClr val="accent4"/>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latin typeface="微软雅黑" panose="020B0503020204020204" pitchFamily="34" charset="-122"/>
            </a:endParaRPr>
          </a:p>
        </p:txBody>
      </p:sp>
      <p:sp>
        <p:nvSpPr>
          <p:cNvPr id="7" name="Text Box 18"/>
          <p:cNvSpPr txBox="1">
            <a:spLocks noChangeArrowheads="1"/>
          </p:cNvSpPr>
          <p:nvPr/>
        </p:nvSpPr>
        <p:spPr bwMode="gray">
          <a:xfrm>
            <a:off x="752475" y="299085"/>
            <a:ext cx="210756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dirty="0">
                <a:solidFill>
                  <a:srgbClr val="333333"/>
                </a:solidFill>
                <a:latin typeface="微软雅黑" panose="020B0503020204020204" pitchFamily="34" charset="-122"/>
                <a:ea typeface="微软雅黑" panose="020B0503020204020204" pitchFamily="34" charset="-122"/>
              </a:rPr>
              <a:t>比特币与以太坊</a:t>
            </a:r>
            <a:endParaRPr lang="zh-CN" altLang="en-US" sz="2000" dirty="0">
              <a:solidFill>
                <a:srgbClr val="333333"/>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698500" y="691515"/>
            <a:ext cx="2289175" cy="127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google">
      <a:dk1>
        <a:sysClr val="windowText" lastClr="000000"/>
      </a:dk1>
      <a:lt1>
        <a:sysClr val="window" lastClr="FFFFFF"/>
      </a:lt1>
      <a:dk2>
        <a:srgbClr val="101010"/>
      </a:dk2>
      <a:lt2>
        <a:srgbClr val="F2F2F2"/>
      </a:lt2>
      <a:accent1>
        <a:srgbClr val="4384F1"/>
      </a:accent1>
      <a:accent2>
        <a:srgbClr val="E94236"/>
      </a:accent2>
      <a:accent3>
        <a:srgbClr val="FBBD06"/>
      </a:accent3>
      <a:accent4>
        <a:srgbClr val="33A952"/>
      </a:accent4>
      <a:accent5>
        <a:srgbClr val="4472C4"/>
      </a:accent5>
      <a:accent6>
        <a:srgbClr val="70AD47"/>
      </a:accent6>
      <a:hlink>
        <a:srgbClr val="0563C1"/>
      </a:hlink>
      <a:folHlink>
        <a:srgbClr val="954F72"/>
      </a:folHlink>
    </a:clrScheme>
    <a:fontScheme name="自定义 6">
      <a:majorFont>
        <a:latin typeface="Helvetica"/>
        <a:ea typeface="时尚中黑简体"/>
        <a:cs typeface=""/>
      </a:majorFont>
      <a:minorFont>
        <a:latin typeface="Helvetica"/>
        <a:ea typeface="方正兰亭超细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bg1"/>
          </a:solidFill>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空白设计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空白设计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空白设计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3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
      <a:majorFont>
        <a:latin typeface="Segoe UI"/>
        <a:ea typeface="微软雅黑"/>
        <a:cs typeface=""/>
      </a:majorFont>
      <a:minorFont>
        <a:latin typeface="Microsoft JhengHe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lumMod val="85000"/>
            <a:lumOff val="1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青岛银行ppt模板-16比9</Template>
  <TotalTime>0</TotalTime>
  <Words>4544</Words>
  <Application>WPS 演示</Application>
  <PresentationFormat>全屏显示(4:3)</PresentationFormat>
  <Paragraphs>309</Paragraphs>
  <Slides>36</Slides>
  <Notes>32</Notes>
  <HiddenSlides>0</HiddenSlides>
  <MMClips>0</MMClips>
  <ScaleCrop>false</ScaleCrop>
  <HeadingPairs>
    <vt:vector size="6" baseType="variant">
      <vt:variant>
        <vt:lpstr>已用的字体</vt:lpstr>
      </vt:variant>
      <vt:variant>
        <vt:i4>16</vt:i4>
      </vt:variant>
      <vt:variant>
        <vt:lpstr>主题</vt:lpstr>
      </vt:variant>
      <vt:variant>
        <vt:i4>6</vt:i4>
      </vt:variant>
      <vt:variant>
        <vt:lpstr>幻灯片标题</vt:lpstr>
      </vt:variant>
      <vt:variant>
        <vt:i4>36</vt:i4>
      </vt:variant>
    </vt:vector>
  </HeadingPairs>
  <TitlesOfParts>
    <vt:vector size="58" baseType="lpstr">
      <vt:lpstr>Arial</vt:lpstr>
      <vt:lpstr>宋体</vt:lpstr>
      <vt:lpstr>Wingdings</vt:lpstr>
      <vt:lpstr>方正正黑简体</vt:lpstr>
      <vt:lpstr>微软雅黑</vt:lpstr>
      <vt:lpstr>黑体</vt:lpstr>
      <vt:lpstr>华文隶书</vt:lpstr>
      <vt:lpstr>Times New Roman</vt:lpstr>
      <vt:lpstr>幼圆</vt:lpstr>
      <vt:lpstr>Helvetica</vt:lpstr>
      <vt:lpstr>方正兰亭超细黑简体</vt:lpstr>
      <vt:lpstr>时尚中黑简体</vt:lpstr>
      <vt:lpstr>Arial Unicode MS</vt:lpstr>
      <vt:lpstr>Calibri</vt:lpstr>
      <vt:lpstr>Adobe Gothic Std B</vt:lpstr>
      <vt:lpstr>Yu Gothic UI Semibold</vt:lpstr>
      <vt:lpstr>Office 主题</vt:lpstr>
      <vt:lpstr>1_Office 主题</vt:lpstr>
      <vt:lpstr>1_空白设计模板</vt:lpstr>
      <vt:lpstr>2_空白设计模板</vt:lpstr>
      <vt:lpstr>3_空白设计模板</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青岛银行ODS建设方案</dc:title>
  <dc:creator>zhaoxiuna</dc:creator>
  <cp:lastModifiedBy>littleRich</cp:lastModifiedBy>
  <cp:revision>768</cp:revision>
  <dcterms:created xsi:type="dcterms:W3CDTF">2015-01-22T01:40:00Z</dcterms:created>
  <dcterms:modified xsi:type="dcterms:W3CDTF">2018-03-20T09:51:33Z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2052-10.1.0.7022</vt:lpwstr>
  </property>
</Properties>
</file>