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66" r:id="rId3"/>
    <p:sldId id="284" r:id="rId4"/>
    <p:sldId id="280" r:id="rId5"/>
    <p:sldId id="258" r:id="rId6"/>
    <p:sldId id="287" r:id="rId7"/>
    <p:sldId id="285" r:id="rId8"/>
    <p:sldId id="264" r:id="rId9"/>
    <p:sldId id="276" r:id="rId10"/>
    <p:sldId id="286" r:id="rId11"/>
    <p:sldId id="277" r:id="rId12"/>
    <p:sldId id="268" r:id="rId13"/>
    <p:sldId id="279" r:id="rId14"/>
    <p:sldId id="269" r:id="rId15"/>
    <p:sldId id="270" r:id="rId16"/>
    <p:sldId id="271" r:id="rId17"/>
    <p:sldId id="267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24" autoAdjust="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67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84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4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89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460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81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r="11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Effects of Sugar Consumption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CAITLYN </a:t>
            </a:r>
            <a:r>
              <a:rPr lang="en-US" dirty="0" err="1"/>
              <a:t>Beachey</a:t>
            </a:r>
            <a:r>
              <a:rPr lang="en-US" dirty="0"/>
              <a:t>, Amaris </a:t>
            </a:r>
            <a:r>
              <a:rPr lang="en-US" dirty="0" err="1"/>
              <a:t>assan</a:t>
            </a:r>
            <a:r>
              <a:rPr lang="en-US" dirty="0"/>
              <a:t>, Cecilia </a:t>
            </a:r>
            <a:r>
              <a:rPr lang="en-US" dirty="0" err="1"/>
              <a:t>leung</a:t>
            </a:r>
            <a:r>
              <a:rPr lang="en-US" dirty="0"/>
              <a:t>, Hillary </a:t>
            </a:r>
            <a:r>
              <a:rPr lang="en-US" dirty="0" err="1"/>
              <a:t>mandich</a:t>
            </a:r>
            <a:r>
              <a:rPr lang="en-US" dirty="0"/>
              <a:t>, </a:t>
            </a:r>
            <a:r>
              <a:rPr lang="en-US" dirty="0" err="1"/>
              <a:t>kapil</a:t>
            </a:r>
            <a:r>
              <a:rPr lang="en-US" dirty="0"/>
              <a:t> </a:t>
            </a:r>
            <a:r>
              <a:rPr lang="en-US" dirty="0" err="1"/>
              <a:t>pundhir</a:t>
            </a:r>
            <a:endParaRPr lang="en-CA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810" y="812798"/>
            <a:ext cx="5928344" cy="5294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next few slides will show how we get the results.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373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52" y="950430"/>
            <a:ext cx="3084844" cy="196108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200" b="1" cap="all" spc="200" dirty="0">
                <a:solidFill>
                  <a:srgbClr val="FFFFFF"/>
                </a:solidFill>
              </a:rPr>
              <a:t>What I the average daily sugar intake and </a:t>
            </a:r>
            <a:r>
              <a:rPr lang="en-US" sz="2200" cap="all" spc="200" dirty="0">
                <a:solidFill>
                  <a:srgbClr val="FFFFFF"/>
                </a:solidFill>
                <a:latin typeface="+mn-lt"/>
              </a:rPr>
              <a:t>which</a:t>
            </a:r>
            <a:r>
              <a:rPr lang="en-US" sz="2200" b="1" cap="all" spc="200" dirty="0">
                <a:solidFill>
                  <a:srgbClr val="FFFFFF"/>
                </a:solidFill>
              </a:rPr>
              <a:t> countries have the highest sugar consumption?</a:t>
            </a:r>
            <a:br>
              <a:rPr lang="en-US" sz="1600" cap="all" spc="2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200" dirty="0">
                <a:solidFill>
                  <a:srgbClr val="FFFFFF"/>
                </a:solidFill>
              </a:rPr>
              <a:t>Results: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USA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Malta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Switzerland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AEAE0-D09B-4820-A7BB-98B57541C5FC}"/>
              </a:ext>
            </a:extLst>
          </p:cNvPr>
          <p:cNvSpPr txBox="1"/>
          <p:nvPr/>
        </p:nvSpPr>
        <p:spPr>
          <a:xfrm>
            <a:off x="5024630" y="4588805"/>
            <a:ext cx="6202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data to 3 years and sort by descending order for average gram to get countries with highest consumption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Used Matplotlib method to get bar graphs of the countries with the highest consumption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224F34E-D32B-4456-A28C-5501784C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01" y="181480"/>
            <a:ext cx="6588238" cy="43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1800" b="1" cap="all" spc="200" dirty="0">
                <a:solidFill>
                  <a:srgbClr val="FFFFFF"/>
                </a:solidFill>
              </a:rPr>
              <a:t>HOW HAS THE AVERAGE SUGAR INTAKE CHANGED OVERTIME?</a:t>
            </a:r>
            <a:endParaRPr lang="en-CA" sz="1800" dirty="0">
              <a:solidFill>
                <a:srgbClr val="FFFFFF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trade has shown there has been an increase of sugar intake over the past 10 years. </a:t>
            </a: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C01EE7-481C-407B-9B3A-05DA5D5D6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131" y="413056"/>
            <a:ext cx="6798082" cy="3704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A217D-F39F-43F2-A16A-6B149177EAB4}"/>
              </a:ext>
            </a:extLst>
          </p:cNvPr>
          <p:cNvSpPr txBox="1"/>
          <p:nvPr/>
        </p:nvSpPr>
        <p:spPr>
          <a:xfrm>
            <a:off x="4857737" y="4118010"/>
            <a:ext cx="6202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Filter data for 10 years and calculate the mean of sugar intake to get the Global Average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Used Matplotlib method to get a line graph to show the trend over the years.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8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chemeClr val="tx1"/>
                </a:solidFill>
              </a:rPr>
              <a:t>HOW DOES CANADA FARE AGAINST OTHER COUNTRIES?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4" y="3651268"/>
            <a:ext cx="3659246" cy="25106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cap="all" spc="200" dirty="0">
                <a:solidFill>
                  <a:schemeClr val="tx1"/>
                </a:solidFill>
              </a:rPr>
              <a:t>Canada is still way above the world average.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A777D8-9C0A-4F24-B8B6-23C25D3BA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05" y="0"/>
            <a:ext cx="8175695" cy="256665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3F651E4-6541-4081-8BD7-9C3AF8997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640" y="2566652"/>
            <a:ext cx="8183360" cy="232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 ANALYSIS - 3</a:t>
            </a:r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What is the correlation between income and sugar intake?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/>
              <a:t>Comparison of the Income Dataset from Worldbank and Sugar Intake Data from FAO show that countries with lower income has higher sugar intake.</a:t>
            </a:r>
          </a:p>
          <a:p>
            <a:pPr marL="0" indent="0">
              <a:buNone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54223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IS THERE A CORRELATION BETWEEN PROCESSED SUGAR AND OBESITY?</a:t>
            </a:r>
            <a:endParaRPr lang="en-CA" sz="250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correlation shows  a 0.65 between the Sugar Intake vs the Obesity Rate.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93D9D2D-0D59-48B4-9FE2-7ECE1D38D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48" y="0"/>
            <a:ext cx="6798082" cy="4532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0CE9F-E12C-4F08-AA8B-8C4C9557D72E}"/>
              </a:ext>
            </a:extLst>
          </p:cNvPr>
          <p:cNvSpPr txBox="1"/>
          <p:nvPr/>
        </p:nvSpPr>
        <p:spPr>
          <a:xfrm>
            <a:off x="5375492" y="4532054"/>
            <a:ext cx="5850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Imported the Sugar Intake and Obesity CSV files.</a:t>
            </a:r>
          </a:p>
          <a:p>
            <a:pPr marL="342900" indent="-342900">
              <a:buAutoNum type="arabicPeriod"/>
            </a:pPr>
            <a:r>
              <a:rPr lang="en-US" dirty="0"/>
              <a:t>Merged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/>
              <a:t>Identified the </a:t>
            </a: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490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ANALYSIS - 5</a:t>
            </a:r>
            <a:endParaRPr lang="en-CA" sz="40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solidFill>
                  <a:srgbClr val="FFFFFF"/>
                </a:solidFill>
              </a:rPr>
              <a:t>Is there a correlation between processed sugar and dental health? </a:t>
            </a:r>
          </a:p>
          <a:p>
            <a:pPr marL="0" indent="0">
              <a:lnSpc>
                <a:spcPct val="110000"/>
              </a:lnSpc>
              <a:buNone/>
            </a:pPr>
            <a:endParaRPr lang="en-CA" sz="1700" dirty="0">
              <a:solidFill>
                <a:srgbClr val="FFFFFF"/>
              </a:solidFill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EB1B933-A33D-4470-B4FD-5A4ECA366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162973"/>
            <a:ext cx="6798082" cy="453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- 6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top 5 purchased grocery items in the country with the highest sugar intake? For these 5 top items, what is their sugar content?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The American Kroger grocery store datasets had a list of groceries item purchased by 38,000+ customers.  Then we had a nutrition API  from Fat Secret to determine the sugar content.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DISCUSSION ON FINDINGS</a:t>
            </a:r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the top 5 purchased grocery items in the country with the highest sugar intake? For these 5 top items, what is their sugar content?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American Kroger grocery store datasets had a list of groceries item purchased by 38,000+ customers.  Then we had a nutrition API  from Fat Secret to determine the sugar content.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201168" lvl="1" indent="0">
              <a:buNone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79070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top 5 purchased grocery items in the country with the highest sugar intake? For these 5 top items, what is their sugar content?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The American Kroger grocery store datasets had a list of groceries item purchased by 38,000+ customers.  Then we had a nutrition API  from Fat Secret to determine the sugar content.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815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810" y="812798"/>
            <a:ext cx="5928344" cy="529475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Trivial Question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Core Message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the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Exploration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Cleanup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Post Mortem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Questions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 questions from all of you regarding </a:t>
            </a:r>
            <a:r>
              <a:rPr lang="en-US"/>
              <a:t>our project?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871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TRIVIAL QUESTION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1DD7DC7-1D6E-4118-A2F1-DABB02C53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73" r="326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b="1" dirty="0"/>
              <a:t>Do any of you know what your daily sugar intake should be?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6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FACTS…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/>
              <a:t>Men should consume xx amount per day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/>
              <a:t>Women should consume xx amount per day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hand holding a light bulb&#10;&#10;Description automatically generated">
            <a:extLst>
              <a:ext uri="{FF2B5EF4-FFF2-40B4-BE49-F238E27FC236}">
                <a16:creationId xmlns:a16="http://schemas.microsoft.com/office/drawing/2014/main" id="{116E1CA7-3DC3-48E7-8A3A-ED41ACCF2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-1"/>
            <a:ext cx="4747323" cy="64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/>
              <a:t>CORE MESSAGE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FF907-EBD7-4CF4-8013-FBE9D33AA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1" r="2138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46" name="Straight Connector 4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/>
              <a:t>“Your Subway sandwich bread is actually a cake!”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~ Article from the Guardian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CA"/>
              <a:t> Upon reading this article, we wondered how high sugar consumption impacts our health.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/>
              <a:t>DEFINE THE PROJECT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What is the average daily intake of processed sugar globally? Which countries consume the most on average?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How has the average sugar intake changed over time?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What is the correlation between income and sugar intake?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Is there a correlation between processed sugar and obesity?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Is there a correlation between processed sugar and dental health?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 What are the top 5 purchased grocery items in the country with the highest sugar intake? For these 5 top items, what is their sugar content?</a:t>
            </a:r>
            <a:endParaRPr lang="en-CA" sz="180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food, bread, arranged, fresh&#10;&#10;Description automatically generated">
            <a:extLst>
              <a:ext uri="{FF2B5EF4-FFF2-40B4-BE49-F238E27FC236}">
                <a16:creationId xmlns:a16="http://schemas.microsoft.com/office/drawing/2014/main" id="{4530DEB5-B25B-4E78-9A9A-3C1D64D27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"/>
            <a:ext cx="4493341" cy="63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585C8-53A5-4A9A-9DF0-861607C88191}"/>
              </a:ext>
            </a:extLst>
          </p:cNvPr>
          <p:cNvSpPr/>
          <p:nvPr/>
        </p:nvSpPr>
        <p:spPr>
          <a:xfrm>
            <a:off x="7915411" y="2833321"/>
            <a:ext cx="1351406" cy="91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4D6864-6E9E-4C5B-B8A6-0070B2162D6E}"/>
              </a:ext>
            </a:extLst>
          </p:cNvPr>
          <p:cNvSpPr/>
          <p:nvPr/>
        </p:nvSpPr>
        <p:spPr>
          <a:xfrm>
            <a:off x="6301273" y="786383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CBA62F-3022-4799-AE9B-9D52CAB7C60E}"/>
              </a:ext>
            </a:extLst>
          </p:cNvPr>
          <p:cNvSpPr/>
          <p:nvPr/>
        </p:nvSpPr>
        <p:spPr>
          <a:xfrm>
            <a:off x="10741086" y="2833321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386BCF-7F2B-47B2-9576-BFA49C02286D}"/>
              </a:ext>
            </a:extLst>
          </p:cNvPr>
          <p:cNvSpPr/>
          <p:nvPr/>
        </p:nvSpPr>
        <p:spPr>
          <a:xfrm>
            <a:off x="6210205" y="4613402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8F87B-BF7F-4FBD-93C4-5373B4B464C9}"/>
              </a:ext>
            </a:extLst>
          </p:cNvPr>
          <p:cNvSpPr/>
          <p:nvPr/>
        </p:nvSpPr>
        <p:spPr>
          <a:xfrm>
            <a:off x="5156760" y="2764431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Kroger Grocery Data</a:t>
            </a:r>
            <a:endParaRPr lang="en-CA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15EDBE-1478-4B75-8BC0-49928372562B}"/>
              </a:ext>
            </a:extLst>
          </p:cNvPr>
          <p:cNvSpPr/>
          <p:nvPr/>
        </p:nvSpPr>
        <p:spPr>
          <a:xfrm>
            <a:off x="9266817" y="786383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069CFC-870F-4587-8A0C-1730AE292E75}"/>
              </a:ext>
            </a:extLst>
          </p:cNvPr>
          <p:cNvSpPr/>
          <p:nvPr/>
        </p:nvSpPr>
        <p:spPr>
          <a:xfrm>
            <a:off x="9602651" y="4690306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World-bank</a:t>
            </a:r>
            <a:endParaRPr lang="en-CA" sz="13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5641E4-4928-4ABD-80F7-EC339F4EDB6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301273" y="3292544"/>
            <a:ext cx="1614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4ACEF5-C73F-4CD0-998B-6FEC449F38B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773982" y="3764416"/>
            <a:ext cx="1138434" cy="8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2663C2-736F-4557-8F4B-53C5C6A577E5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6865050" y="1955860"/>
            <a:ext cx="1050360" cy="87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DD48B8-09B4-454B-93C4-D44802A6696E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9266817" y="1955860"/>
            <a:ext cx="563777" cy="86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6B13E4-B324-4783-9CCC-569161EC6CD0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9266817" y="3292544"/>
            <a:ext cx="1463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7CC324-A17A-4F12-9826-A25D166102AE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266817" y="3764416"/>
            <a:ext cx="899611" cy="92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37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 CLEANUP – INSIGHTS AND DIFFICULTIES</a:t>
            </a:r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DEC20-C4AE-4AC2-B317-585237B4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62" y="605896"/>
            <a:ext cx="6014718" cy="5589174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team effort to brainstorm on where to get the data.</a:t>
            </a:r>
          </a:p>
          <a:p>
            <a:pPr marR="0"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require paying money to access the optimal data source for analysis.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research the right data for our analysis.</a:t>
            </a:r>
          </a:p>
          <a:p>
            <a:pPr marR="0"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 are not formatted perfectly to answer our questions.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reformatting CSV files in proper rows and columns.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Merging </a:t>
            </a:r>
            <a:r>
              <a:rPr lang="en-CA" sz="17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CA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determine trends and correlation.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cs typeface="Times New Roman" panose="02020603050405020304" pitchFamily="18" charset="0"/>
              </a:rPr>
              <a:t>Not all information for a specific country may not be available as some of the countries were not independent until 1990-1993.</a:t>
            </a:r>
            <a:endParaRPr lang="en-CA" sz="17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CA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CA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233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INTERESTING DISCOVERY</a:t>
            </a:r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CCA0A-BC49-45B5-83A2-84F2AA51B5D8}"/>
              </a:ext>
            </a:extLst>
          </p:cNvPr>
          <p:cNvSpPr txBox="1"/>
          <p:nvPr/>
        </p:nvSpPr>
        <p:spPr>
          <a:xfrm>
            <a:off x="5144072" y="258325"/>
            <a:ext cx="6481871" cy="4760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Upon retrieving the datasets, we were able to find the following trends: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CA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Countries that Consume the most sugars.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Trends of Sugar Consumption over the years.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of Sugar Consumption between Income, Bad Teeth and Obesity.</a:t>
            </a:r>
            <a:endParaRPr lang="en-CA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CA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Grocery Data of Most Purchased Product.</a:t>
            </a:r>
            <a:endParaRPr lang="en-CA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342900" indent="-342900">
              <a:buFont typeface="+mj-lt"/>
              <a:buAutoNum type="arabicPeriod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720482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843</Words>
  <Application>Microsoft Office PowerPoint</Application>
  <PresentationFormat>Widescreen</PresentationFormat>
  <Paragraphs>116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Nova</vt:lpstr>
      <vt:lpstr>Arial Nova Light</vt:lpstr>
      <vt:lpstr>Calibri</vt:lpstr>
      <vt:lpstr>Wingdings</vt:lpstr>
      <vt:lpstr>RetrospectVTI</vt:lpstr>
      <vt:lpstr>Effects of Sugar Consumption</vt:lpstr>
      <vt:lpstr>PRESENTATION GUIDELINES</vt:lpstr>
      <vt:lpstr>TRIVIAL QUESTION</vt:lpstr>
      <vt:lpstr>BASED ON THE FACTS…</vt:lpstr>
      <vt:lpstr>CORE MESSAGE</vt:lpstr>
      <vt:lpstr>DEFINE THE PROJECT</vt:lpstr>
      <vt:lpstr>DATA EXPLORATION</vt:lpstr>
      <vt:lpstr>DATA CLEANUP – INSIGHTS AND DIFFICULTIES</vt:lpstr>
      <vt:lpstr>INTERESTING DISCOVERY</vt:lpstr>
      <vt:lpstr>DATA ANALYSIS</vt:lpstr>
      <vt:lpstr>What I the average daily sugar intake and which countries have the highest sugar consumption? </vt:lpstr>
      <vt:lpstr>HOW HAS THE AVERAGE SUGAR INTAKE CHANGED OVERTIME?</vt:lpstr>
      <vt:lpstr>HOW DOES CANADA FARE AGAINST OTHER COUNTRIES?</vt:lpstr>
      <vt:lpstr>DATA ANALYSIS - 3</vt:lpstr>
      <vt:lpstr>IS THERE A CORRELATION BETWEEN PROCESSED SUGAR AND OBESITY?</vt:lpstr>
      <vt:lpstr>DATA ANALYSIS - 5</vt:lpstr>
      <vt:lpstr>DATA ANALYSIS - 6</vt:lpstr>
      <vt:lpstr>DISCUSSION ON FINDINGS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Sugar Consumption</dc:title>
  <dc:creator>Cecilia Leung</dc:creator>
  <cp:lastModifiedBy>Cecilia Leung</cp:lastModifiedBy>
  <cp:revision>1</cp:revision>
  <dcterms:created xsi:type="dcterms:W3CDTF">2020-11-11T19:38:09Z</dcterms:created>
  <dcterms:modified xsi:type="dcterms:W3CDTF">2020-11-11T19:43:31Z</dcterms:modified>
</cp:coreProperties>
</file>